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2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34"/>
  </p:notesMasterIdLst>
  <p:handoutMasterIdLst>
    <p:handoutMasterId r:id="rId35"/>
  </p:handoutMasterIdLst>
  <p:sldIdLst>
    <p:sldId id="346" r:id="rId3"/>
    <p:sldId id="843" r:id="rId4"/>
    <p:sldId id="841" r:id="rId5"/>
    <p:sldId id="844" r:id="rId6"/>
    <p:sldId id="810" r:id="rId7"/>
    <p:sldId id="775" r:id="rId8"/>
    <p:sldId id="821" r:id="rId9"/>
    <p:sldId id="828" r:id="rId10"/>
    <p:sldId id="760" r:id="rId11"/>
    <p:sldId id="832" r:id="rId12"/>
    <p:sldId id="833" r:id="rId13"/>
    <p:sldId id="769" r:id="rId14"/>
    <p:sldId id="829" r:id="rId15"/>
    <p:sldId id="830" r:id="rId16"/>
    <p:sldId id="831" r:id="rId17"/>
    <p:sldId id="834" r:id="rId18"/>
    <p:sldId id="835" r:id="rId19"/>
    <p:sldId id="823" r:id="rId20"/>
    <p:sldId id="839" r:id="rId21"/>
    <p:sldId id="836" r:id="rId22"/>
    <p:sldId id="837" r:id="rId23"/>
    <p:sldId id="838" r:id="rId24"/>
    <p:sldId id="807" r:id="rId25"/>
    <p:sldId id="826" r:id="rId26"/>
    <p:sldId id="790" r:id="rId27"/>
    <p:sldId id="845" r:id="rId28"/>
    <p:sldId id="747" r:id="rId29"/>
    <p:sldId id="782" r:id="rId30"/>
    <p:sldId id="812" r:id="rId31"/>
    <p:sldId id="800" r:id="rId32"/>
    <p:sldId id="655" r:id="rId33"/>
  </p:sldIdLst>
  <p:sldSz cx="9144000" cy="5143500" type="screen16x9"/>
  <p:notesSz cx="6858000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lliaropulos Dimitrios" initials="M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1"/>
    <a:srgbClr val="4274B0"/>
    <a:srgbClr val="0891E6"/>
    <a:srgbClr val="FF9900"/>
    <a:srgbClr val="724E90"/>
    <a:srgbClr val="8970A8"/>
    <a:srgbClr val="8BB0DD"/>
    <a:srgbClr val="91B2D7"/>
    <a:srgbClr val="009ED6"/>
    <a:srgbClr val="74A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3451" autoAdjust="0"/>
  </p:normalViewPr>
  <p:slideViewPr>
    <p:cSldViewPr>
      <p:cViewPr varScale="1">
        <p:scale>
          <a:sx n="124" d="100"/>
          <a:sy n="124" d="100"/>
        </p:scale>
        <p:origin x="-120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8" y="24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70946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4" tIns="46453" rIns="92904" bIns="4645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5" y="3"/>
            <a:ext cx="2970946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4" tIns="46453" rIns="92904" bIns="464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5"/>
            <a:ext cx="297094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4" tIns="46453" rIns="92904" bIns="4645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4" tIns="46453" rIns="92904" bIns="464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A2AC2EE-078F-4D54-9529-D6EEA6D2BF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2073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70946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4" tIns="46453" rIns="92904" bIns="4645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5" y="3"/>
            <a:ext cx="2970946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4" tIns="46453" rIns="92904" bIns="464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3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2" y="4715710"/>
            <a:ext cx="5487040" cy="44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4" tIns="46453" rIns="92904" bIns="46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5"/>
            <a:ext cx="297094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4" tIns="46453" rIns="92904" bIns="4645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4" tIns="46453" rIns="92904" bIns="464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F59278D-1B50-4508-A609-BDE381FAC3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9244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KKFILE01/DOM-Common/Note%20on%20the%20Greek%20economy/Presentation%20CHART%20BOOK.xlsx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39775"/>
            <a:ext cx="6626225" cy="372745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xfrm>
            <a:off x="685482" y="4717298"/>
            <a:ext cx="5487040" cy="44696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5" tIns="46175" rIns="92355" bIns="46175"/>
          <a:lstStyle/>
          <a:p>
            <a:endParaRPr lang="el-GR" altLang="el-GR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3855" y="9428245"/>
            <a:ext cx="2972547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5" tIns="46175" rIns="92355" bIns="46175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0FAA059B-792D-46BA-8B46-948FA4CB3739}" type="slidenum">
              <a:rPr lang="el-GR" altLang="el-GR">
                <a:latin typeface="Times New Roman" pitchFamily="18" charset="0"/>
              </a:rPr>
              <a:pPr algn="r">
                <a:spcBef>
                  <a:spcPct val="0"/>
                </a:spcBef>
              </a:pPr>
              <a:t>1</a:t>
            </a:fld>
            <a:endParaRPr lang="el-GR" altLang="el-GR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8ACD2-42D4-4605-8FD0-423DE1FC2B8E}" type="slidenum">
              <a:rPr lang="el-GR" altLang="el-GR"/>
              <a:pPr algn="r" eaLnBrk="1" hangingPunct="1">
                <a:spcBef>
                  <a:spcPct val="0"/>
                </a:spcBef>
              </a:pPr>
              <a:t>12</a:t>
            </a:fld>
            <a:endParaRPr lang="el-GR" altLang="el-GR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LHS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Z:\Note on the Greek economy\Weekly note CHART BOOK.xlsx   (chart 19)</a:t>
            </a:r>
          </a:p>
          <a:p>
            <a:pPr eaLnBrk="1" hangingPunct="1">
              <a:spcBef>
                <a:spcPct val="0"/>
              </a:spcBef>
            </a:pPr>
            <a:endParaRPr lang="en-US" altLang="el-GR" dirty="0" smtClean="0"/>
          </a:p>
          <a:p>
            <a:endParaRPr lang="en-US" dirty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F55C55-1A4B-48C7-83F7-4FD6B5E634EB}" type="slidenum">
              <a:rPr lang="el-GR" altLang="el-G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l-GR" altLang="el-GR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8ACD2-42D4-4605-8FD0-423DE1FC2B8E}" type="slidenum">
              <a:rPr lang="el-GR" altLang="el-GR"/>
              <a:pPr algn="r" eaLnBrk="1" hangingPunct="1">
                <a:spcBef>
                  <a:spcPct val="0"/>
                </a:spcBef>
              </a:pPr>
              <a:t>13</a:t>
            </a:fld>
            <a:endParaRPr lang="el-GR" altLang="el-GR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LHS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Z:\Note on the Greek economy\Weekly note CHART BOOK.xlsx   (chart 19)</a:t>
            </a:r>
          </a:p>
          <a:p>
            <a:pPr eaLnBrk="1" hangingPunct="1">
              <a:spcBef>
                <a:spcPct val="0"/>
              </a:spcBef>
            </a:pPr>
            <a:endParaRPr lang="en-US" altLang="el-GR" dirty="0" smtClean="0"/>
          </a:p>
          <a:p>
            <a:endParaRPr lang="en-US" dirty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F55C55-1A4B-48C7-83F7-4FD6B5E634EB}" type="slidenum">
              <a:rPr lang="el-GR" altLang="el-G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l-GR" altLang="el-GR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8ACD2-42D4-4605-8FD0-423DE1FC2B8E}" type="slidenum">
              <a:rPr lang="el-GR" altLang="el-GR"/>
              <a:pPr algn="r" eaLnBrk="1" hangingPunct="1">
                <a:spcBef>
                  <a:spcPct val="0"/>
                </a:spcBef>
              </a:pPr>
              <a:t>14</a:t>
            </a:fld>
            <a:endParaRPr lang="el-GR" altLang="el-GR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LHS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Z:\Note on the Greek economy\Weekly note CHART BOOK.xlsx   (chart 19)</a:t>
            </a:r>
          </a:p>
          <a:p>
            <a:pPr eaLnBrk="1" hangingPunct="1">
              <a:spcBef>
                <a:spcPct val="0"/>
              </a:spcBef>
            </a:pPr>
            <a:endParaRPr lang="en-US" altLang="el-GR" dirty="0" smtClean="0"/>
          </a:p>
          <a:p>
            <a:endParaRPr lang="en-US" dirty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F55C55-1A4B-48C7-83F7-4FD6B5E634EB}" type="slidenum">
              <a:rPr lang="el-GR" altLang="el-G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l-GR" altLang="el-GR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8ACD2-42D4-4605-8FD0-423DE1FC2B8E}" type="slidenum">
              <a:rPr lang="el-GR" altLang="el-GR"/>
              <a:pPr algn="r" eaLnBrk="1" hangingPunct="1">
                <a:spcBef>
                  <a:spcPct val="0"/>
                </a:spcBef>
              </a:pPr>
              <a:t>15</a:t>
            </a:fld>
            <a:endParaRPr lang="el-GR" altLang="el-GR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LHS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Z:\Note on the Greek economy\Weekly note CHART BOOK.xlsx   (chart 19)</a:t>
            </a:r>
          </a:p>
          <a:p>
            <a:pPr eaLnBrk="1" hangingPunct="1">
              <a:spcBef>
                <a:spcPct val="0"/>
              </a:spcBef>
            </a:pPr>
            <a:endParaRPr lang="en-US" altLang="el-GR" dirty="0" smtClean="0"/>
          </a:p>
          <a:p>
            <a:endParaRPr lang="en-US" dirty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F55C55-1A4B-48C7-83F7-4FD6B5E634EB}" type="slidenum">
              <a:rPr lang="el-GR" altLang="el-G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l-GR" altLang="el-GR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8ACD2-42D4-4605-8FD0-423DE1FC2B8E}" type="slidenum">
              <a:rPr lang="el-GR" altLang="el-GR"/>
              <a:pPr algn="r" eaLnBrk="1" hangingPunct="1">
                <a:spcBef>
                  <a:spcPct val="0"/>
                </a:spcBef>
              </a:pPr>
              <a:t>16</a:t>
            </a:fld>
            <a:endParaRPr lang="el-GR" altLang="el-GR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LHS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Z:\Note on the Greek economy\Weekly note CHART BOOK.xlsx   (chart 19)</a:t>
            </a:r>
          </a:p>
          <a:p>
            <a:pPr eaLnBrk="1" hangingPunct="1">
              <a:spcBef>
                <a:spcPct val="0"/>
              </a:spcBef>
            </a:pPr>
            <a:endParaRPr lang="en-US" altLang="el-GR" dirty="0" smtClean="0"/>
          </a:p>
          <a:p>
            <a:endParaRPr lang="en-US" dirty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F55C55-1A4B-48C7-83F7-4FD6B5E634EB}" type="slidenum">
              <a:rPr lang="el-GR" altLang="el-G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l-GR" altLang="el-GR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8ACD2-42D4-4605-8FD0-423DE1FC2B8E}" type="slidenum">
              <a:rPr lang="el-GR" altLang="el-GR"/>
              <a:pPr algn="r" eaLnBrk="1" hangingPunct="1">
                <a:spcBef>
                  <a:spcPct val="0"/>
                </a:spcBef>
              </a:pPr>
              <a:t>17</a:t>
            </a:fld>
            <a:endParaRPr lang="el-GR" altLang="el-GR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LHS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Z:\Note on the Greek economy\Weekly note CHART BOOK.xlsx   (chart 19)</a:t>
            </a:r>
          </a:p>
          <a:p>
            <a:pPr eaLnBrk="1" hangingPunct="1">
              <a:spcBef>
                <a:spcPct val="0"/>
              </a:spcBef>
            </a:pPr>
            <a:endParaRPr lang="en-US" altLang="el-GR" dirty="0" smtClean="0"/>
          </a:p>
          <a:p>
            <a:endParaRPr lang="en-US" dirty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F55C55-1A4B-48C7-83F7-4FD6B5E634EB}" type="slidenum">
              <a:rPr lang="el-GR" altLang="el-G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l-GR" altLang="el-GR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FB1D9D-7D79-42B3-8F6B-8FA3E836E837}" type="slidenum">
              <a:rPr lang="el-GR" altLang="el-G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105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1105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defTabSz="934338" eaLnBrk="1" hangingPunct="1">
              <a:spcBef>
                <a:spcPct val="0"/>
              </a:spcBef>
              <a:defRPr/>
            </a:pPr>
            <a:r>
              <a:rPr lang="en-US" dirty="0"/>
              <a:t>LHS: Z:\Note on the Greek economy\Weekly note CHART BOOK.xlsx (chart </a:t>
            </a:r>
            <a:r>
              <a:rPr lang="en-US" dirty="0" smtClean="0"/>
              <a:t>47)</a:t>
            </a:r>
            <a:endParaRPr lang="en-US" dirty="0"/>
          </a:p>
          <a:p>
            <a:pPr defTabSz="934338" eaLnBrk="1" hangingPunct="1">
              <a:spcBef>
                <a:spcPct val="0"/>
              </a:spcBef>
              <a:defRPr/>
            </a:pPr>
            <a:r>
              <a:rPr lang="en-US" dirty="0"/>
              <a:t>RHS: Z:\Note on the Greek economy\Weekly note CHART BOOK.xlsx (chart </a:t>
            </a:r>
            <a:r>
              <a:rPr lang="en-US" dirty="0" smtClean="0"/>
              <a:t>49)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10597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6E5982-6C60-4E1B-AFC3-0D8855F07A13}" type="slidenum">
              <a:rPr lang="el-GR" altLang="el-GR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l-GR" alt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FB1D9D-7D79-42B3-8F6B-8FA3E836E837}" type="slidenum">
              <a:rPr lang="el-GR" altLang="el-G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105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1105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defTabSz="934338" eaLnBrk="1" hangingPunct="1">
              <a:spcBef>
                <a:spcPct val="0"/>
              </a:spcBef>
              <a:defRPr/>
            </a:pPr>
            <a:r>
              <a:rPr lang="en-US" dirty="0"/>
              <a:t>LHS: Z:\Note on the Greek economy\Weekly note CHART BOOK.xlsx (chart </a:t>
            </a:r>
            <a:r>
              <a:rPr lang="en-US" dirty="0" smtClean="0"/>
              <a:t>47)</a:t>
            </a:r>
            <a:endParaRPr lang="en-US" dirty="0"/>
          </a:p>
          <a:p>
            <a:pPr defTabSz="934338" eaLnBrk="1" hangingPunct="1">
              <a:spcBef>
                <a:spcPct val="0"/>
              </a:spcBef>
              <a:defRPr/>
            </a:pPr>
            <a:r>
              <a:rPr lang="en-US" dirty="0"/>
              <a:t>RHS: Z:\Note on the Greek economy\Weekly note CHART BOOK.xlsx (chart </a:t>
            </a:r>
            <a:r>
              <a:rPr lang="en-US" dirty="0" smtClean="0"/>
              <a:t>49)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10597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6E5982-6C60-4E1B-AFC3-0D8855F07A13}" type="slidenum">
              <a:rPr lang="el-GR" altLang="el-GR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l-GR" alt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FB1D9D-7D79-42B3-8F6B-8FA3E836E837}" type="slidenum">
              <a:rPr lang="el-GR" altLang="el-G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105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1105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defTabSz="934338" eaLnBrk="1" hangingPunct="1">
              <a:spcBef>
                <a:spcPct val="0"/>
              </a:spcBef>
              <a:defRPr/>
            </a:pPr>
            <a:r>
              <a:rPr lang="en-US" dirty="0"/>
              <a:t>LHS: Z:\Note on the Greek economy\Weekly note CHART BOOK.xlsx (chart </a:t>
            </a:r>
            <a:r>
              <a:rPr lang="en-US" dirty="0" smtClean="0"/>
              <a:t>47)</a:t>
            </a:r>
            <a:endParaRPr lang="en-US" dirty="0"/>
          </a:p>
          <a:p>
            <a:pPr defTabSz="934338" eaLnBrk="1" hangingPunct="1">
              <a:spcBef>
                <a:spcPct val="0"/>
              </a:spcBef>
              <a:defRPr/>
            </a:pPr>
            <a:r>
              <a:rPr lang="en-US" dirty="0"/>
              <a:t>RHS: Z:\Note on the Greek economy\Weekly note CHART BOOK.xlsx (chart </a:t>
            </a:r>
            <a:r>
              <a:rPr lang="en-US" dirty="0" smtClean="0"/>
              <a:t>49)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10597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6E5982-6C60-4E1B-AFC3-0D8855F07A13}" type="slidenum">
              <a:rPr lang="el-GR" altLang="el-GR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l-GR" alt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FB1D9D-7D79-42B3-8F6B-8FA3E836E837}" type="slidenum">
              <a:rPr lang="el-GR" altLang="el-G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105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1105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defTabSz="934338" eaLnBrk="1" hangingPunct="1">
              <a:spcBef>
                <a:spcPct val="0"/>
              </a:spcBef>
              <a:defRPr/>
            </a:pPr>
            <a:r>
              <a:rPr lang="en-US" dirty="0"/>
              <a:t>LHS: Z:\Note on the Greek economy\Weekly note CHART BOOK.xlsx (chart </a:t>
            </a:r>
            <a:r>
              <a:rPr lang="en-US" dirty="0" smtClean="0"/>
              <a:t>47)</a:t>
            </a:r>
            <a:endParaRPr lang="en-US" dirty="0"/>
          </a:p>
          <a:p>
            <a:pPr defTabSz="934338" eaLnBrk="1" hangingPunct="1">
              <a:spcBef>
                <a:spcPct val="0"/>
              </a:spcBef>
              <a:defRPr/>
            </a:pPr>
            <a:r>
              <a:rPr lang="en-US" dirty="0"/>
              <a:t>RHS: Z:\Note on the Greek economy\Weekly note CHART BOOK.xlsx (chart </a:t>
            </a:r>
            <a:r>
              <a:rPr lang="en-US" dirty="0" smtClean="0"/>
              <a:t>49)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10597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6E5982-6C60-4E1B-AFC3-0D8855F07A13}" type="slidenum">
              <a:rPr lang="el-GR" altLang="el-GR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l-GR" alt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869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FB1D9D-7D79-42B3-8F6B-8FA3E836E837}" type="slidenum">
              <a:rPr lang="el-GR" altLang="el-G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105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1105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defTabSz="934338" eaLnBrk="1" hangingPunct="1">
              <a:spcBef>
                <a:spcPct val="0"/>
              </a:spcBef>
              <a:defRPr/>
            </a:pPr>
            <a:r>
              <a:rPr lang="en-US" dirty="0"/>
              <a:t>LHS: Z:\Note on the Greek economy\Weekly note CHART BOOK.xlsx (chart </a:t>
            </a:r>
            <a:r>
              <a:rPr lang="en-US" dirty="0" smtClean="0"/>
              <a:t>47)</a:t>
            </a:r>
            <a:endParaRPr lang="en-US" dirty="0"/>
          </a:p>
          <a:p>
            <a:pPr defTabSz="934338" eaLnBrk="1" hangingPunct="1">
              <a:spcBef>
                <a:spcPct val="0"/>
              </a:spcBef>
              <a:defRPr/>
            </a:pPr>
            <a:r>
              <a:rPr lang="en-US" dirty="0"/>
              <a:t>RHS: Z:\Note on the Greek economy\Weekly note CHART BOOK.xlsx (chart </a:t>
            </a:r>
            <a:r>
              <a:rPr lang="en-US" dirty="0" smtClean="0"/>
              <a:t>49)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10597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6E5982-6C60-4E1B-AFC3-0D8855F07A13}" type="slidenum">
              <a:rPr lang="el-GR" altLang="el-GR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l-GR" alt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F8748-0286-48CD-A702-5DE542D922B5}" type="slidenum">
              <a:rPr lang="el-GR" altLang="el-GR"/>
              <a:pPr algn="r" eaLnBrk="1" hangingPunct="1">
                <a:spcBef>
                  <a:spcPct val="0"/>
                </a:spcBef>
              </a:pPr>
              <a:t>23</a:t>
            </a:fld>
            <a:endParaRPr lang="el-GR" altLang="el-GR"/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87045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C972DA-AD3B-4C08-BBBA-8C77CBB394FB}" type="slidenum">
              <a:rPr lang="el-GR" altLang="el-G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l-GR" altLang="el-GR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39775"/>
            <a:ext cx="6626225" cy="37274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xfrm>
            <a:off x="685482" y="4717298"/>
            <a:ext cx="5487040" cy="44696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5" tIns="46175" rIns="92355" bIns="46175"/>
          <a:lstStyle/>
          <a:p>
            <a:endParaRPr lang="el-GR" altLang="el-GR" smtClean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83855" y="9428245"/>
            <a:ext cx="2972547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5" tIns="46175" rIns="92355" bIns="46175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72932B8C-2377-4D90-98DB-7F247980CA01}" type="slidenum">
              <a:rPr lang="el-GR" altLang="el-GR">
                <a:latin typeface="Times New Roman" pitchFamily="18" charset="0"/>
              </a:rPr>
              <a:pPr algn="r">
                <a:spcBef>
                  <a:spcPct val="0"/>
                </a:spcBef>
              </a:pPr>
              <a:t>24</a:t>
            </a:fld>
            <a:endParaRPr lang="el-GR" altLang="el-GR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F8748-0286-48CD-A702-5DE542D922B5}" type="slidenum">
              <a:rPr lang="el-GR" altLang="el-GR"/>
              <a:pPr algn="r" eaLnBrk="1" hangingPunct="1">
                <a:spcBef>
                  <a:spcPct val="0"/>
                </a:spcBef>
              </a:pPr>
              <a:t>25</a:t>
            </a:fld>
            <a:endParaRPr lang="el-GR" altLang="el-GR"/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eaLnBrk="1" hangingPunct="1">
              <a:spcBef>
                <a:spcPct val="0"/>
              </a:spcBef>
            </a:pPr>
            <a:r>
              <a:rPr lang="en-US" altLang="el-GR" b="0" dirty="0" smtClean="0"/>
              <a:t>LHS: Z:\Note on the Greek economy\Presentation CHART BOOK.xlsx</a:t>
            </a:r>
            <a:endParaRPr lang="el-GR" altLang="el-GR" b="0" dirty="0" smtClean="0"/>
          </a:p>
        </p:txBody>
      </p:sp>
      <p:sp>
        <p:nvSpPr>
          <p:cNvPr id="87045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C972DA-AD3B-4C08-BBBA-8C77CBB394FB}" type="slidenum">
              <a:rPr lang="el-GR" altLang="el-G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l-GR" altLang="el-GR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F8748-0286-48CD-A702-5DE542D922B5}" type="slidenum">
              <a:rPr lang="el-GR" altLang="el-GR"/>
              <a:pPr algn="r" eaLnBrk="1" hangingPunct="1">
                <a:spcBef>
                  <a:spcPct val="0"/>
                </a:spcBef>
              </a:pPr>
              <a:t>26</a:t>
            </a:fld>
            <a:endParaRPr lang="el-GR" altLang="el-GR"/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eaLnBrk="1" hangingPunct="1">
              <a:spcBef>
                <a:spcPct val="0"/>
              </a:spcBef>
            </a:pPr>
            <a:r>
              <a:rPr lang="en-US" altLang="el-GR" b="0" dirty="0" smtClean="0"/>
              <a:t>LHS: Z:\Note on the Greek economy\Presentation CHART BOOK.xlsx</a:t>
            </a:r>
            <a:endParaRPr lang="el-GR" altLang="el-GR" b="0" dirty="0" smtClean="0"/>
          </a:p>
        </p:txBody>
      </p:sp>
      <p:sp>
        <p:nvSpPr>
          <p:cNvPr id="87045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C972DA-AD3B-4C08-BBBA-8C77CBB394FB}" type="slidenum">
              <a:rPr lang="el-GR" altLang="el-G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l-GR" altLang="el-GR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F8748-0286-48CD-A702-5DE542D922B5}" type="slidenum">
              <a:rPr lang="el-GR" altLang="el-GR"/>
              <a:pPr algn="r" eaLnBrk="1" hangingPunct="1">
                <a:spcBef>
                  <a:spcPct val="0"/>
                </a:spcBef>
              </a:pPr>
              <a:t>27</a:t>
            </a:fld>
            <a:endParaRPr lang="el-GR" altLang="el-GR"/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eaLnBrk="1" hangingPunct="1">
              <a:spcBef>
                <a:spcPct val="0"/>
              </a:spcBef>
            </a:pPr>
            <a:r>
              <a:rPr lang="en-US" u="sng" dirty="0">
                <a:hlinkClick r:id="rId3"/>
              </a:rPr>
              <a:t>\\KKFILE01\DOM-Common\Note on the Greek economy\Presentation CHART BOOK.xlsx</a:t>
            </a:r>
            <a:endParaRPr lang="el-GR" altLang="el-GR" dirty="0" smtClean="0"/>
          </a:p>
        </p:txBody>
      </p:sp>
      <p:sp>
        <p:nvSpPr>
          <p:cNvPr id="87045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C972DA-AD3B-4C08-BBBA-8C77CBB394FB}" type="slidenum">
              <a:rPr lang="el-GR" altLang="el-G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l-GR" altLang="el-GR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F8748-0286-48CD-A702-5DE542D922B5}" type="slidenum">
              <a:rPr lang="el-GR" altLang="el-GR"/>
              <a:pPr algn="r" eaLnBrk="1" hangingPunct="1">
                <a:spcBef>
                  <a:spcPct val="0"/>
                </a:spcBef>
              </a:pPr>
              <a:t>28</a:t>
            </a:fld>
            <a:endParaRPr lang="el-GR" altLang="el-GR"/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Z:\Note on the Greek economy\Presentation CHART BOOK.xlsx</a:t>
            </a:r>
            <a:endParaRPr lang="el-GR" altLang="el-GR" dirty="0" smtClean="0"/>
          </a:p>
        </p:txBody>
      </p:sp>
      <p:sp>
        <p:nvSpPr>
          <p:cNvPr id="87045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C972DA-AD3B-4C08-BBBA-8C77CBB394FB}" type="slidenum">
              <a:rPr lang="el-GR" altLang="el-G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l-GR" altLang="el-GR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39775"/>
            <a:ext cx="6626225" cy="37274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xfrm>
            <a:off x="685482" y="4717298"/>
            <a:ext cx="5487040" cy="44696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5" tIns="46175" rIns="92355" bIns="46175"/>
          <a:lstStyle/>
          <a:p>
            <a:endParaRPr lang="el-GR" altLang="el-GR" smtClean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83855" y="9428245"/>
            <a:ext cx="2972547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5" tIns="46175" rIns="92355" bIns="46175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72932B8C-2377-4D90-98DB-7F247980CA01}" type="slidenum">
              <a:rPr lang="el-GR" altLang="el-GR">
                <a:latin typeface="Times New Roman" pitchFamily="18" charset="0"/>
              </a:rPr>
              <a:pPr algn="r">
                <a:spcBef>
                  <a:spcPct val="0"/>
                </a:spcBef>
              </a:pPr>
              <a:t>29</a:t>
            </a:fld>
            <a:endParaRPr lang="el-GR" altLang="el-GR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F8748-0286-48CD-A702-5DE542D922B5}" type="slidenum">
              <a:rPr lang="el-GR" altLang="el-GR"/>
              <a:pPr algn="r" eaLnBrk="1" hangingPunct="1">
                <a:spcBef>
                  <a:spcPct val="0"/>
                </a:spcBef>
              </a:pPr>
              <a:t>30</a:t>
            </a:fld>
            <a:endParaRPr lang="el-GR" altLang="el-GR"/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87045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C972DA-AD3B-4C08-BBBA-8C77CBB394FB}" type="slidenum">
              <a:rPr lang="el-GR" altLang="el-G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l-GR" altLang="el-GR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39775"/>
            <a:ext cx="6626225" cy="3727450"/>
          </a:xfrm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xfrm>
            <a:off x="685482" y="4717298"/>
            <a:ext cx="5487040" cy="44696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5" tIns="46175" rIns="92355" bIns="46175"/>
          <a:lstStyle/>
          <a:p>
            <a:endParaRPr lang="el-GR" altLang="el-GR" smtClean="0"/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3855" y="9428245"/>
            <a:ext cx="2972547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5" tIns="46175" rIns="92355" bIns="46175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70200190-1176-4227-9AB2-791028B146AA}" type="slidenum">
              <a:rPr lang="el-GR" altLang="el-GR">
                <a:latin typeface="Times New Roman" pitchFamily="18" charset="0"/>
              </a:rPr>
              <a:pPr algn="r">
                <a:spcBef>
                  <a:spcPct val="0"/>
                </a:spcBef>
              </a:pPr>
              <a:t>31</a:t>
            </a:fld>
            <a:endParaRPr lang="el-GR" altLang="el-GR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39775"/>
            <a:ext cx="6626225" cy="37274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xfrm>
            <a:off x="685482" y="4717298"/>
            <a:ext cx="5487040" cy="44696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5" tIns="46175" rIns="92355" bIns="46175"/>
          <a:lstStyle/>
          <a:p>
            <a:endParaRPr lang="el-GR" altLang="el-GR" dirty="0" smtClean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83855" y="9428245"/>
            <a:ext cx="2972547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5" tIns="46175" rIns="92355" bIns="46175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72932B8C-2377-4D90-98DB-7F247980CA01}" type="slidenum">
              <a:rPr lang="el-GR" altLang="el-GR">
                <a:latin typeface="Times New Roman" pitchFamily="18" charset="0"/>
              </a:rPr>
              <a:pPr algn="r">
                <a:spcBef>
                  <a:spcPct val="0"/>
                </a:spcBef>
              </a:pPr>
              <a:t>5</a:t>
            </a:fld>
            <a:endParaRPr lang="el-GR" altLang="el-GR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39775"/>
            <a:ext cx="6626225" cy="372745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685482" y="4717298"/>
            <a:ext cx="5487040" cy="44696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5" tIns="46175" rIns="92355" bIns="46175"/>
          <a:lstStyle/>
          <a:p>
            <a:r>
              <a:rPr lang="en-US" altLang="el-GR" dirty="0" smtClean="0"/>
              <a:t>Left-hand</a:t>
            </a:r>
            <a:r>
              <a:rPr lang="en-US" altLang="el-GR" baseline="0" dirty="0" smtClean="0"/>
              <a:t> chart</a:t>
            </a:r>
            <a:r>
              <a:rPr lang="en-US" altLang="el-GR" dirty="0" smtClean="0"/>
              <a:t>: The </a:t>
            </a:r>
            <a:r>
              <a:rPr lang="en-US" altLang="el-GR" u="sng" dirty="0" err="1" smtClean="0"/>
              <a:t>programme</a:t>
            </a:r>
            <a:r>
              <a:rPr lang="en-US" altLang="el-GR" u="sng" dirty="0" smtClean="0"/>
              <a:t> definition</a:t>
            </a:r>
            <a:r>
              <a:rPr lang="en-US" altLang="el-GR" dirty="0" smtClean="0"/>
              <a:t> of the primary budget balance deviates substantially from the EDP. Most notably, it excludes the </a:t>
            </a:r>
            <a:r>
              <a:rPr lang="en-US" altLang="el-GR" u="sng" dirty="0" smtClean="0"/>
              <a:t>cost of the banking support</a:t>
            </a:r>
            <a:r>
              <a:rPr lang="en-US" altLang="el-GR" dirty="0" smtClean="0"/>
              <a:t>, SMP/ ANFA profits-related transfers from Member States and some </a:t>
            </a:r>
            <a:r>
              <a:rPr lang="en-US" altLang="el-GR" dirty="0" err="1" smtClean="0"/>
              <a:t>privatisation</a:t>
            </a:r>
            <a:r>
              <a:rPr lang="en-US" altLang="el-GR" dirty="0" smtClean="0"/>
              <a:t> revenues.</a:t>
            </a:r>
          </a:p>
          <a:p>
            <a:endParaRPr lang="en-US" altLang="el-GR" dirty="0" smtClean="0"/>
          </a:p>
          <a:p>
            <a:r>
              <a:rPr lang="en-US" altLang="el-GR" dirty="0" smtClean="0"/>
              <a:t>\\KKFILE01\DOM-Common\Note on the Greek economy\Weekly note CHART_BOOK.xlsx  (chart 39a)</a:t>
            </a:r>
          </a:p>
          <a:p>
            <a:pPr defTabSz="914313">
              <a:defRPr/>
            </a:pPr>
            <a:r>
              <a:rPr lang="en-US" altLang="el-GR" dirty="0" smtClean="0"/>
              <a:t>Right-hand chart: Z:\Note on the Greek economy\Presentation CHART BOOK.xlsx</a:t>
            </a:r>
          </a:p>
          <a:p>
            <a:endParaRPr lang="el-GR" altLang="el-GR" dirty="0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3855" y="9428245"/>
            <a:ext cx="2972547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5" tIns="46175" rIns="92355" bIns="46175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A85540B9-502E-4EAA-B41B-5619A0EE12DD}" type="slidenum">
              <a:rPr lang="el-GR" altLang="el-GR">
                <a:latin typeface="Times New Roman" pitchFamily="18" charset="0"/>
              </a:rPr>
              <a:pPr algn="r">
                <a:spcBef>
                  <a:spcPct val="0"/>
                </a:spcBef>
              </a:pPr>
              <a:t>6</a:t>
            </a:fld>
            <a:endParaRPr lang="el-GR" altLang="el-GR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F8748-0286-48CD-A702-5DE542D922B5}" type="slidenum">
              <a:rPr lang="el-GR" altLang="el-GR"/>
              <a:pPr algn="r" eaLnBrk="1" hangingPunct="1">
                <a:spcBef>
                  <a:spcPct val="0"/>
                </a:spcBef>
              </a:pPr>
              <a:t>7</a:t>
            </a:fld>
            <a:endParaRPr lang="el-GR" altLang="el-GR"/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\\KKFILE01\DOM-Common\Note on the Greek economy\Weekly note CHART_BOOK.xlsx (Chart 31)</a:t>
            </a:r>
          </a:p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87045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C972DA-AD3B-4C08-BBBA-8C77CBB394FB}" type="slidenum">
              <a:rPr lang="el-GR" altLang="el-G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l-GR" altLang="el-GR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39775"/>
            <a:ext cx="6626225" cy="37274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xfrm>
            <a:off x="685482" y="4717298"/>
            <a:ext cx="5487040" cy="44696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5" tIns="46175" rIns="92355" bIns="46175"/>
          <a:lstStyle/>
          <a:p>
            <a:endParaRPr lang="el-GR" altLang="el-GR" dirty="0" smtClean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83855" y="9428245"/>
            <a:ext cx="2972547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5" tIns="46175" rIns="92355" bIns="46175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72932B8C-2377-4D90-98DB-7F247980CA01}" type="slidenum">
              <a:rPr lang="el-GR" altLang="el-GR">
                <a:latin typeface="Times New Roman" pitchFamily="18" charset="0"/>
              </a:rPr>
              <a:pPr algn="r">
                <a:spcBef>
                  <a:spcPct val="0"/>
                </a:spcBef>
              </a:pPr>
              <a:t>8</a:t>
            </a:fld>
            <a:endParaRPr lang="el-GR" altLang="el-GR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8ACD2-42D4-4605-8FD0-423DE1FC2B8E}" type="slidenum">
              <a:rPr lang="el-GR" altLang="el-GR"/>
              <a:pPr algn="r" eaLnBrk="1" hangingPunct="1">
                <a:spcBef>
                  <a:spcPct val="0"/>
                </a:spcBef>
              </a:pPr>
              <a:t>9</a:t>
            </a:fld>
            <a:endParaRPr lang="el-GR" altLang="el-GR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LHS: Z:\Note on the Greek economy\Weekly note CHART BOOK.xlsx   (Chart 1)</a:t>
            </a:r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F55C55-1A4B-48C7-83F7-4FD6B5E634EB}" type="slidenum">
              <a:rPr lang="el-GR" altLang="el-G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l-GR" altLang="el-GR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8ACD2-42D4-4605-8FD0-423DE1FC2B8E}" type="slidenum">
              <a:rPr lang="el-GR" altLang="el-GR"/>
              <a:pPr algn="r" eaLnBrk="1" hangingPunct="1">
                <a:spcBef>
                  <a:spcPct val="0"/>
                </a:spcBef>
              </a:pPr>
              <a:t>10</a:t>
            </a:fld>
            <a:endParaRPr lang="el-GR" altLang="el-GR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LHS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Z:\Note on the Greek economy\Weekly note CHART BOOK.xlsx   (chart 19)</a:t>
            </a:r>
          </a:p>
          <a:p>
            <a:pPr eaLnBrk="1" hangingPunct="1">
              <a:spcBef>
                <a:spcPct val="0"/>
              </a:spcBef>
            </a:pPr>
            <a:endParaRPr lang="en-US" altLang="el-GR" dirty="0" smtClean="0"/>
          </a:p>
          <a:p>
            <a:endParaRPr lang="en-US" dirty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F55C55-1A4B-48C7-83F7-4FD6B5E634EB}" type="slidenum">
              <a:rPr lang="el-GR" altLang="el-G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l-GR" altLang="el-GR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3" rIns="92904" bIns="464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8ACD2-42D4-4605-8FD0-423DE1FC2B8E}" type="slidenum">
              <a:rPr lang="el-GR" altLang="el-GR"/>
              <a:pPr algn="r" eaLnBrk="1" hangingPunct="1">
                <a:spcBef>
                  <a:spcPct val="0"/>
                </a:spcBef>
              </a:pPr>
              <a:t>11</a:t>
            </a:fld>
            <a:endParaRPr lang="el-GR" altLang="el-GR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742950"/>
            <a:ext cx="6619875" cy="3724275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/>
          <a:lstStyle/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LHS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Z:\Note on the Greek economy\Weekly note CHART BOOK.xlsx   (chart 19)</a:t>
            </a:r>
          </a:p>
          <a:p>
            <a:pPr eaLnBrk="1" hangingPunct="1">
              <a:spcBef>
                <a:spcPct val="0"/>
              </a:spcBef>
            </a:pPr>
            <a:endParaRPr lang="en-US" altLang="el-GR" dirty="0" smtClean="0"/>
          </a:p>
          <a:p>
            <a:endParaRPr lang="en-US" dirty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5455" y="9428245"/>
            <a:ext cx="2970946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3" tIns="46729" rIns="93453" bIns="4672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F55C55-1A4B-48C7-83F7-4FD6B5E634EB}" type="slidenum">
              <a:rPr lang="el-GR" altLang="el-G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l-GR" altLang="el-GR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278D-1B50-4508-A609-BDE381FAC36E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BB857-8BF8-44B3-A220-E465695167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044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58617-AF9B-4E08-88C1-9195063B93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213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0"/>
            <a:ext cx="2239963" cy="46279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" y="0"/>
            <a:ext cx="6572250" cy="4627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D420F-25B5-4B3E-B013-E1CA5608DF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089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0"/>
            <a:ext cx="78120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5253" y="897732"/>
            <a:ext cx="4405313" cy="37302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2963" y="897733"/>
            <a:ext cx="4406900" cy="18073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2963" y="2819400"/>
            <a:ext cx="4406900" cy="1808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24CBC-C71B-432B-9B53-BA2BD76932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854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1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2C370-CE3C-4CE1-9EB3-DBCFC6CA81AE}" type="datetime1">
              <a:rPr lang="el-GR" smtClean="0"/>
              <a:pPr>
                <a:defRPr/>
              </a:pPr>
              <a:t>22/1/2019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Bank of Greece, Economic Analysis and Research Department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70445-FEC1-4A6E-B998-46921193F60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1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F1083-49BF-4CF7-82D8-A541160F5BC4}" type="datetime1">
              <a:rPr lang="el-GR" smtClean="0"/>
              <a:pPr>
                <a:defRPr/>
              </a:pPr>
              <a:t>22/1/2019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Bank of Greece, Economic Analysis and Research Department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711BE-292F-4698-BDD9-A2F8BCBED5A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BB402-5C90-4883-968E-0CC7E1BE25E4}" type="datetime1">
              <a:rPr lang="el-GR" smtClean="0"/>
              <a:pPr>
                <a:defRPr/>
              </a:pPr>
              <a:t>22/1/2019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Bank of Greece, Economic Analysis and Research Department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C54B2-027F-4A03-AA6D-E5E85F16185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5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23DE5-5A9A-4A69-890B-65538AC3DD28}" type="datetime1">
              <a:rPr lang="el-GR" smtClean="0"/>
              <a:pPr>
                <a:defRPr/>
              </a:pPr>
              <a:t>22/1/2019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Bank of Greece, Economic Analysis and Research Department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BFB19-628A-49BB-8BB7-EE5B4C8F2B7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08F5B-9780-4ACE-AB11-BC0C4602ECCC}" type="datetime1">
              <a:rPr lang="el-GR" smtClean="0"/>
              <a:pPr>
                <a:defRPr/>
              </a:pPr>
              <a:t>22/1/2019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Bank of Greece, Economic Analysis and Research Department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73CE1-66DF-4577-8A2B-D91629D6F59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28B54-2C7D-4CA0-82C8-C6E0CE3AC4B5}" type="datetime1">
              <a:rPr lang="el-GR" smtClean="0"/>
              <a:pPr>
                <a:defRPr/>
              </a:pPr>
              <a:t>22/1/2019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Bank of Greece, Economic Analysis and Research Department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2EED9-4D07-4EFF-8E8D-E23B0738EF0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BF87B-531B-4855-91F2-3B0D59F7C468}" type="datetime1">
              <a:rPr lang="el-GR" smtClean="0"/>
              <a:pPr>
                <a:defRPr/>
              </a:pPr>
              <a:t>22/1/2019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Bank of Greece, Economic Analysis and Research Department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F901D-B57C-4BB4-BEFF-A0EFC7E1D95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67878-9B81-4CDD-A279-7CC035FA4C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692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6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CE8DE6-3C11-4FCF-B713-97A8101A8C17}" type="datetime1">
              <a:rPr lang="el-GR" smtClean="0"/>
              <a:pPr>
                <a:defRPr/>
              </a:pPr>
              <a:t>22/1/2019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Bank of Greece, Economic Analysis and Research Department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B53EC-324A-4D4D-B6A5-9C86929B4583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FA13EA-FD3D-4A0C-9D62-2B18D025FB36}" type="datetime1">
              <a:rPr lang="el-GR" smtClean="0"/>
              <a:pPr>
                <a:defRPr/>
              </a:pPr>
              <a:t>22/1/2019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Bank of Greece, Economic Analysis and Research Department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C79D0-ABC6-40F7-889C-D4259885AFB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28DC47-E1EE-4C93-BB1D-B27EA99266AC}" type="datetime1">
              <a:rPr lang="el-GR" smtClean="0"/>
              <a:pPr>
                <a:defRPr/>
              </a:pPr>
              <a:t>22/1/2019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Bank of Greece, Economic Analysis and Research Department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BA791-0740-4993-ACD0-C3E40880B80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68AC2-FC3F-4E0F-9059-B6B8EB87AD00}" type="datetime1">
              <a:rPr lang="el-GR" smtClean="0"/>
              <a:pPr>
                <a:defRPr/>
              </a:pPr>
              <a:t>22/1/2019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Bank of Greece, Economic Analysis and Research Department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C184D-3A3D-40AF-A582-F05C26B638F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38719-DFEA-4423-B8BA-7472057629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24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3" y="897732"/>
            <a:ext cx="4405313" cy="37302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897732"/>
            <a:ext cx="4406900" cy="37302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1AE2-0C3D-45C2-9E70-378EEED5F8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073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43217-BBB2-4717-A1C4-99A3112DEC8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01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E703-BAE8-4126-99D4-6E04F673A0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371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BF2EB-4133-495D-81A7-D4B82DD19A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3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36386-BC8A-44E6-B367-77003B8A19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993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5C2A4-13FB-4787-B58A-E49D14705E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187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Vert">
          <a:fgClr>
            <a:srgbClr val="EAEAEA"/>
          </a:fgClr>
          <a:bgClr>
            <a:srgbClr val="F7F7F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125" y="0"/>
            <a:ext cx="7812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l-GR" altLang="el-G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2" y="897732"/>
            <a:ext cx="8964613" cy="373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 Click to edit Master text styles</a:t>
            </a:r>
          </a:p>
          <a:p>
            <a:pPr lvl="1"/>
            <a:r>
              <a:rPr lang="en-GB" altLang="el-GR" smtClean="0"/>
              <a:t>Second level</a:t>
            </a:r>
          </a:p>
          <a:p>
            <a:pPr lvl="2"/>
            <a:r>
              <a:rPr lang="en-GB" altLang="el-GR" smtClean="0"/>
              <a:t>Third level</a:t>
            </a:r>
          </a:p>
        </p:txBody>
      </p:sp>
      <p:pic>
        <p:nvPicPr>
          <p:cNvPr id="2052" name="Picture 19" descr="_header_index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-1787" b="92751"/>
          <a:stretch>
            <a:fillRect/>
          </a:stretch>
        </p:blipFill>
        <p:spPr bwMode="auto">
          <a:xfrm>
            <a:off x="0" y="735808"/>
            <a:ext cx="9144000" cy="10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0" descr="80%"/>
          <p:cNvSpPr>
            <a:spLocks noChangeArrowheads="1"/>
          </p:cNvSpPr>
          <p:nvPr/>
        </p:nvSpPr>
        <p:spPr bwMode="auto">
          <a:xfrm>
            <a:off x="0" y="4948238"/>
            <a:ext cx="9144000" cy="195263"/>
          </a:xfrm>
          <a:prstGeom prst="rect">
            <a:avLst/>
          </a:prstGeom>
          <a:pattFill prst="pct80">
            <a:fgClr>
              <a:srgbClr val="336699">
                <a:alpha val="74117"/>
              </a:srgbClr>
            </a:fgClr>
            <a:bgClr>
              <a:schemeClr val="bg1">
                <a:alpha val="74117"/>
              </a:schemeClr>
            </a:bgClr>
          </a:pattFill>
          <a:ln w="9525" algn="ctr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  <a:defRPr/>
            </a:pPr>
            <a:endParaRPr lang="el-GR" altLang="el-GR" sz="2400" smtClean="0">
              <a:solidFill>
                <a:srgbClr val="336699"/>
              </a:solidFill>
            </a:endParaRPr>
          </a:p>
        </p:txBody>
      </p:sp>
      <p:sp>
        <p:nvSpPr>
          <p:cNvPr id="2054" name="AutoShape 21" descr="90%"/>
          <p:cNvSpPr>
            <a:spLocks noChangeArrowheads="1"/>
          </p:cNvSpPr>
          <p:nvPr/>
        </p:nvSpPr>
        <p:spPr bwMode="auto">
          <a:xfrm>
            <a:off x="0" y="4966099"/>
            <a:ext cx="9144000" cy="177403"/>
          </a:xfrm>
          <a:prstGeom prst="flowChartPunchedCard">
            <a:avLst/>
          </a:prstGeom>
          <a:pattFill prst="pct90">
            <a:fgClr>
              <a:srgbClr val="777777">
                <a:alpha val="79999"/>
              </a:srgbClr>
            </a:fgClr>
            <a:bgClr>
              <a:schemeClr val="bg1">
                <a:alpha val="79999"/>
              </a:schemeClr>
            </a:bgClr>
          </a:patt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  <a:defRPr/>
            </a:pPr>
            <a:endParaRPr lang="el-GR" altLang="el-GR" sz="2400" smtClean="0">
              <a:solidFill>
                <a:srgbClr val="336699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5F5F5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547FD5-66D2-4EBE-8055-763879D7C1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2F5E8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2F5E8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2F5E8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2F5E8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2F5E8D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 i="1">
          <a:solidFill>
            <a:srgbClr val="2F5E8D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 i="1">
          <a:solidFill>
            <a:srgbClr val="2F5E8D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 i="1">
          <a:solidFill>
            <a:srgbClr val="2F5E8D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 i="1">
          <a:solidFill>
            <a:srgbClr val="2F5E8D"/>
          </a:solidFill>
          <a:latin typeface="Calibri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SzPct val="75000"/>
        <a:buChar char="•"/>
        <a:defRPr sz="24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SzPct val="75000"/>
        <a:buChar char="•"/>
        <a:defRPr sz="2400">
          <a:solidFill>
            <a:srgbClr val="336699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SzPct val="75000"/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Gill Sans MT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Gill Sans M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Gill Sans MT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Gill Sans MT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Gill Sans MT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Gill Sans MT" pitchFamily="34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67D89D6-F118-4244-B757-BCC41583ABEC}" type="datetime1">
              <a:rPr lang="el-GR" smtClean="0"/>
              <a:pPr/>
              <a:t>22/1/2019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Bank of Greece, Economic Analysis and Research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547FD5-66D2-4EBE-8055-763879D7C13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79512" y="894661"/>
            <a:ext cx="8640960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4000" b="1" dirty="0" smtClean="0">
                <a:solidFill>
                  <a:srgbClr val="37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Greek economy in 2019: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>
                <a:solidFill>
                  <a:srgbClr val="37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l-GR" sz="2400" b="1" dirty="0" smtClean="0">
                <a:solidFill>
                  <a:srgbClr val="37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utlook, risks and major challenges</a:t>
            </a:r>
            <a:endParaRPr lang="en-US" altLang="el-GR" sz="2400" b="1" dirty="0">
              <a:solidFill>
                <a:srgbClr val="3760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16762" y="2211710"/>
            <a:ext cx="8064500" cy="26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>
                <a:solidFill>
                  <a:srgbClr val="37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Dimitris Malliaropulos *</a:t>
            </a:r>
            <a:endParaRPr lang="en-US" altLang="el-GR" sz="2400" b="1" baseline="30000" dirty="0">
              <a:solidFill>
                <a:srgbClr val="3760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>
                <a:solidFill>
                  <a:srgbClr val="37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of Greece</a:t>
            </a:r>
          </a:p>
          <a:p>
            <a:pPr algn="ctr" eaLnBrk="1" hangingPunct="1">
              <a:buFontTx/>
              <a:buNone/>
            </a:pPr>
            <a:r>
              <a:rPr lang="en-US" altLang="el-GR" sz="2000" b="1" dirty="0" smtClean="0">
                <a:solidFill>
                  <a:srgbClr val="37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2019</a:t>
            </a:r>
          </a:p>
          <a:p>
            <a:pPr algn="ctr" eaLnBrk="1" hangingPunct="1">
              <a:buFontTx/>
              <a:buNone/>
            </a:pPr>
            <a:endParaRPr lang="en-US" altLang="el-GR" sz="2000" b="1" dirty="0" smtClean="0">
              <a:solidFill>
                <a:srgbClr val="3760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l-GR" sz="1200" b="1" dirty="0" smtClean="0">
                <a:solidFill>
                  <a:srgbClr val="37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at </a:t>
            </a:r>
            <a:r>
              <a:rPr lang="en-US" altLang="el-GR" sz="1200" b="1" dirty="0" err="1" smtClean="0">
                <a:solidFill>
                  <a:srgbClr val="37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FitchRatings</a:t>
            </a:r>
            <a:r>
              <a:rPr lang="en-US" altLang="el-GR" sz="1200" b="1" smtClean="0">
                <a:solidFill>
                  <a:srgbClr val="37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Seminar “Credit Outlook 2019”, Athens, </a:t>
            </a:r>
            <a:r>
              <a:rPr lang="en-US" altLang="el-GR" sz="1200" b="1" dirty="0" smtClean="0">
                <a:solidFill>
                  <a:srgbClr val="37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January 2019.</a:t>
            </a:r>
            <a:endParaRPr lang="en-US" altLang="el-GR" sz="1200" b="1" dirty="0">
              <a:solidFill>
                <a:srgbClr val="3760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l-GR" sz="1800" b="1" dirty="0" smtClean="0">
              <a:solidFill>
                <a:srgbClr val="3760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n-US" altLang="el-GR" sz="1800" dirty="0" smtClean="0">
                <a:solidFill>
                  <a:srgbClr val="37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Chief </a:t>
            </a:r>
            <a:r>
              <a:rPr lang="en-US" altLang="el-GR" sz="1800" dirty="0">
                <a:solidFill>
                  <a:srgbClr val="37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Economist, Head of Economic Analysis and </a:t>
            </a:r>
            <a:r>
              <a:rPr lang="en-US" altLang="el-GR" sz="1800" dirty="0" smtClean="0">
                <a:solidFill>
                  <a:srgbClr val="376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 algn="ctr" eaLnBrk="1" hangingPunct="1">
              <a:buNone/>
            </a:pPr>
            <a:r>
              <a:rPr lang="en-US" altLang="el-GR" sz="900" dirty="0">
                <a:solidFill>
                  <a:srgbClr val="002060"/>
                </a:solidFill>
              </a:rPr>
              <a:t>Disclaimer: The views expressed here are my own and do not necessarily reflect the views of the Bank of Greece or the Eurosystem</a:t>
            </a:r>
            <a:r>
              <a:rPr lang="en-US" altLang="el-GR" sz="900" dirty="0" smtClean="0">
                <a:solidFill>
                  <a:srgbClr val="002060"/>
                </a:solidFill>
              </a:rPr>
              <a:t>.</a:t>
            </a:r>
            <a:endParaRPr lang="el-GR" altLang="el-GR" sz="900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499992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1836" y="312314"/>
            <a:ext cx="8432799" cy="707886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l-G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Investment: distorted by base effects related to defense expenditure and road-construction </a:t>
            </a:r>
          </a:p>
        </p:txBody>
      </p:sp>
      <p:sp>
        <p:nvSpPr>
          <p:cNvPr id="28676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52D1C1F-4F9A-4F67-ABF5-2F33CCF77747}" type="slidenum">
              <a:rPr lang="el-GR" smtClean="0"/>
              <a:pPr algn="r">
                <a:defRPr/>
              </a:pPr>
              <a:t>10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" y="13716"/>
            <a:ext cx="4572001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grpSp>
        <p:nvGrpSpPr>
          <p:cNvPr id="14" name="Group 13"/>
          <p:cNvGrpSpPr/>
          <p:nvPr/>
        </p:nvGrpSpPr>
        <p:grpSpPr>
          <a:xfrm>
            <a:off x="346397" y="1088426"/>
            <a:ext cx="8447410" cy="3996284"/>
            <a:chOff x="346397" y="1088426"/>
            <a:chExt cx="8447410" cy="3996284"/>
          </a:xfrm>
        </p:grpSpPr>
        <p:sp>
          <p:nvSpPr>
            <p:cNvPr id="18" name="TextBox 1"/>
            <p:cNvSpPr txBox="1">
              <a:spLocks noChangeArrowheads="1"/>
            </p:cNvSpPr>
            <p:nvPr/>
          </p:nvSpPr>
          <p:spPr bwMode="auto">
            <a:xfrm>
              <a:off x="346397" y="1088426"/>
              <a:ext cx="8447410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400050" lvl="2" indent="0" eaLnBrk="1" hangingPunct="1">
                <a:spcBef>
                  <a:spcPct val="0"/>
                </a:spcBef>
                <a:buNone/>
                <a:defRPr/>
              </a:pPr>
              <a:r>
                <a:rPr lang="en-US" altLang="el-GR" sz="1200" dirty="0" smtClean="0">
                  <a:cs typeface="Arial" panose="020B0604020202020204" pitchFamily="34" charset="0"/>
                </a:rPr>
                <a:t>Data </a:t>
              </a:r>
              <a:r>
                <a:rPr lang="en-US" altLang="el-GR" sz="1200" dirty="0">
                  <a:cs typeface="Arial" panose="020B0604020202020204" pitchFamily="34" charset="0"/>
                </a:rPr>
                <a:t>distorted in </a:t>
              </a:r>
              <a:r>
                <a:rPr lang="en-US" altLang="el-GR" sz="1200" dirty="0" smtClean="0">
                  <a:cs typeface="Arial" panose="020B0604020202020204" pitchFamily="34" charset="0"/>
                </a:rPr>
                <a:t>2018:Q3 </a:t>
              </a:r>
              <a:r>
                <a:rPr lang="en-US" altLang="el-GR" sz="1200" dirty="0">
                  <a:cs typeface="Arial" panose="020B0604020202020204" pitchFamily="34" charset="0"/>
                </a:rPr>
                <a:t>due to base effects related to public </a:t>
              </a:r>
              <a:r>
                <a:rPr lang="en-US" altLang="el-GR" sz="1200" dirty="0" smtClean="0">
                  <a:cs typeface="Arial" panose="020B0604020202020204" pitchFamily="34" charset="0"/>
                </a:rPr>
                <a:t>works (non-residential construction).</a:t>
              </a:r>
            </a:p>
            <a:p>
              <a:pPr marL="400050" lvl="2" indent="0" eaLnBrk="1" hangingPunct="1">
                <a:spcBef>
                  <a:spcPct val="0"/>
                </a:spcBef>
                <a:buNone/>
                <a:defRPr/>
              </a:pPr>
              <a:r>
                <a:rPr lang="en-US" altLang="el-GR" sz="1200" dirty="0" smtClean="0">
                  <a:cs typeface="Arial" panose="020B0604020202020204" pitchFamily="34" charset="0"/>
                </a:rPr>
                <a:t>But, underlying </a:t>
              </a:r>
              <a:r>
                <a:rPr lang="en-US" altLang="el-GR" sz="1200" dirty="0">
                  <a:cs typeface="Arial" panose="020B0604020202020204" pitchFamily="34" charset="0"/>
                </a:rPr>
                <a:t>trend in investment </a:t>
              </a:r>
              <a:r>
                <a:rPr lang="en-US" altLang="el-GR" sz="1200" dirty="0" smtClean="0">
                  <a:cs typeface="Arial" panose="020B0604020202020204" pitchFamily="34" charset="0"/>
                </a:rPr>
                <a:t>seems to remain positive despite higher volatility.</a:t>
              </a:r>
              <a:endParaRPr lang="en-US" altLang="el-GR" sz="1200" dirty="0"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51359" y="4838489"/>
              <a:ext cx="11416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000" dirty="0" smtClean="0">
                  <a:solidFill>
                    <a:srgbClr val="376091"/>
                  </a:solidFill>
                </a:rPr>
                <a:t>Source: ELSTAT</a:t>
              </a:r>
              <a:endParaRPr lang="en-US" altLang="el-GR" sz="1000" dirty="0">
                <a:solidFill>
                  <a:srgbClr val="376091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770" y="1491630"/>
              <a:ext cx="4755827" cy="3418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652120" y="1765534"/>
            <a:ext cx="3184929" cy="1020686"/>
            <a:chOff x="5652120" y="1765534"/>
            <a:chExt cx="3184929" cy="1020686"/>
          </a:xfrm>
        </p:grpSpPr>
        <p:sp>
          <p:nvSpPr>
            <p:cNvPr id="4" name="Oval 3"/>
            <p:cNvSpPr/>
            <p:nvPr/>
          </p:nvSpPr>
          <p:spPr>
            <a:xfrm>
              <a:off x="5652120" y="1778108"/>
              <a:ext cx="360040" cy="1008112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76256" y="1765534"/>
              <a:ext cx="1960793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Completion of highways increased</a:t>
              </a:r>
            </a:p>
            <a:p>
              <a:r>
                <a:rPr lang="en-US" sz="800" dirty="0" smtClean="0"/>
                <a:t>non-residential construction </a:t>
              </a:r>
            </a:p>
            <a:p>
              <a:r>
                <a:rPr lang="en-US" sz="800" dirty="0" smtClean="0"/>
                <a:t>and decreased inventories in Q3 2017.</a:t>
              </a:r>
            </a:p>
            <a:p>
              <a:endParaRPr lang="en-US" sz="800" dirty="0"/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>
              <a:off x="6012160" y="2057922"/>
              <a:ext cx="86409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72200" y="2571750"/>
            <a:ext cx="2433885" cy="1008112"/>
            <a:chOff x="6372200" y="2571750"/>
            <a:chExt cx="2433885" cy="1008112"/>
          </a:xfrm>
        </p:grpSpPr>
        <p:sp>
          <p:nvSpPr>
            <p:cNvPr id="11" name="Oval 10"/>
            <p:cNvSpPr/>
            <p:nvPr/>
          </p:nvSpPr>
          <p:spPr>
            <a:xfrm>
              <a:off x="6372200" y="2571750"/>
              <a:ext cx="360040" cy="1008112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80558" y="2783418"/>
              <a:ext cx="1925527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Due to base effect, </a:t>
              </a:r>
            </a:p>
            <a:p>
              <a:r>
                <a:rPr lang="en-US" sz="800" dirty="0" smtClean="0"/>
                <a:t>non-residential construction declined</a:t>
              </a:r>
            </a:p>
            <a:p>
              <a:r>
                <a:rPr lang="en-US" sz="800" dirty="0" smtClean="0"/>
                <a:t>and inventories increased in Q3 2018.</a:t>
              </a:r>
            </a:p>
            <a:p>
              <a:endParaRPr lang="en-US" sz="800" dirty="0"/>
            </a:p>
          </p:txBody>
        </p:sp>
        <p:cxnSp>
          <p:nvCxnSpPr>
            <p:cNvPr id="17" name="Straight Arrow Connector 16"/>
            <p:cNvCxnSpPr>
              <a:stCxn id="16" idx="1"/>
              <a:endCxn id="11" idx="6"/>
            </p:cNvCxnSpPr>
            <p:nvPr/>
          </p:nvCxnSpPr>
          <p:spPr>
            <a:xfrm flipH="1">
              <a:off x="6732240" y="3075806"/>
              <a:ext cx="14831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79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1836" y="466202"/>
            <a:ext cx="8432799" cy="400110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l-G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Economic recovery is broad-based. But services are the main driver</a:t>
            </a:r>
          </a:p>
        </p:txBody>
      </p:sp>
      <p:sp>
        <p:nvSpPr>
          <p:cNvPr id="28676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52D1C1F-4F9A-4F67-ABF5-2F33CCF77747}" type="slidenum">
              <a:rPr lang="el-GR" smtClean="0"/>
              <a:pPr algn="r">
                <a:defRPr/>
              </a:pPr>
              <a:t>11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" y="13716"/>
            <a:ext cx="4572001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1359" y="4838489"/>
            <a:ext cx="11416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000" dirty="0" smtClean="0">
                <a:solidFill>
                  <a:srgbClr val="376091"/>
                </a:solidFill>
              </a:rPr>
              <a:t>Source: ELSTAT</a:t>
            </a:r>
            <a:endParaRPr lang="en-US" altLang="el-GR" sz="1000" dirty="0">
              <a:solidFill>
                <a:srgbClr val="37609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55" y="1131590"/>
            <a:ext cx="4978161" cy="368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5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32614"/>
            <a:ext cx="4131177" cy="246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1836" y="466202"/>
            <a:ext cx="8432799" cy="400110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l-GR" sz="2000" b="1" dirty="0" err="1">
                <a:solidFill>
                  <a:schemeClr val="bg1"/>
                </a:solidFill>
                <a:cs typeface="Arial" panose="020B0604020202020204" pitchFamily="34" charset="0"/>
              </a:rPr>
              <a:t>Labour</a:t>
            </a:r>
            <a:r>
              <a:rPr lang="en-US" altLang="el-GR" sz="2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l-G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market recovery continues for the fifth year</a:t>
            </a:r>
          </a:p>
        </p:txBody>
      </p:sp>
      <p:sp>
        <p:nvSpPr>
          <p:cNvPr id="28676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52D1C1F-4F9A-4F67-ABF5-2F33CCF77747}" type="slidenum">
              <a:rPr lang="el-GR" smtClean="0"/>
              <a:pPr algn="r">
                <a:defRPr/>
              </a:pPr>
              <a:t>12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" y="13716"/>
            <a:ext cx="4572001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56742" y="4808497"/>
            <a:ext cx="2438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000" dirty="0">
                <a:solidFill>
                  <a:srgbClr val="376091"/>
                </a:solidFill>
              </a:rPr>
              <a:t>Source:  </a:t>
            </a:r>
            <a:r>
              <a:rPr lang="en-US" altLang="el-GR" sz="1000" dirty="0" smtClean="0">
                <a:solidFill>
                  <a:srgbClr val="376091"/>
                </a:solidFill>
              </a:rPr>
              <a:t>ELSTAT</a:t>
            </a:r>
            <a:r>
              <a:rPr lang="en-US" altLang="el-GR" sz="1000" dirty="0">
                <a:solidFill>
                  <a:srgbClr val="376091"/>
                </a:solidFill>
              </a:rPr>
              <a:t>, </a:t>
            </a:r>
            <a:r>
              <a:rPr lang="en-US" altLang="el-GR" sz="1000" dirty="0" err="1">
                <a:solidFill>
                  <a:srgbClr val="376091"/>
                </a:solidFill>
              </a:rPr>
              <a:t>Labour</a:t>
            </a:r>
            <a:r>
              <a:rPr lang="en-US" altLang="el-GR" sz="1000" dirty="0">
                <a:solidFill>
                  <a:srgbClr val="376091"/>
                </a:solidFill>
              </a:rPr>
              <a:t> Force </a:t>
            </a:r>
            <a:r>
              <a:rPr lang="en-US" altLang="el-GR" sz="1000" dirty="0" smtClean="0">
                <a:solidFill>
                  <a:srgbClr val="376091"/>
                </a:solidFill>
              </a:rPr>
              <a:t>Survey</a:t>
            </a:r>
            <a:endParaRPr lang="en-US" altLang="el-GR" sz="1000" dirty="0">
              <a:solidFill>
                <a:srgbClr val="376091"/>
              </a:solidFill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46397" y="993265"/>
            <a:ext cx="8447410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l-GR" sz="1400" dirty="0" smtClean="0">
                <a:latin typeface="Arial" pitchFamily="34" charset="0"/>
                <a:cs typeface="Arial" panose="020B0604020202020204" pitchFamily="34" charset="0"/>
              </a:rPr>
              <a:t>Net job creation is to a large extent due to increased </a:t>
            </a:r>
            <a:r>
              <a:rPr lang="en-US" altLang="el-GR" sz="1400" dirty="0" err="1" smtClean="0">
                <a:latin typeface="Arial" pitchFamily="34" charset="0"/>
                <a:cs typeface="Arial" panose="020B0604020202020204" pitchFamily="34" charset="0"/>
              </a:rPr>
              <a:t>labour</a:t>
            </a:r>
            <a:r>
              <a:rPr lang="en-US" altLang="el-GR" sz="1400" dirty="0" smtClean="0">
                <a:latin typeface="Arial" pitchFamily="34" charset="0"/>
                <a:cs typeface="Arial" panose="020B0604020202020204" pitchFamily="34" charset="0"/>
              </a:rPr>
              <a:t> market flexibility</a:t>
            </a:r>
          </a:p>
          <a:p>
            <a:pPr marL="285750" lv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l-GR" sz="1400" dirty="0">
                <a:cs typeface="Arial" panose="020B0604020202020204" pitchFamily="34" charset="0"/>
              </a:rPr>
              <a:t>Nevertheless, unemployment remains very high </a:t>
            </a:r>
            <a:r>
              <a:rPr lang="en-US" altLang="el-GR" sz="1400" dirty="0" smtClean="0">
                <a:cs typeface="Arial" panose="020B0604020202020204" pitchFamily="34" charset="0"/>
              </a:rPr>
              <a:t>(18.3% </a:t>
            </a:r>
            <a:r>
              <a:rPr lang="en-US" altLang="el-GR" sz="1400" dirty="0">
                <a:cs typeface="Arial" panose="020B0604020202020204" pitchFamily="34" charset="0"/>
              </a:rPr>
              <a:t>in </a:t>
            </a:r>
            <a:r>
              <a:rPr lang="en-US" altLang="el-GR" sz="1400" dirty="0" smtClean="0">
                <a:cs typeface="Arial" panose="020B0604020202020204" pitchFamily="34" charset="0"/>
              </a:rPr>
              <a:t>2018:Q3).</a:t>
            </a:r>
            <a:endParaRPr lang="en-US" altLang="el-GR" sz="1400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l-GR" altLang="el-GR" sz="1400" b="1" dirty="0">
              <a:solidFill>
                <a:srgbClr val="4274B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556742" y="1923678"/>
            <a:ext cx="257197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l-GR" sz="1000" b="1" dirty="0" smtClean="0">
                <a:latin typeface="Arial" pitchFamily="34" charset="0"/>
                <a:cs typeface="Arial" panose="020B0604020202020204" pitchFamily="34" charset="0"/>
              </a:rPr>
              <a:t>Employment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l-GR" sz="1000" i="1" dirty="0" smtClean="0">
                <a:latin typeface="Arial" pitchFamily="34" charset="0"/>
                <a:cs typeface="Arial" panose="020B0604020202020204" pitchFamily="34" charset="0"/>
              </a:rPr>
              <a:t>(y-o-y growth)</a:t>
            </a:r>
            <a:endParaRPr lang="el-GR" altLang="el-GR" sz="1000" i="1" dirty="0"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02" y="2158866"/>
            <a:ext cx="3704679" cy="248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076056" y="1827514"/>
            <a:ext cx="257197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l-GR" sz="1000" b="1" dirty="0" smtClean="0">
                <a:latin typeface="Arial" pitchFamily="34" charset="0"/>
                <a:cs typeface="Arial" panose="020B0604020202020204" pitchFamily="34" charset="0"/>
              </a:rPr>
              <a:t>Compensation of employees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l-GR" sz="1000" i="1" dirty="0" smtClean="0">
                <a:latin typeface="Arial" pitchFamily="34" charset="0"/>
                <a:cs typeface="Arial" panose="020B0604020202020204" pitchFamily="34" charset="0"/>
              </a:rPr>
              <a:t>(y-o-y growth)</a:t>
            </a:r>
            <a:endParaRPr lang="el-GR" altLang="el-GR" sz="1000" i="1" dirty="0"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1836" y="466202"/>
            <a:ext cx="8432799" cy="400110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l-G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Consumers: improving income and confidence</a:t>
            </a:r>
          </a:p>
        </p:txBody>
      </p:sp>
      <p:sp>
        <p:nvSpPr>
          <p:cNvPr id="28676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52D1C1F-4F9A-4F67-ABF5-2F33CCF77747}" type="slidenum">
              <a:rPr lang="el-GR" smtClean="0"/>
              <a:pPr algn="r">
                <a:defRPr/>
              </a:pPr>
              <a:t>13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" y="13716"/>
            <a:ext cx="4572001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56742" y="4808497"/>
            <a:ext cx="11416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000" dirty="0">
                <a:solidFill>
                  <a:srgbClr val="376091"/>
                </a:solidFill>
              </a:rPr>
              <a:t>Source</a:t>
            </a:r>
            <a:r>
              <a:rPr lang="en-US" altLang="el-GR" sz="1000" dirty="0" smtClean="0">
                <a:solidFill>
                  <a:srgbClr val="376091"/>
                </a:solidFill>
              </a:rPr>
              <a:t>: ELSTAT</a:t>
            </a:r>
            <a:endParaRPr lang="en-US" altLang="el-GR" sz="1000" dirty="0">
              <a:solidFill>
                <a:srgbClr val="37609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6" y="1731929"/>
            <a:ext cx="3721547" cy="282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331"/>
              </p:ext>
            </p:extLst>
          </p:nvPr>
        </p:nvGraphicFramePr>
        <p:xfrm>
          <a:off x="616759" y="1419622"/>
          <a:ext cx="2700306" cy="16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0306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</a:rPr>
                        <a:t>Household </a:t>
                      </a:r>
                      <a:r>
                        <a:rPr lang="en-US" sz="1000" b="1" u="none" strike="noStrike" dirty="0">
                          <a:effectLst/>
                        </a:rPr>
                        <a:t>disposable income </a:t>
                      </a:r>
                      <a:r>
                        <a:rPr lang="en-US" sz="1000" b="1" u="none" strike="noStrike" dirty="0" smtClean="0">
                          <a:effectLst/>
                        </a:rPr>
                        <a:t>(y-o-y)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31929"/>
            <a:ext cx="3988619" cy="277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213901"/>
              </p:ext>
            </p:extLst>
          </p:nvPr>
        </p:nvGraphicFramePr>
        <p:xfrm>
          <a:off x="5220072" y="1419622"/>
          <a:ext cx="3096344" cy="16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344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</a:rPr>
                        <a:t>Retail sales (y-o-y),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 consumer and retail confidence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07504" y="1045206"/>
            <a:ext cx="8447410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050" lvl="2" indent="0" eaLnBrk="1" hangingPunct="1">
              <a:spcBef>
                <a:spcPct val="0"/>
              </a:spcBef>
              <a:buNone/>
              <a:defRPr/>
            </a:pPr>
            <a:r>
              <a:rPr lang="en-US" altLang="el-GR" sz="1200" dirty="0" smtClean="0">
                <a:cs typeface="Arial" panose="020B0604020202020204" pitchFamily="34" charset="0"/>
              </a:rPr>
              <a:t>Disposable income growing at the highest rate since 2008.</a:t>
            </a:r>
            <a:endParaRPr lang="en-US" altLang="el-GR" sz="1200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l-GR" altLang="el-GR" sz="1400" b="1" dirty="0">
              <a:solidFill>
                <a:srgbClr val="4274B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1836" y="312314"/>
            <a:ext cx="8432799" cy="707886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l-G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Non-Financial Companies: deteriorating financing conditions and industrial production</a:t>
            </a:r>
          </a:p>
        </p:txBody>
      </p:sp>
      <p:sp>
        <p:nvSpPr>
          <p:cNvPr id="28676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52D1C1F-4F9A-4F67-ABF5-2F33CCF77747}" type="slidenum">
              <a:rPr lang="el-GR" smtClean="0"/>
              <a:pPr algn="r">
                <a:defRPr/>
              </a:pPr>
              <a:t>14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" y="13716"/>
            <a:ext cx="4572001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45124" y="4823042"/>
            <a:ext cx="11416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000" dirty="0">
                <a:solidFill>
                  <a:srgbClr val="376091"/>
                </a:solidFill>
              </a:rPr>
              <a:t>Source</a:t>
            </a:r>
            <a:r>
              <a:rPr lang="en-US" altLang="el-GR" sz="1000" dirty="0" smtClean="0">
                <a:solidFill>
                  <a:srgbClr val="376091"/>
                </a:solidFill>
              </a:rPr>
              <a:t>: ELSTAT</a:t>
            </a:r>
            <a:endParaRPr lang="en-US" altLang="el-GR" sz="1000" dirty="0">
              <a:solidFill>
                <a:srgbClr val="376091"/>
              </a:solidFill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569955" y="1030870"/>
            <a:ext cx="797028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l-GR" sz="1400" dirty="0" smtClean="0">
                <a:solidFill>
                  <a:schemeClr val="tx2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altLang="el-GR" sz="1400" dirty="0" smtClean="0">
                <a:latin typeface="Arial" pitchFamily="34" charset="0"/>
                <a:cs typeface="Arial" panose="020B0604020202020204" pitchFamily="34" charset="0"/>
              </a:rPr>
              <a:t>Financing conditions of NFCs deteriorating                   Industrial production decelerating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l-GR" sz="1000" dirty="0"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altLang="el-GR" sz="1000" dirty="0" smtClean="0">
                <a:latin typeface="Arial" pitchFamily="34" charset="0"/>
                <a:cs typeface="Arial" panose="020B0604020202020204" pitchFamily="34" charset="0"/>
              </a:rPr>
              <a:t> despite SMEs’ improved access to bank credit (SAFE survey)	                    along with confidence in the sector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l-GR" sz="1000" dirty="0" smtClean="0">
                <a:cs typeface="Arial" panose="020B0604020202020204" pitchFamily="34" charset="0"/>
              </a:rPr>
              <a:t>  and increase in gross loan flows to NFCs in 2018.</a:t>
            </a:r>
            <a:endParaRPr lang="en-US" altLang="el-GR" sz="1000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l-GR" altLang="el-GR" sz="1400" b="1" dirty="0">
              <a:solidFill>
                <a:srgbClr val="4274B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46994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*Does not include corporate bonds issued by </a:t>
            </a:r>
            <a:r>
              <a:rPr lang="en-US" sz="800" dirty="0" smtClean="0"/>
              <a:t>Greek </a:t>
            </a:r>
            <a:r>
              <a:rPr lang="en-US" sz="800" dirty="0"/>
              <a:t>companies' subsidiaries residing abroad. </a:t>
            </a:r>
            <a:endParaRPr lang="en-US" sz="800" dirty="0" smtClean="0"/>
          </a:p>
          <a:p>
            <a:r>
              <a:rPr lang="en-US" sz="800" dirty="0" smtClean="0"/>
              <a:t>In </a:t>
            </a:r>
            <a:r>
              <a:rPr lang="en-US" sz="800" dirty="0"/>
              <a:t>the period Dec. 2012-Sept. 2018 these amount €8 bn</a:t>
            </a:r>
            <a:r>
              <a:rPr lang="en-US" sz="800" dirty="0" smtClean="0"/>
              <a:t>.</a:t>
            </a:r>
          </a:p>
          <a:p>
            <a:r>
              <a:rPr lang="en-US" sz="800" dirty="0"/>
              <a:t>** Includes trade credit and advances and other accounts receivable/payable.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93" y="1742777"/>
            <a:ext cx="4177134" cy="268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36" y="1697344"/>
            <a:ext cx="3499166" cy="277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1836" y="466202"/>
            <a:ext cx="8432799" cy="400110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l-G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Soft data: holding well despite euro area slowdown</a:t>
            </a:r>
          </a:p>
        </p:txBody>
      </p:sp>
      <p:sp>
        <p:nvSpPr>
          <p:cNvPr id="28676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52D1C1F-4F9A-4F67-ABF5-2F33CCF77747}" type="slidenum">
              <a:rPr lang="el-GR" smtClean="0"/>
              <a:pPr algn="r">
                <a:defRPr/>
              </a:pPr>
              <a:t>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" y="13716"/>
            <a:ext cx="4572001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56742" y="4690179"/>
            <a:ext cx="10086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000" dirty="0">
                <a:solidFill>
                  <a:srgbClr val="376091"/>
                </a:solidFill>
              </a:rPr>
              <a:t>Source</a:t>
            </a:r>
            <a:r>
              <a:rPr lang="en-US" altLang="el-GR" sz="1000" dirty="0" smtClean="0">
                <a:solidFill>
                  <a:srgbClr val="376091"/>
                </a:solidFill>
              </a:rPr>
              <a:t>: </a:t>
            </a:r>
            <a:r>
              <a:rPr lang="en-US" altLang="el-GR" sz="1000" dirty="0" err="1" smtClean="0">
                <a:solidFill>
                  <a:srgbClr val="376091"/>
                </a:solidFill>
              </a:rPr>
              <a:t>Markit</a:t>
            </a:r>
            <a:endParaRPr lang="en-US" altLang="el-GR" sz="1000" dirty="0">
              <a:solidFill>
                <a:srgbClr val="37609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3598"/>
            <a:ext cx="3669903" cy="298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51" y="1275606"/>
            <a:ext cx="388910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75058"/>
              </p:ext>
            </p:extLst>
          </p:nvPr>
        </p:nvGraphicFramePr>
        <p:xfrm>
          <a:off x="1061139" y="1079079"/>
          <a:ext cx="2166393" cy="249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6393"/>
              </a:tblGrid>
              <a:tr h="249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</a:rPr>
                        <a:t>Purchasing Managers Index (PMI)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367578"/>
              </p:ext>
            </p:extLst>
          </p:nvPr>
        </p:nvGraphicFramePr>
        <p:xfrm>
          <a:off x="5788914" y="1079079"/>
          <a:ext cx="1584176" cy="249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/>
              </a:tblGrid>
              <a:tr h="249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</a:rPr>
                        <a:t>Economic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 Sentiment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864100" y="4690179"/>
            <a:ext cx="19511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000" dirty="0">
                <a:solidFill>
                  <a:srgbClr val="376091"/>
                </a:solidFill>
              </a:rPr>
              <a:t>Source</a:t>
            </a:r>
            <a:r>
              <a:rPr lang="en-US" altLang="el-GR" sz="1000" dirty="0" smtClean="0">
                <a:solidFill>
                  <a:srgbClr val="376091"/>
                </a:solidFill>
              </a:rPr>
              <a:t>: European Commission</a:t>
            </a:r>
            <a:endParaRPr lang="en-US" altLang="el-GR" sz="1000" dirty="0">
              <a:solidFill>
                <a:srgbClr val="37609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326039" y="1422142"/>
            <a:ext cx="739400" cy="864096"/>
          </a:xfrm>
          <a:prstGeom prst="ellipse">
            <a:avLst/>
          </a:prstGeom>
          <a:noFill/>
          <a:ln w="13716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68344" y="1422142"/>
            <a:ext cx="739400" cy="864096"/>
          </a:xfrm>
          <a:prstGeom prst="ellipse">
            <a:avLst/>
          </a:prstGeom>
          <a:noFill/>
          <a:ln w="13716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1836" y="466202"/>
            <a:ext cx="8432799" cy="400110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l-G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Tourism: positive trend continues</a:t>
            </a:r>
          </a:p>
        </p:txBody>
      </p:sp>
      <p:sp>
        <p:nvSpPr>
          <p:cNvPr id="28676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52D1C1F-4F9A-4F67-ABF5-2F33CCF77747}" type="slidenum">
              <a:rPr lang="el-GR" smtClean="0"/>
              <a:pPr algn="r">
                <a:defRPr/>
              </a:pPr>
              <a:t>16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" y="13716"/>
            <a:ext cx="4572001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064053" y="4567068"/>
            <a:ext cx="1544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000" dirty="0">
                <a:solidFill>
                  <a:srgbClr val="376091"/>
                </a:solidFill>
              </a:rPr>
              <a:t>Source</a:t>
            </a:r>
            <a:r>
              <a:rPr lang="en-US" altLang="el-GR" sz="1000" dirty="0" smtClean="0">
                <a:solidFill>
                  <a:srgbClr val="376091"/>
                </a:solidFill>
              </a:rPr>
              <a:t>: Bank of Greece</a:t>
            </a:r>
            <a:endParaRPr lang="en-US" altLang="el-GR" sz="1000" dirty="0">
              <a:solidFill>
                <a:srgbClr val="37609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34396"/>
              </p:ext>
            </p:extLst>
          </p:nvPr>
        </p:nvGraphicFramePr>
        <p:xfrm>
          <a:off x="3635896" y="1170585"/>
          <a:ext cx="2160240" cy="249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0"/>
              </a:tblGrid>
              <a:tr h="249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</a:rPr>
                        <a:t>Tourist activity indicators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53" y="1419622"/>
            <a:ext cx="4609182" cy="295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5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1836" y="312314"/>
            <a:ext cx="8432799" cy="707886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l-G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Deflation is over: good for indebted borrowers (including government), bad for consumers</a:t>
            </a:r>
          </a:p>
        </p:txBody>
      </p:sp>
      <p:sp>
        <p:nvSpPr>
          <p:cNvPr id="28676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52D1C1F-4F9A-4F67-ABF5-2F33CCF77747}" type="slidenum">
              <a:rPr lang="el-GR" smtClean="0"/>
              <a:pPr algn="r">
                <a:defRPr/>
              </a:pPr>
              <a:t>17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" y="13716"/>
            <a:ext cx="4572001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67242" y="4704471"/>
            <a:ext cx="11416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000" dirty="0">
                <a:solidFill>
                  <a:srgbClr val="376091"/>
                </a:solidFill>
              </a:rPr>
              <a:t>Source</a:t>
            </a:r>
            <a:r>
              <a:rPr lang="en-US" altLang="el-GR" sz="1000" dirty="0" smtClean="0">
                <a:solidFill>
                  <a:srgbClr val="376091"/>
                </a:solidFill>
              </a:rPr>
              <a:t>: ELSTAT</a:t>
            </a:r>
            <a:endParaRPr lang="en-US" altLang="el-GR" sz="1000" dirty="0">
              <a:solidFill>
                <a:srgbClr val="37609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24617"/>
              </p:ext>
            </p:extLst>
          </p:nvPr>
        </p:nvGraphicFramePr>
        <p:xfrm>
          <a:off x="1763688" y="1347614"/>
          <a:ext cx="1224136" cy="249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</a:tblGrid>
              <a:tr h="249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</a:rPr>
                        <a:t>HICP Inflation 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879563"/>
              </p:ext>
            </p:extLst>
          </p:nvPr>
        </p:nvGraphicFramePr>
        <p:xfrm>
          <a:off x="5148064" y="1381731"/>
          <a:ext cx="2723033" cy="249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3033"/>
              </a:tblGrid>
              <a:tr h="249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</a:rPr>
                        <a:t>Oil prices are the major driver of inflation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36" y="1776196"/>
            <a:ext cx="417713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42" y="1759268"/>
            <a:ext cx="4087293" cy="275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4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88898" y="4838794"/>
            <a:ext cx="1544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000" dirty="0">
                <a:solidFill>
                  <a:srgbClr val="376091"/>
                </a:solidFill>
              </a:rPr>
              <a:t>Source: </a:t>
            </a:r>
            <a:r>
              <a:rPr lang="en-US" altLang="el-GR" sz="1000" dirty="0" smtClean="0">
                <a:solidFill>
                  <a:srgbClr val="376091"/>
                </a:solidFill>
              </a:rPr>
              <a:t>Bank of Greece</a:t>
            </a:r>
            <a:endParaRPr lang="en-US" altLang="el-GR" sz="1000" dirty="0">
              <a:solidFill>
                <a:srgbClr val="3760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508500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1499E9D-EFDB-4D5C-86FD-B6A544D84243}" type="slidenum">
              <a:rPr lang="en-US" smtClean="0"/>
              <a:t>18</a:t>
            </a:fld>
            <a:endParaRPr lang="el-GR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50270" y="332605"/>
            <a:ext cx="8442349" cy="707886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tabLst>
                <a:tab pos="0" algn="l"/>
              </a:tabLst>
            </a:pPr>
            <a:r>
              <a:rPr lang="en-US" altLang="el-GR" sz="2000" b="1" dirty="0" smtClean="0">
                <a:solidFill>
                  <a:prstClr val="white"/>
                </a:solidFill>
              </a:rPr>
              <a:t>Bank funding: gradual recovery of deposits and quick decline of central bank financing </a:t>
            </a:r>
            <a:endParaRPr lang="en-US" altLang="el-GR" sz="20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1434286"/>
            <a:ext cx="4597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Central bank financing to Greek commercial banks (EUR </a:t>
            </a:r>
            <a:r>
              <a:rPr lang="en-US" sz="12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bn</a:t>
            </a:r>
            <a:r>
              <a:rPr lang="en-US" sz="12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093" y="1434303"/>
            <a:ext cx="3813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Bank deposits of households and NFCs (EUR </a:t>
            </a:r>
            <a:r>
              <a:rPr lang="en-US" sz="12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bn</a:t>
            </a:r>
            <a:r>
              <a:rPr lang="en-US" sz="12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45" y="1779663"/>
            <a:ext cx="4221174" cy="305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4" y="1923678"/>
            <a:ext cx="406029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88898" y="4838794"/>
            <a:ext cx="1544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000" dirty="0">
                <a:solidFill>
                  <a:srgbClr val="376091"/>
                </a:solidFill>
              </a:rPr>
              <a:t>Source: </a:t>
            </a:r>
            <a:r>
              <a:rPr lang="en-US" altLang="el-GR" sz="1000" dirty="0" smtClean="0">
                <a:solidFill>
                  <a:srgbClr val="376091"/>
                </a:solidFill>
              </a:rPr>
              <a:t>Bank of Greece</a:t>
            </a:r>
            <a:endParaRPr lang="en-US" altLang="el-GR" sz="1000" dirty="0">
              <a:solidFill>
                <a:srgbClr val="3760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508500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1499E9D-EFDB-4D5C-86FD-B6A544D84243}" type="slidenum">
              <a:rPr lang="en-US" smtClean="0"/>
              <a:t>19</a:t>
            </a:fld>
            <a:endParaRPr lang="el-GR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50270" y="486493"/>
            <a:ext cx="8442349" cy="400110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tabLst>
                <a:tab pos="0" algn="l"/>
              </a:tabLst>
            </a:pPr>
            <a:r>
              <a:rPr lang="en-US" altLang="el-GR" sz="2000" b="1" dirty="0" smtClean="0">
                <a:solidFill>
                  <a:prstClr val="white"/>
                </a:solidFill>
              </a:rPr>
              <a:t>Banks’ asset quality is low: NPEs are the biggest challenge</a:t>
            </a:r>
            <a:endParaRPr lang="en-US" altLang="el-GR" sz="2000" b="1" dirty="0">
              <a:solidFill>
                <a:prstClr val="white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1" y="1275606"/>
            <a:ext cx="4221174" cy="32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716016" y="1287289"/>
            <a:ext cx="4104456" cy="23698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25" indent="-542925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200" dirty="0" smtClean="0">
                <a:cs typeface="Arial" panose="020B0604020202020204" pitchFamily="34" charset="0"/>
              </a:rPr>
              <a:t>NPEs are a structural, not a cyclical phenomenon.</a:t>
            </a:r>
          </a:p>
          <a:p>
            <a:pPr marL="542925" indent="-542925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200" dirty="0" smtClean="0">
                <a:cs typeface="Arial" panose="020B0604020202020204" pitchFamily="34" charset="0"/>
              </a:rPr>
              <a:t>Active NPE reduction strategies essential to tackle asset quality problem.</a:t>
            </a:r>
          </a:p>
          <a:p>
            <a:pPr marL="542925" indent="-542925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200" dirty="0" smtClean="0">
                <a:cs typeface="Arial" panose="020B0604020202020204" pitchFamily="34" charset="0"/>
              </a:rPr>
              <a:t>Banks plan to reduce NPEs to 20% until 2021 from 47% in 2018.</a:t>
            </a:r>
          </a:p>
          <a:p>
            <a:pPr marL="542925" indent="-542925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200" dirty="0" err="1" smtClean="0">
                <a:cs typeface="Arial" panose="020B0604020202020204" pitchFamily="34" charset="0"/>
              </a:rPr>
              <a:t>BoG</a:t>
            </a:r>
            <a:r>
              <a:rPr lang="en-US" altLang="el-GR" sz="1200" dirty="0" smtClean="0">
                <a:cs typeface="Arial" panose="020B0604020202020204" pitchFamily="34" charset="0"/>
              </a:rPr>
              <a:t> made a proposal to set up an SPV which will take over ca 50% of banks’ NPEs against DTCs.</a:t>
            </a:r>
          </a:p>
          <a:p>
            <a:pPr marL="542925" indent="-542925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200" dirty="0">
                <a:cs typeface="Arial" panose="020B0604020202020204" pitchFamily="34" charset="0"/>
              </a:rPr>
              <a:t>NPE reduction will allow banks to start lending again	</a:t>
            </a:r>
          </a:p>
          <a:p>
            <a:pPr marL="1285875" lvl="1" indent="-542925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000" dirty="0">
                <a:cs typeface="Arial" panose="020B0604020202020204" pitchFamily="34" charset="0"/>
              </a:rPr>
              <a:t>Otherwise, economy will </a:t>
            </a:r>
            <a:r>
              <a:rPr lang="en-US" altLang="el-GR" sz="1000" dirty="0" smtClean="0">
                <a:cs typeface="Arial" panose="020B0604020202020204" pitchFamily="34" charset="0"/>
              </a:rPr>
              <a:t>continue to be </a:t>
            </a:r>
            <a:r>
              <a:rPr lang="en-US" altLang="el-GR" sz="1000" dirty="0">
                <a:cs typeface="Arial" panose="020B0604020202020204" pitchFamily="34" charset="0"/>
              </a:rPr>
              <a:t>trapped in a “credit-less recovery”.</a:t>
            </a:r>
            <a:endParaRPr lang="en-US" altLang="el-GR" sz="1200" dirty="0" smtClean="0">
              <a:cs typeface="Arial" panose="020B0604020202020204" pitchFamily="34" charset="0"/>
            </a:endParaRPr>
          </a:p>
          <a:p>
            <a:pPr marL="542925" indent="-542925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n-US" altLang="el-GR" sz="12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285875" lvl="1" indent="-542925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n-US" altLang="el-GR" sz="800" dirty="0" smtClean="0">
              <a:solidFill>
                <a:srgbClr val="3760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92" y="1059582"/>
            <a:ext cx="8527662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/>
              <a:t>Developments in the global economy and financial markets set the stage for Greece in 2019.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/>
              <a:t>Global growth has peaked in 2018. Global economy is heading towards a slowdown which </a:t>
            </a:r>
            <a:r>
              <a:rPr lang="en-US" sz="1400" i="1" dirty="0" smtClean="0"/>
              <a:t>may</a:t>
            </a:r>
            <a:r>
              <a:rPr lang="en-US" sz="1400" dirty="0" smtClean="0"/>
              <a:t> develop into a global recession.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/>
              <a:t>Market volatility has shot up, risky asset markets have experienced a major correction in December.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/>
              <a:t>Global monetary policy normalization continues, despite large asymmetry among major central banks.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/>
              <a:t>But if risk of global economic downturn materializes, global central banks will be forced to loosen monetary policy further.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/>
              <a:t>QE will be back on the agenda as the zero lower bound remains binding for most major central banks.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/>
              <a:t>What are the implications for global sovereign bond yields?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Overall, global sovereign yields will likely remain low. But effects will be asymmetric, depending on sovereign credit ratings.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Higher-rated sovereigns may see yields declining (“flight to safety”).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Lower-rated sovereigns may see spreads increasing.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14288"/>
            <a:ext cx="4572000" cy="2464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Bank of Greece, Economic Analysis and Research Department</a:t>
            </a:r>
            <a:endParaRPr lang="el-GR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14288"/>
            <a:ext cx="1066800" cy="2464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fld id="{A84E9818-8BCD-4365-AB04-3F9A6F8B053D}" type="slidenum">
              <a:rPr lang="el-GR"/>
              <a:pPr algn="r"/>
              <a:t>2</a:t>
            </a:fld>
            <a:endParaRPr lang="el-GR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50191" y="411510"/>
            <a:ext cx="8497887" cy="400110"/>
          </a:xfrm>
          <a:prstGeom prst="rect">
            <a:avLst/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el-GR" sz="2000" b="1" dirty="0" smtClean="0">
                <a:solidFill>
                  <a:schemeClr val="bg1"/>
                </a:solidFill>
              </a:rPr>
              <a:t>Global business cycle at a critical turning point</a:t>
            </a:r>
            <a:endParaRPr lang="en-US" altLang="el-G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88898" y="4838794"/>
            <a:ext cx="1544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000" dirty="0">
                <a:solidFill>
                  <a:srgbClr val="376091"/>
                </a:solidFill>
              </a:rPr>
              <a:t>Source: </a:t>
            </a:r>
            <a:r>
              <a:rPr lang="en-US" altLang="el-GR" sz="1000" dirty="0" smtClean="0">
                <a:solidFill>
                  <a:srgbClr val="376091"/>
                </a:solidFill>
              </a:rPr>
              <a:t>Bank of Greece</a:t>
            </a:r>
            <a:endParaRPr lang="en-US" altLang="el-GR" sz="1000" dirty="0">
              <a:solidFill>
                <a:srgbClr val="3760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508500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1499E9D-EFDB-4D5C-86FD-B6A544D84243}" type="slidenum">
              <a:rPr lang="en-US" smtClean="0"/>
              <a:t>20</a:t>
            </a:fld>
            <a:endParaRPr lang="el-GR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50270" y="486493"/>
            <a:ext cx="8442349" cy="400110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tabLst>
                <a:tab pos="0" algn="l"/>
              </a:tabLst>
            </a:pPr>
            <a:r>
              <a:rPr lang="en-US" altLang="el-GR" sz="2000" b="1" dirty="0" smtClean="0">
                <a:solidFill>
                  <a:prstClr val="white"/>
                </a:solidFill>
              </a:rPr>
              <a:t>Property market: Prices started to recover </a:t>
            </a:r>
            <a:endParaRPr lang="en-US" altLang="el-GR" sz="20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542" y="1434286"/>
            <a:ext cx="2252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Prime retail prices and rents</a:t>
            </a:r>
            <a:endParaRPr lang="en-US" sz="1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1434303"/>
            <a:ext cx="1997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Residential house prices</a:t>
            </a:r>
            <a:endParaRPr lang="en-US" sz="1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3" y="1851670"/>
            <a:ext cx="3899566" cy="284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24" y="1851670"/>
            <a:ext cx="4215803" cy="274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7668344" y="2286237"/>
            <a:ext cx="669897" cy="574953"/>
          </a:xfrm>
          <a:prstGeom prst="ellipse">
            <a:avLst/>
          </a:prstGeom>
          <a:noFill/>
          <a:ln w="13716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35897" y="2573713"/>
            <a:ext cx="360040" cy="369832"/>
          </a:xfrm>
          <a:prstGeom prst="ellipse">
            <a:avLst/>
          </a:prstGeom>
          <a:noFill/>
          <a:ln w="13716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88898" y="4838794"/>
            <a:ext cx="1544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000" dirty="0">
                <a:solidFill>
                  <a:srgbClr val="376091"/>
                </a:solidFill>
              </a:rPr>
              <a:t>Source: </a:t>
            </a:r>
            <a:r>
              <a:rPr lang="en-US" altLang="el-GR" sz="1000" dirty="0" smtClean="0">
                <a:solidFill>
                  <a:srgbClr val="376091"/>
                </a:solidFill>
              </a:rPr>
              <a:t>Bank of Greece</a:t>
            </a:r>
            <a:endParaRPr lang="en-US" altLang="el-GR" sz="1000" dirty="0">
              <a:solidFill>
                <a:srgbClr val="3760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508500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1499E9D-EFDB-4D5C-86FD-B6A544D84243}" type="slidenum">
              <a:rPr lang="en-US" smtClean="0"/>
              <a:t>21</a:t>
            </a:fld>
            <a:endParaRPr lang="el-GR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50270" y="486493"/>
            <a:ext cx="8442349" cy="400110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tabLst>
                <a:tab pos="0" algn="l"/>
              </a:tabLst>
            </a:pPr>
            <a:r>
              <a:rPr lang="en-US" altLang="el-GR" sz="2000" b="1" dirty="0" smtClean="0">
                <a:solidFill>
                  <a:prstClr val="white"/>
                </a:solidFill>
              </a:rPr>
              <a:t>Foreign Direct Investment: Real estate sector attracts FDI</a:t>
            </a:r>
            <a:endParaRPr lang="en-US" altLang="el-GR" sz="20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1271" y="1195418"/>
            <a:ext cx="2358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Inward FDI by sector (</a:t>
            </a:r>
            <a:r>
              <a:rPr lang="en-US" sz="12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mn</a:t>
            </a:r>
            <a:r>
              <a:rPr lang="en-US" sz="12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eur</a:t>
            </a:r>
            <a:r>
              <a:rPr lang="en-US" sz="12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95" y="1472417"/>
            <a:ext cx="4961555" cy="318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0271" y="2571750"/>
            <a:ext cx="159530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dirty="0" smtClean="0"/>
              <a:t>Real estate sector attracts</a:t>
            </a:r>
          </a:p>
          <a:p>
            <a:r>
              <a:rPr lang="en-US" sz="800" dirty="0"/>
              <a:t>t</a:t>
            </a:r>
            <a:r>
              <a:rPr lang="en-US" sz="800" dirty="0" smtClean="0"/>
              <a:t>he largest share of inward FDI</a:t>
            </a:r>
            <a:endParaRPr lang="en-US" sz="800" dirty="0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6660232" y="2741027"/>
            <a:ext cx="360039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60666" y="4594801"/>
            <a:ext cx="20249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000" dirty="0" smtClean="0"/>
              <a:t>2018*: January-September data.</a:t>
            </a:r>
            <a:endParaRPr lang="en-US" altLang="el-GR" sz="1000" dirty="0"/>
          </a:p>
        </p:txBody>
      </p:sp>
    </p:spTree>
    <p:extLst>
      <p:ext uri="{BB962C8B-B14F-4D97-AF65-F5344CB8AC3E}">
        <p14:creationId xmlns:p14="http://schemas.microsoft.com/office/powerpoint/2010/main" val="14210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508500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1499E9D-EFDB-4D5C-86FD-B6A544D84243}" type="slidenum">
              <a:rPr lang="en-US" smtClean="0"/>
              <a:t>22</a:t>
            </a:fld>
            <a:endParaRPr lang="el-GR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50270" y="475820"/>
            <a:ext cx="8442349" cy="615553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tabLst>
                <a:tab pos="0" algn="l"/>
              </a:tabLst>
            </a:pPr>
            <a:r>
              <a:rPr lang="en-US" altLang="el-GR" sz="2000" b="1" dirty="0" smtClean="0">
                <a:solidFill>
                  <a:prstClr val="white"/>
                </a:solidFill>
              </a:rPr>
              <a:t>Sovereign bond yields: </a:t>
            </a:r>
            <a:r>
              <a:rPr lang="en-US" altLang="el-GR" sz="1400" b="1" dirty="0" smtClean="0">
                <a:solidFill>
                  <a:prstClr val="white"/>
                </a:solidFill>
              </a:rPr>
              <a:t>GGB spreads remain elevated despite compression of Italian spreads, suggesting higher idiosyncratic risk factors. Yield curve has steepened from a year ago.</a:t>
            </a:r>
            <a:endParaRPr lang="en-US" altLang="el-GR" sz="1400" b="1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898" y="1430654"/>
            <a:ext cx="4409042" cy="3654361"/>
            <a:chOff x="88898" y="1430654"/>
            <a:chExt cx="4409042" cy="3654361"/>
          </a:xfrm>
        </p:grpSpPr>
        <p:sp>
          <p:nvSpPr>
            <p:cNvPr id="57349" name="Rectangle 7"/>
            <p:cNvSpPr>
              <a:spLocks noChangeArrowheads="1"/>
            </p:cNvSpPr>
            <p:nvPr/>
          </p:nvSpPr>
          <p:spPr bwMode="auto">
            <a:xfrm>
              <a:off x="88898" y="4838794"/>
              <a:ext cx="154401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000" dirty="0">
                  <a:solidFill>
                    <a:srgbClr val="376091"/>
                  </a:solidFill>
                </a:rPr>
                <a:t>Source: </a:t>
              </a:r>
              <a:r>
                <a:rPr lang="en-US" altLang="el-GR" sz="1000" dirty="0" smtClean="0">
                  <a:solidFill>
                    <a:srgbClr val="376091"/>
                  </a:solidFill>
                </a:rPr>
                <a:t>Bank of Greece</a:t>
              </a:r>
              <a:endParaRPr lang="en-US" altLang="el-GR" sz="1000" dirty="0">
                <a:solidFill>
                  <a:srgbClr val="37609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568" y="1430654"/>
              <a:ext cx="3814372" cy="3408140"/>
              <a:chOff x="683568" y="1430654"/>
              <a:chExt cx="3814372" cy="340814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115616" y="1430654"/>
                <a:ext cx="23743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Spreads vis-à-vis bunds (bps)</a:t>
                </a:r>
                <a:endParaRPr lang="en-US" sz="12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3316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1707653"/>
                <a:ext cx="3814372" cy="3131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4571444" y="1430655"/>
            <a:ext cx="3980286" cy="2832352"/>
            <a:chOff x="4571444" y="1430655"/>
            <a:chExt cx="3980286" cy="2832352"/>
          </a:xfrm>
        </p:grpSpPr>
        <p:sp>
          <p:nvSpPr>
            <p:cNvPr id="11" name="TextBox 10"/>
            <p:cNvSpPr txBox="1"/>
            <p:nvPr/>
          </p:nvSpPr>
          <p:spPr>
            <a:xfrm>
              <a:off x="5633939" y="1430655"/>
              <a:ext cx="19816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GGBs: Fitted yield curve</a:t>
              </a:r>
              <a:endParaRPr lang="en-US" sz="1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71444" y="1707653"/>
              <a:ext cx="3980286" cy="2555354"/>
              <a:chOff x="4571444" y="1707653"/>
              <a:chExt cx="3980286" cy="2555354"/>
            </a:xfrm>
          </p:grpSpPr>
          <p:pic>
            <p:nvPicPr>
              <p:cNvPr id="13317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1444" y="1707653"/>
                <a:ext cx="3980286" cy="2555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Oval 15"/>
              <p:cNvSpPr/>
              <p:nvPr/>
            </p:nvSpPr>
            <p:spPr>
              <a:xfrm>
                <a:off x="4716016" y="2479852"/>
                <a:ext cx="1582371" cy="1316033"/>
              </a:xfrm>
              <a:prstGeom prst="ellipse">
                <a:avLst/>
              </a:prstGeom>
              <a:noFill/>
              <a:ln w="13716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62814" y="1894061"/>
                <a:ext cx="291297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Yield curve steepening in 3m-10y maturities likely suggests:</a:t>
                </a:r>
              </a:p>
              <a:p>
                <a:pPr marL="228600" indent="-228600">
                  <a:buAutoNum type="alphaLcPeriod"/>
                </a:pPr>
                <a:r>
                  <a:rPr lang="en-US" sz="800" dirty="0" smtClean="0"/>
                  <a:t>Better growth prospects for the economy.</a:t>
                </a:r>
              </a:p>
              <a:p>
                <a:pPr marL="228600" indent="-228600">
                  <a:buAutoNum type="alphaLcPeriod"/>
                </a:pPr>
                <a:r>
                  <a:rPr lang="en-US" sz="800" dirty="0" smtClean="0"/>
                  <a:t>Lower risks to debt sustainability in the medium term.</a:t>
                </a:r>
                <a:endParaRPr lang="en-US" sz="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667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D639A58-10C2-4937-9D90-D3E251A6868D}" type="slidenum">
              <a:rPr lang="el-GR" smtClean="0"/>
              <a:pPr algn="r">
                <a:defRPr/>
              </a:pPr>
              <a:t>23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427984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3050" y="494088"/>
            <a:ext cx="8497888" cy="400110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 smtClean="0">
                <a:solidFill>
                  <a:schemeClr val="bg1"/>
                </a:solidFill>
              </a:rPr>
              <a:t>Short-to-medium term growth outlook and risks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1520" y="987574"/>
            <a:ext cx="4824536" cy="22744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533400" indent="-533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>
              <a:buFont typeface="Wingdings" panose="05000000000000000000" pitchFamily="2" charset="2"/>
              <a:buChar char="q"/>
            </a:pPr>
            <a:r>
              <a:rPr lang="en-US" sz="1400" b="1" dirty="0" smtClean="0"/>
              <a:t>Positive </a:t>
            </a:r>
            <a:r>
              <a:rPr lang="en-US" sz="1400" b="1" dirty="0"/>
              <a:t>growth momentum</a:t>
            </a:r>
            <a:r>
              <a:rPr lang="en-US" sz="1400" dirty="0"/>
              <a:t> to continue </a:t>
            </a:r>
            <a:r>
              <a:rPr lang="en-US" sz="1400" dirty="0" smtClean="0"/>
              <a:t>in 2019.</a:t>
            </a:r>
          </a:p>
          <a:p>
            <a:pPr marL="457200" lvl="1" indent="0">
              <a:buNone/>
            </a:pPr>
            <a:r>
              <a:rPr lang="en-US" sz="1200" dirty="0" smtClean="0"/>
              <a:t>Tailwinds: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dirty="0" smtClean="0"/>
              <a:t>improving </a:t>
            </a:r>
            <a:r>
              <a:rPr lang="en-US" sz="1100" dirty="0" err="1" smtClean="0"/>
              <a:t>labour</a:t>
            </a:r>
            <a:r>
              <a:rPr lang="en-US" sz="1100" dirty="0" smtClean="0"/>
              <a:t> market conditions and increase in disposable income support consumption.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dirty="0" smtClean="0"/>
              <a:t>Slightly expansionary fiscal stance.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dirty="0" smtClean="0"/>
              <a:t>Acceleration in NPE reduction improve bank lending and investment.</a:t>
            </a:r>
          </a:p>
          <a:p>
            <a:pPr marL="457200" lvl="1" indent="0">
              <a:buNone/>
            </a:pPr>
            <a:r>
              <a:rPr lang="en-US" sz="1200" dirty="0" smtClean="0"/>
              <a:t>Headwinds: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dirty="0" smtClean="0"/>
              <a:t>Slowdown of global economy, leading to a deceleration in export growth.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l-GR" sz="1100" dirty="0">
                <a:cs typeface="Arial" panose="020B0604020202020204" pitchFamily="34" charset="0"/>
              </a:rPr>
              <a:t>Fiscal mix not growth-friendly</a:t>
            </a:r>
            <a:r>
              <a:rPr lang="en-US" altLang="el-GR" sz="1100" dirty="0" smtClean="0">
                <a:cs typeface="Arial" panose="020B0604020202020204" pitchFamily="34" charset="0"/>
              </a:rPr>
              <a:t>.</a:t>
            </a:r>
            <a:endParaRPr lang="en-US" sz="1000" dirty="0" smtClean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2279" y="3209721"/>
            <a:ext cx="8619430" cy="20005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533400" indent="-533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el-GR" sz="1200" b="1" dirty="0">
                <a:cs typeface="Arial" panose="020B0604020202020204" pitchFamily="34" charset="0"/>
              </a:rPr>
              <a:t> </a:t>
            </a:r>
            <a:r>
              <a:rPr lang="en-US" altLang="el-GR" sz="1200" b="1" dirty="0" smtClean="0">
                <a:cs typeface="Arial" panose="020B0604020202020204" pitchFamily="34" charset="0"/>
              </a:rPr>
              <a:t>         </a:t>
            </a:r>
            <a:r>
              <a:rPr lang="en-US" altLang="el-GR" sz="1200" dirty="0" smtClean="0">
                <a:cs typeface="Arial" panose="020B0604020202020204" pitchFamily="34" charset="0"/>
              </a:rPr>
              <a:t>Downside </a:t>
            </a:r>
            <a:r>
              <a:rPr lang="en-US" altLang="el-GR" sz="1200" dirty="0">
                <a:cs typeface="Arial" panose="020B0604020202020204" pitchFamily="34" charset="0"/>
              </a:rPr>
              <a:t>risks: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GB" sz="1100" dirty="0" smtClean="0">
                <a:cs typeface="Arial" panose="020B0604020202020204" pitchFamily="34" charset="0"/>
              </a:rPr>
              <a:t>Sharp correction in global financial markets will increase cost and availability of funding.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GB" sz="1100" dirty="0" smtClean="0">
                <a:cs typeface="Arial" panose="020B0604020202020204" pitchFamily="34" charset="0"/>
              </a:rPr>
              <a:t>Global slowdown/recession will affect exports. 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GB" sz="1100" dirty="0" smtClean="0">
                <a:cs typeface="Arial" panose="020B0604020202020204" pitchFamily="34" charset="0"/>
              </a:rPr>
              <a:t>Backtracking </a:t>
            </a:r>
            <a:r>
              <a:rPr lang="en-GB" sz="1100" dirty="0">
                <a:cs typeface="Arial" panose="020B0604020202020204" pitchFamily="34" charset="0"/>
              </a:rPr>
              <a:t>of </a:t>
            </a:r>
            <a:r>
              <a:rPr lang="en-GB" sz="1100" dirty="0" smtClean="0">
                <a:cs typeface="Arial" panose="020B0604020202020204" pitchFamily="34" charset="0"/>
              </a:rPr>
              <a:t>reforms, delays in privatizations and political uncertainty will affect confidence and </a:t>
            </a:r>
            <a:r>
              <a:rPr lang="en-US" sz="1100" dirty="0" smtClean="0"/>
              <a:t>investment</a:t>
            </a:r>
            <a:r>
              <a:rPr lang="en-US" altLang="el-GR" sz="1100" dirty="0" smtClean="0"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l-GR" sz="1100" dirty="0" smtClean="0">
                <a:cs typeface="Arial" panose="020B0604020202020204" pitchFamily="34" charset="0"/>
              </a:rPr>
              <a:t>Fiscal risks due to </a:t>
            </a:r>
            <a:r>
              <a:rPr lang="en-US" altLang="el-GR" sz="1100" dirty="0">
                <a:cs typeface="Arial" panose="020B0604020202020204" pitchFamily="34" charset="0"/>
              </a:rPr>
              <a:t>ongoing court rulings on </a:t>
            </a:r>
            <a:r>
              <a:rPr lang="en-US" altLang="el-GR" sz="1100" dirty="0" smtClean="0">
                <a:cs typeface="Arial" panose="020B0604020202020204" pitchFamily="34" charset="0"/>
              </a:rPr>
              <a:t>pension </a:t>
            </a:r>
            <a:r>
              <a:rPr lang="en-US" altLang="el-GR" sz="1100" dirty="0">
                <a:cs typeface="Arial" panose="020B0604020202020204" pitchFamily="34" charset="0"/>
              </a:rPr>
              <a:t>and wage </a:t>
            </a:r>
            <a:r>
              <a:rPr lang="en-US" altLang="el-GR" sz="1100" dirty="0" smtClean="0">
                <a:cs typeface="Arial" panose="020B0604020202020204" pitchFamily="34" charset="0"/>
              </a:rPr>
              <a:t>cuts – political business cycle.</a:t>
            </a:r>
            <a:endParaRPr lang="en-US" altLang="el-GR" sz="1100" dirty="0"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el-GR" sz="1200" b="1" dirty="0" smtClean="0">
                <a:cs typeface="Arial" panose="020B0604020202020204" pitchFamily="34" charset="0"/>
              </a:rPr>
              <a:t>         </a:t>
            </a:r>
            <a:r>
              <a:rPr lang="en-US" altLang="el-GR" sz="1200" dirty="0" smtClean="0">
                <a:cs typeface="Arial" panose="020B0604020202020204" pitchFamily="34" charset="0"/>
              </a:rPr>
              <a:t>Upside </a:t>
            </a:r>
            <a:r>
              <a:rPr lang="en-US" altLang="el-GR" sz="1200" dirty="0">
                <a:cs typeface="Arial" panose="020B0604020202020204" pitchFamily="34" charset="0"/>
              </a:rPr>
              <a:t>risks: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l-GR" sz="1100" dirty="0" smtClean="0">
                <a:cs typeface="Arial" panose="020B0604020202020204" pitchFamily="34" charset="0"/>
              </a:rPr>
              <a:t>Acceleration of NPE decline will improve financing conditions for companies and households.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n-US" altLang="el-GR" sz="1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l-GR" sz="1600" b="1" dirty="0" smtClean="0">
              <a:solidFill>
                <a:srgbClr val="376091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n-US" altLang="el-GR" sz="1500" b="1" dirty="0" smtClean="0">
              <a:solidFill>
                <a:srgbClr val="4274B0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52789" y="1254249"/>
            <a:ext cx="3495675" cy="1533525"/>
            <a:chOff x="5252789" y="1254249"/>
            <a:chExt cx="3495675" cy="1533525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789" y="1254249"/>
              <a:ext cx="3495675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812360" y="1419622"/>
              <a:ext cx="360040" cy="1368152"/>
            </a:xfrm>
            <a:prstGeom prst="rect">
              <a:avLst/>
            </a:prstGeom>
            <a:noFill/>
            <a:ln w="13716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84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88F901D-B57C-4BB4-BEFF-A0EFC7E1D95B}" type="slidenum">
              <a:rPr lang="el-GR" smtClean="0"/>
              <a:pPr algn="r">
                <a:defRPr/>
              </a:pPr>
              <a:t>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427984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1560" y="699542"/>
            <a:ext cx="7488832" cy="32316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533400" indent="-533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  <a:defRPr/>
            </a:pPr>
            <a:r>
              <a:rPr lang="en-US" altLang="el-GR" b="1" dirty="0" smtClean="0">
                <a:solidFill>
                  <a:schemeClr val="tx2"/>
                </a:solidFill>
                <a:cs typeface="Arial" panose="020B0604020202020204" pitchFamily="34" charset="0"/>
              </a:rPr>
              <a:t>Economic </a:t>
            </a:r>
            <a:r>
              <a:rPr lang="en-US" altLang="el-GR" b="1" dirty="0">
                <a:solidFill>
                  <a:schemeClr val="tx2"/>
                </a:solidFill>
                <a:cs typeface="Arial" panose="020B0604020202020204" pitchFamily="34" charset="0"/>
              </a:rPr>
              <a:t>policy challenges after the end of the Adjustment </a:t>
            </a:r>
            <a:r>
              <a:rPr lang="en-US" altLang="el-GR" b="1" dirty="0" smtClean="0">
                <a:solidFill>
                  <a:schemeClr val="tx2"/>
                </a:solidFill>
                <a:cs typeface="Arial" panose="020B0604020202020204" pitchFamily="34" charset="0"/>
              </a:rPr>
              <a:t>Programs</a:t>
            </a:r>
          </a:p>
          <a:p>
            <a:pPr marL="0" lvl="1" indent="0" algn="ctr" eaLnBrk="1" hangingPunct="1">
              <a:spcBef>
                <a:spcPct val="0"/>
              </a:spcBef>
              <a:buNone/>
              <a:defRPr/>
            </a:pPr>
            <a:endParaRPr lang="en-US" altLang="el-GR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Regain market access for the sovereign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Accelerate rebalancing of economy towards a new growth model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Attract </a:t>
            </a:r>
            <a:r>
              <a:rPr lang="en-US" altLang="el-GR" sz="1600" b="1" dirty="0">
                <a:solidFill>
                  <a:schemeClr val="tx2"/>
                </a:solidFill>
                <a:cs typeface="Arial" panose="020B0604020202020204" pitchFamily="34" charset="0"/>
              </a:rPr>
              <a:t>private investment and FDI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Tackle NPEs – revitalize bank lending</a:t>
            </a:r>
            <a:endParaRPr lang="en-US" altLang="el-GR" sz="16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600" b="1" dirty="0">
                <a:solidFill>
                  <a:schemeClr val="tx2"/>
                </a:solidFill>
                <a:cs typeface="Arial" panose="020B0604020202020204" pitchFamily="34" charset="0"/>
              </a:rPr>
              <a:t>Adopt a growth-friendly fiscal policy </a:t>
            </a:r>
            <a:r>
              <a:rPr lang="en-US" altLang="el-GR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mix</a:t>
            </a:r>
            <a:endParaRPr lang="en-US" altLang="el-GR" sz="16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333BD52-9219-42C6-9E63-69D265DEC270}" type="slidenum">
              <a:rPr lang="en-US" smtClean="0"/>
              <a:pPr algn="r">
                <a:defRPr/>
              </a:pPr>
              <a:t>25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427984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5530" y="385910"/>
            <a:ext cx="8425408" cy="400110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 smtClean="0">
                <a:solidFill>
                  <a:schemeClr val="bg1"/>
                </a:solidFill>
              </a:rPr>
              <a:t>Public debt is sustainable up to early 2030s</a:t>
            </a:r>
            <a:endParaRPr lang="en-US" altLang="el-G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2324" y="4881053"/>
            <a:ext cx="42190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800" dirty="0" smtClean="0">
                <a:solidFill>
                  <a:schemeClr val="tx2"/>
                </a:solidFill>
              </a:rPr>
              <a:t>Source: </a:t>
            </a:r>
            <a:r>
              <a:rPr lang="en-US" altLang="el-GR" sz="800" dirty="0" err="1" smtClean="0">
                <a:solidFill>
                  <a:schemeClr val="tx2"/>
                </a:solidFill>
              </a:rPr>
              <a:t>BoG</a:t>
            </a:r>
            <a:r>
              <a:rPr lang="en-US" altLang="el-GR" sz="800" dirty="0" smtClean="0">
                <a:solidFill>
                  <a:schemeClr val="tx2"/>
                </a:solidFill>
              </a:rPr>
              <a:t> </a:t>
            </a:r>
            <a:r>
              <a:rPr lang="en-US" altLang="el-GR" sz="800" dirty="0">
                <a:solidFill>
                  <a:schemeClr val="tx2"/>
                </a:solidFill>
              </a:rPr>
              <a:t>calculations</a:t>
            </a:r>
            <a:r>
              <a:rPr lang="en-US" altLang="el-GR" sz="1000" dirty="0" smtClean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67309" y="914401"/>
            <a:ext cx="8352112" cy="4177629"/>
            <a:chOff x="567309" y="914401"/>
            <a:chExt cx="8352112" cy="4177629"/>
          </a:xfrm>
        </p:grpSpPr>
        <p:grpSp>
          <p:nvGrpSpPr>
            <p:cNvPr id="8" name="Group 7"/>
            <p:cNvGrpSpPr/>
            <p:nvPr/>
          </p:nvGrpSpPr>
          <p:grpSpPr>
            <a:xfrm>
              <a:off x="662023" y="914401"/>
              <a:ext cx="3212603" cy="1911319"/>
              <a:chOff x="567309" y="914401"/>
              <a:chExt cx="3212603" cy="191131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67309" y="914401"/>
                <a:ext cx="3212603" cy="1911319"/>
                <a:chOff x="567309" y="914401"/>
                <a:chExt cx="3212603" cy="1911319"/>
              </a:xfrm>
            </p:grpSpPr>
            <p:pic>
              <p:nvPicPr>
                <p:cNvPr id="16388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309" y="914401"/>
                  <a:ext cx="3212603" cy="19113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8" name="Rectangle 17"/>
                <p:cNvSpPr/>
                <p:nvPr/>
              </p:nvSpPr>
              <p:spPr>
                <a:xfrm>
                  <a:off x="803642" y="914401"/>
                  <a:ext cx="2400206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800" b="1" dirty="0" smtClean="0"/>
                    <a:t>Public debt to GDP ratio</a:t>
                  </a:r>
                  <a:endParaRPr lang="en-US" sz="800" b="1" dirty="0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109717" y="1122919"/>
                <a:ext cx="2579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 smtClean="0"/>
                  <a:t>1: baseline</a:t>
                </a:r>
              </a:p>
              <a:p>
                <a:r>
                  <a:rPr lang="en-US" sz="600" dirty="0" smtClean="0">
                    <a:solidFill>
                      <a:schemeClr val="tx2"/>
                    </a:solidFill>
                  </a:rPr>
                  <a:t>2: lower primary surplus to 1.5% of GDP gradually from 2022 onwards</a:t>
                </a:r>
              </a:p>
              <a:p>
                <a:r>
                  <a:rPr lang="en-US" sz="600" dirty="0" smtClean="0">
                    <a:solidFill>
                      <a:srgbClr val="C00000"/>
                    </a:solidFill>
                  </a:rPr>
                  <a:t>3: 100bps higher GGB yields from 2019 onwards</a:t>
                </a:r>
                <a:endParaRPr lang="en-US" sz="6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67309" y="1866532"/>
              <a:ext cx="8352112" cy="3225498"/>
              <a:chOff x="567309" y="1866532"/>
              <a:chExt cx="8352112" cy="322549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67309" y="2747269"/>
                <a:ext cx="3307317" cy="2201757"/>
                <a:chOff x="567309" y="2747269"/>
                <a:chExt cx="3307317" cy="2201757"/>
              </a:xfrm>
            </p:grpSpPr>
            <p:pic>
              <p:nvPicPr>
                <p:cNvPr id="1639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309" y="2825720"/>
                  <a:ext cx="3307317" cy="2123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827584" y="2747269"/>
                  <a:ext cx="2400206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800" b="1" dirty="0" smtClean="0"/>
                    <a:t>Gross Financing Needs to GDP ratio</a:t>
                  </a:r>
                  <a:endParaRPr lang="en-US" sz="800" b="1" dirty="0"/>
                </a:p>
              </p:txBody>
            </p:sp>
          </p:grp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4094885" y="1866532"/>
                <a:ext cx="4824536" cy="322549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marL="533400" indent="-5334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lvl="0">
                  <a:buFont typeface="Wingdings" panose="05000000000000000000" pitchFamily="2" charset="2"/>
                  <a:buChar char="q"/>
                </a:pPr>
                <a:r>
                  <a:rPr lang="en-US" sz="1400" b="1" dirty="0" smtClean="0"/>
                  <a:t>Greek debt is insured against interest rate shocks in the medium term…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1000" dirty="0" smtClean="0"/>
                  <a:t>With more than 80% of Greek debt at fixed rates, medium term debt and GFN trajectories are quite independent of interest rate developments.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1000" dirty="0" smtClean="0"/>
                  <a:t>Debt dynamics up until the early 2030s depend mainly on nominal GDP growth and the size of primary fiscal surpluses.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1000" dirty="0" smtClean="0"/>
                  <a:t>Interest rates become relevant in the longer term (after early 2030s) as maturing debt (including currently fixed-rate ESM loans) must be refinanced at GGB market rates.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400" b="1" dirty="0" smtClean="0"/>
                  <a:t>…but not against macro and fiscal risks</a:t>
                </a:r>
              </a:p>
              <a:p>
                <a:pPr marL="457200" lvl="1" indent="0">
                  <a:buNone/>
                </a:pPr>
                <a:r>
                  <a:rPr lang="en-US" sz="1200" dirty="0" smtClean="0"/>
                  <a:t>Medium-to-long-term risks: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1000" dirty="0" smtClean="0"/>
                  <a:t>Lower potential growth due to ageing of population and backtracking of reforms.</a:t>
                </a:r>
              </a:p>
              <a:p>
                <a:pPr marL="457200" lvl="1" indent="0">
                  <a:buNone/>
                </a:pPr>
                <a:r>
                  <a:rPr lang="en-US" sz="1200" dirty="0" smtClean="0"/>
                  <a:t>Short-term risks: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1000" dirty="0" smtClean="0"/>
                  <a:t>Fiscal burden due to ongoing court rulings on past pension cuts and wage cuts for public servants.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827585" y="3075806"/>
                <a:ext cx="1080120" cy="1154137"/>
              </a:xfrm>
              <a:prstGeom prst="ellipse">
                <a:avLst/>
              </a:prstGeom>
              <a:noFill/>
              <a:ln w="13716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>
                <a:off x="1763688" y="2571750"/>
                <a:ext cx="2677734" cy="6480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3972408" y="783596"/>
            <a:ext cx="4824536" cy="11403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533400" indent="-533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317500">
              <a:lnSpc>
                <a:spcPct val="115000"/>
              </a:lnSpc>
              <a:buClr>
                <a:srgbClr val="37609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altLang="el-GR" sz="1400" b="1" dirty="0">
                <a:cs typeface="Arial" panose="020B0604020202020204" pitchFamily="34" charset="0"/>
              </a:rPr>
              <a:t>Public </a:t>
            </a:r>
            <a:r>
              <a:rPr lang="en-US" altLang="el-GR" sz="1400" b="1" dirty="0" smtClean="0">
                <a:cs typeface="Arial" panose="020B0604020202020204" pitchFamily="34" charset="0"/>
              </a:rPr>
              <a:t>debt </a:t>
            </a:r>
            <a:r>
              <a:rPr lang="en-US" altLang="el-GR" sz="1400" b="1" dirty="0">
                <a:cs typeface="Arial" panose="020B0604020202020204" pitchFamily="34" charset="0"/>
              </a:rPr>
              <a:t>is high but manageable</a:t>
            </a:r>
          </a:p>
          <a:p>
            <a:pPr marL="666750" lvl="1" indent="-317500">
              <a:lnSpc>
                <a:spcPct val="115000"/>
              </a:lnSpc>
              <a:buClr>
                <a:srgbClr val="37609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l-GR" sz="1000" dirty="0">
                <a:cs typeface="Arial" panose="020B0604020202020204" pitchFamily="34" charset="0"/>
              </a:rPr>
              <a:t>Long average maturity  (17 </a:t>
            </a:r>
            <a:r>
              <a:rPr lang="en-US" altLang="el-GR" sz="1000" dirty="0" err="1">
                <a:cs typeface="Arial" panose="020B0604020202020204" pitchFamily="34" charset="0"/>
              </a:rPr>
              <a:t>yrs</a:t>
            </a:r>
            <a:r>
              <a:rPr lang="en-US" altLang="el-GR" sz="1000" dirty="0" smtClean="0">
                <a:cs typeface="Arial" panose="020B0604020202020204" pitchFamily="34" charset="0"/>
              </a:rPr>
              <a:t>), </a:t>
            </a:r>
            <a:r>
              <a:rPr lang="en-US" altLang="el-GR" sz="1000" dirty="0">
                <a:cs typeface="Arial" panose="020B0604020202020204" pitchFamily="34" charset="0"/>
              </a:rPr>
              <a:t>low average interest rate (2</a:t>
            </a:r>
            <a:r>
              <a:rPr lang="en-US" altLang="el-GR" sz="1000" dirty="0" smtClean="0">
                <a:cs typeface="Arial" panose="020B0604020202020204" pitchFamily="34" charset="0"/>
              </a:rPr>
              <a:t>%).</a:t>
            </a:r>
            <a:endParaRPr lang="en-US" altLang="el-GR" sz="1000" dirty="0">
              <a:cs typeface="Arial" panose="020B0604020202020204" pitchFamily="34" charset="0"/>
            </a:endParaRPr>
          </a:p>
          <a:p>
            <a:pPr marL="666750" lvl="1" indent="-317500">
              <a:lnSpc>
                <a:spcPct val="115000"/>
              </a:lnSpc>
              <a:buClr>
                <a:srgbClr val="37609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l-GR" sz="1000" dirty="0">
                <a:cs typeface="Arial" panose="020B0604020202020204" pitchFamily="34" charset="0"/>
              </a:rPr>
              <a:t>¾ of Greek debt held by the official </a:t>
            </a:r>
            <a:r>
              <a:rPr lang="en-US" altLang="el-GR" sz="1000" dirty="0" smtClean="0">
                <a:cs typeface="Arial" panose="020B0604020202020204" pitchFamily="34" charset="0"/>
              </a:rPr>
              <a:t>sector.</a:t>
            </a:r>
            <a:endParaRPr lang="en-US" altLang="el-GR" sz="1000" dirty="0">
              <a:cs typeface="Arial" panose="020B0604020202020204" pitchFamily="34" charset="0"/>
            </a:endParaRPr>
          </a:p>
          <a:p>
            <a:pPr marL="666750" lvl="1" indent="-317500">
              <a:lnSpc>
                <a:spcPct val="115000"/>
              </a:lnSpc>
              <a:buClr>
                <a:srgbClr val="37609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l-GR" sz="1000" dirty="0">
                <a:cs typeface="Arial" panose="020B0604020202020204" pitchFamily="34" charset="0"/>
              </a:rPr>
              <a:t>Low debt servicing costs (Less than 3% of GDP vs </a:t>
            </a:r>
            <a:r>
              <a:rPr lang="en-US" altLang="el-GR" sz="1000" dirty="0" smtClean="0">
                <a:cs typeface="Arial" panose="020B0604020202020204" pitchFamily="34" charset="0"/>
              </a:rPr>
              <a:t>4.5% </a:t>
            </a:r>
            <a:r>
              <a:rPr lang="en-US" altLang="el-GR" sz="1000" dirty="0">
                <a:cs typeface="Arial" panose="020B0604020202020204" pitchFamily="34" charset="0"/>
              </a:rPr>
              <a:t>on average for Euro Area periphery </a:t>
            </a:r>
            <a:r>
              <a:rPr lang="en-US" altLang="el-GR" sz="1000" dirty="0" smtClean="0">
                <a:cs typeface="Arial" panose="020B0604020202020204" pitchFamily="34" charset="0"/>
              </a:rPr>
              <a:t>countries).</a:t>
            </a:r>
            <a:endParaRPr lang="en-US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247473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333BD52-9219-42C6-9E63-69D265DEC270}" type="slidenum">
              <a:rPr lang="en-US" smtClean="0"/>
              <a:pPr algn="r">
                <a:defRPr/>
              </a:pPr>
              <a:t>26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427984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5530" y="330127"/>
            <a:ext cx="8425408" cy="707886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 smtClean="0">
                <a:solidFill>
                  <a:schemeClr val="bg1"/>
                </a:solidFill>
              </a:rPr>
              <a:t>Rebalancing of the economy towards a new growth model has already started. Conditions are positive for process to accelerate</a:t>
            </a:r>
            <a:endParaRPr lang="en-US" altLang="el-GR" sz="20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4040" y="1297741"/>
            <a:ext cx="4219097" cy="3606555"/>
            <a:chOff x="204040" y="1297741"/>
            <a:chExt cx="4219097" cy="3606555"/>
          </a:xfrm>
        </p:grpSpPr>
        <p:grpSp>
          <p:nvGrpSpPr>
            <p:cNvPr id="5" name="Group 4"/>
            <p:cNvGrpSpPr/>
            <p:nvPr/>
          </p:nvGrpSpPr>
          <p:grpSpPr>
            <a:xfrm>
              <a:off x="204040" y="1297741"/>
              <a:ext cx="4219097" cy="3606555"/>
              <a:chOff x="237583" y="1307543"/>
              <a:chExt cx="4219097" cy="360655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95536" y="1307543"/>
                <a:ext cx="402760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Tradeable sector gained a higher share in the economy</a:t>
                </a:r>
                <a:endParaRPr lang="el-GR" sz="1000" i="1" dirty="0"/>
              </a:p>
            </p:txBody>
          </p:sp>
          <p:pic>
            <p:nvPicPr>
              <p:cNvPr id="1638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530" y="1646098"/>
                <a:ext cx="4003205" cy="2653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237583" y="4667877"/>
                <a:ext cx="421909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000" dirty="0" smtClean="0">
                    <a:solidFill>
                      <a:schemeClr val="tx2"/>
                    </a:solidFill>
                  </a:rPr>
                  <a:t>Sources</a:t>
                </a:r>
                <a:r>
                  <a:rPr lang="en-US" altLang="el-GR" sz="1000" dirty="0">
                    <a:solidFill>
                      <a:schemeClr val="tx2"/>
                    </a:solidFill>
                  </a:rPr>
                  <a:t>: </a:t>
                </a:r>
                <a:r>
                  <a:rPr lang="en-US" altLang="el-GR" sz="1000" dirty="0" smtClean="0">
                    <a:solidFill>
                      <a:schemeClr val="tx2"/>
                    </a:solidFill>
                  </a:rPr>
                  <a:t>Eurostat and </a:t>
                </a:r>
                <a:r>
                  <a:rPr lang="en-US" altLang="el-GR" sz="1000" dirty="0" err="1" smtClean="0">
                    <a:solidFill>
                      <a:schemeClr val="tx2"/>
                    </a:solidFill>
                  </a:rPr>
                  <a:t>BoG</a:t>
                </a:r>
                <a:r>
                  <a:rPr lang="en-US" altLang="el-GR" sz="1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el-GR" sz="1000" dirty="0">
                    <a:solidFill>
                      <a:schemeClr val="tx2"/>
                    </a:solidFill>
                  </a:rPr>
                  <a:t>calculations</a:t>
                </a:r>
                <a:r>
                  <a:rPr lang="en-US" altLang="el-GR" sz="1000" dirty="0" smtClean="0">
                    <a:solidFill>
                      <a:schemeClr val="tx2"/>
                    </a:solidFill>
                  </a:rPr>
                  <a:t>.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612512" y="1711789"/>
              <a:ext cx="35283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Relative </a:t>
              </a:r>
              <a:r>
                <a:rPr lang="en-US" sz="1000" b="1" dirty="0"/>
                <a:t>size of </a:t>
              </a:r>
              <a:r>
                <a:rPr lang="en-US" sz="1000" b="1" dirty="0" smtClean="0"/>
                <a:t>tradeable vs non-tradeable sector</a:t>
              </a:r>
            </a:p>
            <a:p>
              <a:r>
                <a:rPr lang="en-US" sz="1000" b="1" dirty="0" smtClean="0"/>
                <a:t>(Index, 2010=1)</a:t>
              </a:r>
              <a:endParaRPr lang="en-US" sz="1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82548" y="1245988"/>
            <a:ext cx="4263198" cy="3791221"/>
            <a:chOff x="4582548" y="1245988"/>
            <a:chExt cx="4263198" cy="3791221"/>
          </a:xfrm>
        </p:grpSpPr>
        <p:grpSp>
          <p:nvGrpSpPr>
            <p:cNvPr id="6" name="Group 5"/>
            <p:cNvGrpSpPr/>
            <p:nvPr/>
          </p:nvGrpSpPr>
          <p:grpSpPr>
            <a:xfrm>
              <a:off x="4582548" y="1245988"/>
              <a:ext cx="4263198" cy="3791221"/>
              <a:chOff x="4582548" y="1245988"/>
              <a:chExt cx="4263198" cy="379122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582548" y="1245988"/>
                <a:ext cx="402760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Net </a:t>
                </a:r>
                <a:r>
                  <a:rPr lang="en-US" sz="1000" b="1" dirty="0"/>
                  <a:t>profit </a:t>
                </a:r>
                <a:r>
                  <a:rPr lang="en-US" sz="1000" b="1" dirty="0" smtClean="0"/>
                  <a:t>margins of </a:t>
                </a:r>
                <a:r>
                  <a:rPr lang="en-US" sz="1000" b="1" dirty="0" err="1" smtClean="0"/>
                  <a:t>tradeables</a:t>
                </a:r>
                <a:r>
                  <a:rPr lang="en-US" sz="1000" b="1" dirty="0" smtClean="0"/>
                  <a:t> are currently 3x higher compared to non-</a:t>
                </a:r>
                <a:r>
                  <a:rPr lang="en-US" sz="1000" b="1" dirty="0" err="1" smtClean="0"/>
                  <a:t>tradeables</a:t>
                </a:r>
                <a:r>
                  <a:rPr lang="en-US" sz="1000" b="1" dirty="0" smtClean="0"/>
                  <a:t>, supporting rebalancing of economy</a:t>
                </a:r>
                <a:endParaRPr lang="el-GR" sz="1000" i="1" dirty="0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4626649" y="4544766"/>
                <a:ext cx="4219097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000" dirty="0" smtClean="0">
                    <a:solidFill>
                      <a:schemeClr val="tx2"/>
                    </a:solidFill>
                  </a:rPr>
                  <a:t>Sources</a:t>
                </a:r>
                <a:r>
                  <a:rPr lang="en-US" altLang="el-GR" sz="1000" dirty="0">
                    <a:solidFill>
                      <a:schemeClr val="tx2"/>
                    </a:solidFill>
                  </a:rPr>
                  <a:t>: </a:t>
                </a:r>
                <a:r>
                  <a:rPr lang="en-US" altLang="el-GR" sz="1000" dirty="0" smtClean="0">
                    <a:solidFill>
                      <a:schemeClr val="tx2"/>
                    </a:solidFill>
                  </a:rPr>
                  <a:t>Eurostat and </a:t>
                </a:r>
                <a:r>
                  <a:rPr lang="en-US" altLang="el-GR" sz="1000" dirty="0" err="1" smtClean="0">
                    <a:solidFill>
                      <a:schemeClr val="tx2"/>
                    </a:solidFill>
                  </a:rPr>
                  <a:t>BoG</a:t>
                </a:r>
                <a:r>
                  <a:rPr lang="en-US" altLang="el-GR" sz="1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el-GR" sz="1000" dirty="0">
                    <a:solidFill>
                      <a:schemeClr val="tx2"/>
                    </a:solidFill>
                  </a:rPr>
                  <a:t>calculations</a:t>
                </a:r>
                <a:r>
                  <a:rPr lang="en-US" altLang="el-GR" sz="100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800" dirty="0">
                    <a:solidFill>
                      <a:schemeClr val="tx2"/>
                    </a:solidFill>
                  </a:rPr>
                  <a:t>Note: Net profit margins are calculated as Net </a:t>
                </a:r>
                <a:r>
                  <a:rPr lang="en-US" altLang="el-GR" sz="800" dirty="0" smtClean="0">
                    <a:solidFill>
                      <a:schemeClr val="tx2"/>
                    </a:solidFill>
                  </a:rPr>
                  <a:t>Operating Surplus/GVA</a:t>
                </a:r>
                <a:r>
                  <a:rPr lang="en-US" altLang="el-GR" sz="800" dirty="0">
                    <a:solidFill>
                      <a:schemeClr val="tx2"/>
                    </a:solidFill>
                  </a:rPr>
                  <a:t>, adjusted </a:t>
                </a:r>
                <a:r>
                  <a:rPr lang="en-US" altLang="el-GR" sz="800" dirty="0" smtClean="0">
                    <a:solidFill>
                      <a:schemeClr val="tx2"/>
                    </a:solidFill>
                  </a:rPr>
                  <a:t>for </a:t>
                </a:r>
                <a:r>
                  <a:rPr lang="en-US" altLang="el-GR" sz="800" dirty="0" err="1">
                    <a:solidFill>
                      <a:schemeClr val="tx2"/>
                    </a:solidFill>
                  </a:rPr>
                  <a:t>labour</a:t>
                </a:r>
                <a:r>
                  <a:rPr lang="en-US" altLang="el-GR" sz="800" dirty="0">
                    <a:solidFill>
                      <a:schemeClr val="tx2"/>
                    </a:solidFill>
                  </a:rPr>
                  <a:t> income </a:t>
                </a:r>
                <a:r>
                  <a:rPr lang="en-US" altLang="el-GR" sz="800" dirty="0" smtClean="0">
                    <a:solidFill>
                      <a:schemeClr val="tx2"/>
                    </a:solidFill>
                  </a:rPr>
                  <a:t>of </a:t>
                </a:r>
                <a:r>
                  <a:rPr lang="en-US" altLang="el-GR" sz="800" dirty="0">
                    <a:solidFill>
                      <a:schemeClr val="tx2"/>
                    </a:solidFill>
                  </a:rPr>
                  <a:t>self-employed. </a:t>
                </a:r>
              </a:p>
            </p:txBody>
          </p:sp>
          <p:pic>
            <p:nvPicPr>
              <p:cNvPr id="1638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6649" y="1814336"/>
                <a:ext cx="3870373" cy="2629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" name="Oval 16"/>
            <p:cNvSpPr/>
            <p:nvPr/>
          </p:nvSpPr>
          <p:spPr>
            <a:xfrm>
              <a:off x="7164288" y="2859781"/>
              <a:ext cx="1296144" cy="1388213"/>
            </a:xfrm>
            <a:prstGeom prst="ellipse">
              <a:avLst/>
            </a:prstGeom>
            <a:noFill/>
            <a:ln w="13716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76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88F901D-B57C-4BB4-BEFF-A0EFC7E1D95B}" type="slidenum">
              <a:rPr lang="el-GR" smtClean="0"/>
              <a:pPr algn="r">
                <a:defRPr/>
              </a:pPr>
              <a:t>27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427984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1911" y="337320"/>
            <a:ext cx="8425408" cy="707886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l-GR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further rebalancing of the economy requires investment …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l-GR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financing</a:t>
            </a:r>
            <a:endParaRPr lang="en-US" altLang="el-G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5913" y="2872977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16%</a:t>
            </a:r>
            <a:endParaRPr lang="el-GR" sz="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1640" y="2198843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10%</a:t>
            </a:r>
            <a:endParaRPr lang="el-GR" sz="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3650" y="3429213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13%</a:t>
            </a:r>
            <a:endParaRPr lang="el-GR" sz="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1293192"/>
            <a:ext cx="3600400" cy="38625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Domestic savings are not sufficient to finance investment</a:t>
            </a:r>
            <a:r>
              <a:rPr lang="en-US" sz="1400" dirty="0" smtClean="0">
                <a:sym typeface="Wingdings" panose="05000000000000000000" pitchFamily="2" charset="2"/>
              </a:rPr>
              <a:t>. In part because higher fiscal surpluses subtract resources from the private sector.</a:t>
            </a:r>
          </a:p>
          <a:p>
            <a:r>
              <a:rPr lang="en-US" sz="1400" dirty="0" smtClean="0">
                <a:sym typeface="Wingdings" panose="05000000000000000000" pitchFamily="2" charset="2"/>
              </a:rPr>
              <a:t>N</a:t>
            </a:r>
            <a:r>
              <a:rPr lang="en-US" sz="1400" dirty="0" smtClean="0"/>
              <a:t>eed to: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lower taxes and SS contributions to allow increase of private saving and financing of private investment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100" dirty="0" err="1" smtClean="0"/>
              <a:t>BoG</a:t>
            </a:r>
            <a:r>
              <a:rPr lang="en-US" sz="1100" dirty="0" smtClean="0"/>
              <a:t> estimates: Lowering PIT rate and SS contributions by 1pp each would increase real GDP by 3.5% in the long run. Lowering corporate tax rate has similar effects.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Increase public investment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100" dirty="0" smtClean="0"/>
              <a:t>Increase of PI to 8bn from 6.2bn currently would increase real GDP by 1%.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attract FDI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Accelerate NPE reduction to revitalize bank credit</a:t>
            </a:r>
            <a:endParaRPr lang="el-GR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53910" y="3303159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11%</a:t>
            </a:r>
            <a:endParaRPr lang="el-GR" sz="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5913" y="2308855"/>
            <a:ext cx="3337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8</a:t>
            </a:r>
            <a:r>
              <a:rPr lang="en-US" sz="800" dirty="0" smtClean="0">
                <a:solidFill>
                  <a:schemeClr val="bg1"/>
                </a:solidFill>
              </a:rPr>
              <a:t>%</a:t>
            </a:r>
            <a:endParaRPr lang="el-GR" sz="8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8598" y="1028783"/>
            <a:ext cx="4937498" cy="4014072"/>
            <a:chOff x="498598" y="1028783"/>
            <a:chExt cx="4937498" cy="4014072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98598" y="4796634"/>
              <a:ext cx="11416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000" dirty="0" smtClean="0">
                  <a:solidFill>
                    <a:srgbClr val="376091"/>
                  </a:solidFill>
                </a:rPr>
                <a:t>Source: ELSTAT</a:t>
              </a:r>
              <a:endParaRPr lang="en-US" altLang="el-GR" sz="1000" dirty="0">
                <a:solidFill>
                  <a:srgbClr val="37609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2047" y="1636208"/>
              <a:ext cx="41403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Total gross investment (private and public), % of GDP</a:t>
              </a:r>
              <a:endParaRPr lang="el-GR" sz="1200" i="1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047" y="1968133"/>
              <a:ext cx="4140318" cy="2763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915467" y="1028783"/>
              <a:ext cx="45206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n-US" altLang="el-GR" sz="1200" dirty="0" smtClean="0">
                  <a:latin typeface="Arial" pitchFamily="34" charset="0"/>
                  <a:cs typeface="Arial" pitchFamily="34" charset="0"/>
                </a:rPr>
                <a:t>Private </a:t>
              </a:r>
              <a:r>
                <a:rPr lang="en-US" altLang="el-GR" sz="1200" dirty="0">
                  <a:latin typeface="Arial" pitchFamily="34" charset="0"/>
                  <a:cs typeface="Arial" pitchFamily="34" charset="0"/>
                </a:rPr>
                <a:t>investment has declined </a:t>
              </a:r>
              <a:r>
                <a:rPr lang="en-US" altLang="el-GR" sz="1200" dirty="0" smtClean="0">
                  <a:latin typeface="Arial" pitchFamily="34" charset="0"/>
                  <a:cs typeface="Arial" pitchFamily="34" charset="0"/>
                </a:rPr>
                <a:t>dramatically during the crisis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n-US" altLang="el-GR" sz="1200" dirty="0" smtClean="0">
                  <a:latin typeface="Arial" pitchFamily="34" charset="0"/>
                  <a:cs typeface="Arial" pitchFamily="34" charset="0"/>
                </a:rPr>
                <a:t>Non-residential investment has been relatively more resilient</a:t>
              </a:r>
              <a:endParaRPr lang="en-US" altLang="el-GR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03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88F901D-B57C-4BB4-BEFF-A0EFC7E1D95B}" type="slidenum">
              <a:rPr lang="el-GR" smtClean="0"/>
              <a:pPr algn="r">
                <a:defRPr/>
              </a:pPr>
              <a:t>28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427984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8898" y="4838794"/>
            <a:ext cx="1544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000" dirty="0" smtClean="0">
                <a:solidFill>
                  <a:srgbClr val="376091"/>
                </a:solidFill>
              </a:rPr>
              <a:t>Source: Bank </a:t>
            </a:r>
            <a:r>
              <a:rPr lang="en-US" altLang="el-GR" sz="1000" dirty="0">
                <a:solidFill>
                  <a:srgbClr val="376091"/>
                </a:solidFill>
              </a:rPr>
              <a:t>of </a:t>
            </a:r>
            <a:r>
              <a:rPr lang="en-US" altLang="el-GR" sz="1000" dirty="0" smtClean="0">
                <a:solidFill>
                  <a:srgbClr val="376091"/>
                </a:solidFill>
              </a:rPr>
              <a:t>Greece</a:t>
            </a:r>
            <a:endParaRPr lang="en-US" altLang="el-GR" sz="1000" dirty="0">
              <a:solidFill>
                <a:srgbClr val="37609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9683" y="341280"/>
            <a:ext cx="8425408" cy="707886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growth to gradually converge to 1.5%.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 differ across time</a:t>
            </a:r>
            <a:endParaRPr lang="en-US" altLang="el-G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00335" y="1279333"/>
            <a:ext cx="8364103" cy="57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5" tIns="72000" rIns="0" anchor="ctr"/>
          <a:lstStyle/>
          <a:p>
            <a:pPr marL="285750" indent="-285750" algn="just" eaLnBrk="0" hangingPunct="0">
              <a:spcBef>
                <a:spcPct val="10000"/>
              </a:spcBef>
              <a:buFont typeface="Wingdings" panose="05000000000000000000" pitchFamily="2" charset="2"/>
              <a:buChar char="q"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Large pool of unemployed provides initial space for economy to grow.</a:t>
            </a:r>
          </a:p>
          <a:p>
            <a:pPr marL="285750" indent="-285750" algn="just" eaLnBrk="0" hangingPunct="0">
              <a:spcBef>
                <a:spcPct val="10000"/>
              </a:spcBef>
              <a:buFont typeface="Wingdings" panose="05000000000000000000" pitchFamily="2" charset="2"/>
              <a:buChar char="q"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Capital stock to continue to decline due to negative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net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investment until 2020.</a:t>
            </a:r>
          </a:p>
          <a:p>
            <a:pPr marL="285750" indent="-285750" algn="just" eaLnBrk="0" hangingPunct="0">
              <a:spcBef>
                <a:spcPct val="10000"/>
              </a:spcBef>
              <a:buFont typeface="Wingdings" panose="05000000000000000000" pitchFamily="2" charset="2"/>
              <a:buChar char="q"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TFP growth to gradually increase as capital stock increases and structural reforms start to pay dividends.</a:t>
            </a:r>
          </a:p>
          <a:p>
            <a:pPr eaLnBrk="0" hangingPunct="0">
              <a:spcBef>
                <a:spcPct val="10000"/>
              </a:spcBef>
              <a:defRPr/>
            </a:pPr>
            <a:endParaRPr lang="en-GB" b="1" kern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966069"/>
            <a:ext cx="447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Potential growth </a:t>
            </a:r>
            <a:r>
              <a:rPr lang="en-US" sz="1200" b="1" dirty="0" smtClean="0"/>
              <a:t>projections</a:t>
            </a:r>
          </a:p>
          <a:p>
            <a:r>
              <a:rPr lang="en-US" sz="1200" i="1" dirty="0"/>
              <a:t>(%; bars pp contributions)</a:t>
            </a:r>
            <a:endParaRPr lang="el-GR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7734"/>
            <a:ext cx="4608512" cy="220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562868" y="2640155"/>
            <a:ext cx="2201570" cy="16065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marL="533400" indent="-533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0" indent="0" algn="just">
              <a:buNone/>
            </a:pPr>
            <a:r>
              <a:rPr lang="en-US" sz="1200" b="1" dirty="0" smtClean="0"/>
              <a:t>Structural </a:t>
            </a:r>
            <a:r>
              <a:rPr lang="en-US" sz="1200" b="1" dirty="0"/>
              <a:t>reforms improve growth potential. </a:t>
            </a:r>
            <a:endParaRPr lang="en-US" sz="1200" b="1" dirty="0" smtClean="0"/>
          </a:p>
          <a:p>
            <a:pPr marL="0" lvl="0" indent="0" algn="just">
              <a:buNone/>
            </a:pPr>
            <a:r>
              <a:rPr lang="en-US" sz="1200" dirty="0" smtClean="0"/>
              <a:t>OECD </a:t>
            </a:r>
            <a:r>
              <a:rPr lang="en-US" sz="1200" dirty="0"/>
              <a:t>estimates that </a:t>
            </a:r>
            <a:r>
              <a:rPr lang="en-US" sz="1200" dirty="0" smtClean="0"/>
              <a:t>implemented </a:t>
            </a:r>
            <a:r>
              <a:rPr lang="en-US" sz="1200" dirty="0"/>
              <a:t>and planned reforms </a:t>
            </a:r>
            <a:r>
              <a:rPr lang="en-US" sz="1200" dirty="0" smtClean="0"/>
              <a:t>are expected to boost real </a:t>
            </a:r>
            <a:r>
              <a:rPr lang="en-US" sz="1200" dirty="0"/>
              <a:t>GDP </a:t>
            </a:r>
            <a:r>
              <a:rPr lang="en-US" sz="1200" dirty="0" smtClean="0"/>
              <a:t>by 13% over </a:t>
            </a:r>
            <a:r>
              <a:rPr lang="en-US" sz="1200" dirty="0"/>
              <a:t>a 10-year </a:t>
            </a:r>
            <a:r>
              <a:rPr lang="en-US" sz="1200" dirty="0" smtClean="0"/>
              <a:t>horizon. </a:t>
            </a:r>
            <a:r>
              <a:rPr lang="en-US" sz="1200" dirty="0" err="1" smtClean="0"/>
              <a:t>BoG</a:t>
            </a:r>
            <a:r>
              <a:rPr lang="en-US" sz="1200" dirty="0" smtClean="0"/>
              <a:t> has similar estimates. </a:t>
            </a:r>
            <a:endParaRPr lang="en-US" altLang="el-GR" sz="1200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88F901D-B57C-4BB4-BEFF-A0EFC7E1D95B}" type="slidenum">
              <a:rPr lang="el-GR" smtClean="0"/>
              <a:pPr algn="r">
                <a:defRPr/>
              </a:pPr>
              <a:t>29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427984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63888" y="893500"/>
            <a:ext cx="5472608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533400" indent="-533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l-GR" sz="1200" b="1" dirty="0" smtClean="0">
                <a:cs typeface="Arial" panose="020B0604020202020204" pitchFamily="34" charset="0"/>
              </a:rPr>
              <a:t>Greece has one of the biggest informal </a:t>
            </a:r>
            <a:r>
              <a:rPr lang="en-US" altLang="el-GR" sz="1200" b="1" dirty="0">
                <a:cs typeface="Arial" panose="020B0604020202020204" pitchFamily="34" charset="0"/>
              </a:rPr>
              <a:t>sectors in the EU (as % of GDP)</a:t>
            </a:r>
            <a:endParaRPr lang="en-US" altLang="el-GR" sz="1200" b="1" dirty="0" smtClean="0">
              <a:cs typeface="Arial" panose="020B0604020202020204" pitchFamily="34" charset="0"/>
            </a:endParaRP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200" dirty="0" smtClean="0">
                <a:cs typeface="Arial" panose="020B0604020202020204" pitchFamily="34" charset="0"/>
              </a:rPr>
              <a:t>Fiscal consolidation since 2010 was based mainly on </a:t>
            </a:r>
            <a:r>
              <a:rPr lang="en-US" altLang="el-GR" sz="1200" b="1" dirty="0" smtClean="0">
                <a:cs typeface="Arial" panose="020B0604020202020204" pitchFamily="34" charset="0"/>
              </a:rPr>
              <a:t>tax increases</a:t>
            </a:r>
            <a:r>
              <a:rPr lang="en-US" altLang="el-GR" sz="1200" dirty="0" smtClean="0">
                <a:cs typeface="Arial" panose="020B0604020202020204" pitchFamily="34" charset="0"/>
              </a:rPr>
              <a:t>.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200" dirty="0" smtClean="0">
                <a:cs typeface="Arial" panose="020B0604020202020204" pitchFamily="34" charset="0"/>
              </a:rPr>
              <a:t>This has led to a significant </a:t>
            </a:r>
            <a:r>
              <a:rPr lang="en-US" altLang="el-GR" sz="1200" b="1" dirty="0" smtClean="0">
                <a:cs typeface="Arial" panose="020B0604020202020204" pitchFamily="34" charset="0"/>
              </a:rPr>
              <a:t>increase of the informal sector</a:t>
            </a:r>
            <a:r>
              <a:rPr lang="en-US" altLang="el-GR" sz="1200" dirty="0" smtClean="0">
                <a:cs typeface="Arial" panose="020B0604020202020204" pitchFamily="34" charset="0"/>
              </a:rPr>
              <a:t>, as economic activity immigrated to the shadow economy (tax evasion). 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200" dirty="0" smtClean="0">
                <a:cs typeface="Arial" panose="020B0604020202020204" pitchFamily="34" charset="0"/>
              </a:rPr>
              <a:t>Government was forced </a:t>
            </a:r>
            <a:r>
              <a:rPr lang="en-US" altLang="el-GR" sz="1200" dirty="0">
                <a:cs typeface="Arial" panose="020B0604020202020204" pitchFamily="34" charset="0"/>
              </a:rPr>
              <a:t>to further increase taxes on official sector. 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200" dirty="0">
                <a:cs typeface="Arial" panose="020B0604020202020204" pitchFamily="34" charset="0"/>
              </a:rPr>
              <a:t>Result: </a:t>
            </a:r>
            <a:r>
              <a:rPr lang="en-US" altLang="el-GR" sz="1200" b="1" dirty="0">
                <a:cs typeface="Arial" panose="020B0604020202020204" pitchFamily="34" charset="0"/>
              </a:rPr>
              <a:t>Vicious circle</a:t>
            </a:r>
            <a:r>
              <a:rPr lang="en-US" altLang="el-GR" sz="1200" dirty="0">
                <a:cs typeface="Arial" panose="020B0604020202020204" pitchFamily="34" charset="0"/>
              </a:rPr>
              <a:t> of </a:t>
            </a:r>
            <a:r>
              <a:rPr lang="en-US" altLang="el-GR" sz="1200" dirty="0" smtClean="0">
                <a:cs typeface="Arial" panose="020B0604020202020204" pitchFamily="34" charset="0"/>
              </a:rPr>
              <a:t>increasing tax </a:t>
            </a:r>
            <a:r>
              <a:rPr lang="en-US" altLang="el-GR" sz="1200" dirty="0">
                <a:cs typeface="Arial" panose="020B0604020202020204" pitchFamily="34" charset="0"/>
              </a:rPr>
              <a:t>evasion and deepening recession</a:t>
            </a:r>
            <a:r>
              <a:rPr lang="en-US" altLang="el-GR" sz="1200" dirty="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493390"/>
            <a:ext cx="8425408" cy="400110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policy mix must change: lower taxation</a:t>
            </a:r>
            <a:endParaRPr lang="en-US" altLang="el-G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520" y="1131590"/>
            <a:ext cx="8784976" cy="4240059"/>
            <a:chOff x="251520" y="1131590"/>
            <a:chExt cx="8784976" cy="4240059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31590"/>
              <a:ext cx="3149150" cy="3798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563888" y="2647826"/>
              <a:ext cx="5472608" cy="272382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marL="533400" indent="-5334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lvl="1" indent="0" algn="ctr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en-US" altLang="el-GR" sz="1200" b="1" dirty="0" smtClean="0">
                  <a:cs typeface="Arial" panose="020B0604020202020204" pitchFamily="34" charset="0"/>
                </a:rPr>
                <a:t>Simulation results of a DSGE model with an informal sector:</a:t>
              </a:r>
            </a:p>
            <a:p>
              <a:pPr marL="285750" lvl="1"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  <a:defRPr/>
              </a:pPr>
              <a:r>
                <a:rPr lang="en-US" altLang="el-GR" sz="1200" dirty="0" smtClean="0">
                  <a:cs typeface="Arial" panose="020B0604020202020204" pitchFamily="34" charset="0"/>
                </a:rPr>
                <a:t>Increase in shadow economy explains the size of the fiscal effort and the depth of the Greek recession.</a:t>
              </a:r>
            </a:p>
            <a:p>
              <a:pPr marL="285750" lvl="1"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  <a:defRPr/>
              </a:pPr>
              <a:r>
                <a:rPr lang="en-US" altLang="el-GR" sz="1200" dirty="0" smtClean="0">
                  <a:cs typeface="Arial" panose="020B0604020202020204" pitchFamily="34" charset="0"/>
                </a:rPr>
                <a:t>Had Greek governments put informal economy under control, fiscal adjustment would have been achieved with much lower taxation and less recession.</a:t>
              </a:r>
            </a:p>
            <a:p>
              <a:pPr marL="285750" lvl="1"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  <a:defRPr/>
              </a:pPr>
              <a:r>
                <a:rPr lang="en-US" altLang="el-GR" sz="1200" dirty="0" smtClean="0">
                  <a:cs typeface="Arial" panose="020B0604020202020204" pitchFamily="34" charset="0"/>
                </a:rPr>
                <a:t>Fiscal mix must change in favor of lower taxes to provide incentives to work and invest. This is a great challenge.</a:t>
              </a:r>
            </a:p>
            <a:p>
              <a:pPr marL="0" lvl="1" indent="0" algn="ctr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endParaRPr lang="en-US" altLang="el-GR" sz="1800" b="1" dirty="0" smtClean="0">
                <a:solidFill>
                  <a:srgbClr val="37609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4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059582"/>
            <a:ext cx="3629789" cy="396044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200" dirty="0"/>
              <a:t>A</a:t>
            </a:r>
            <a:r>
              <a:rPr lang="en-US" sz="1200" dirty="0" smtClean="0"/>
              <a:t>ggregate </a:t>
            </a:r>
            <a:r>
              <a:rPr lang="en-US" sz="1200" dirty="0"/>
              <a:t>balance sheet of the four major central banks </a:t>
            </a:r>
            <a:r>
              <a:rPr lang="en-US" sz="1200" dirty="0" smtClean="0"/>
              <a:t>is strongly correlated with </a:t>
            </a:r>
            <a:r>
              <a:rPr lang="en-US" sz="1200" dirty="0"/>
              <a:t>the first principal component of ten-year sovereign bond yields of 45 sovereigns across all rating </a:t>
            </a:r>
            <a:r>
              <a:rPr lang="en-US" sz="1200" dirty="0" smtClean="0"/>
              <a:t>classes.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dirty="0" smtClean="0"/>
              <a:t>Graph suggests a long-run relationship between size of CBs’ balance sheets and global bond yields.</a:t>
            </a:r>
          </a:p>
          <a:p>
            <a:pPr marL="0" indent="0">
              <a:buNone/>
            </a:pPr>
            <a:r>
              <a:rPr lang="en-US" sz="1200" dirty="0" smtClean="0"/>
              <a:t>Empirical findings</a:t>
            </a:r>
            <a:r>
              <a:rPr lang="en-US" sz="1200" dirty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b="1" dirty="0"/>
              <a:t>QE has led to a </a:t>
            </a:r>
            <a:r>
              <a:rPr lang="en-US" sz="1200" b="1" i="1" dirty="0"/>
              <a:t>permanent</a:t>
            </a:r>
            <a:r>
              <a:rPr lang="en-US" sz="1200" b="1" dirty="0"/>
              <a:t> decline in sovereign bond yields globally</a:t>
            </a:r>
            <a:r>
              <a:rPr lang="en-US" sz="1200" dirty="0"/>
              <a:t>, ranging from 250 bps for </a:t>
            </a:r>
            <a:r>
              <a:rPr lang="en-US" sz="1200" dirty="0" smtClean="0"/>
              <a:t>AAA-rated </a:t>
            </a:r>
            <a:r>
              <a:rPr lang="en-US" sz="1200" dirty="0"/>
              <a:t>bonds to 330 bps for </a:t>
            </a:r>
            <a:r>
              <a:rPr lang="en-US" sz="1200" dirty="0" smtClean="0"/>
              <a:t>B-rated </a:t>
            </a:r>
            <a:r>
              <a:rPr lang="en-US" sz="1200" dirty="0"/>
              <a:t>bonds. </a:t>
            </a:r>
            <a:r>
              <a:rPr lang="en-US" sz="1200" dirty="0" smtClean="0"/>
              <a:t>Euro area periphery countries which participated in APP have benefitted more (600-750bps, depending on sovereign ratings).</a:t>
            </a:r>
          </a:p>
          <a:p>
            <a:pPr marL="0" indent="0">
              <a:buNone/>
            </a:pPr>
            <a:r>
              <a:rPr lang="en-US" sz="1200" dirty="0" smtClean="0"/>
              <a:t>Implications:</a:t>
            </a:r>
            <a:endParaRPr lang="en-US" sz="1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b="1" dirty="0" smtClean="0"/>
              <a:t>CBs’ </a:t>
            </a:r>
            <a:r>
              <a:rPr lang="en-US" sz="1200" b="1" dirty="0"/>
              <a:t>b</a:t>
            </a:r>
            <a:r>
              <a:rPr lang="en-US" sz="1200" b="1" dirty="0" smtClean="0"/>
              <a:t>alance </a:t>
            </a:r>
            <a:r>
              <a:rPr lang="en-US" sz="1200" b="1" dirty="0"/>
              <a:t>sheets will remain adequately large </a:t>
            </a:r>
            <a:r>
              <a:rPr lang="en-US" sz="1200" dirty="0"/>
              <a:t>in order to provide </a:t>
            </a:r>
            <a:r>
              <a:rPr lang="en-US" sz="1200" dirty="0" smtClean="0"/>
              <a:t>the necessary </a:t>
            </a:r>
            <a:r>
              <a:rPr lang="en-US" sz="1200" dirty="0"/>
              <a:t>supply of safe short-term assets to </a:t>
            </a:r>
            <a:r>
              <a:rPr lang="en-US" sz="1200" dirty="0" smtClean="0"/>
              <a:t>the financial </a:t>
            </a:r>
            <a:r>
              <a:rPr lang="en-US" sz="1200" dirty="0"/>
              <a:t>system</a:t>
            </a:r>
            <a:r>
              <a:rPr lang="en-US" sz="1200" dirty="0" smtClean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dirty="0" smtClean="0"/>
              <a:t>As a result, average global yields will remain low for the foreseeable future.</a:t>
            </a:r>
          </a:p>
          <a:p>
            <a:pPr marL="0" indent="0">
              <a:buNone/>
            </a:pPr>
            <a:endParaRPr lang="en-US" sz="1200" dirty="0" smtClean="0"/>
          </a:p>
          <a:p>
            <a:endParaRPr lang="en-GB" sz="1200" b="1" dirty="0" smtClean="0">
              <a:solidFill>
                <a:srgbClr val="376091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14288"/>
            <a:ext cx="4572000" cy="2464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Bank of Greece, Economic Analysis and Research Department</a:t>
            </a:r>
            <a:endParaRPr lang="el-GR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14288"/>
            <a:ext cx="1066800" cy="2464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fld id="{A84E9818-8BCD-4365-AB04-3F9A6F8B053D}" type="slidenum">
              <a:rPr lang="el-GR"/>
              <a:pPr algn="r"/>
              <a:t>3</a:t>
            </a:fld>
            <a:endParaRPr lang="el-GR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50191" y="411510"/>
            <a:ext cx="8497887" cy="400110"/>
          </a:xfrm>
          <a:prstGeom prst="rect">
            <a:avLst/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el-GR" sz="2000" b="1" dirty="0" smtClean="0">
                <a:solidFill>
                  <a:schemeClr val="bg1"/>
                </a:solidFill>
              </a:rPr>
              <a:t>Sovereign bond yields: QE is a global risk factor driving yields lower</a:t>
            </a:r>
            <a:endParaRPr lang="en-US" altLang="el-G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446" y="94679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Size of aggregate balance sheet of four major central banks and global sovereign bond yields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1" y="1470014"/>
            <a:ext cx="4795865" cy="31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8779" y="4587974"/>
            <a:ext cx="4711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</a:t>
            </a:r>
            <a:r>
              <a:rPr lang="en-US" sz="900" b="1" dirty="0"/>
              <a:t>Malliaropulos and Migiakis (</a:t>
            </a:r>
            <a:r>
              <a:rPr lang="en-US" sz="900" b="1" dirty="0" smtClean="0"/>
              <a:t>2018): Quantitative Easing </a:t>
            </a:r>
            <a:r>
              <a:rPr lang="en-US" sz="900" b="1" dirty="0"/>
              <a:t>and sovereign bond yields: a global perspective</a:t>
            </a:r>
            <a:r>
              <a:rPr lang="en-US" sz="900" dirty="0"/>
              <a:t> (Bank of </a:t>
            </a:r>
            <a:r>
              <a:rPr lang="en-US" sz="900" dirty="0" smtClean="0"/>
              <a:t>Greece Working Paper 258, November 2018).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8669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D639A58-10C2-4937-9D90-D3E251A6868D}" type="slidenum">
              <a:rPr lang="el-GR" smtClean="0"/>
              <a:t>30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427984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3050" y="372749"/>
            <a:ext cx="8497888" cy="400110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 smtClean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3050" y="843558"/>
            <a:ext cx="8619430" cy="43704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533400" indent="-533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400" b="1" dirty="0" smtClean="0"/>
              <a:t>Economic recovery to continue in 2019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Momentum is positive due to catching up effect from a long-lasting depression.</a:t>
            </a:r>
            <a:endParaRPr lang="en-US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/>
              <a:t>But risks are elevated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Global slowdown and increased market volatility.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Increased political uncertainty, risk of fiscal derailment and backtracking of reforms.</a:t>
            </a:r>
            <a:endParaRPr lang="en-US" sz="1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 smtClean="0"/>
              <a:t>Long-term outlook is positive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Improved competitiveness.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Structural reforms.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Economic rebalancing.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/>
              <a:t>B</a:t>
            </a:r>
            <a:r>
              <a:rPr lang="en-US" sz="1400" b="1" dirty="0" smtClean="0"/>
              <a:t>ut </a:t>
            </a:r>
            <a:r>
              <a:rPr lang="en-US" sz="1400" b="1" dirty="0"/>
              <a:t>vulnerabilities remain (high public debt, NPLs, unemployment</a:t>
            </a:r>
            <a:r>
              <a:rPr lang="en-US" sz="1400" b="1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 smtClean="0"/>
              <a:t>Economic policy must now focus on growth</a:t>
            </a:r>
            <a:endParaRPr lang="en-US" sz="1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Change fiscal policy mix in order to boost economic growth.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Speed up privatizations to encourage investment and attract FDI.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Implement growth </a:t>
            </a:r>
            <a:r>
              <a:rPr lang="en-US" sz="1400" dirty="0"/>
              <a:t>enhancing </a:t>
            </a:r>
            <a:r>
              <a:rPr lang="en-US" sz="1400" dirty="0" smtClean="0"/>
              <a:t>reforms.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400" b="1" dirty="0" smtClean="0"/>
              <a:t>Banks must tackle NPLs and start </a:t>
            </a:r>
            <a:r>
              <a:rPr lang="en-US" sz="1400" b="1" dirty="0"/>
              <a:t>lending </a:t>
            </a:r>
            <a:r>
              <a:rPr lang="en-US" sz="1400" b="1" dirty="0" smtClean="0"/>
              <a:t>again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dirty="0" smtClean="0"/>
              <a:t>Otherwise, economy will be permanently trapped in a low-growth equilibrium.</a:t>
            </a:r>
            <a:endParaRPr lang="el-GR" sz="1200" dirty="0"/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l-GR" sz="1200" b="1" dirty="0" smtClean="0">
              <a:solidFill>
                <a:srgbClr val="3760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0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C477FF1B-1A19-41C3-AD7E-83F4600D8B00}" type="slidenum">
              <a:rPr lang="el-GR" smtClean="0"/>
              <a:pPr algn="r">
                <a:defRPr/>
              </a:pPr>
              <a:t>31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499992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1962442"/>
            <a:ext cx="7848600" cy="553998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endParaRPr lang="en-US" altLang="el-G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92" y="1059582"/>
            <a:ext cx="8527662" cy="3960440"/>
          </a:xfrm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1400" b="1" dirty="0" smtClean="0"/>
              <a:t>How is Greek economy positioned to weather the global slowdown? </a:t>
            </a:r>
          </a:p>
          <a:p>
            <a:pPr marL="228600" indent="-228600">
              <a:buAutoNum type="arabicPeriod"/>
            </a:pPr>
            <a:r>
              <a:rPr lang="en-US" sz="1400" b="1" dirty="0" smtClean="0"/>
              <a:t>How will GGB spreads and sovereign be affected?</a:t>
            </a:r>
          </a:p>
          <a:p>
            <a:pPr marL="0" indent="0">
              <a:buNone/>
            </a:pPr>
            <a:endParaRPr lang="en-US" sz="1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/>
              <a:t>Positive GDP growth trajectory expected </a:t>
            </a:r>
            <a:r>
              <a:rPr lang="en-US" sz="1400" dirty="0"/>
              <a:t>to </a:t>
            </a:r>
            <a:r>
              <a:rPr lang="en-US" sz="1400" dirty="0" smtClean="0"/>
              <a:t>continue, </a:t>
            </a:r>
            <a:r>
              <a:rPr lang="en-US" sz="1400" dirty="0"/>
              <a:t>as catching up effect from a long depression may </a:t>
            </a:r>
            <a:r>
              <a:rPr lang="en-US" sz="1400" dirty="0" smtClean="0"/>
              <a:t>counterbalance </a:t>
            </a:r>
            <a:r>
              <a:rPr lang="en-US" sz="1400" dirty="0"/>
              <a:t>effect of global slowdown</a:t>
            </a:r>
            <a:r>
              <a:rPr lang="en-US" sz="1400" dirty="0" smtClean="0"/>
              <a:t>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dirty="0" smtClean="0"/>
              <a:t>But, risks for growth point to the downside.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/>
              <a:t>Greek sovereign spreads will likely remain under pressure due to “flight to safety” effects.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/>
              <a:t>Does this impose higher risk for refinancing and debt sustainability? Two mitigating factors: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dirty="0" smtClean="0"/>
              <a:t>25bn fiscal buffer provides insurance that refinancing of maturing debt can occur independently of market conditions.</a:t>
            </a:r>
            <a:endParaRPr lang="en-US" sz="1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dirty="0" smtClean="0"/>
              <a:t>More than 80% of public debt is fixed-rate debt, hence, higher interest rates will have only limited effects on debt dynamics in the medium term.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dirty="0" smtClean="0"/>
              <a:t>But there are risks to debt dynamics.</a:t>
            </a:r>
            <a:endParaRPr lang="en-GB" sz="1200" dirty="0" smtClean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14288"/>
            <a:ext cx="4572000" cy="2464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Bank of Greece, Economic Analysis and Research Department</a:t>
            </a:r>
            <a:endParaRPr lang="el-GR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14288"/>
            <a:ext cx="1066800" cy="24646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fld id="{A84E9818-8BCD-4365-AB04-3F9A6F8B053D}" type="slidenum">
              <a:rPr lang="el-GR"/>
              <a:pPr algn="r"/>
              <a:t>4</a:t>
            </a:fld>
            <a:endParaRPr lang="el-GR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50191" y="411510"/>
            <a:ext cx="8497887" cy="400110"/>
          </a:xfrm>
          <a:prstGeom prst="rect">
            <a:avLst/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el-GR" sz="2000" b="1" dirty="0" smtClean="0">
                <a:solidFill>
                  <a:schemeClr val="bg1"/>
                </a:solidFill>
              </a:rPr>
              <a:t>How will the global backdrop affect Greece?</a:t>
            </a:r>
            <a:endParaRPr lang="en-US" altLang="el-G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6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88F901D-B57C-4BB4-BEFF-A0EFC7E1D95B}" type="slidenum">
              <a:rPr lang="el-GR" smtClean="0"/>
              <a:pPr algn="r">
                <a:defRPr/>
              </a:pPr>
              <a:t>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427984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899592" y="1491630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defRPr/>
            </a:pPr>
            <a:r>
              <a:rPr lang="en-US" altLang="el-GR" sz="2800" b="1" dirty="0">
                <a:solidFill>
                  <a:schemeClr val="tx2"/>
                </a:solidFill>
                <a:cs typeface="Arial" panose="020B0604020202020204" pitchFamily="34" charset="0"/>
              </a:rPr>
              <a:t>Economic adjustment </a:t>
            </a:r>
            <a:r>
              <a:rPr lang="en-US" altLang="el-GR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during </a:t>
            </a:r>
            <a:r>
              <a:rPr lang="en-US" altLang="el-GR" sz="2800" b="1" dirty="0">
                <a:solidFill>
                  <a:schemeClr val="tx2"/>
                </a:solidFill>
                <a:cs typeface="Arial" panose="020B0604020202020204" pitchFamily="34" charset="0"/>
              </a:rPr>
              <a:t>the </a:t>
            </a:r>
            <a:r>
              <a:rPr lang="en-US" altLang="el-GR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crisis has eliminated major imbalances and increased flexibility of the economy</a:t>
            </a:r>
            <a:endParaRPr lang="en-US" altLang="el-GR" sz="28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88F901D-B57C-4BB4-BEFF-A0EFC7E1D95B}" type="slidenum">
              <a:rPr lang="el-GR" smtClean="0"/>
              <a:pPr algn="r">
                <a:defRPr/>
              </a:pPr>
              <a:t>6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562418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42506" y="332605"/>
            <a:ext cx="8478438" cy="707886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 smtClean="0">
                <a:solidFill>
                  <a:schemeClr val="bg1"/>
                </a:solidFill>
              </a:rPr>
              <a:t>Twin deficits eliminated, cost competitiveness restored, reforms have made the economy more flexible</a:t>
            </a:r>
            <a:endParaRPr lang="en-US" altLang="el-GR" sz="20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36843" y="1383621"/>
            <a:ext cx="2952329" cy="3491805"/>
            <a:chOff x="6036843" y="1383621"/>
            <a:chExt cx="2952329" cy="349180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6153965" y="4659982"/>
              <a:ext cx="2638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800" dirty="0" smtClean="0">
                  <a:solidFill>
                    <a:srgbClr val="376091"/>
                  </a:solidFill>
                </a:rPr>
                <a:t>Source: OECD Going for Growth </a:t>
              </a:r>
              <a:endParaRPr lang="el-GR" altLang="el-GR" sz="800" dirty="0">
                <a:solidFill>
                  <a:srgbClr val="37609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036843" y="1383621"/>
              <a:ext cx="2952329" cy="3023403"/>
              <a:chOff x="6036843" y="1383621"/>
              <a:chExt cx="2952329" cy="3023403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6036844" y="1383621"/>
                <a:ext cx="29523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OECD Reform Responsiveness Indicator</a:t>
                </a:r>
              </a:p>
              <a:p>
                <a:pPr algn="ctr"/>
                <a:r>
                  <a:rPr lang="en-US" sz="1000" i="1" dirty="0" smtClean="0"/>
                  <a:t>(Index)</a:t>
                </a:r>
                <a:r>
                  <a:rPr lang="en-US" sz="1000" b="1" dirty="0" smtClean="0"/>
                  <a:t> </a:t>
                </a:r>
              </a:p>
            </p:txBody>
          </p:sp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843" y="1995686"/>
                <a:ext cx="2815771" cy="2411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289049" y="1383621"/>
            <a:ext cx="2914799" cy="3491805"/>
            <a:chOff x="289049" y="1383621"/>
            <a:chExt cx="2914799" cy="3491805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42506" y="4659982"/>
              <a:ext cx="14334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800" dirty="0" smtClean="0">
                  <a:solidFill>
                    <a:srgbClr val="376091"/>
                  </a:solidFill>
                </a:rPr>
                <a:t>Source: Ministry of Finance</a:t>
              </a:r>
              <a:endParaRPr lang="en-US" altLang="el-GR" sz="800" dirty="0">
                <a:solidFill>
                  <a:srgbClr val="37609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89049" y="1383621"/>
              <a:ext cx="2914799" cy="2770466"/>
              <a:chOff x="289049" y="1383621"/>
              <a:chExt cx="2914799" cy="2770466"/>
            </a:xfrm>
          </p:grpSpPr>
          <p:sp>
            <p:nvSpPr>
              <p:cNvPr id="22" name="TextBox 1"/>
              <p:cNvSpPr txBox="1">
                <a:spLocks noChangeArrowheads="1"/>
              </p:cNvSpPr>
              <p:nvPr/>
            </p:nvSpPr>
            <p:spPr bwMode="auto">
              <a:xfrm>
                <a:off x="342506" y="1383621"/>
                <a:ext cx="250130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000" b="1" dirty="0" smtClean="0"/>
                  <a:t>General Government primary </a:t>
                </a:r>
                <a:r>
                  <a:rPr lang="en-US" altLang="el-GR" sz="1000" b="1" dirty="0"/>
                  <a:t>b</a:t>
                </a:r>
                <a:r>
                  <a:rPr lang="en-US" altLang="el-GR" sz="1000" b="1" dirty="0" smtClean="0"/>
                  <a:t>alance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000" i="1" dirty="0" smtClean="0"/>
                  <a:t>(% of GDP, </a:t>
                </a:r>
                <a:r>
                  <a:rPr lang="en-US" altLang="el-GR" sz="1000" i="1" dirty="0" err="1" smtClean="0"/>
                  <a:t>programme</a:t>
                </a:r>
                <a:r>
                  <a:rPr lang="en-US" altLang="el-GR" sz="1000" i="1" dirty="0" smtClean="0"/>
                  <a:t> definition)</a:t>
                </a:r>
                <a:endParaRPr lang="el-GR" altLang="el-GR" sz="1000" i="1" dirty="0"/>
              </a:p>
            </p:txBody>
          </p:sp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049" y="2060820"/>
                <a:ext cx="2914799" cy="2093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3059833" y="1383621"/>
            <a:ext cx="3177744" cy="3614915"/>
            <a:chOff x="3059833" y="1383621"/>
            <a:chExt cx="3177744" cy="3614915"/>
          </a:xfrm>
        </p:grpSpPr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3510548" y="4659982"/>
              <a:ext cx="27270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800" dirty="0" smtClean="0">
                  <a:solidFill>
                    <a:srgbClr val="376091"/>
                  </a:solidFill>
                </a:rPr>
                <a:t>Source: Bank of Greece, </a:t>
              </a:r>
              <a:r>
                <a:rPr lang="en-US" altLang="el-GR" sz="800" dirty="0" err="1" smtClean="0">
                  <a:solidFill>
                    <a:srgbClr val="376091"/>
                  </a:solidFill>
                </a:rPr>
                <a:t>Ameco</a:t>
              </a:r>
              <a:r>
                <a:rPr lang="en-US" altLang="el-GR" sz="800" dirty="0" smtClean="0">
                  <a:solidFill>
                    <a:srgbClr val="376091"/>
                  </a:solidFill>
                </a:rPr>
                <a:t>. Increase in CA deficit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800" dirty="0" smtClean="0">
                  <a:solidFill>
                    <a:srgbClr val="376091"/>
                  </a:solidFill>
                </a:rPr>
                <a:t>in 2016-18 is partly due to changes in methodology.</a:t>
              </a:r>
              <a:endParaRPr lang="en-US" altLang="el-GR" sz="800" dirty="0">
                <a:solidFill>
                  <a:srgbClr val="37609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059833" y="1383621"/>
              <a:ext cx="2958947" cy="2972315"/>
              <a:chOff x="3059833" y="1383621"/>
              <a:chExt cx="2958947" cy="2972315"/>
            </a:xfrm>
          </p:grpSpPr>
          <p:sp>
            <p:nvSpPr>
              <p:cNvPr id="18" name="TextBox 1"/>
              <p:cNvSpPr txBox="1">
                <a:spLocks noChangeArrowheads="1"/>
              </p:cNvSpPr>
              <p:nvPr/>
            </p:nvSpPr>
            <p:spPr bwMode="auto">
              <a:xfrm>
                <a:off x="3059833" y="1383621"/>
                <a:ext cx="26905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000" b="1" dirty="0" smtClean="0"/>
                  <a:t>Current Account balance </a:t>
                </a:r>
                <a:r>
                  <a:rPr lang="en-US" altLang="el-GR" sz="1000" i="1" dirty="0" smtClean="0"/>
                  <a:t>(% of GDP) </a:t>
                </a:r>
                <a:r>
                  <a:rPr lang="en-US" sz="1000" b="1" dirty="0" smtClean="0"/>
                  <a:t>and Wage Competitiveness</a:t>
                </a:r>
                <a:r>
                  <a:rPr lang="en-US" sz="1000" dirty="0" smtClean="0">
                    <a:latin typeface="Arial" pitchFamily="34" charset="0"/>
                  </a:rPr>
                  <a:t> </a:t>
                </a:r>
                <a:r>
                  <a:rPr lang="en-US" sz="1000" i="1" dirty="0" smtClean="0">
                    <a:latin typeface="Arial" pitchFamily="34" charset="0"/>
                  </a:rPr>
                  <a:t>(Index)</a:t>
                </a:r>
                <a:endParaRPr lang="el-GR" altLang="el-GR" sz="1000" i="1" dirty="0"/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1851670"/>
                <a:ext cx="2742924" cy="2504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534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88F901D-B57C-4BB4-BEFF-A0EFC7E1D95B}" type="slidenum">
              <a:rPr lang="el-GR" smtClean="0"/>
              <a:pPr algn="r">
                <a:defRPr/>
              </a:pPr>
              <a:t>7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427984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520" y="471973"/>
            <a:ext cx="8640960" cy="400110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result, exports increased substantially, outperforming Euro </a:t>
            </a:r>
            <a:r>
              <a:rPr lang="en-US" alt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l-G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</a:t>
            </a:r>
            <a:endParaRPr lang="en-US" altLang="el-G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395536" y="1029384"/>
            <a:ext cx="4032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Real exports of goods</a:t>
            </a:r>
          </a:p>
          <a:p>
            <a:r>
              <a:rPr lang="en-US" sz="1200" dirty="0"/>
              <a:t>(index 2009q4=100, </a:t>
            </a:r>
            <a:r>
              <a:rPr lang="en-US" sz="1200" dirty="0" err="1"/>
              <a:t>sa</a:t>
            </a:r>
            <a:r>
              <a:rPr lang="en-US" sz="1200" dirty="0"/>
              <a:t>)</a:t>
            </a:r>
            <a:endParaRPr lang="el-GR" sz="1200" dirty="0" smtClean="0"/>
          </a:p>
        </p:txBody>
      </p:sp>
      <p:sp>
        <p:nvSpPr>
          <p:cNvPr id="12" name="TextBox 12"/>
          <p:cNvSpPr txBox="1"/>
          <p:nvPr/>
        </p:nvSpPr>
        <p:spPr>
          <a:xfrm>
            <a:off x="4792143" y="1029383"/>
            <a:ext cx="4032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Real exports of goods and services</a:t>
            </a:r>
          </a:p>
          <a:p>
            <a:r>
              <a:rPr lang="en-US" sz="1200" dirty="0"/>
              <a:t>(index 2009q4=100, </a:t>
            </a:r>
            <a:r>
              <a:rPr lang="en-US" sz="1200" dirty="0" err="1"/>
              <a:t>sa</a:t>
            </a:r>
            <a:r>
              <a:rPr lang="en-US" sz="1200" dirty="0"/>
              <a:t>)</a:t>
            </a:r>
            <a:endParaRPr lang="el-GR" sz="1200" dirty="0" smtClean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1396" y="4809700"/>
            <a:ext cx="39116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l-GR" sz="1000" dirty="0" smtClean="0">
                <a:solidFill>
                  <a:srgbClr val="376091"/>
                </a:solidFill>
              </a:rPr>
              <a:t>Source: </a:t>
            </a:r>
            <a:r>
              <a:rPr lang="en-US" altLang="el-GR" sz="1000" dirty="0">
                <a:solidFill>
                  <a:srgbClr val="376091"/>
                </a:solidFill>
              </a:rPr>
              <a:t>Bank of Greece (</a:t>
            </a:r>
            <a:r>
              <a:rPr lang="en-US" altLang="el-GR" sz="1000" dirty="0" err="1">
                <a:solidFill>
                  <a:srgbClr val="376091"/>
                </a:solidFill>
              </a:rPr>
              <a:t>BoP</a:t>
            </a:r>
            <a:r>
              <a:rPr lang="en-US" altLang="el-GR" sz="1000" dirty="0">
                <a:solidFill>
                  <a:srgbClr val="376091"/>
                </a:solidFill>
              </a:rPr>
              <a:t> statistics) and Eurostat (for EA 19).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456751"/>
            <a:ext cx="4245967" cy="262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39552" y="4249581"/>
            <a:ext cx="6552728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25" indent="-542925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100" dirty="0" smtClean="0">
                <a:cs typeface="Arial" panose="020B0604020202020204" pitchFamily="34" charset="0"/>
              </a:rPr>
              <a:t>Openness of Greek economy – (</a:t>
            </a:r>
            <a:r>
              <a:rPr lang="en-US" altLang="el-GR" sz="1100" dirty="0" err="1" smtClean="0">
                <a:cs typeface="Arial" panose="020B0604020202020204" pitchFamily="34" charset="0"/>
              </a:rPr>
              <a:t>Ex+Im</a:t>
            </a:r>
            <a:r>
              <a:rPr lang="en-US" altLang="el-GR" sz="1100" dirty="0" smtClean="0">
                <a:cs typeface="Arial" panose="020B0604020202020204" pitchFamily="34" charset="0"/>
              </a:rPr>
              <a:t>)/GDP -- increased from 47% in 2009 to 69% in 2017.</a:t>
            </a:r>
          </a:p>
          <a:p>
            <a:pPr marL="542925" indent="-542925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100" dirty="0" smtClean="0">
                <a:cs typeface="Arial" panose="020B0604020202020204" pitchFamily="34" charset="0"/>
              </a:rPr>
              <a:t>Greece’s share in world trade increased by 13% since 2015.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32" y="1456751"/>
            <a:ext cx="3977429" cy="262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1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88F901D-B57C-4BB4-BEFF-A0EFC7E1D95B}" type="slidenum">
              <a:rPr lang="el-GR" smtClean="0"/>
              <a:pPr algn="r">
                <a:defRPr/>
              </a:pPr>
              <a:t>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427984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899592" y="1491630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defRPr/>
            </a:pPr>
            <a:r>
              <a:rPr lang="en-US" altLang="el-GR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Current state of economy, </a:t>
            </a:r>
          </a:p>
          <a:p>
            <a:pPr marL="0" lvl="1" algn="ctr">
              <a:lnSpc>
                <a:spcPct val="150000"/>
              </a:lnSpc>
              <a:defRPr/>
            </a:pPr>
            <a:r>
              <a:rPr lang="en-US" altLang="el-GR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outlook and risks</a:t>
            </a:r>
            <a:endParaRPr lang="en-US" altLang="el-GR" sz="28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403"/>
            <a:ext cx="5035550" cy="274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Rectangle 28"/>
          <p:cNvSpPr>
            <a:spLocks noChangeArrowheads="1"/>
          </p:cNvSpPr>
          <p:nvPr/>
        </p:nvSpPr>
        <p:spPr bwMode="auto">
          <a:xfrm>
            <a:off x="4864100" y="783596"/>
            <a:ext cx="3906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1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88F901D-B57C-4BB4-BEFF-A0EFC7E1D95B}" type="slidenum">
              <a:rPr lang="el-GR" smtClean="0"/>
              <a:pPr algn="r">
                <a:defRPr/>
              </a:pPr>
              <a:t>9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13716"/>
            <a:ext cx="4716016" cy="2468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Bank of Greece, Economic Analysis and Research Department</a:t>
            </a:r>
            <a:endParaRPr lang="el-GR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51359" y="4838489"/>
            <a:ext cx="11416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000" dirty="0" smtClean="0">
                <a:solidFill>
                  <a:srgbClr val="376091"/>
                </a:solidFill>
              </a:rPr>
              <a:t>Source: ELSTAT</a:t>
            </a:r>
            <a:endParaRPr lang="en-US" altLang="el-GR" sz="1000" dirty="0">
              <a:solidFill>
                <a:srgbClr val="376091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7054" y="337320"/>
            <a:ext cx="8447410" cy="707886"/>
          </a:xfrm>
          <a:prstGeom prst="rect">
            <a:avLst/>
          </a:prstGeom>
          <a:solidFill>
            <a:srgbClr val="4274B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l-G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three years of stagnation, economy is finally growing again since Q1 2017</a:t>
            </a:r>
            <a:endParaRPr lang="en-US" altLang="el-GR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724128" y="1511299"/>
            <a:ext cx="3312368" cy="212365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25" indent="-542925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200" dirty="0" smtClean="0">
                <a:cs typeface="Arial" panose="020B0604020202020204" pitchFamily="34" charset="0"/>
              </a:rPr>
              <a:t>But growth rates remain modest at ca 2% (“credit-less recovery”).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el-GR" sz="1200" dirty="0">
              <a:cs typeface="Arial" panose="020B0604020202020204" pitchFamily="34" charset="0"/>
            </a:endParaRPr>
          </a:p>
          <a:p>
            <a:pPr marL="400050" lvl="2" indent="0" eaLnBrk="1" hangingPunct="1">
              <a:spcBef>
                <a:spcPct val="0"/>
              </a:spcBef>
              <a:buNone/>
              <a:defRPr/>
            </a:pPr>
            <a:endParaRPr lang="en-US" altLang="el-GR" sz="1200" dirty="0">
              <a:cs typeface="Arial" panose="020B0604020202020204" pitchFamily="34" charset="0"/>
            </a:endParaRPr>
          </a:p>
          <a:p>
            <a:pPr marL="542925" lvl="1" indent="-542925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l-GR" sz="1200" b="1" dirty="0">
                <a:cs typeface="Arial" panose="020B0604020202020204" pitchFamily="34" charset="0"/>
              </a:rPr>
              <a:t>Main </a:t>
            </a:r>
            <a:r>
              <a:rPr lang="en-US" altLang="el-GR" sz="1200" b="1" dirty="0" smtClean="0">
                <a:cs typeface="Arial" panose="020B0604020202020204" pitchFamily="34" charset="0"/>
              </a:rPr>
              <a:t>drivers </a:t>
            </a:r>
            <a:r>
              <a:rPr lang="en-US" altLang="el-GR" sz="1200" b="1" dirty="0">
                <a:cs typeface="Arial" panose="020B0604020202020204" pitchFamily="34" charset="0"/>
              </a:rPr>
              <a:t>of </a:t>
            </a:r>
            <a:r>
              <a:rPr lang="en-US" altLang="el-GR" sz="1200" b="1" dirty="0" smtClean="0">
                <a:cs typeface="Arial" panose="020B0604020202020204" pitchFamily="34" charset="0"/>
              </a:rPr>
              <a:t>2018 Q1-Q3 growth</a:t>
            </a:r>
            <a:r>
              <a:rPr lang="en-US" altLang="el-GR" sz="1200" b="1" dirty="0">
                <a:cs typeface="Arial" panose="020B0604020202020204" pitchFamily="34" charset="0"/>
              </a:rPr>
              <a:t>:</a:t>
            </a:r>
            <a:r>
              <a:rPr lang="en-US" altLang="el-GR" sz="1200" dirty="0">
                <a:cs typeface="Arial" panose="020B0604020202020204" pitchFamily="34" charset="0"/>
              </a:rPr>
              <a:t> </a:t>
            </a:r>
          </a:p>
          <a:p>
            <a:pPr marL="942975" lvl="2" indent="-542925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l-GR" sz="1200" dirty="0">
                <a:cs typeface="Arial" panose="020B0604020202020204" pitchFamily="34" charset="0"/>
              </a:rPr>
              <a:t>E</a:t>
            </a:r>
            <a:r>
              <a:rPr lang="en-US" altLang="el-GR" sz="1200" dirty="0" smtClean="0">
                <a:cs typeface="Arial" panose="020B0604020202020204" pitchFamily="34" charset="0"/>
              </a:rPr>
              <a:t>xports (+8.3%).</a:t>
            </a:r>
          </a:p>
          <a:p>
            <a:pPr marL="942975" lvl="2" indent="-542925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l-GR" sz="1200" dirty="0" smtClean="0">
                <a:cs typeface="Arial" panose="020B0604020202020204" pitchFamily="34" charset="0"/>
              </a:rPr>
              <a:t>Private consumption (+0.8%).</a:t>
            </a:r>
          </a:p>
          <a:p>
            <a:pPr marL="942975" lvl="2" indent="-542925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l-GR" sz="1200" dirty="0" smtClean="0">
                <a:cs typeface="Arial" panose="020B0604020202020204" pitchFamily="34" charset="0"/>
              </a:rPr>
              <a:t>Investment declined and inventories increased in Q3 due to base effects.</a:t>
            </a:r>
          </a:p>
          <a:p>
            <a:pPr marL="400050" lvl="2" indent="0" eaLnBrk="1" hangingPunct="1">
              <a:spcBef>
                <a:spcPct val="0"/>
              </a:spcBef>
              <a:buNone/>
              <a:defRPr/>
            </a:pPr>
            <a:endParaRPr lang="en-US" altLang="el-GR" sz="1200" dirty="0" smtClean="0">
              <a:solidFill>
                <a:srgbClr val="37609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13560" y="1045206"/>
            <a:ext cx="4396555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l-GR" sz="1200" b="1" dirty="0" smtClean="0">
                <a:latin typeface="Arial" pitchFamily="34" charset="0"/>
                <a:cs typeface="Arial" panose="020B0604020202020204" pitchFamily="34" charset="0"/>
              </a:rPr>
              <a:t>Real GDP growth decomposition </a:t>
            </a:r>
            <a:endParaRPr lang="en-US" altLang="el-GR" sz="1200" b="1" dirty="0" smtClean="0">
              <a:solidFill>
                <a:srgbClr val="FF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l-GR" sz="1200" i="1" dirty="0" smtClean="0">
                <a:latin typeface="Arial" pitchFamily="34" charset="0"/>
                <a:cs typeface="Arial" panose="020B0604020202020204" pitchFamily="34" charset="0"/>
              </a:rPr>
              <a:t>(annual % change, pp contributions)</a:t>
            </a:r>
            <a:endParaRPr lang="el-GR" altLang="el-GR" sz="1200" i="1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 rot="16200000">
            <a:off x="1607669" y="1129166"/>
            <a:ext cx="312043" cy="1872214"/>
          </a:xfrm>
          <a:prstGeom prst="rightBrace">
            <a:avLst>
              <a:gd name="adj1" fmla="val 96855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ight Brace 13"/>
          <p:cNvSpPr/>
          <p:nvPr/>
        </p:nvSpPr>
        <p:spPr>
          <a:xfrm rot="16200000">
            <a:off x="3524100" y="1252488"/>
            <a:ext cx="312043" cy="1615022"/>
          </a:xfrm>
          <a:prstGeom prst="rightBrace">
            <a:avLst>
              <a:gd name="adj1" fmla="val 96855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311548" y="1506871"/>
            <a:ext cx="8322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Recession</a:t>
            </a:r>
          </a:p>
          <a:p>
            <a:r>
              <a:rPr lang="en-US" sz="1050" dirty="0" smtClean="0"/>
              <a:t>2008-2013</a:t>
            </a:r>
            <a:endParaRPr lang="el-GR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3264782" y="1488479"/>
            <a:ext cx="8306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Stagnation</a:t>
            </a:r>
          </a:p>
          <a:p>
            <a:r>
              <a:rPr lang="en-US" sz="1050" dirty="0" smtClean="0"/>
              <a:t>2014-2016</a:t>
            </a:r>
            <a:endParaRPr lang="el-GR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4566159" y="1506871"/>
            <a:ext cx="8322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Recovery</a:t>
            </a:r>
          </a:p>
          <a:p>
            <a:r>
              <a:rPr lang="en-US" sz="1050" dirty="0" smtClean="0"/>
              <a:t>2017-2018</a:t>
            </a:r>
            <a:endParaRPr lang="el-GR" sz="1050" dirty="0"/>
          </a:p>
        </p:txBody>
      </p:sp>
      <p:sp>
        <p:nvSpPr>
          <p:cNvPr id="17" name="Right Brace 16"/>
          <p:cNvSpPr/>
          <p:nvPr/>
        </p:nvSpPr>
        <p:spPr>
          <a:xfrm rot="16200000">
            <a:off x="4775105" y="1653669"/>
            <a:ext cx="312043" cy="780735"/>
          </a:xfrm>
          <a:prstGeom prst="rightBrace">
            <a:avLst>
              <a:gd name="adj1" fmla="val 96855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37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336699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336699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Enabled xmlns="http://schemas.microsoft.com/sharepoint/v3">true</RoutingEnabled>
    <URL xmlns="http://schemas.microsoft.com/sharepoint/v3">
      <Url xsi:nil="true"/>
      <Description xsi:nil="true"/>
    </URL>
    <CEID xmlns="a029a951-197a-4454-90a0-4e8ba8bb2239">33f27e01-699a-4197-b52a-471bc31c813e</CEID>
    <LanguageRef xmlns="a029a951-197a-4454-90a0-4e8ba8bb2239"/>
    <AlternateText xmlns="a029a951-197a-4454-90a0-4e8ba8bb2239" xsi:nil="true"/>
    <AModifiedBy xmlns="a029a951-197a-4454-90a0-4e8ba8bb2239">Skiadiotis Kostas</AModifiedBy>
    <AModified xmlns="a029a951-197a-4454-90a0-4e8ba8bb2239">2019-07-20T20:13:07+00:00</AModified>
    <AID xmlns="a029a951-197a-4454-90a0-4e8ba8bb2239">6476</AID>
    <ACreated xmlns="a029a951-197a-4454-90a0-4e8ba8bb2239">2019-07-06T15:18:31+00:00</ACreated>
    <ACreatedBy xmlns="a029a951-197a-4454-90a0-4e8ba8bb2239">sp_AuthSetup</ACreatedBy>
    <AVersion xmlns="a029a951-197a-4454-90a0-4e8ba8bb2239">4.0</AVersion>
    <ItemOrder xmlns="a029a951-197a-4454-90a0-4e8ba8bb2239" xsi:nil="true"/>
    <ShowInContentGroups xmlns="a029a951-197a-4454-90a0-4e8ba8bb2239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Common" ma:contentTypeID="0x010100C99F32645853284EB835B50D610223A101009AB4DDB632FD1E43BCC6057B14A6B3AA" ma:contentTypeVersion="6" ma:contentTypeDescription="" ma:contentTypeScope="" ma:versionID="889809affb8dccc957ef5751cb530b03">
  <xsd:schema xmlns:xsd="http://www.w3.org/2001/XMLSchema" xmlns:xs="http://www.w3.org/2001/XMLSchema" xmlns:p="http://schemas.microsoft.com/office/2006/metadata/properties" xmlns:ns1="http://schemas.microsoft.com/sharepoint/v3" xmlns:ns2="a029a951-197a-4454-90a0-4e8ba8bb2239" targetNamespace="http://schemas.microsoft.com/office/2006/metadata/properties" ma:root="true" ma:fieldsID="95978d1768c66b94fa68619c61f63cb4" ns1:_="" ns2:_="">
    <xsd:import namespace="http://schemas.microsoft.com/sharepoint/v3"/>
    <xsd:import namespace="a029a951-197a-4454-90a0-4e8ba8bb2239"/>
    <xsd:element name="properties">
      <xsd:complexType>
        <xsd:sequence>
          <xsd:element name="documentManagement">
            <xsd:complexType>
              <xsd:all>
                <xsd:element ref="ns2:ACreated" minOccurs="0"/>
                <xsd:element ref="ns2:ACreatedBy" minOccurs="0"/>
                <xsd:element ref="ns2:AID" minOccurs="0"/>
                <xsd:element ref="ns2:AModified" minOccurs="0"/>
                <xsd:element ref="ns2:AModifiedBy" minOccurs="0"/>
                <xsd:element ref="ns2:AVersion" minOccurs="0"/>
                <xsd:element ref="ns2:CEID" minOccurs="0"/>
                <xsd:element ref="ns1:RoutingEnabled"/>
                <xsd:element ref="ns2:LanguageRef" minOccurs="0"/>
                <xsd:element ref="ns1:URL" minOccurs="0"/>
                <xsd:element ref="ns2:AlternateText" minOccurs="0"/>
                <xsd:element ref="ns2:ShowInContentGroups" minOccurs="0"/>
                <xsd:element ref="ns2:Item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Enabled" ma:index="15" ma:displayName="Active" ma:description="" ma:internalName="RoutingEnabled">
      <xsd:simpleType>
        <xsd:restriction base="dms:Boolean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9a951-197a-4454-90a0-4e8ba8bb2239" elementFormDefault="qualified">
    <xsd:import namespace="http://schemas.microsoft.com/office/2006/documentManagement/types"/>
    <xsd:import namespace="http://schemas.microsoft.com/office/infopath/2007/PartnerControls"/>
    <xsd:element name="ACreated" ma:index="8" nillable="true" ma:displayName="ACreated" ma:format="DateTime" ma:internalName="ACreated">
      <xsd:simpleType>
        <xsd:restriction base="dms:DateTime"/>
      </xsd:simpleType>
    </xsd:element>
    <xsd:element name="ACreatedBy" ma:index="9" nillable="true" ma:displayName="ACreatedBy" ma:internalName="ACreatedBy">
      <xsd:simpleType>
        <xsd:restriction base="dms:Text">
          <xsd:maxLength value="255"/>
        </xsd:restriction>
      </xsd:simpleType>
    </xsd:element>
    <xsd:element name="AID" ma:index="10" nillable="true" ma:displayName="AID" ma:indexed="true" ma:internalName="AID" ma:percentage="FALSE">
      <xsd:simpleType>
        <xsd:restriction base="dms:Number"/>
      </xsd:simpleType>
    </xsd:element>
    <xsd:element name="AModified" ma:index="11" nillable="true" ma:displayName="AModified" ma:format="DateTime" ma:internalName="AModified">
      <xsd:simpleType>
        <xsd:restriction base="dms:DateTime"/>
      </xsd:simpleType>
    </xsd:element>
    <xsd:element name="AModifiedBy" ma:index="12" nillable="true" ma:displayName="AModifiedBy" ma:internalName="AModifiedBy">
      <xsd:simpleType>
        <xsd:restriction base="dms:Text">
          <xsd:maxLength value="255"/>
        </xsd:restriction>
      </xsd:simpleType>
    </xsd:element>
    <xsd:element name="AVersion" ma:index="13" nillable="true" ma:displayName="AVersion" ma:internalName="AVersion">
      <xsd:simpleType>
        <xsd:restriction base="dms:Text">
          <xsd:maxLength value="255"/>
        </xsd:restriction>
      </xsd:simpleType>
    </xsd:element>
    <xsd:element name="CEID" ma:index="14" nillable="true" ma:displayName="CEID" ma:internalName="CEID">
      <xsd:simpleType>
        <xsd:restriction base="dms:Text">
          <xsd:maxLength value="255"/>
        </xsd:restriction>
      </xsd:simpleType>
    </xsd:element>
    <xsd:element name="LanguageRef" ma:index="17" nillable="true" ma:displayName="LanguageRef" ma:list="{90f227ea-5920-45a7-a23d-c88bdf4e0005}" ma:internalName="LanguageRef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lternateText" ma:index="19" nillable="true" ma:displayName="AlternateText" ma:internalName="AlternateText">
      <xsd:simpleType>
        <xsd:restriction base="dms:Text">
          <xsd:maxLength value="255"/>
        </xsd:restriction>
      </xsd:simpleType>
    </xsd:element>
    <xsd:element name="ShowInContentGroups" ma:index="20" nillable="true" ma:displayName="ShowInContentGroups" ma:list="{d322c509-0e61-4df0-aa83-640ea2811344}" ma:internalName="ShowInContentGroups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temOrder" ma:index="21" nillable="true" ma:displayName="ItemOrder" ma:internalName="ItemOrder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14EE46-FAF5-4336-89EA-DF259C686890}"/>
</file>

<file path=customXml/itemProps2.xml><?xml version="1.0" encoding="utf-8"?>
<ds:datastoreItem xmlns:ds="http://schemas.openxmlformats.org/officeDocument/2006/customXml" ds:itemID="{9D8510E6-2D86-45E8-B751-AC483C366CF8}"/>
</file>

<file path=customXml/itemProps3.xml><?xml version="1.0" encoding="utf-8"?>
<ds:datastoreItem xmlns:ds="http://schemas.openxmlformats.org/officeDocument/2006/customXml" ds:itemID="{1D1202AF-843B-4828-BFC5-AA3691A27079}"/>
</file>

<file path=docProps/app.xml><?xml version="1.0" encoding="utf-8"?>
<Properties xmlns="http://schemas.openxmlformats.org/officeDocument/2006/extended-properties" xmlns:vt="http://schemas.openxmlformats.org/officeDocument/2006/docPropsVTypes">
  <TotalTime>210792</TotalTime>
  <Words>3251</Words>
  <Application>Microsoft Office PowerPoint</Application>
  <PresentationFormat>On-screen Show (16:9)</PresentationFormat>
  <Paragraphs>438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1_Default Design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EUROBANK EFG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Greece: Total factor productivity and components of production cost</dc:title>
  <dc:creator>Eurobank</dc:creator>
  <dc:description/>
  <cp:lastModifiedBy>Stylos Alexandros</cp:lastModifiedBy>
  <cp:revision>2512</cp:revision>
  <cp:lastPrinted>2019-01-10T08:24:19Z</cp:lastPrinted>
  <dcterms:created xsi:type="dcterms:W3CDTF">2012-03-30T10:12:41Z</dcterms:created>
  <dcterms:modified xsi:type="dcterms:W3CDTF">2019-01-22T14:21:35Z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0x010100C99F32645853284EB835B50D610223A101009AB4DDB632FD1E43BCC6057B14A6B3AA</vt:lpwstr>
  </property>
  <property fmtid="{D5CDD505-2E9C-101B-9397-08002B2CF9AE}" pid="3" name="Order">
    <vt:r8>647600</vt:r8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</Properties>
</file>