
<file path=[Content_Types].xml><?xml version="1.0" encoding="utf-8"?>
<Types xmlns="http://schemas.openxmlformats.org/package/2006/content-types">
  <Default Extension="bin" ContentType="application/vnd.openxmlformats-officedocument.oleObject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61" r:id="rId4"/>
    <p:sldId id="288" r:id="rId5"/>
    <p:sldId id="285" r:id="rId6"/>
    <p:sldId id="286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paoikonomou Dimitrios" initials="PD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16" autoAdjust="0"/>
    <p:restoredTop sz="94660"/>
  </p:normalViewPr>
  <p:slideViewPr>
    <p:cSldViewPr>
      <p:cViewPr>
        <p:scale>
          <a:sx n="125" d="100"/>
          <a:sy n="125" d="100"/>
        </p:scale>
        <p:origin x="-1602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tsochatzi\Desktop\Presentation%20CHART%20BOO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tsochatzi\Desktop\Presentation%20CHART%20BOO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tsochatzi\Desktop\Debt%20calculator_new_test_03_05_2017.xls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tsochatzi\Desktop\Debt%20calculator_new_test_03_05_2017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tsochatzi\Desktop\Debt%20calculator_new_test_03_05_2017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tsochatzi\Desktop\Debt%20calculator_new_test_03_05_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/>
              <a:t>General Government Primary Balance </a:t>
            </a:r>
          </a:p>
          <a:p>
            <a:pPr>
              <a:defRPr/>
            </a:pPr>
            <a:r>
              <a:rPr lang="en-US" sz="1400" b="0" dirty="0"/>
              <a:t>(% of GDP, </a:t>
            </a:r>
            <a:r>
              <a:rPr lang="en-US" sz="1400" b="0" dirty="0" err="1"/>
              <a:t>programme</a:t>
            </a:r>
            <a:r>
              <a:rPr lang="en-US" sz="1400" b="0" dirty="0"/>
              <a:t> definition)</a:t>
            </a:r>
          </a:p>
        </c:rich>
      </c:tx>
      <c:layout>
        <c:manualLayout>
          <c:xMode val="edge"/>
          <c:yMode val="edge"/>
          <c:x val="0.13398887882513996"/>
          <c:y val="3.20671440547009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971715948698732"/>
          <c:y val="0.22679971585648734"/>
          <c:w val="0.84142181000604455"/>
          <c:h val="0.74026454973016464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'primary GG deficit'!$A$4</c:f>
              <c:strCache>
                <c:ptCount val="1"/>
                <c:pt idx="0">
                  <c:v>General Government Primary Balance (programme definition)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</c:spPr>
          <c:invertIfNegative val="0"/>
          <c:cat>
            <c:numRef>
              <c:f>'primary GG deficit'!$B$3:$I$3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'primary GG deficit'!$B$4:$I$4</c:f>
              <c:numCache>
                <c:formatCode>0.0%</c:formatCode>
                <c:ptCount val="8"/>
                <c:pt idx="0">
                  <c:v>-0.10100000000000001</c:v>
                </c:pt>
                <c:pt idx="1">
                  <c:v>-5.2999999999999999E-2</c:v>
                </c:pt>
                <c:pt idx="2">
                  <c:v>-0.03</c:v>
                </c:pt>
                <c:pt idx="3">
                  <c:v>-1.2999999999999999E-2</c:v>
                </c:pt>
                <c:pt idx="4">
                  <c:v>1.2E-2</c:v>
                </c:pt>
                <c:pt idx="5">
                  <c:v>3.0000000000000001E-3</c:v>
                </c:pt>
                <c:pt idx="6" formatCode="0%">
                  <c:v>2.5000000000000001E-3</c:v>
                </c:pt>
                <c:pt idx="7" formatCode="0%">
                  <c:v>4.2000000000000003E-2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560576"/>
        <c:axId val="91574656"/>
      </c:barChart>
      <c:catAx>
        <c:axId val="9156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crossAx val="91574656"/>
        <c:crossesAt val="0"/>
        <c:auto val="1"/>
        <c:lblAlgn val="ctr"/>
        <c:lblOffset val="100"/>
        <c:noMultiLvlLbl val="0"/>
      </c:catAx>
      <c:valAx>
        <c:axId val="91574656"/>
        <c:scaling>
          <c:orientation val="minMax"/>
          <c:min val="-0.1"/>
        </c:scaling>
        <c:delete val="0"/>
        <c:axPos val="l"/>
        <c:majorGridlines>
          <c:spPr>
            <a:ln w="3175">
              <a:prstDash val="sysDash"/>
            </a:ln>
          </c:spPr>
        </c:majorGridlines>
        <c:numFmt formatCode="0%" sourceLinked="0"/>
        <c:majorTickMark val="none"/>
        <c:minorTickMark val="none"/>
        <c:tickLblPos val="nextTo"/>
        <c:crossAx val="915605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+mn-lt"/>
          <a:cs typeface="Arial" panose="020B0604020202020204" pitchFamily="34" charset="0"/>
        </a:defRPr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b="1" dirty="0"/>
              <a:t>Current account balance</a:t>
            </a:r>
            <a:endParaRPr lang="el-GR" sz="1600" b="1" dirty="0"/>
          </a:p>
          <a:p>
            <a:pPr>
              <a:defRPr/>
            </a:pPr>
            <a:r>
              <a:rPr lang="en-US" b="0" dirty="0"/>
              <a:t>(% of GDP) </a:t>
            </a:r>
            <a:endParaRPr lang="el-GR" b="0" dirty="0"/>
          </a:p>
        </c:rich>
      </c:tx>
      <c:layout>
        <c:manualLayout>
          <c:xMode val="edge"/>
          <c:yMode val="edge"/>
          <c:x val="0.2876883239171375"/>
          <c:y val="4.48989898989898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511040489642184E-2"/>
          <c:y val="0.24118265993265994"/>
          <c:w val="0.87909298493408661"/>
          <c:h val="0.7392407407407407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ln w="38100">
              <a:noFill/>
              <a:prstDash val="solid"/>
            </a:ln>
          </c:spPr>
          <c:invertIfNegative val="0"/>
          <c:cat>
            <c:numRef>
              <c:f>'current account'!$B$6:$W$6</c:f>
              <c:numCache>
                <c:formatCode>0</c:formatCode>
                <c:ptCount val="22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</c:numCache>
            </c:numRef>
          </c:cat>
          <c:val>
            <c:numRef>
              <c:f>'current account'!$B$7:$W$7</c:f>
              <c:numCache>
                <c:formatCode>0.0</c:formatCode>
                <c:ptCount val="22"/>
                <c:pt idx="0">
                  <c:v>-3.0628516013474276</c:v>
                </c:pt>
                <c:pt idx="1">
                  <c:v>-4.4054230152986902</c:v>
                </c:pt>
                <c:pt idx="2">
                  <c:v>-4.2223936409694049</c:v>
                </c:pt>
                <c:pt idx="3">
                  <c:v>-2.7031222700260313</c:v>
                </c:pt>
                <c:pt idx="4">
                  <c:v>-5.1672514521741171</c:v>
                </c:pt>
                <c:pt idx="5">
                  <c:v>-7.5175962937244902</c:v>
                </c:pt>
                <c:pt idx="6">
                  <c:v>-6.9551436322655054</c:v>
                </c:pt>
                <c:pt idx="7">
                  <c:v>-6.8322095289486118</c:v>
                </c:pt>
                <c:pt idx="8">
                  <c:v>-8.4498917924908472</c:v>
                </c:pt>
                <c:pt idx="9">
                  <c:v>-7.7102181973828845</c:v>
                </c:pt>
                <c:pt idx="10">
                  <c:v>-8.8701614099450286</c:v>
                </c:pt>
                <c:pt idx="11">
                  <c:v>-11.486390249453521</c:v>
                </c:pt>
                <c:pt idx="12">
                  <c:v>-15.18837347595986</c:v>
                </c:pt>
                <c:pt idx="13">
                  <c:v>-15.110588214159817</c:v>
                </c:pt>
                <c:pt idx="14">
                  <c:v>-12.344723840796751</c:v>
                </c:pt>
                <c:pt idx="15">
                  <c:v>-11.384320243267835</c:v>
                </c:pt>
                <c:pt idx="16">
                  <c:v>-10.005995163249841</c:v>
                </c:pt>
                <c:pt idx="17">
                  <c:v>-3.8312245058217482</c:v>
                </c:pt>
                <c:pt idx="18">
                  <c:v>-2.0412367282156594</c:v>
                </c:pt>
                <c:pt idx="19">
                  <c:v>-1.6368414323789771</c:v>
                </c:pt>
                <c:pt idx="20">
                  <c:v>0.11714990183732685</c:v>
                </c:pt>
                <c:pt idx="21">
                  <c:v>-0.62569788070986876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611904"/>
        <c:axId val="91613440"/>
      </c:barChart>
      <c:catAx>
        <c:axId val="9161190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high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91613440"/>
        <c:crosses val="autoZero"/>
        <c:auto val="1"/>
        <c:lblAlgn val="ctr"/>
        <c:lblOffset val="100"/>
        <c:tickLblSkip val="3"/>
        <c:tickMarkSkip val="2"/>
        <c:noMultiLvlLbl val="0"/>
      </c:catAx>
      <c:valAx>
        <c:axId val="91613440"/>
        <c:scaling>
          <c:orientation val="minMax"/>
          <c:min val="-18"/>
        </c:scaling>
        <c:delete val="0"/>
        <c:axPos val="l"/>
        <c:majorGridlines>
          <c:spPr>
            <a:ln w="3175">
              <a:prstDash val="sysDash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91611904"/>
        <c:crosses val="autoZero"/>
        <c:crossBetween val="between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+mn-lt"/>
          <a:ea typeface="Arial"/>
          <a:cs typeface="Arial"/>
        </a:defRPr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b="1" dirty="0"/>
              <a:t>Relative size of tradeable to non-tradeable sector</a:t>
            </a:r>
            <a:endParaRPr lang="el-GR" sz="1600" b="1" dirty="0"/>
          </a:p>
          <a:p>
            <a:pPr>
              <a:defRPr/>
            </a:pPr>
            <a:r>
              <a:rPr lang="en-US" sz="1400" dirty="0"/>
              <a:t>(index: 2010=1) </a:t>
            </a:r>
            <a:endParaRPr lang="el-GR" sz="1400" dirty="0"/>
          </a:p>
        </c:rich>
      </c:tx>
      <c:layout>
        <c:manualLayout>
          <c:xMode val="edge"/>
          <c:yMode val="edge"/>
          <c:x val="0.18758239171374766"/>
          <c:y val="1.6035353535353535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rebalancing!$A$4</c:f>
              <c:strCache>
                <c:ptCount val="1"/>
                <c:pt idx="0">
                  <c:v>Gross Value Added</c:v>
                </c:pt>
              </c:strCache>
            </c:strRef>
          </c:tx>
          <c:spPr>
            <a:ln w="28575">
              <a:solidFill>
                <a:schemeClr val="tx2"/>
              </a:solidFill>
            </a:ln>
          </c:spPr>
          <c:marker>
            <c:symbol val="none"/>
          </c:marker>
          <c:cat>
            <c:numRef>
              <c:f>rebalancing!$N$2:$V$2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rebalancing!$N$4:$V$4</c:f>
              <c:numCache>
                <c:formatCode>General</c:formatCode>
                <c:ptCount val="9"/>
                <c:pt idx="0">
                  <c:v>1.0734818225357097</c:v>
                </c:pt>
                <c:pt idx="1">
                  <c:v>1.0952254760546081</c:v>
                </c:pt>
                <c:pt idx="2">
                  <c:v>1.0051103271605941</c:v>
                </c:pt>
                <c:pt idx="3">
                  <c:v>1</c:v>
                </c:pt>
                <c:pt idx="4">
                  <c:v>1.0221947463993581</c:v>
                </c:pt>
                <c:pt idx="5">
                  <c:v>1.1104640149040546</c:v>
                </c:pt>
                <c:pt idx="6">
                  <c:v>1.2090918608229901</c:v>
                </c:pt>
                <c:pt idx="7">
                  <c:v>1.1975713529413206</c:v>
                </c:pt>
                <c:pt idx="8">
                  <c:v>1.2393131259780599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rebalancing!$A$5</c:f>
              <c:strCache>
                <c:ptCount val="1"/>
                <c:pt idx="0">
                  <c:v>Prices</c:v>
                </c:pt>
              </c:strCache>
            </c:strRef>
          </c:tx>
          <c:spPr>
            <a:ln w="28575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numRef>
              <c:f>rebalancing!$N$2:$V$2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rebalancing!$N$5:$V$5</c:f>
              <c:numCache>
                <c:formatCode>General</c:formatCode>
                <c:ptCount val="9"/>
                <c:pt idx="0">
                  <c:v>1.0413808573829437</c:v>
                </c:pt>
                <c:pt idx="1">
                  <c:v>1.0022379690510717</c:v>
                </c:pt>
                <c:pt idx="2">
                  <c:v>0.97042953613383631</c:v>
                </c:pt>
                <c:pt idx="3">
                  <c:v>1</c:v>
                </c:pt>
                <c:pt idx="4">
                  <c:v>1.0085941257166953</c:v>
                </c:pt>
                <c:pt idx="5">
                  <c:v>1.007975282085771</c:v>
                </c:pt>
                <c:pt idx="6">
                  <c:v>1.0392986236227753</c:v>
                </c:pt>
                <c:pt idx="7">
                  <c:v>1.0605632611119529</c:v>
                </c:pt>
                <c:pt idx="8">
                  <c:v>1.0985783733324945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rebalancing!$A$6</c:f>
              <c:strCache>
                <c:ptCount val="1"/>
                <c:pt idx="0">
                  <c:v>Volume</c:v>
                </c:pt>
              </c:strCache>
            </c:strRef>
          </c:tx>
          <c:spPr>
            <a:ln w="28575">
              <a:solidFill>
                <a:schemeClr val="bg1">
                  <a:lumMod val="65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rebalancing!$N$2:$V$2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rebalancing!$N$6:$V$6</c:f>
              <c:numCache>
                <c:formatCode>General</c:formatCode>
                <c:ptCount val="9"/>
                <c:pt idx="0">
                  <c:v>1.0277351894787061</c:v>
                </c:pt>
                <c:pt idx="1">
                  <c:v>1.08573451481908</c:v>
                </c:pt>
                <c:pt idx="2">
                  <c:v>1.0310666300685813</c:v>
                </c:pt>
                <c:pt idx="3">
                  <c:v>1</c:v>
                </c:pt>
                <c:pt idx="4">
                  <c:v>1.01297773852706</c:v>
                </c:pt>
                <c:pt idx="5">
                  <c:v>1.0937798059425108</c:v>
                </c:pt>
                <c:pt idx="6">
                  <c:v>1.1522522978307763</c:v>
                </c:pt>
                <c:pt idx="7">
                  <c:v>1.1196896564012708</c:v>
                </c:pt>
                <c:pt idx="8">
                  <c:v>1.1191603983712486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rebalancing!$A$7</c:f>
              <c:strCache>
                <c:ptCount val="1"/>
                <c:pt idx="0">
                  <c:v>Employment</c:v>
                </c:pt>
              </c:strCache>
            </c:strRef>
          </c:tx>
          <c:spPr>
            <a:ln w="28575">
              <a:solidFill>
                <a:schemeClr val="tx2"/>
              </a:solidFill>
              <a:prstDash val="sysDot"/>
            </a:ln>
          </c:spPr>
          <c:marker>
            <c:symbol val="none"/>
          </c:marker>
          <c:cat>
            <c:numRef>
              <c:f>rebalancing!$N$2:$V$2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rebalancing!$N$7:$V$7</c:f>
              <c:numCache>
                <c:formatCode>General</c:formatCode>
                <c:ptCount val="9"/>
                <c:pt idx="0">
                  <c:v>0.9894058443063517</c:v>
                </c:pt>
                <c:pt idx="1">
                  <c:v>1.0106155069716538</c:v>
                </c:pt>
                <c:pt idx="2">
                  <c:v>1.018630061807277</c:v>
                </c:pt>
                <c:pt idx="3">
                  <c:v>1</c:v>
                </c:pt>
                <c:pt idx="4">
                  <c:v>1.0171289787337654</c:v>
                </c:pt>
                <c:pt idx="5">
                  <c:v>1.0592439505867577</c:v>
                </c:pt>
                <c:pt idx="6">
                  <c:v>1.0667287504325516</c:v>
                </c:pt>
                <c:pt idx="7">
                  <c:v>1.0893674467236403</c:v>
                </c:pt>
                <c:pt idx="8">
                  <c:v>1.082920970938412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841856"/>
        <c:axId val="92843392"/>
      </c:lineChart>
      <c:catAx>
        <c:axId val="9284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l-GR"/>
          </a:p>
        </c:txPr>
        <c:crossAx val="92843392"/>
        <c:crosses val="autoZero"/>
        <c:auto val="1"/>
        <c:lblAlgn val="ctr"/>
        <c:lblOffset val="100"/>
        <c:noMultiLvlLbl val="0"/>
      </c:catAx>
      <c:valAx>
        <c:axId val="92843392"/>
        <c:scaling>
          <c:orientation val="minMax"/>
          <c:max val="1.3"/>
          <c:min val="0.9"/>
        </c:scaling>
        <c:delete val="0"/>
        <c:axPos val="l"/>
        <c:majorGridlines>
          <c:spPr>
            <a:ln w="3175">
              <a:prstDash val="sysDash"/>
            </a:ln>
          </c:spPr>
        </c:majorGridlines>
        <c:numFmt formatCode="#,##0.0" sourceLinked="0"/>
        <c:majorTickMark val="none"/>
        <c:minorTickMark val="none"/>
        <c:tickLblPos val="nextTo"/>
        <c:spPr>
          <a:ln w="0">
            <a:solidFill>
              <a:schemeClr val="tx1">
                <a:lumMod val="50000"/>
                <a:lumOff val="50000"/>
              </a:schemeClr>
            </a:solidFill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92841856"/>
        <c:crosses val="autoZero"/>
        <c:crossBetween val="between"/>
        <c:majorUnit val="0.1"/>
      </c:valAx>
      <c:spPr>
        <a:noFill/>
      </c:spPr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l-GR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+mn-lt"/>
          <a:ea typeface="Calibri"/>
          <a:cs typeface="Arial" panose="020B0604020202020204" pitchFamily="34" charset="0"/>
        </a:defRPr>
      </a:pPr>
      <a:endParaRPr lang="el-G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73806055092412"/>
          <c:y val="4.7594398113471256E-2"/>
          <c:w val="0.88162479576622799"/>
          <c:h val="0.64391434105887879"/>
        </c:manualLayout>
      </c:layout>
      <c:lineChart>
        <c:grouping val="standard"/>
        <c:varyColors val="0"/>
        <c:ser>
          <c:idx val="2"/>
          <c:order val="0"/>
          <c:tx>
            <c:strRef>
              <c:f>'Chart 30c_30f External Sect '!$A$22</c:f>
              <c:strCache>
                <c:ptCount val="1"/>
                <c:pt idx="0">
                  <c:v>Greek exports BOP</c:v>
                </c:pt>
              </c:strCache>
            </c:strRef>
          </c:tx>
          <c:spPr>
            <a:ln w="28575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Pt>
            <c:idx val="19"/>
            <c:bubble3D val="0"/>
          </c:dPt>
          <c:cat>
            <c:multiLvlStrRef>
              <c:f>'Chart 30c_30f External Sect '!$B$20:$AF$21</c:f>
              <c:multiLvlStrCache>
                <c:ptCount val="31"/>
                <c:lvl>
                  <c:pt idx="0">
                    <c:v>I</c:v>
                  </c:pt>
                  <c:pt idx="1">
                    <c:v>ΙΙ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ΙΙ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ΙΙ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ΙΙ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ΙΙ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ΙΙ</c:v>
                  </c:pt>
                  <c:pt idx="22">
                    <c:v>III</c:v>
                  </c:pt>
                  <c:pt idx="23">
                    <c:v>IV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I</c:v>
                  </c:pt>
                  <c:pt idx="29">
                    <c:v>II</c:v>
                  </c:pt>
                  <c:pt idx="30">
                    <c:v>III</c:v>
                  </c:pt>
                </c:lvl>
                <c:lvl>
                  <c:pt idx="0">
                    <c:v>2009</c:v>
                  </c:pt>
                  <c:pt idx="4">
                    <c:v>2010</c:v>
                  </c:pt>
                  <c:pt idx="8">
                    <c:v>2011</c:v>
                  </c:pt>
                  <c:pt idx="12">
                    <c:v>2012</c:v>
                  </c:pt>
                  <c:pt idx="16">
                    <c:v>2013</c:v>
                  </c:pt>
                  <c:pt idx="20">
                    <c:v>2014</c:v>
                  </c:pt>
                  <c:pt idx="24">
                    <c:v>2015</c:v>
                  </c:pt>
                  <c:pt idx="28">
                    <c:v>2016</c:v>
                  </c:pt>
                </c:lvl>
              </c:multiLvlStrCache>
            </c:multiLvlStrRef>
          </c:cat>
          <c:val>
            <c:numRef>
              <c:f>'Chart 30c_30f External Sect '!$B$22:$AF$22</c:f>
              <c:numCache>
                <c:formatCode>0.0</c:formatCode>
                <c:ptCount val="31"/>
                <c:pt idx="0">
                  <c:v>95.483278765564904</c:v>
                </c:pt>
                <c:pt idx="1">
                  <c:v>106.19068570649542</c:v>
                </c:pt>
                <c:pt idx="2">
                  <c:v>100.88068511980717</c:v>
                </c:pt>
                <c:pt idx="3">
                  <c:v>97.445350408132526</c:v>
                </c:pt>
                <c:pt idx="4">
                  <c:v>92.29484606173736</c:v>
                </c:pt>
                <c:pt idx="5">
                  <c:v>113.83297086299471</c:v>
                </c:pt>
                <c:pt idx="6">
                  <c:v>102.45833171902498</c:v>
                </c:pt>
                <c:pt idx="7">
                  <c:v>126.77371726600053</c:v>
                </c:pt>
                <c:pt idx="8">
                  <c:v>102.89122869230485</c:v>
                </c:pt>
                <c:pt idx="9">
                  <c:v>120.99261197199974</c:v>
                </c:pt>
                <c:pt idx="10">
                  <c:v>116.13424438125026</c:v>
                </c:pt>
                <c:pt idx="11">
                  <c:v>114.20885240248613</c:v>
                </c:pt>
                <c:pt idx="12">
                  <c:v>110.73824372375012</c:v>
                </c:pt>
                <c:pt idx="13">
                  <c:v>122.53648703672917</c:v>
                </c:pt>
                <c:pt idx="14">
                  <c:v>123.98791397018118</c:v>
                </c:pt>
                <c:pt idx="15">
                  <c:v>140.1922629713232</c:v>
                </c:pt>
                <c:pt idx="16">
                  <c:v>117.43040489884227</c:v>
                </c:pt>
                <c:pt idx="17">
                  <c:v>134.23086568587229</c:v>
                </c:pt>
                <c:pt idx="18">
                  <c:v>129.06116895169259</c:v>
                </c:pt>
                <c:pt idx="19">
                  <c:v>120.71885659836768</c:v>
                </c:pt>
                <c:pt idx="20">
                  <c:v>118.48514064356115</c:v>
                </c:pt>
                <c:pt idx="21">
                  <c:v>130.61799173805437</c:v>
                </c:pt>
                <c:pt idx="22">
                  <c:v>128.00596423195324</c:v>
                </c:pt>
                <c:pt idx="23">
                  <c:v>136.2441701216911</c:v>
                </c:pt>
                <c:pt idx="24">
                  <c:v>129.68867149878608</c:v>
                </c:pt>
                <c:pt idx="25">
                  <c:v>132.78966226227175</c:v>
                </c:pt>
                <c:pt idx="26">
                  <c:v>130.2516609044614</c:v>
                </c:pt>
                <c:pt idx="27">
                  <c:v>143.51550874591118</c:v>
                </c:pt>
                <c:pt idx="28">
                  <c:v>136.84748389955234</c:v>
                </c:pt>
                <c:pt idx="29">
                  <c:v>140.97306478583113</c:v>
                </c:pt>
                <c:pt idx="30">
                  <c:v>143.80436566095972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'Chart 30c_30f External Sect '!$A$23</c:f>
              <c:strCache>
                <c:ptCount val="1"/>
                <c:pt idx="0">
                  <c:v>Greek non-oil exports BOP</c:v>
                </c:pt>
              </c:strCache>
            </c:strRef>
          </c:tx>
          <c:spPr>
            <a:ln w="28575">
              <a:solidFill>
                <a:schemeClr val="tx2"/>
              </a:solidFill>
              <a:prstDash val="sysDash"/>
            </a:ln>
          </c:spPr>
          <c:marker>
            <c:symbol val="none"/>
          </c:marker>
          <c:cat>
            <c:multiLvlStrRef>
              <c:f>'Chart 30c_30f External Sect '!$B$20:$AF$21</c:f>
              <c:multiLvlStrCache>
                <c:ptCount val="31"/>
                <c:lvl>
                  <c:pt idx="0">
                    <c:v>I</c:v>
                  </c:pt>
                  <c:pt idx="1">
                    <c:v>ΙΙ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ΙΙ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ΙΙ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ΙΙ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ΙΙ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ΙΙ</c:v>
                  </c:pt>
                  <c:pt idx="22">
                    <c:v>III</c:v>
                  </c:pt>
                  <c:pt idx="23">
                    <c:v>IV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I</c:v>
                  </c:pt>
                  <c:pt idx="29">
                    <c:v>II</c:v>
                  </c:pt>
                  <c:pt idx="30">
                    <c:v>III</c:v>
                  </c:pt>
                </c:lvl>
                <c:lvl>
                  <c:pt idx="0">
                    <c:v>2009</c:v>
                  </c:pt>
                  <c:pt idx="4">
                    <c:v>2010</c:v>
                  </c:pt>
                  <c:pt idx="8">
                    <c:v>2011</c:v>
                  </c:pt>
                  <c:pt idx="12">
                    <c:v>2012</c:v>
                  </c:pt>
                  <c:pt idx="16">
                    <c:v>2013</c:v>
                  </c:pt>
                  <c:pt idx="20">
                    <c:v>2014</c:v>
                  </c:pt>
                  <c:pt idx="24">
                    <c:v>2015</c:v>
                  </c:pt>
                  <c:pt idx="28">
                    <c:v>2016</c:v>
                  </c:pt>
                </c:lvl>
              </c:multiLvlStrCache>
            </c:multiLvlStrRef>
          </c:cat>
          <c:val>
            <c:numRef>
              <c:f>'Chart 30c_30f External Sect '!$B$23:$AF$23</c:f>
              <c:numCache>
                <c:formatCode>0.0</c:formatCode>
                <c:ptCount val="31"/>
                <c:pt idx="0">
                  <c:v>95.88219097612668</c:v>
                </c:pt>
                <c:pt idx="1">
                  <c:v>104.30569135556742</c:v>
                </c:pt>
                <c:pt idx="2">
                  <c:v>99.762726551204437</c:v>
                </c:pt>
                <c:pt idx="3">
                  <c:v>100.04939111710145</c:v>
                </c:pt>
                <c:pt idx="4">
                  <c:v>93.443755590317323</c:v>
                </c:pt>
                <c:pt idx="5">
                  <c:v>108.18119832225332</c:v>
                </c:pt>
                <c:pt idx="6">
                  <c:v>100.28458061197287</c:v>
                </c:pt>
                <c:pt idx="7">
                  <c:v>124.3912759628131</c:v>
                </c:pt>
                <c:pt idx="8">
                  <c:v>108.73227178280003</c:v>
                </c:pt>
                <c:pt idx="9">
                  <c:v>113.57545940791324</c:v>
                </c:pt>
                <c:pt idx="10">
                  <c:v>110.59286069592842</c:v>
                </c:pt>
                <c:pt idx="11">
                  <c:v>111.41695384999184</c:v>
                </c:pt>
                <c:pt idx="12">
                  <c:v>104.22826579565141</c:v>
                </c:pt>
                <c:pt idx="13">
                  <c:v>113.44177192545935</c:v>
                </c:pt>
                <c:pt idx="14">
                  <c:v>109.19182177070763</c:v>
                </c:pt>
                <c:pt idx="15">
                  <c:v>112.3668165159968</c:v>
                </c:pt>
                <c:pt idx="16">
                  <c:v>100.79402994274047</c:v>
                </c:pt>
                <c:pt idx="17">
                  <c:v>111.44477346056722</c:v>
                </c:pt>
                <c:pt idx="18">
                  <c:v>105.36296520376879</c:v>
                </c:pt>
                <c:pt idx="19">
                  <c:v>108.81825844091262</c:v>
                </c:pt>
                <c:pt idx="20">
                  <c:v>99.233505175046872</c:v>
                </c:pt>
                <c:pt idx="21">
                  <c:v>113.36332703456308</c:v>
                </c:pt>
                <c:pt idx="22">
                  <c:v>109.91513810657413</c:v>
                </c:pt>
                <c:pt idx="23">
                  <c:v>117.22555164657994</c:v>
                </c:pt>
                <c:pt idx="24">
                  <c:v>109.02268204397572</c:v>
                </c:pt>
                <c:pt idx="25">
                  <c:v>117.9978089947559</c:v>
                </c:pt>
                <c:pt idx="26">
                  <c:v>107.48157681362203</c:v>
                </c:pt>
                <c:pt idx="27">
                  <c:v>113.70323210597337</c:v>
                </c:pt>
                <c:pt idx="28">
                  <c:v>110.82707441304971</c:v>
                </c:pt>
                <c:pt idx="29">
                  <c:v>117.26198056536417</c:v>
                </c:pt>
                <c:pt idx="30">
                  <c:v>116.57537371846469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'Chart 30c_30f External Sect '!$A$24</c:f>
              <c:strCache>
                <c:ptCount val="1"/>
                <c:pt idx="0">
                  <c:v>EA19 exports BOP</c:v>
                </c:pt>
              </c:strCache>
            </c:strRef>
          </c:tx>
          <c:spPr>
            <a:ln w="28575">
              <a:solidFill>
                <a:schemeClr val="tx2"/>
              </a:solidFill>
            </a:ln>
          </c:spPr>
          <c:marker>
            <c:symbol val="none"/>
          </c:marker>
          <c:cat>
            <c:multiLvlStrRef>
              <c:f>'Chart 30c_30f External Sect '!$B$20:$AF$21</c:f>
              <c:multiLvlStrCache>
                <c:ptCount val="31"/>
                <c:lvl>
                  <c:pt idx="0">
                    <c:v>I</c:v>
                  </c:pt>
                  <c:pt idx="1">
                    <c:v>ΙΙ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ΙΙ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ΙΙ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ΙΙ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ΙΙ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ΙΙ</c:v>
                  </c:pt>
                  <c:pt idx="22">
                    <c:v>III</c:v>
                  </c:pt>
                  <c:pt idx="23">
                    <c:v>IV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I</c:v>
                  </c:pt>
                  <c:pt idx="29">
                    <c:v>II</c:v>
                  </c:pt>
                  <c:pt idx="30">
                    <c:v>III</c:v>
                  </c:pt>
                </c:lvl>
                <c:lvl>
                  <c:pt idx="0">
                    <c:v>2009</c:v>
                  </c:pt>
                  <c:pt idx="4">
                    <c:v>2010</c:v>
                  </c:pt>
                  <c:pt idx="8">
                    <c:v>2011</c:v>
                  </c:pt>
                  <c:pt idx="12">
                    <c:v>2012</c:v>
                  </c:pt>
                  <c:pt idx="16">
                    <c:v>2013</c:v>
                  </c:pt>
                  <c:pt idx="20">
                    <c:v>2014</c:v>
                  </c:pt>
                  <c:pt idx="24">
                    <c:v>2015</c:v>
                  </c:pt>
                  <c:pt idx="28">
                    <c:v>2016</c:v>
                  </c:pt>
                </c:lvl>
              </c:multiLvlStrCache>
            </c:multiLvlStrRef>
          </c:cat>
          <c:val>
            <c:numRef>
              <c:f>'Chart 30c_30f External Sect '!$B$24:$AF$24</c:f>
              <c:numCache>
                <c:formatCode>0.0</c:formatCode>
                <c:ptCount val="31"/>
                <c:pt idx="0">
                  <c:v>97.556659832600275</c:v>
                </c:pt>
                <c:pt idx="1">
                  <c:v>97.276416142357292</c:v>
                </c:pt>
                <c:pt idx="2">
                  <c:v>99.388635827153095</c:v>
                </c:pt>
                <c:pt idx="3">
                  <c:v>105.77828819788935</c:v>
                </c:pt>
                <c:pt idx="4">
                  <c:v>106.38765616455743</c:v>
                </c:pt>
                <c:pt idx="5">
                  <c:v>113.74932573793434</c:v>
                </c:pt>
                <c:pt idx="6">
                  <c:v>113.2923304251338</c:v>
                </c:pt>
                <c:pt idx="7">
                  <c:v>119.67148113432478</c:v>
                </c:pt>
                <c:pt idx="8">
                  <c:v>120.89794887147494</c:v>
                </c:pt>
                <c:pt idx="9">
                  <c:v>122.50937902764041</c:v>
                </c:pt>
                <c:pt idx="10">
                  <c:v>119.42280131151821</c:v>
                </c:pt>
                <c:pt idx="11">
                  <c:v>122.46774392966961</c:v>
                </c:pt>
                <c:pt idx="12">
                  <c:v>124.73616599489819</c:v>
                </c:pt>
                <c:pt idx="13">
                  <c:v>124.54609660821686</c:v>
                </c:pt>
                <c:pt idx="14">
                  <c:v>121.74022709937908</c:v>
                </c:pt>
                <c:pt idx="15">
                  <c:v>124.66893638916747</c:v>
                </c:pt>
                <c:pt idx="16">
                  <c:v>123.92753778609833</c:v>
                </c:pt>
                <c:pt idx="17">
                  <c:v>127.81828685204144</c:v>
                </c:pt>
                <c:pt idx="18">
                  <c:v>124.39649717637022</c:v>
                </c:pt>
                <c:pt idx="19">
                  <c:v>128.52122211815464</c:v>
                </c:pt>
                <c:pt idx="20">
                  <c:v>128.03491382351439</c:v>
                </c:pt>
                <c:pt idx="21">
                  <c:v>130.74404834201476</c:v>
                </c:pt>
                <c:pt idx="22">
                  <c:v>129.73094814020419</c:v>
                </c:pt>
                <c:pt idx="23">
                  <c:v>134.43514790483161</c:v>
                </c:pt>
                <c:pt idx="24">
                  <c:v>136.38683398940915</c:v>
                </c:pt>
                <c:pt idx="25">
                  <c:v>140.46986371298021</c:v>
                </c:pt>
                <c:pt idx="26">
                  <c:v>137.13114148936594</c:v>
                </c:pt>
                <c:pt idx="27">
                  <c:v>141.5649030259421</c:v>
                </c:pt>
                <c:pt idx="28">
                  <c:v>138.45155850381138</c:v>
                </c:pt>
                <c:pt idx="29">
                  <c:v>145.09971187389931</c:v>
                </c:pt>
                <c:pt idx="30">
                  <c:v>146.48037536151435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115648"/>
        <c:axId val="107117184"/>
      </c:lineChart>
      <c:catAx>
        <c:axId val="1071156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low"/>
        <c:spPr>
          <a:ln w="95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107117184"/>
        <c:crosses val="autoZero"/>
        <c:auto val="1"/>
        <c:lblAlgn val="ctr"/>
        <c:lblOffset val="0"/>
        <c:tickLblSkip val="1"/>
        <c:noMultiLvlLbl val="0"/>
      </c:catAx>
      <c:valAx>
        <c:axId val="107117184"/>
        <c:scaling>
          <c:orientation val="minMax"/>
          <c:min val="6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numFmt formatCode="0" sourceLinked="0"/>
        <c:majorTickMark val="none"/>
        <c:minorTickMark val="none"/>
        <c:tickLblPos val="nextTo"/>
        <c:spPr>
          <a:ln w="95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107115648"/>
        <c:crosses val="autoZero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1.3310889984970223E-2"/>
          <c:y val="0.81482837032444433"/>
          <c:w val="0.9629095874958471"/>
          <c:h val="0.16781664544738187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400"/>
          </a:pPr>
          <a:endParaRPr lang="el-GR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+mn-lt"/>
          <a:ea typeface="Arial"/>
          <a:cs typeface="Arial"/>
        </a:defRPr>
      </a:pPr>
      <a:endParaRPr lang="el-G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fr-LU" sz="1400" b="1" dirty="0" err="1"/>
              <a:t>Interest</a:t>
            </a:r>
            <a:r>
              <a:rPr lang="fr-LU" sz="1400" b="1" dirty="0"/>
              <a:t> </a:t>
            </a:r>
            <a:r>
              <a:rPr lang="fr-LU" sz="1400" b="1" dirty="0" err="1"/>
              <a:t>burden</a:t>
            </a:r>
            <a:r>
              <a:rPr lang="fr-LU" sz="1400" b="1" dirty="0"/>
              <a:t> </a:t>
            </a:r>
            <a:endParaRPr lang="fr-LU" sz="1400" b="0" dirty="0" smtClean="0"/>
          </a:p>
          <a:p>
            <a:pPr>
              <a:defRPr/>
            </a:pPr>
            <a:r>
              <a:rPr lang="fr-LU" dirty="0" smtClean="0"/>
              <a:t>total </a:t>
            </a:r>
            <a:r>
              <a:rPr lang="fr-LU" dirty="0" err="1"/>
              <a:t>debt</a:t>
            </a:r>
            <a:r>
              <a:rPr lang="fr-LU" dirty="0"/>
              <a:t>, % of GDP, </a:t>
            </a:r>
            <a:r>
              <a:rPr lang="fr-LU" dirty="0" err="1" smtClean="0"/>
              <a:t>baseline</a:t>
            </a:r>
            <a:endParaRPr lang="fr-LU" dirty="0"/>
          </a:p>
        </c:rich>
      </c:tx>
      <c:layout>
        <c:manualLayout>
          <c:xMode val="edge"/>
          <c:yMode val="edge"/>
          <c:x val="0.28525897308997661"/>
          <c:y val="4.083220785902630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72063849161712"/>
          <c:y val="0.11111193453759456"/>
          <c:w val="0.8351173251658649"/>
          <c:h val="0.616749497140297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'baseline_low surplus'!$B$5</c:f>
              <c:strCache>
                <c:ptCount val="1"/>
                <c:pt idx="0">
                  <c:v>Eurosystem</c:v>
                </c:pt>
              </c:strCache>
            </c:strRef>
          </c:tx>
          <c:spPr>
            <a:solidFill>
              <a:srgbClr val="4BACC6">
                <a:lumMod val="40000"/>
                <a:lumOff val="60000"/>
              </a:srgbClr>
            </a:solidFill>
            <a:ln w="12700">
              <a:noFill/>
              <a:prstDash val="solid"/>
            </a:ln>
          </c:spPr>
          <c:invertIfNegative val="0"/>
          <c:cat>
            <c:numRef>
              <c:f>'baseline_low surplus'!$E$1:$BB$1</c:f>
              <c:numCache>
                <c:formatCode>General</c:formatCode>
                <c:ptCount val="5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  <c:pt idx="21">
                  <c:v>2036</c:v>
                </c:pt>
                <c:pt idx="22">
                  <c:v>2037</c:v>
                </c:pt>
                <c:pt idx="23">
                  <c:v>2038</c:v>
                </c:pt>
                <c:pt idx="24">
                  <c:v>2039</c:v>
                </c:pt>
                <c:pt idx="25">
                  <c:v>2040</c:v>
                </c:pt>
                <c:pt idx="26">
                  <c:v>2041</c:v>
                </c:pt>
                <c:pt idx="27">
                  <c:v>2042</c:v>
                </c:pt>
                <c:pt idx="28">
                  <c:v>2043</c:v>
                </c:pt>
                <c:pt idx="29">
                  <c:v>2044</c:v>
                </c:pt>
                <c:pt idx="30">
                  <c:v>2045</c:v>
                </c:pt>
                <c:pt idx="31">
                  <c:v>2046</c:v>
                </c:pt>
                <c:pt idx="32">
                  <c:v>2047</c:v>
                </c:pt>
                <c:pt idx="33">
                  <c:v>2048</c:v>
                </c:pt>
                <c:pt idx="34">
                  <c:v>2049</c:v>
                </c:pt>
                <c:pt idx="35">
                  <c:v>2050</c:v>
                </c:pt>
                <c:pt idx="36">
                  <c:v>2051</c:v>
                </c:pt>
                <c:pt idx="37">
                  <c:v>2052</c:v>
                </c:pt>
                <c:pt idx="38">
                  <c:v>2053</c:v>
                </c:pt>
                <c:pt idx="39">
                  <c:v>2054</c:v>
                </c:pt>
                <c:pt idx="40">
                  <c:v>2055</c:v>
                </c:pt>
                <c:pt idx="41">
                  <c:v>2056</c:v>
                </c:pt>
                <c:pt idx="42">
                  <c:v>2057</c:v>
                </c:pt>
                <c:pt idx="43">
                  <c:v>2058</c:v>
                </c:pt>
                <c:pt idx="44">
                  <c:v>2059</c:v>
                </c:pt>
                <c:pt idx="45">
                  <c:v>2060</c:v>
                </c:pt>
                <c:pt idx="46">
                  <c:v>2061</c:v>
                </c:pt>
                <c:pt idx="47">
                  <c:v>2062</c:v>
                </c:pt>
                <c:pt idx="48">
                  <c:v>2063</c:v>
                </c:pt>
                <c:pt idx="49">
                  <c:v>2064</c:v>
                </c:pt>
              </c:numCache>
            </c:numRef>
          </c:cat>
          <c:val>
            <c:numRef>
              <c:f>'baseline_low surplus'!$E$49:$AO$49</c:f>
              <c:numCache>
                <c:formatCode>0.0%</c:formatCode>
                <c:ptCount val="37"/>
                <c:pt idx="0">
                  <c:v>6.8585537458318597E-3</c:v>
                </c:pt>
                <c:pt idx="1">
                  <c:v>5.0982632827901294E-3</c:v>
                </c:pt>
                <c:pt idx="2">
                  <c:v>4.4845328276966563E-3</c:v>
                </c:pt>
                <c:pt idx="3">
                  <c:v>3.0343715660356456E-3</c:v>
                </c:pt>
                <c:pt idx="4">
                  <c:v>2.4680499555231909E-3</c:v>
                </c:pt>
                <c:pt idx="5">
                  <c:v>9.7754415387627967E-4</c:v>
                </c:pt>
                <c:pt idx="6">
                  <c:v>6.6256555199305299E-4</c:v>
                </c:pt>
                <c:pt idx="7">
                  <c:v>6.4077906382306864E-4</c:v>
                </c:pt>
                <c:pt idx="8">
                  <c:v>3.9195135234134217E-4</c:v>
                </c:pt>
                <c:pt idx="9">
                  <c:v>3.8345405340517295E-4</c:v>
                </c:pt>
                <c:pt idx="10">
                  <c:v>1.7609791933695303E-4</c:v>
                </c:pt>
                <c:pt idx="11">
                  <c:v>1.6551448249895498E-4</c:v>
                </c:pt>
                <c:pt idx="12">
                  <c:v>2.9441622932664349E-5</c:v>
                </c:pt>
                <c:pt idx="13">
                  <c:v>2.8568453696290052E-5</c:v>
                </c:pt>
                <c:pt idx="14">
                  <c:v>2.7697472666821196E-5</c:v>
                </c:pt>
                <c:pt idx="15">
                  <c:v>2.6896626047881597E-5</c:v>
                </c:pt>
                <c:pt idx="16">
                  <c:v>1.5979640939017881E-5</c:v>
                </c:pt>
                <c:pt idx="17">
                  <c:v>1.5518669539618998E-5</c:v>
                </c:pt>
                <c:pt idx="18">
                  <c:v>1.5072925593959534E-5</c:v>
                </c:pt>
                <c:pt idx="19">
                  <c:v>1.4639887664120402E-5</c:v>
                </c:pt>
                <c:pt idx="20">
                  <c:v>1.2436883906679106E-5</c:v>
                </c:pt>
                <c:pt idx="21">
                  <c:v>1.1738519322338718E-5</c:v>
                </c:pt>
                <c:pt idx="22">
                  <c:v>1.0745593753708257E-5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</c:ser>
        <c:ser>
          <c:idx val="1"/>
          <c:order val="1"/>
          <c:tx>
            <c:strRef>
              <c:f>'baseline_low surplus'!$B$8</c:f>
              <c:strCache>
                <c:ptCount val="1"/>
                <c:pt idx="0">
                  <c:v>Private investors</c:v>
                </c:pt>
              </c:strCache>
            </c:strRef>
          </c:tx>
          <c:spPr>
            <a:solidFill>
              <a:srgbClr val="4F81BD">
                <a:lumMod val="60000"/>
                <a:lumOff val="40000"/>
              </a:srgbClr>
            </a:solidFill>
            <a:ln w="12700">
              <a:noFill/>
              <a:prstDash val="solid"/>
            </a:ln>
          </c:spPr>
          <c:invertIfNegative val="0"/>
          <c:cat>
            <c:numRef>
              <c:f>'baseline_low surplus'!$E$1:$BB$1</c:f>
              <c:numCache>
                <c:formatCode>General</c:formatCode>
                <c:ptCount val="5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  <c:pt idx="21">
                  <c:v>2036</c:v>
                </c:pt>
                <c:pt idx="22">
                  <c:v>2037</c:v>
                </c:pt>
                <c:pt idx="23">
                  <c:v>2038</c:v>
                </c:pt>
                <c:pt idx="24">
                  <c:v>2039</c:v>
                </c:pt>
                <c:pt idx="25">
                  <c:v>2040</c:v>
                </c:pt>
                <c:pt idx="26">
                  <c:v>2041</c:v>
                </c:pt>
                <c:pt idx="27">
                  <c:v>2042</c:v>
                </c:pt>
                <c:pt idx="28">
                  <c:v>2043</c:v>
                </c:pt>
                <c:pt idx="29">
                  <c:v>2044</c:v>
                </c:pt>
                <c:pt idx="30">
                  <c:v>2045</c:v>
                </c:pt>
                <c:pt idx="31">
                  <c:v>2046</c:v>
                </c:pt>
                <c:pt idx="32">
                  <c:v>2047</c:v>
                </c:pt>
                <c:pt idx="33">
                  <c:v>2048</c:v>
                </c:pt>
                <c:pt idx="34">
                  <c:v>2049</c:v>
                </c:pt>
                <c:pt idx="35">
                  <c:v>2050</c:v>
                </c:pt>
                <c:pt idx="36">
                  <c:v>2051</c:v>
                </c:pt>
                <c:pt idx="37">
                  <c:v>2052</c:v>
                </c:pt>
                <c:pt idx="38">
                  <c:v>2053</c:v>
                </c:pt>
                <c:pt idx="39">
                  <c:v>2054</c:v>
                </c:pt>
                <c:pt idx="40">
                  <c:v>2055</c:v>
                </c:pt>
                <c:pt idx="41">
                  <c:v>2056</c:v>
                </c:pt>
                <c:pt idx="42">
                  <c:v>2057</c:v>
                </c:pt>
                <c:pt idx="43">
                  <c:v>2058</c:v>
                </c:pt>
                <c:pt idx="44">
                  <c:v>2059</c:v>
                </c:pt>
                <c:pt idx="45">
                  <c:v>2060</c:v>
                </c:pt>
                <c:pt idx="46">
                  <c:v>2061</c:v>
                </c:pt>
                <c:pt idx="47">
                  <c:v>2062</c:v>
                </c:pt>
                <c:pt idx="48">
                  <c:v>2063</c:v>
                </c:pt>
                <c:pt idx="49">
                  <c:v>2064</c:v>
                </c:pt>
              </c:numCache>
            </c:numRef>
          </c:cat>
          <c:val>
            <c:numRef>
              <c:f>'baseline_low surplus'!$E$50:$AO$50</c:f>
              <c:numCache>
                <c:formatCode>0.0%</c:formatCode>
                <c:ptCount val="37"/>
                <c:pt idx="0">
                  <c:v>7.1791506112506547E-3</c:v>
                </c:pt>
                <c:pt idx="1">
                  <c:v>7.0968414773482933E-3</c:v>
                </c:pt>
                <c:pt idx="2">
                  <c:v>6.9064855062243632E-3</c:v>
                </c:pt>
                <c:pt idx="3">
                  <c:v>5.297097592702628E-3</c:v>
                </c:pt>
                <c:pt idx="4">
                  <c:v>5.0435018849196295E-3</c:v>
                </c:pt>
                <c:pt idx="5">
                  <c:v>3.2462024528005797E-3</c:v>
                </c:pt>
                <c:pt idx="6">
                  <c:v>2.9881201702129283E-3</c:v>
                </c:pt>
                <c:pt idx="7">
                  <c:v>2.8898647680976096E-3</c:v>
                </c:pt>
                <c:pt idx="8">
                  <c:v>2.6883970475013756E-3</c:v>
                </c:pt>
                <c:pt idx="9">
                  <c:v>2.4455945170909444E-3</c:v>
                </c:pt>
                <c:pt idx="10">
                  <c:v>2.1681597686248506E-3</c:v>
                </c:pt>
                <c:pt idx="11">
                  <c:v>1.9596708088673201E-3</c:v>
                </c:pt>
                <c:pt idx="12">
                  <c:v>1.724485656987528E-3</c:v>
                </c:pt>
                <c:pt idx="13">
                  <c:v>1.5600648844909721E-3</c:v>
                </c:pt>
                <c:pt idx="14">
                  <c:v>1.4006874886923865E-3</c:v>
                </c:pt>
                <c:pt idx="15">
                  <c:v>1.2546366698980083E-3</c:v>
                </c:pt>
                <c:pt idx="16">
                  <c:v>1.1243886798175823E-3</c:v>
                </c:pt>
                <c:pt idx="17">
                  <c:v>1.0017643741827764E-3</c:v>
                </c:pt>
                <c:pt idx="18">
                  <c:v>8.8522164379393358E-4</c:v>
                </c:pt>
                <c:pt idx="19">
                  <c:v>7.7007967401376625E-4</c:v>
                </c:pt>
                <c:pt idx="20">
                  <c:v>5.8051729609913177E-4</c:v>
                </c:pt>
                <c:pt idx="21">
                  <c:v>4.7733197156107974E-4</c:v>
                </c:pt>
                <c:pt idx="22">
                  <c:v>3.6974047185598318E-4</c:v>
                </c:pt>
                <c:pt idx="23">
                  <c:v>2.9483606224577243E-4</c:v>
                </c:pt>
                <c:pt idx="24">
                  <c:v>2.163905577612383E-4</c:v>
                </c:pt>
                <c:pt idx="25">
                  <c:v>1.4072061640180467E-4</c:v>
                </c:pt>
                <c:pt idx="26">
                  <c:v>6.992187246674651E-5</c:v>
                </c:pt>
                <c:pt idx="27">
                  <c:v>6.7786594732667483E-5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</c:ser>
        <c:ser>
          <c:idx val="2"/>
          <c:order val="2"/>
          <c:tx>
            <c:strRef>
              <c:f>'baseline_low surplus'!$B$9</c:f>
              <c:strCache>
                <c:ptCount val="1"/>
                <c:pt idx="0">
                  <c:v>EFSF</c:v>
                </c:pt>
              </c:strCache>
            </c:strRef>
          </c:tx>
          <c:spPr>
            <a:solidFill>
              <a:srgbClr val="1F497D"/>
            </a:solidFill>
            <a:ln w="12700">
              <a:noFill/>
              <a:prstDash val="solid"/>
            </a:ln>
          </c:spPr>
          <c:invertIfNegative val="0"/>
          <c:cat>
            <c:numRef>
              <c:f>'baseline_low surplus'!$E$1:$BB$1</c:f>
              <c:numCache>
                <c:formatCode>General</c:formatCode>
                <c:ptCount val="5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  <c:pt idx="21">
                  <c:v>2036</c:v>
                </c:pt>
                <c:pt idx="22">
                  <c:v>2037</c:v>
                </c:pt>
                <c:pt idx="23">
                  <c:v>2038</c:v>
                </c:pt>
                <c:pt idx="24">
                  <c:v>2039</c:v>
                </c:pt>
                <c:pt idx="25">
                  <c:v>2040</c:v>
                </c:pt>
                <c:pt idx="26">
                  <c:v>2041</c:v>
                </c:pt>
                <c:pt idx="27">
                  <c:v>2042</c:v>
                </c:pt>
                <c:pt idx="28">
                  <c:v>2043</c:v>
                </c:pt>
                <c:pt idx="29">
                  <c:v>2044</c:v>
                </c:pt>
                <c:pt idx="30">
                  <c:v>2045</c:v>
                </c:pt>
                <c:pt idx="31">
                  <c:v>2046</c:v>
                </c:pt>
                <c:pt idx="32">
                  <c:v>2047</c:v>
                </c:pt>
                <c:pt idx="33">
                  <c:v>2048</c:v>
                </c:pt>
                <c:pt idx="34">
                  <c:v>2049</c:v>
                </c:pt>
                <c:pt idx="35">
                  <c:v>2050</c:v>
                </c:pt>
                <c:pt idx="36">
                  <c:v>2051</c:v>
                </c:pt>
                <c:pt idx="37">
                  <c:v>2052</c:v>
                </c:pt>
                <c:pt idx="38">
                  <c:v>2053</c:v>
                </c:pt>
                <c:pt idx="39">
                  <c:v>2054</c:v>
                </c:pt>
                <c:pt idx="40">
                  <c:v>2055</c:v>
                </c:pt>
                <c:pt idx="41">
                  <c:v>2056</c:v>
                </c:pt>
                <c:pt idx="42">
                  <c:v>2057</c:v>
                </c:pt>
                <c:pt idx="43">
                  <c:v>2058</c:v>
                </c:pt>
                <c:pt idx="44">
                  <c:v>2059</c:v>
                </c:pt>
                <c:pt idx="45">
                  <c:v>2060</c:v>
                </c:pt>
                <c:pt idx="46">
                  <c:v>2061</c:v>
                </c:pt>
                <c:pt idx="47">
                  <c:v>2062</c:v>
                </c:pt>
                <c:pt idx="48">
                  <c:v>2063</c:v>
                </c:pt>
                <c:pt idx="49">
                  <c:v>2064</c:v>
                </c:pt>
              </c:numCache>
            </c:numRef>
          </c:cat>
          <c:val>
            <c:numRef>
              <c:f>'baseline_low surplus'!$E$53:$AO$53</c:f>
              <c:numCache>
                <c:formatCode>0.0%</c:formatCode>
                <c:ptCount val="37"/>
                <c:pt idx="0">
                  <c:v>5.2060807364310126E-4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4.2387533566435341E-2</c:v>
                </c:pt>
                <c:pt idx="8">
                  <c:v>3.4136987055704865E-2</c:v>
                </c:pt>
                <c:pt idx="9">
                  <c:v>2.9512718920043687E-2</c:v>
                </c:pt>
                <c:pt idx="10">
                  <c:v>3.0433359650281679E-2</c:v>
                </c:pt>
                <c:pt idx="11">
                  <c:v>3.0714002520911689E-2</c:v>
                </c:pt>
                <c:pt idx="12">
                  <c:v>3.0916249896261974E-2</c:v>
                </c:pt>
                <c:pt idx="13">
                  <c:v>1.5251221907500443E-2</c:v>
                </c:pt>
                <c:pt idx="14">
                  <c:v>1.4455669400552254E-2</c:v>
                </c:pt>
                <c:pt idx="15">
                  <c:v>1.37291398442688E-2</c:v>
                </c:pt>
                <c:pt idx="16">
                  <c:v>1.3033502920885256E-2</c:v>
                </c:pt>
                <c:pt idx="17">
                  <c:v>1.2367549370324346E-2</c:v>
                </c:pt>
                <c:pt idx="18">
                  <c:v>1.1423641176487304E-2</c:v>
                </c:pt>
                <c:pt idx="19">
                  <c:v>1.0822964269584153E-2</c:v>
                </c:pt>
                <c:pt idx="20">
                  <c:v>9.9911411829335488E-3</c:v>
                </c:pt>
                <c:pt idx="21">
                  <c:v>9.2000294088681184E-3</c:v>
                </c:pt>
                <c:pt idx="22">
                  <c:v>8.4479181944806248E-3</c:v>
                </c:pt>
                <c:pt idx="23">
                  <c:v>7.4074342726374353E-3</c:v>
                </c:pt>
                <c:pt idx="24">
                  <c:v>6.4106903556662197E-3</c:v>
                </c:pt>
                <c:pt idx="25">
                  <c:v>5.3859183035520211E-3</c:v>
                </c:pt>
                <c:pt idx="26">
                  <c:v>4.9610492109364778E-3</c:v>
                </c:pt>
                <c:pt idx="27">
                  <c:v>4.3666746441471307E-3</c:v>
                </c:pt>
                <c:pt idx="28">
                  <c:v>3.731734327610349E-3</c:v>
                </c:pt>
                <c:pt idx="29">
                  <c:v>2.8318240227886045E-3</c:v>
                </c:pt>
                <c:pt idx="30">
                  <c:v>2.2750998728454999E-3</c:v>
                </c:pt>
                <c:pt idx="31">
                  <c:v>1.6107776701667503E-3</c:v>
                </c:pt>
                <c:pt idx="32">
                  <c:v>1.2188886710935505E-3</c:v>
                </c:pt>
                <c:pt idx="33">
                  <c:v>7.7611203276569925E-4</c:v>
                </c:pt>
                <c:pt idx="34">
                  <c:v>5.8581391418838864E-4</c:v>
                </c:pt>
                <c:pt idx="35">
                  <c:v>5.6792429877691578E-4</c:v>
                </c:pt>
                <c:pt idx="36">
                  <c:v>5.1926551184917349E-4</c:v>
                </c:pt>
              </c:numCache>
            </c:numRef>
          </c:val>
        </c:ser>
        <c:ser>
          <c:idx val="3"/>
          <c:order val="3"/>
          <c:tx>
            <c:strRef>
              <c:f>'baseline_low surplus'!$B$11</c:f>
              <c:strCache>
                <c:ptCount val="1"/>
                <c:pt idx="0">
                  <c:v>IMF</c:v>
                </c:pt>
              </c:strCache>
            </c:strRef>
          </c:tx>
          <c:spPr>
            <a:solidFill>
              <a:sysClr val="windowText" lastClr="000000">
                <a:lumMod val="75000"/>
                <a:lumOff val="25000"/>
              </a:sysClr>
            </a:solidFill>
            <a:ln w="12700">
              <a:noFill/>
              <a:prstDash val="solid"/>
            </a:ln>
          </c:spPr>
          <c:invertIfNegative val="0"/>
          <c:cat>
            <c:numRef>
              <c:f>'baseline_low surplus'!$E$1:$BB$1</c:f>
              <c:numCache>
                <c:formatCode>General</c:formatCode>
                <c:ptCount val="5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  <c:pt idx="21">
                  <c:v>2036</c:v>
                </c:pt>
                <c:pt idx="22">
                  <c:v>2037</c:v>
                </c:pt>
                <c:pt idx="23">
                  <c:v>2038</c:v>
                </c:pt>
                <c:pt idx="24">
                  <c:v>2039</c:v>
                </c:pt>
                <c:pt idx="25">
                  <c:v>2040</c:v>
                </c:pt>
                <c:pt idx="26">
                  <c:v>2041</c:v>
                </c:pt>
                <c:pt idx="27">
                  <c:v>2042</c:v>
                </c:pt>
                <c:pt idx="28">
                  <c:v>2043</c:v>
                </c:pt>
                <c:pt idx="29">
                  <c:v>2044</c:v>
                </c:pt>
                <c:pt idx="30">
                  <c:v>2045</c:v>
                </c:pt>
                <c:pt idx="31">
                  <c:v>2046</c:v>
                </c:pt>
                <c:pt idx="32">
                  <c:v>2047</c:v>
                </c:pt>
                <c:pt idx="33">
                  <c:v>2048</c:v>
                </c:pt>
                <c:pt idx="34">
                  <c:v>2049</c:v>
                </c:pt>
                <c:pt idx="35">
                  <c:v>2050</c:v>
                </c:pt>
                <c:pt idx="36">
                  <c:v>2051</c:v>
                </c:pt>
                <c:pt idx="37">
                  <c:v>2052</c:v>
                </c:pt>
                <c:pt idx="38">
                  <c:v>2053</c:v>
                </c:pt>
                <c:pt idx="39">
                  <c:v>2054</c:v>
                </c:pt>
                <c:pt idx="40">
                  <c:v>2055</c:v>
                </c:pt>
                <c:pt idx="41">
                  <c:v>2056</c:v>
                </c:pt>
                <c:pt idx="42">
                  <c:v>2057</c:v>
                </c:pt>
                <c:pt idx="43">
                  <c:v>2058</c:v>
                </c:pt>
                <c:pt idx="44">
                  <c:v>2059</c:v>
                </c:pt>
                <c:pt idx="45">
                  <c:v>2060</c:v>
                </c:pt>
                <c:pt idx="46">
                  <c:v>2061</c:v>
                </c:pt>
                <c:pt idx="47">
                  <c:v>2062</c:v>
                </c:pt>
                <c:pt idx="48">
                  <c:v>2063</c:v>
                </c:pt>
                <c:pt idx="49">
                  <c:v>2064</c:v>
                </c:pt>
              </c:numCache>
            </c:numRef>
          </c:cat>
          <c:val>
            <c:numRef>
              <c:f>'baseline_low surplus'!$E$51:$AO$51</c:f>
              <c:numCache>
                <c:formatCode>0.0%</c:formatCode>
                <c:ptCount val="37"/>
                <c:pt idx="0">
                  <c:v>3.7298329708866092E-3</c:v>
                </c:pt>
                <c:pt idx="1">
                  <c:v>3.0815277414065968E-3</c:v>
                </c:pt>
                <c:pt idx="2">
                  <c:v>2.4180275804513277E-3</c:v>
                </c:pt>
                <c:pt idx="3">
                  <c:v>2.1689023577941631E-3</c:v>
                </c:pt>
                <c:pt idx="4">
                  <c:v>1.7384076732445963E-3</c:v>
                </c:pt>
                <c:pt idx="5">
                  <c:v>1.3017165362666984E-3</c:v>
                </c:pt>
                <c:pt idx="6">
                  <c:v>1.0285797474464762E-3</c:v>
                </c:pt>
                <c:pt idx="7">
                  <c:v>6.2477259875420117E-4</c:v>
                </c:pt>
                <c:pt idx="8">
                  <c:v>2.7629460295098667E-4</c:v>
                </c:pt>
                <c:pt idx="9">
                  <c:v>4.8498986229932175E-5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</c:ser>
        <c:ser>
          <c:idx val="4"/>
          <c:order val="4"/>
          <c:tx>
            <c:strRef>
              <c:f>'baseline_low surplus'!$B$12</c:f>
              <c:strCache>
                <c:ptCount val="1"/>
                <c:pt idx="0">
                  <c:v>GLF</c:v>
                </c:pt>
              </c:strCache>
            </c:strRef>
          </c:tx>
          <c:spPr>
            <a:solidFill>
              <a:sysClr val="windowText" lastClr="000000">
                <a:lumMod val="50000"/>
                <a:lumOff val="50000"/>
              </a:sysClr>
            </a:solidFill>
            <a:ln w="12700">
              <a:noFill/>
              <a:prstDash val="solid"/>
            </a:ln>
          </c:spPr>
          <c:invertIfNegative val="0"/>
          <c:cat>
            <c:numRef>
              <c:f>'baseline_low surplus'!$E$1:$BB$1</c:f>
              <c:numCache>
                <c:formatCode>General</c:formatCode>
                <c:ptCount val="5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  <c:pt idx="21">
                  <c:v>2036</c:v>
                </c:pt>
                <c:pt idx="22">
                  <c:v>2037</c:v>
                </c:pt>
                <c:pt idx="23">
                  <c:v>2038</c:v>
                </c:pt>
                <c:pt idx="24">
                  <c:v>2039</c:v>
                </c:pt>
                <c:pt idx="25">
                  <c:v>2040</c:v>
                </c:pt>
                <c:pt idx="26">
                  <c:v>2041</c:v>
                </c:pt>
                <c:pt idx="27">
                  <c:v>2042</c:v>
                </c:pt>
                <c:pt idx="28">
                  <c:v>2043</c:v>
                </c:pt>
                <c:pt idx="29">
                  <c:v>2044</c:v>
                </c:pt>
                <c:pt idx="30">
                  <c:v>2045</c:v>
                </c:pt>
                <c:pt idx="31">
                  <c:v>2046</c:v>
                </c:pt>
                <c:pt idx="32">
                  <c:v>2047</c:v>
                </c:pt>
                <c:pt idx="33">
                  <c:v>2048</c:v>
                </c:pt>
                <c:pt idx="34">
                  <c:v>2049</c:v>
                </c:pt>
                <c:pt idx="35">
                  <c:v>2050</c:v>
                </c:pt>
                <c:pt idx="36">
                  <c:v>2051</c:v>
                </c:pt>
                <c:pt idx="37">
                  <c:v>2052</c:v>
                </c:pt>
                <c:pt idx="38">
                  <c:v>2053</c:v>
                </c:pt>
                <c:pt idx="39">
                  <c:v>2054</c:v>
                </c:pt>
                <c:pt idx="40">
                  <c:v>2055</c:v>
                </c:pt>
                <c:pt idx="41">
                  <c:v>2056</c:v>
                </c:pt>
                <c:pt idx="42">
                  <c:v>2057</c:v>
                </c:pt>
                <c:pt idx="43">
                  <c:v>2058</c:v>
                </c:pt>
                <c:pt idx="44">
                  <c:v>2059</c:v>
                </c:pt>
                <c:pt idx="45">
                  <c:v>2060</c:v>
                </c:pt>
                <c:pt idx="46">
                  <c:v>2061</c:v>
                </c:pt>
                <c:pt idx="47">
                  <c:v>2062</c:v>
                </c:pt>
                <c:pt idx="48">
                  <c:v>2063</c:v>
                </c:pt>
                <c:pt idx="49">
                  <c:v>2064</c:v>
                </c:pt>
              </c:numCache>
            </c:numRef>
          </c:cat>
          <c:val>
            <c:numRef>
              <c:f>'baseline_low surplus'!$E$52:$AO$52</c:f>
              <c:numCache>
                <c:formatCode>0.0%</c:formatCode>
                <c:ptCount val="37"/>
                <c:pt idx="0">
                  <c:v>1.6563435767229502E-3</c:v>
                </c:pt>
                <c:pt idx="1">
                  <c:v>1.5961129012057522E-3</c:v>
                </c:pt>
                <c:pt idx="2">
                  <c:v>2.6339945561456939E-3</c:v>
                </c:pt>
                <c:pt idx="3">
                  <c:v>3.0777501718294701E-3</c:v>
                </c:pt>
                <c:pt idx="4">
                  <c:v>3.4674367132145872E-3</c:v>
                </c:pt>
                <c:pt idx="5">
                  <c:v>3.5767841132481734E-3</c:v>
                </c:pt>
                <c:pt idx="6">
                  <c:v>4.3460981266551556E-3</c:v>
                </c:pt>
                <c:pt idx="7">
                  <c:v>4.9331205216958524E-3</c:v>
                </c:pt>
                <c:pt idx="8">
                  <c:v>4.724547866948709E-3</c:v>
                </c:pt>
                <c:pt idx="9">
                  <c:v>4.3146292179699706E-3</c:v>
                </c:pt>
                <c:pt idx="10">
                  <c:v>4.6094401893503377E-3</c:v>
                </c:pt>
                <c:pt idx="11">
                  <c:v>4.3331180806520566E-3</c:v>
                </c:pt>
                <c:pt idx="12">
                  <c:v>4.0499606311069202E-3</c:v>
                </c:pt>
                <c:pt idx="13">
                  <c:v>3.7613745414954857E-3</c:v>
                </c:pt>
                <c:pt idx="14">
                  <c:v>3.3567674930879963E-3</c:v>
                </c:pt>
                <c:pt idx="15">
                  <c:v>2.9819117847855324E-3</c:v>
                </c:pt>
                <c:pt idx="16">
                  <c:v>2.6268203729158334E-3</c:v>
                </c:pt>
                <c:pt idx="17">
                  <c:v>2.2906357114347705E-3</c:v>
                </c:pt>
                <c:pt idx="18">
                  <c:v>1.97253419822757E-3</c:v>
                </c:pt>
                <c:pt idx="19">
                  <c:v>1.6717249016698253E-3</c:v>
                </c:pt>
                <c:pt idx="20">
                  <c:v>1.3874483333100216E-3</c:v>
                </c:pt>
                <c:pt idx="21">
                  <c:v>1.1189752650442232E-3</c:v>
                </c:pt>
                <c:pt idx="22">
                  <c:v>8.6560558921008174E-4</c:v>
                </c:pt>
                <c:pt idx="23">
                  <c:v>6.2666722008189013E-4</c:v>
                </c:pt>
                <c:pt idx="24">
                  <c:v>4.0151503530111015E-4</c:v>
                </c:pt>
                <c:pt idx="25">
                  <c:v>1.8952985582770929E-4</c:v>
                </c:pt>
                <c:pt idx="26">
                  <c:v>4.1817772107528218E-5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</c:ser>
        <c:ser>
          <c:idx val="6"/>
          <c:order val="5"/>
          <c:tx>
            <c:v>ESM</c:v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</c:spPr>
          <c:invertIfNegative val="0"/>
          <c:cat>
            <c:numRef>
              <c:f>'baseline_low surplus'!$E$1:$BB$1</c:f>
              <c:numCache>
                <c:formatCode>General</c:formatCode>
                <c:ptCount val="5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  <c:pt idx="21">
                  <c:v>2036</c:v>
                </c:pt>
                <c:pt idx="22">
                  <c:v>2037</c:v>
                </c:pt>
                <c:pt idx="23">
                  <c:v>2038</c:v>
                </c:pt>
                <c:pt idx="24">
                  <c:v>2039</c:v>
                </c:pt>
                <c:pt idx="25">
                  <c:v>2040</c:v>
                </c:pt>
                <c:pt idx="26">
                  <c:v>2041</c:v>
                </c:pt>
                <c:pt idx="27">
                  <c:v>2042</c:v>
                </c:pt>
                <c:pt idx="28">
                  <c:v>2043</c:v>
                </c:pt>
                <c:pt idx="29">
                  <c:v>2044</c:v>
                </c:pt>
                <c:pt idx="30">
                  <c:v>2045</c:v>
                </c:pt>
                <c:pt idx="31">
                  <c:v>2046</c:v>
                </c:pt>
                <c:pt idx="32">
                  <c:v>2047</c:v>
                </c:pt>
                <c:pt idx="33">
                  <c:v>2048</c:v>
                </c:pt>
                <c:pt idx="34">
                  <c:v>2049</c:v>
                </c:pt>
                <c:pt idx="35">
                  <c:v>2050</c:v>
                </c:pt>
                <c:pt idx="36">
                  <c:v>2051</c:v>
                </c:pt>
                <c:pt idx="37">
                  <c:v>2052</c:v>
                </c:pt>
                <c:pt idx="38">
                  <c:v>2053</c:v>
                </c:pt>
                <c:pt idx="39">
                  <c:v>2054</c:v>
                </c:pt>
                <c:pt idx="40">
                  <c:v>2055</c:v>
                </c:pt>
                <c:pt idx="41">
                  <c:v>2056</c:v>
                </c:pt>
                <c:pt idx="42">
                  <c:v>2057</c:v>
                </c:pt>
                <c:pt idx="43">
                  <c:v>2058</c:v>
                </c:pt>
                <c:pt idx="44">
                  <c:v>2059</c:v>
                </c:pt>
                <c:pt idx="45">
                  <c:v>2060</c:v>
                </c:pt>
                <c:pt idx="46">
                  <c:v>2061</c:v>
                </c:pt>
                <c:pt idx="47">
                  <c:v>2062</c:v>
                </c:pt>
                <c:pt idx="48">
                  <c:v>2063</c:v>
                </c:pt>
                <c:pt idx="49">
                  <c:v>2064</c:v>
                </c:pt>
              </c:numCache>
            </c:numRef>
          </c:cat>
          <c:val>
            <c:numRef>
              <c:f>'baseline_low surplus'!$E$54:$BB$54</c:f>
              <c:numCache>
                <c:formatCode>0.0%</c:formatCode>
                <c:ptCount val="50"/>
                <c:pt idx="0">
                  <c:v>0</c:v>
                </c:pt>
                <c:pt idx="1">
                  <c:v>9.7462113880381193E-4</c:v>
                </c:pt>
                <c:pt idx="2">
                  <c:v>1.7648482743341238E-3</c:v>
                </c:pt>
                <c:pt idx="3">
                  <c:v>4.5031095256566076E-3</c:v>
                </c:pt>
                <c:pt idx="4">
                  <c:v>5.4707008592433373E-3</c:v>
                </c:pt>
                <c:pt idx="5">
                  <c:v>5.9236307821225543E-3</c:v>
                </c:pt>
                <c:pt idx="6">
                  <c:v>6.1104355253253587E-3</c:v>
                </c:pt>
                <c:pt idx="7">
                  <c:v>6.331620121572284E-3</c:v>
                </c:pt>
                <c:pt idx="8">
                  <c:v>6.327537839095447E-3</c:v>
                </c:pt>
                <c:pt idx="9">
                  <c:v>6.119475666436603E-3</c:v>
                </c:pt>
                <c:pt idx="10">
                  <c:v>6.1091664480555094E-3</c:v>
                </c:pt>
                <c:pt idx="11">
                  <c:v>6.0929186649489797E-3</c:v>
                </c:pt>
                <c:pt idx="12">
                  <c:v>6.071134007627493E-3</c:v>
                </c:pt>
                <c:pt idx="13">
                  <c:v>6.0441941707521409E-3</c:v>
                </c:pt>
                <c:pt idx="14">
                  <c:v>5.8454489078840826E-3</c:v>
                </c:pt>
                <c:pt idx="15">
                  <c:v>5.6669402887872837E-3</c:v>
                </c:pt>
                <c:pt idx="16">
                  <c:v>5.4938829750724996E-3</c:v>
                </c:pt>
                <c:pt idx="17">
                  <c:v>5.3261104944958794E-3</c:v>
                </c:pt>
                <c:pt idx="18">
                  <c:v>5.1634614585515069E-3</c:v>
                </c:pt>
                <c:pt idx="19">
                  <c:v>5.0057794072239517E-3</c:v>
                </c:pt>
                <c:pt idx="20">
                  <c:v>4.7046602034966252E-3</c:v>
                </c:pt>
                <c:pt idx="21">
                  <c:v>4.4159524796049442E-3</c:v>
                </c:pt>
                <c:pt idx="22">
                  <c:v>4.1392190555235723E-3</c:v>
                </c:pt>
                <c:pt idx="23">
                  <c:v>3.8740366548465806E-3</c:v>
                </c:pt>
                <c:pt idx="24">
                  <c:v>3.6197565128871412E-3</c:v>
                </c:pt>
                <c:pt idx="25">
                  <c:v>3.3762355428843703E-3</c:v>
                </c:pt>
                <c:pt idx="26">
                  <c:v>3.1430891279719234E-3</c:v>
                </c:pt>
                <c:pt idx="27">
                  <c:v>2.9197272732133426E-3</c:v>
                </c:pt>
                <c:pt idx="28">
                  <c:v>2.705809700627703E-3</c:v>
                </c:pt>
                <c:pt idx="29">
                  <c:v>2.5012112302149865E-3</c:v>
                </c:pt>
                <c:pt idx="30">
                  <c:v>2.3053950220297964E-3</c:v>
                </c:pt>
                <c:pt idx="31">
                  <c:v>2.1180518467006338E-3</c:v>
                </c:pt>
                <c:pt idx="32">
                  <c:v>1.9388820598256536E-3</c:v>
                </c:pt>
                <c:pt idx="33">
                  <c:v>1.7675953439077578E-3</c:v>
                </c:pt>
                <c:pt idx="34">
                  <c:v>1.6039104434706004E-3</c:v>
                </c:pt>
                <c:pt idx="35">
                  <c:v>1.4475549191796848E-3</c:v>
                </c:pt>
                <c:pt idx="36">
                  <c:v>1.2981001818775572E-3</c:v>
                </c:pt>
                <c:pt idx="37">
                  <c:v>1.1554654719846185E-3</c:v>
                </c:pt>
                <c:pt idx="38">
                  <c:v>1.0192480731416975E-3</c:v>
                </c:pt>
                <c:pt idx="39">
                  <c:v>8.8937223692262717E-4</c:v>
                </c:pt>
                <c:pt idx="40">
                  <c:v>7.6545967615765311E-4</c:v>
                </c:pt>
                <c:pt idx="41">
                  <c:v>6.4729839922762072E-4</c:v>
                </c:pt>
                <c:pt idx="42">
                  <c:v>5.3468285111205667E-4</c:v>
                </c:pt>
                <c:pt idx="43">
                  <c:v>4.2741374697052018E-4</c:v>
                </c:pt>
                <c:pt idx="44">
                  <c:v>6.0150174013512352E-5</c:v>
                </c:pt>
                <c:pt idx="45">
                  <c:v>-2.9276336519237754E-5</c:v>
                </c:pt>
                <c:pt idx="46">
                  <c:v>-2.8382294250351675E-5</c:v>
                </c:pt>
                <c:pt idx="47">
                  <c:v>-2.7515554290210058E-5</c:v>
                </c:pt>
                <c:pt idx="48">
                  <c:v>-2.6675282879505628E-5</c:v>
                </c:pt>
                <c:pt idx="49">
                  <c:v>-2.5860671720315685E-5</c:v>
                </c:pt>
              </c:numCache>
            </c:numRef>
          </c:val>
        </c:ser>
        <c:ser>
          <c:idx val="7"/>
          <c:order val="6"/>
          <c:tx>
            <c:v>Other</c:v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</c:spPr>
          <c:invertIfNegative val="0"/>
          <c:cat>
            <c:numRef>
              <c:f>'baseline_low surplus'!$E$1:$BB$1</c:f>
              <c:numCache>
                <c:formatCode>General</c:formatCode>
                <c:ptCount val="5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  <c:pt idx="21">
                  <c:v>2036</c:v>
                </c:pt>
                <c:pt idx="22">
                  <c:v>2037</c:v>
                </c:pt>
                <c:pt idx="23">
                  <c:v>2038</c:v>
                </c:pt>
                <c:pt idx="24">
                  <c:v>2039</c:v>
                </c:pt>
                <c:pt idx="25">
                  <c:v>2040</c:v>
                </c:pt>
                <c:pt idx="26">
                  <c:v>2041</c:v>
                </c:pt>
                <c:pt idx="27">
                  <c:v>2042</c:v>
                </c:pt>
                <c:pt idx="28">
                  <c:v>2043</c:v>
                </c:pt>
                <c:pt idx="29">
                  <c:v>2044</c:v>
                </c:pt>
                <c:pt idx="30">
                  <c:v>2045</c:v>
                </c:pt>
                <c:pt idx="31">
                  <c:v>2046</c:v>
                </c:pt>
                <c:pt idx="32">
                  <c:v>2047</c:v>
                </c:pt>
                <c:pt idx="33">
                  <c:v>2048</c:v>
                </c:pt>
                <c:pt idx="34">
                  <c:v>2049</c:v>
                </c:pt>
                <c:pt idx="35">
                  <c:v>2050</c:v>
                </c:pt>
                <c:pt idx="36">
                  <c:v>2051</c:v>
                </c:pt>
                <c:pt idx="37">
                  <c:v>2052</c:v>
                </c:pt>
                <c:pt idx="38">
                  <c:v>2053</c:v>
                </c:pt>
                <c:pt idx="39">
                  <c:v>2054</c:v>
                </c:pt>
                <c:pt idx="40">
                  <c:v>2055</c:v>
                </c:pt>
                <c:pt idx="41">
                  <c:v>2056</c:v>
                </c:pt>
                <c:pt idx="42">
                  <c:v>2057</c:v>
                </c:pt>
                <c:pt idx="43">
                  <c:v>2058</c:v>
                </c:pt>
                <c:pt idx="44">
                  <c:v>2059</c:v>
                </c:pt>
                <c:pt idx="45">
                  <c:v>2060</c:v>
                </c:pt>
                <c:pt idx="46">
                  <c:v>2061</c:v>
                </c:pt>
                <c:pt idx="47">
                  <c:v>2062</c:v>
                </c:pt>
                <c:pt idx="48">
                  <c:v>2063</c:v>
                </c:pt>
                <c:pt idx="49">
                  <c:v>2064</c:v>
                </c:pt>
              </c:numCache>
            </c:numRef>
          </c:cat>
          <c:val>
            <c:numRef>
              <c:f>'baseline_low surplus'!$E$55:$BB$55</c:f>
              <c:numCache>
                <c:formatCode>0.0%</c:formatCode>
                <c:ptCount val="50"/>
                <c:pt idx="0">
                  <c:v>6.2866018057816898E-3</c:v>
                </c:pt>
                <c:pt idx="1">
                  <c:v>7.2454741600154852E-3</c:v>
                </c:pt>
                <c:pt idx="2">
                  <c:v>6.3706764989296238E-3</c:v>
                </c:pt>
                <c:pt idx="3">
                  <c:v>4.9579330699427047E-3</c:v>
                </c:pt>
                <c:pt idx="4">
                  <c:v>4.3776297213991133E-3</c:v>
                </c:pt>
                <c:pt idx="5">
                  <c:v>4.0174020351231758E-3</c:v>
                </c:pt>
                <c:pt idx="6">
                  <c:v>4.0387348860579453E-3</c:v>
                </c:pt>
                <c:pt idx="7">
                  <c:v>4.1592861137809125E-3</c:v>
                </c:pt>
                <c:pt idx="8">
                  <c:v>4.0732194687107979E-3</c:v>
                </c:pt>
                <c:pt idx="9">
                  <c:v>3.847045796505996E-3</c:v>
                </c:pt>
                <c:pt idx="10">
                  <c:v>3.8643137146936561E-3</c:v>
                </c:pt>
                <c:pt idx="11">
                  <c:v>3.7964366121467311E-3</c:v>
                </c:pt>
                <c:pt idx="12">
                  <c:v>3.657544359670879E-3</c:v>
                </c:pt>
                <c:pt idx="13">
                  <c:v>3.3639686232460183E-3</c:v>
                </c:pt>
                <c:pt idx="14">
                  <c:v>3.1454763608085158E-3</c:v>
                </c:pt>
                <c:pt idx="15">
                  <c:v>3.0013172763438708E-3</c:v>
                </c:pt>
                <c:pt idx="16">
                  <c:v>2.8183401971098028E-3</c:v>
                </c:pt>
                <c:pt idx="17">
                  <c:v>2.6924847085383931E-3</c:v>
                </c:pt>
                <c:pt idx="18">
                  <c:v>2.5728025242335553E-3</c:v>
                </c:pt>
                <c:pt idx="19">
                  <c:v>2.4638851910083635E-3</c:v>
                </c:pt>
                <c:pt idx="20">
                  <c:v>2.3308563402971534E-3</c:v>
                </c:pt>
                <c:pt idx="21">
                  <c:v>2.2321823090222098E-3</c:v>
                </c:pt>
                <c:pt idx="22">
                  <c:v>2.1366451001468313E-3</c:v>
                </c:pt>
                <c:pt idx="23">
                  <c:v>2.045353615308726E-3</c:v>
                </c:pt>
                <c:pt idx="24">
                  <c:v>1.9818219286146304E-3</c:v>
                </c:pt>
                <c:pt idx="25">
                  <c:v>1.9202629208928432E-3</c:v>
                </c:pt>
                <c:pt idx="26">
                  <c:v>1.8606153690123024E-3</c:v>
                </c:pt>
                <c:pt idx="27">
                  <c:v>1.8028199488203665E-3</c:v>
                </c:pt>
                <c:pt idx="28">
                  <c:v>1.7477500419498227E-3</c:v>
                </c:pt>
                <c:pt idx="29">
                  <c:v>1.6943622135904707E-3</c:v>
                </c:pt>
                <c:pt idx="30">
                  <c:v>1.444685510863928E-3</c:v>
                </c:pt>
                <c:pt idx="31">
                  <c:v>1.4005676305030811E-3</c:v>
                </c:pt>
                <c:pt idx="32">
                  <c:v>1.3577970242395357E-3</c:v>
                </c:pt>
                <c:pt idx="33">
                  <c:v>1.3163325489476837E-3</c:v>
                </c:pt>
                <c:pt idx="34">
                  <c:v>1.2761343179328007E-3</c:v>
                </c:pt>
                <c:pt idx="35">
                  <c:v>1.2371636625620947E-3</c:v>
                </c:pt>
                <c:pt idx="36">
                  <c:v>1.1993830950674694E-3</c:v>
                </c:pt>
                <c:pt idx="37">
                  <c:v>1.1627562724842166E-3</c:v>
                </c:pt>
                <c:pt idx="38">
                  <c:v>1.1272479616909515E-3</c:v>
                </c:pt>
                <c:pt idx="39">
                  <c:v>1.092824005517161E-3</c:v>
                </c:pt>
                <c:pt idx="40">
                  <c:v>1.0594512898857598E-3</c:v>
                </c:pt>
                <c:pt idx="41">
                  <c:v>1.0270977119590497E-3</c:v>
                </c:pt>
                <c:pt idx="42">
                  <c:v>9.9573214925744022E-4</c:v>
                </c:pt>
                <c:pt idx="43">
                  <c:v>9.6532442972122176E-4</c:v>
                </c:pt>
                <c:pt idx="44">
                  <c:v>9.3584530268659414E-4</c:v>
                </c:pt>
                <c:pt idx="45">
                  <c:v>9.0726641074803118E-4</c:v>
                </c:pt>
                <c:pt idx="46">
                  <c:v>8.7956026247991382E-4</c:v>
                </c:pt>
                <c:pt idx="47">
                  <c:v>8.527002059911913E-4</c:v>
                </c:pt>
                <c:pt idx="48">
                  <c:v>8.2666040328763094E-4</c:v>
                </c:pt>
                <c:pt idx="49">
                  <c:v>8.0141580541699545E-4</c:v>
                </c:pt>
              </c:numCache>
            </c:numRef>
          </c:val>
        </c:ser>
        <c:ser>
          <c:idx val="5"/>
          <c:order val="7"/>
          <c:tx>
            <c:strRef>
              <c:f>'baseline_low surplus'!$B$43</c:f>
              <c:strCache>
                <c:ptCount val="1"/>
                <c:pt idx="0">
                  <c:v>Interest new debt</c:v>
                </c:pt>
              </c:strCache>
            </c:strRef>
          </c:tx>
          <c:spPr>
            <a:solidFill>
              <a:srgbClr val="FF8080"/>
            </a:solidFill>
            <a:ln w="12700">
              <a:noFill/>
              <a:prstDash val="solid"/>
            </a:ln>
          </c:spPr>
          <c:invertIfNegative val="0"/>
          <c:cat>
            <c:numRef>
              <c:f>'baseline_low surplus'!$E$1:$BB$1</c:f>
              <c:numCache>
                <c:formatCode>General</c:formatCode>
                <c:ptCount val="5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  <c:pt idx="21">
                  <c:v>2036</c:v>
                </c:pt>
                <c:pt idx="22">
                  <c:v>2037</c:v>
                </c:pt>
                <c:pt idx="23">
                  <c:v>2038</c:v>
                </c:pt>
                <c:pt idx="24">
                  <c:v>2039</c:v>
                </c:pt>
                <c:pt idx="25">
                  <c:v>2040</c:v>
                </c:pt>
                <c:pt idx="26">
                  <c:v>2041</c:v>
                </c:pt>
                <c:pt idx="27">
                  <c:v>2042</c:v>
                </c:pt>
                <c:pt idx="28">
                  <c:v>2043</c:v>
                </c:pt>
                <c:pt idx="29">
                  <c:v>2044</c:v>
                </c:pt>
                <c:pt idx="30">
                  <c:v>2045</c:v>
                </c:pt>
                <c:pt idx="31">
                  <c:v>2046</c:v>
                </c:pt>
                <c:pt idx="32">
                  <c:v>2047</c:v>
                </c:pt>
                <c:pt idx="33">
                  <c:v>2048</c:v>
                </c:pt>
                <c:pt idx="34">
                  <c:v>2049</c:v>
                </c:pt>
                <c:pt idx="35">
                  <c:v>2050</c:v>
                </c:pt>
                <c:pt idx="36">
                  <c:v>2051</c:v>
                </c:pt>
                <c:pt idx="37">
                  <c:v>2052</c:v>
                </c:pt>
                <c:pt idx="38">
                  <c:v>2053</c:v>
                </c:pt>
                <c:pt idx="39">
                  <c:v>2054</c:v>
                </c:pt>
                <c:pt idx="40">
                  <c:v>2055</c:v>
                </c:pt>
                <c:pt idx="41">
                  <c:v>2056</c:v>
                </c:pt>
                <c:pt idx="42">
                  <c:v>2057</c:v>
                </c:pt>
                <c:pt idx="43">
                  <c:v>2058</c:v>
                </c:pt>
                <c:pt idx="44">
                  <c:v>2059</c:v>
                </c:pt>
                <c:pt idx="45">
                  <c:v>2060</c:v>
                </c:pt>
                <c:pt idx="46">
                  <c:v>2061</c:v>
                </c:pt>
                <c:pt idx="47">
                  <c:v>2062</c:v>
                </c:pt>
                <c:pt idx="48">
                  <c:v>2063</c:v>
                </c:pt>
                <c:pt idx="49">
                  <c:v>2064</c:v>
                </c:pt>
              </c:numCache>
            </c:numRef>
          </c:cat>
          <c:val>
            <c:numRef>
              <c:f>'baseline_low surplus'!$E$56:$BB$56</c:f>
              <c:numCache>
                <c:formatCode>0.0%</c:formatCode>
                <c:ptCount val="5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2.699120846462726E-3</c:v>
                </c:pt>
                <c:pt idx="6">
                  <c:v>3.1212548662673373E-3</c:v>
                </c:pt>
                <c:pt idx="7">
                  <c:v>4.2707315199996179E-3</c:v>
                </c:pt>
                <c:pt idx="8">
                  <c:v>7.8425189563961634E-3</c:v>
                </c:pt>
                <c:pt idx="9">
                  <c:v>1.1451145752198218E-2</c:v>
                </c:pt>
                <c:pt idx="10">
                  <c:v>1.4674598595263471E-2</c:v>
                </c:pt>
                <c:pt idx="11">
                  <c:v>1.7677927228201839E-2</c:v>
                </c:pt>
                <c:pt idx="12">
                  <c:v>2.0785203909848293E-2</c:v>
                </c:pt>
                <c:pt idx="13">
                  <c:v>2.3861424032572291E-2</c:v>
                </c:pt>
                <c:pt idx="14">
                  <c:v>2.6036935228678851E-2</c:v>
                </c:pt>
                <c:pt idx="15">
                  <c:v>2.8085770849754669E-2</c:v>
                </c:pt>
                <c:pt idx="16">
                  <c:v>3.0117254064757012E-2</c:v>
                </c:pt>
                <c:pt idx="17">
                  <c:v>3.1989631467322116E-2</c:v>
                </c:pt>
                <c:pt idx="18">
                  <c:v>3.4231478049194096E-2</c:v>
                </c:pt>
                <c:pt idx="19">
                  <c:v>3.5968674658648225E-2</c:v>
                </c:pt>
                <c:pt idx="20">
                  <c:v>3.8260914822098972E-2</c:v>
                </c:pt>
                <c:pt idx="21">
                  <c:v>4.0423710919584389E-2</c:v>
                </c:pt>
                <c:pt idx="22">
                  <c:v>4.251488829102569E-2</c:v>
                </c:pt>
                <c:pt idx="23">
                  <c:v>4.4996083244066641E-2</c:v>
                </c:pt>
                <c:pt idx="24">
                  <c:v>4.7343279983011299E-2</c:v>
                </c:pt>
                <c:pt idx="25">
                  <c:v>4.9711740084854412E-2</c:v>
                </c:pt>
                <c:pt idx="26">
                  <c:v>5.1130489720471989E-2</c:v>
                </c:pt>
                <c:pt idx="27">
                  <c:v>5.2610972596176087E-2</c:v>
                </c:pt>
                <c:pt idx="28">
                  <c:v>5.4088053233735216E-2</c:v>
                </c:pt>
                <c:pt idx="29">
                  <c:v>5.5782479173379876E-2</c:v>
                </c:pt>
                <c:pt idx="30">
                  <c:v>5.6996540411526013E-2</c:v>
                </c:pt>
                <c:pt idx="31">
                  <c:v>5.8358232171604366E-2</c:v>
                </c:pt>
                <c:pt idx="32">
                  <c:v>5.9337212074980279E-2</c:v>
                </c:pt>
                <c:pt idx="33">
                  <c:v>6.0390343337207719E-2</c:v>
                </c:pt>
                <c:pt idx="34">
                  <c:v>6.1085832306506931E-2</c:v>
                </c:pt>
                <c:pt idx="35">
                  <c:v>6.1533341656762088E-2</c:v>
                </c:pt>
                <c:pt idx="36">
                  <c:v>6.2020241151465628E-2</c:v>
                </c:pt>
                <c:pt idx="37">
                  <c:v>6.2456479470203531E-2</c:v>
                </c:pt>
                <c:pt idx="38">
                  <c:v>6.2863736938155196E-2</c:v>
                </c:pt>
                <c:pt idx="39">
                  <c:v>6.3429904948647628E-2</c:v>
                </c:pt>
                <c:pt idx="40">
                  <c:v>6.4330277281681128E-2</c:v>
                </c:pt>
                <c:pt idx="41">
                  <c:v>6.4738448948412866E-2</c:v>
                </c:pt>
                <c:pt idx="42">
                  <c:v>6.5143877680604562E-2</c:v>
                </c:pt>
                <c:pt idx="43">
                  <c:v>6.55468737502517E-2</c:v>
                </c:pt>
                <c:pt idx="44">
                  <c:v>6.6326524319776758E-2</c:v>
                </c:pt>
                <c:pt idx="45">
                  <c:v>6.6720038684098801E-2</c:v>
                </c:pt>
                <c:pt idx="46">
                  <c:v>6.6989762600111649E-2</c:v>
                </c:pt>
                <c:pt idx="47">
                  <c:v>6.7263024361152418E-2</c:v>
                </c:pt>
                <c:pt idx="48">
                  <c:v>6.7539927107896344E-2</c:v>
                </c:pt>
                <c:pt idx="49">
                  <c:v>6.7820574618818782E-2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07794432"/>
        <c:axId val="107795968"/>
      </c:barChart>
      <c:catAx>
        <c:axId val="10779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107795968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07795968"/>
        <c:scaling>
          <c:orientation val="minMax"/>
          <c:min val="0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107794432"/>
        <c:crosses val="autoZero"/>
        <c:crossBetween val="between"/>
      </c:valAx>
      <c:spPr>
        <a:noFill/>
        <a:ln w="12700">
          <a:noFill/>
          <a:prstDash val="solid"/>
        </a:ln>
      </c:spPr>
    </c:plotArea>
    <c:legend>
      <c:legendPos val="b"/>
      <c:layout>
        <c:manualLayout>
          <c:xMode val="edge"/>
          <c:yMode val="edge"/>
          <c:x val="0.1244707466435122"/>
          <c:y val="0.8217619050787166"/>
          <c:w val="0.80516871822058145"/>
          <c:h val="0.16929308738468149"/>
        </c:manualLayout>
      </c:layout>
      <c:overlay val="0"/>
      <c:spPr>
        <a:noFill/>
        <a:ln w="3175">
          <a:noFill/>
          <a:prstDash val="solid"/>
        </a:ln>
      </c:spPr>
      <c:txPr>
        <a:bodyPr/>
        <a:lstStyle/>
        <a:p>
          <a:pPr>
            <a:defRPr sz="1400"/>
          </a:pPr>
          <a:endParaRPr lang="el-GR"/>
        </a:p>
      </c:txPr>
    </c:legend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n-lt"/>
          <a:ea typeface="Arial"/>
          <a:cs typeface="Arial"/>
        </a:defRPr>
      </a:pPr>
      <a:endParaRPr lang="el-GR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LU" sz="1400" b="1" dirty="0" err="1"/>
              <a:t>Interest</a:t>
            </a:r>
            <a:r>
              <a:rPr lang="fr-LU" sz="1400" b="1" dirty="0"/>
              <a:t> for EFSF </a:t>
            </a:r>
            <a:r>
              <a:rPr lang="fr-LU" sz="1400" b="1" dirty="0" err="1"/>
              <a:t>loans</a:t>
            </a:r>
            <a:r>
              <a:rPr lang="fr-LU" sz="1400" b="1" dirty="0"/>
              <a:t> </a:t>
            </a:r>
            <a:endParaRPr lang="fr-LU" sz="1400" b="1" dirty="0" smtClean="0"/>
          </a:p>
          <a:p>
            <a:pPr>
              <a:defRPr/>
            </a:pPr>
            <a:r>
              <a:rPr lang="fr-LU" sz="1400" b="0" dirty="0" smtClean="0"/>
              <a:t>EUR </a:t>
            </a:r>
            <a:r>
              <a:rPr lang="fr-LU" sz="1400" b="0" dirty="0" err="1" smtClean="0"/>
              <a:t>bn</a:t>
            </a:r>
            <a:endParaRPr lang="fr-LU" sz="1400" b="0" dirty="0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7.6183317332335673E-2"/>
          <c:y val="0.17378270356878869"/>
          <c:w val="0.87893663513232234"/>
          <c:h val="0.67668098245074038"/>
        </c:manualLayout>
      </c:layout>
      <c:lineChart>
        <c:grouping val="standard"/>
        <c:varyColors val="0"/>
        <c:ser>
          <c:idx val="1"/>
          <c:order val="0"/>
          <c:tx>
            <c:v>baseline</c:v>
          </c:tx>
          <c:spPr>
            <a:ln w="28575"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'baseline_low surplus'!$F$1:$BB$1</c:f>
              <c:numCache>
                <c:formatCode>General</c:formatCode>
                <c:ptCount val="4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  <c:pt idx="25">
                  <c:v>2041</c:v>
                </c:pt>
                <c:pt idx="26">
                  <c:v>2042</c:v>
                </c:pt>
                <c:pt idx="27">
                  <c:v>2043</c:v>
                </c:pt>
                <c:pt idx="28">
                  <c:v>2044</c:v>
                </c:pt>
                <c:pt idx="29">
                  <c:v>2045</c:v>
                </c:pt>
                <c:pt idx="30">
                  <c:v>2046</c:v>
                </c:pt>
                <c:pt idx="31">
                  <c:v>2047</c:v>
                </c:pt>
                <c:pt idx="32">
                  <c:v>2048</c:v>
                </c:pt>
                <c:pt idx="33">
                  <c:v>2049</c:v>
                </c:pt>
                <c:pt idx="34">
                  <c:v>2050</c:v>
                </c:pt>
                <c:pt idx="35">
                  <c:v>2051</c:v>
                </c:pt>
                <c:pt idx="36">
                  <c:v>2052</c:v>
                </c:pt>
                <c:pt idx="37">
                  <c:v>2053</c:v>
                </c:pt>
                <c:pt idx="38">
                  <c:v>2054</c:v>
                </c:pt>
                <c:pt idx="39">
                  <c:v>2055</c:v>
                </c:pt>
                <c:pt idx="40">
                  <c:v>2056</c:v>
                </c:pt>
                <c:pt idx="41">
                  <c:v>2057</c:v>
                </c:pt>
                <c:pt idx="42">
                  <c:v>2058</c:v>
                </c:pt>
                <c:pt idx="43">
                  <c:v>2059</c:v>
                </c:pt>
                <c:pt idx="44">
                  <c:v>2060</c:v>
                </c:pt>
                <c:pt idx="45">
                  <c:v>2061</c:v>
                </c:pt>
                <c:pt idx="46">
                  <c:v>2062</c:v>
                </c:pt>
                <c:pt idx="47">
                  <c:v>2063</c:v>
                </c:pt>
                <c:pt idx="48">
                  <c:v>2064</c:v>
                </c:pt>
              </c:numCache>
            </c:numRef>
          </c:cat>
          <c:val>
            <c:numRef>
              <c:f>'baseline_low surplus'!$G$34:$BI$34</c:f>
              <c:numCache>
                <c:formatCode>General</c:formatCode>
                <c:ptCount val="5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9.474366135216</c:v>
                </c:pt>
                <c:pt idx="6">
                  <c:v>7.8896501084397208</c:v>
                </c:pt>
                <c:pt idx="7">
                  <c:v>7.0528121453702246</c:v>
                </c:pt>
                <c:pt idx="8">
                  <c:v>7.5200985479666453</c:v>
                </c:pt>
                <c:pt idx="9">
                  <c:v>7.8474866915777062</c:v>
                </c:pt>
                <c:pt idx="10">
                  <c:v>8.1677327684822316</c:v>
                </c:pt>
                <c:pt idx="11">
                  <c:v>4.1661978452500001</c:v>
                </c:pt>
                <c:pt idx="12">
                  <c:v>4.0831374143000003</c:v>
                </c:pt>
                <c:pt idx="13">
                  <c:v>4.0000769833500005</c:v>
                </c:pt>
                <c:pt idx="14">
                  <c:v>3.9170165523999998</c:v>
                </c:pt>
                <c:pt idx="15">
                  <c:v>3.83395612145</c:v>
                </c:pt>
                <c:pt idx="16">
                  <c:v>3.6528956904999998</c:v>
                </c:pt>
                <c:pt idx="17">
                  <c:v>3.5698352595499996</c:v>
                </c:pt>
                <c:pt idx="18">
                  <c:v>3.3992748285999994</c:v>
                </c:pt>
                <c:pt idx="19">
                  <c:v>3.2287143976499992</c:v>
                </c:pt>
                <c:pt idx="20">
                  <c:v>3.0581539666999991</c:v>
                </c:pt>
                <c:pt idx="21">
                  <c:v>2.765965035749999</c:v>
                </c:pt>
                <c:pt idx="22">
                  <c:v>2.4691809181199993</c:v>
                </c:pt>
                <c:pt idx="23">
                  <c:v>2.1398193254899991</c:v>
                </c:pt>
                <c:pt idx="24">
                  <c:v>2.0331064178599991</c:v>
                </c:pt>
                <c:pt idx="25">
                  <c:v>1.8458935102299991</c:v>
                </c:pt>
                <c:pt idx="26">
                  <c:v>1.6271806025999991</c:v>
                </c:pt>
                <c:pt idx="27">
                  <c:v>1.2736806025999992</c:v>
                </c:pt>
                <c:pt idx="28">
                  <c:v>1.055513935944999</c:v>
                </c:pt>
                <c:pt idx="29">
                  <c:v>0.77084726928999903</c:v>
                </c:pt>
                <c:pt idx="30">
                  <c:v>0.60168060263499901</c:v>
                </c:pt>
                <c:pt idx="31">
                  <c:v>0.39518060263499899</c:v>
                </c:pt>
                <c:pt idx="32">
                  <c:v>0.30768060263499897</c:v>
                </c:pt>
                <c:pt idx="33">
                  <c:v>0.30768060263499897</c:v>
                </c:pt>
                <c:pt idx="34">
                  <c:v>0.29018060263499895</c:v>
                </c:pt>
                <c:pt idx="35">
                  <c:v>0</c:v>
                </c:pt>
              </c:numCache>
            </c:numRef>
          </c:val>
          <c:smooth val="0"/>
        </c:ser>
        <c:ser>
          <c:idx val="0"/>
          <c:order val="1"/>
          <c:tx>
            <c:v>option 1</c:v>
          </c:tx>
          <c:spPr>
            <a:ln w="28575"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'baseline_low surplus'!$F$1:$BB$1</c:f>
              <c:numCache>
                <c:formatCode>General</c:formatCode>
                <c:ptCount val="4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  <c:pt idx="25">
                  <c:v>2041</c:v>
                </c:pt>
                <c:pt idx="26">
                  <c:v>2042</c:v>
                </c:pt>
                <c:pt idx="27">
                  <c:v>2043</c:v>
                </c:pt>
                <c:pt idx="28">
                  <c:v>2044</c:v>
                </c:pt>
                <c:pt idx="29">
                  <c:v>2045</c:v>
                </c:pt>
                <c:pt idx="30">
                  <c:v>2046</c:v>
                </c:pt>
                <c:pt idx="31">
                  <c:v>2047</c:v>
                </c:pt>
                <c:pt idx="32">
                  <c:v>2048</c:v>
                </c:pt>
                <c:pt idx="33">
                  <c:v>2049</c:v>
                </c:pt>
                <c:pt idx="34">
                  <c:v>2050</c:v>
                </c:pt>
                <c:pt idx="35">
                  <c:v>2051</c:v>
                </c:pt>
                <c:pt idx="36">
                  <c:v>2052</c:v>
                </c:pt>
                <c:pt idx="37">
                  <c:v>2053</c:v>
                </c:pt>
                <c:pt idx="38">
                  <c:v>2054</c:v>
                </c:pt>
                <c:pt idx="39">
                  <c:v>2055</c:v>
                </c:pt>
                <c:pt idx="40">
                  <c:v>2056</c:v>
                </c:pt>
                <c:pt idx="41">
                  <c:v>2057</c:v>
                </c:pt>
                <c:pt idx="42">
                  <c:v>2058</c:v>
                </c:pt>
                <c:pt idx="43">
                  <c:v>2059</c:v>
                </c:pt>
                <c:pt idx="44">
                  <c:v>2060</c:v>
                </c:pt>
                <c:pt idx="45">
                  <c:v>2061</c:v>
                </c:pt>
                <c:pt idx="46">
                  <c:v>2062</c:v>
                </c:pt>
                <c:pt idx="47">
                  <c:v>2063</c:v>
                </c:pt>
                <c:pt idx="48">
                  <c:v>2064</c:v>
                </c:pt>
              </c:numCache>
            </c:numRef>
          </c:cat>
          <c:val>
            <c:numRef>
              <c:f>'option 1'!$G$32:$BI$32</c:f>
              <c:numCache>
                <c:formatCode>0.000</c:formatCode>
                <c:ptCount val="55"/>
                <c:pt idx="0">
                  <c:v>2.4562E-2</c:v>
                </c:pt>
                <c:pt idx="1">
                  <c:v>7.15388E-2</c:v>
                </c:pt>
                <c:pt idx="2">
                  <c:v>0.14380289999999998</c:v>
                </c:pt>
                <c:pt idx="3">
                  <c:v>0.240838</c:v>
                </c:pt>
                <c:pt idx="4">
                  <c:v>0.35465920000000001</c:v>
                </c:pt>
                <c:pt idx="5">
                  <c:v>0.48994800000000005</c:v>
                </c:pt>
                <c:pt idx="6">
                  <c:v>1.7210316000000001</c:v>
                </c:pt>
                <c:pt idx="7">
                  <c:v>2.0083525344864999</c:v>
                </c:pt>
                <c:pt idx="8">
                  <c:v>2.3155164115102922</c:v>
                </c:pt>
                <c:pt idx="9">
                  <c:v>2.625285267352893</c:v>
                </c:pt>
                <c:pt idx="10">
                  <c:v>2.9367313046061603</c:v>
                </c:pt>
                <c:pt idx="11">
                  <c:v>3.2489064787498751</c:v>
                </c:pt>
                <c:pt idx="12">
                  <c:v>3.5206262999301128</c:v>
                </c:pt>
                <c:pt idx="13">
                  <c:v>3.7781404940045755</c:v>
                </c:pt>
                <c:pt idx="14">
                  <c:v>4.0215944167274253</c:v>
                </c:pt>
                <c:pt idx="15">
                  <c:v>4.251133423852826</c:v>
                </c:pt>
                <c:pt idx="16">
                  <c:v>4.4620028711349384</c:v>
                </c:pt>
                <c:pt idx="17">
                  <c:v>4.6559896143279254</c:v>
                </c:pt>
                <c:pt idx="18">
                  <c:v>4.8322940091859508</c:v>
                </c:pt>
                <c:pt idx="19">
                  <c:v>4.9881520364631751</c:v>
                </c:pt>
                <c:pt idx="20">
                  <c:v>5.1238621769137627</c:v>
                </c:pt>
                <c:pt idx="21">
                  <c:v>5.2336414862918748</c:v>
                </c:pt>
                <c:pt idx="22">
                  <c:v>5.313514538392675</c:v>
                </c:pt>
                <c:pt idx="23">
                  <c:v>5.3622110001382151</c:v>
                </c:pt>
                <c:pt idx="24">
                  <c:v>5.3902994769405979</c:v>
                </c:pt>
                <c:pt idx="25">
                  <c:v>5.4017344203631756</c:v>
                </c:pt>
                <c:pt idx="26">
                  <c:v>4.2994359529942994</c:v>
                </c:pt>
                <c:pt idx="27">
                  <c:v>4.0416282031873241</c:v>
                </c:pt>
                <c:pt idx="28">
                  <c:v>3.731212419651877</c:v>
                </c:pt>
                <c:pt idx="29">
                  <c:v>3.4254692642848896</c:v>
                </c:pt>
                <c:pt idx="30">
                  <c:v>3.1247197718491995</c:v>
                </c:pt>
                <c:pt idx="31">
                  <c:v>2.8292766710645489</c:v>
                </c:pt>
                <c:pt idx="32">
                  <c:v>2.5452774380565866</c:v>
                </c:pt>
                <c:pt idx="33">
                  <c:v>2.2725767170711495</c:v>
                </c:pt>
                <c:pt idx="34">
                  <c:v>2.0110291523540744</c:v>
                </c:pt>
                <c:pt idx="35">
                  <c:v>1.7604893881511994</c:v>
                </c:pt>
                <c:pt idx="36">
                  <c:v>1.5257120687083621</c:v>
                </c:pt>
                <c:pt idx="37">
                  <c:v>1.3014803382713998</c:v>
                </c:pt>
                <c:pt idx="38">
                  <c:v>1.0920238410861496</c:v>
                </c:pt>
                <c:pt idx="39">
                  <c:v>0.89704409639844962</c:v>
                </c:pt>
                <c:pt idx="40">
                  <c:v>0.71624262345413714</c:v>
                </c:pt>
                <c:pt idx="41">
                  <c:v>0.55540236649904973</c:v>
                </c:pt>
                <c:pt idx="42">
                  <c:v>0.41424175423802484</c:v>
                </c:pt>
                <c:pt idx="43">
                  <c:v>0.29387028821520983</c:v>
                </c:pt>
                <c:pt idx="44">
                  <c:v>0.18257915139350236</c:v>
                </c:pt>
                <c:pt idx="45">
                  <c:v>8.4206596184549939E-2</c:v>
                </c:pt>
                <c:pt idx="46">
                  <c:v>-2.5257573810222315E-17</c:v>
                </c:pt>
                <c:pt idx="47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424000"/>
        <c:axId val="107438080"/>
      </c:lineChart>
      <c:catAx>
        <c:axId val="10742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l-GR"/>
          </a:p>
        </c:txPr>
        <c:crossAx val="107438080"/>
        <c:crosses val="autoZero"/>
        <c:auto val="1"/>
        <c:lblAlgn val="ctr"/>
        <c:lblOffset val="100"/>
        <c:tickLblSkip val="5"/>
        <c:noMultiLvlLbl val="0"/>
      </c:catAx>
      <c:valAx>
        <c:axId val="10743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l-GR"/>
          </a:p>
        </c:txPr>
        <c:crossAx val="107424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997942824714477"/>
          <c:y val="0.84204419215039983"/>
          <c:w val="0.58420023900338858"/>
          <c:h val="0.11498260391869619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l-G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1"/>
            </a:pPr>
            <a:r>
              <a:rPr lang="el-GR" b="1"/>
              <a:t>Debt to GDP ratio </a:t>
            </a:r>
          </a:p>
        </c:rich>
      </c:tx>
      <c:layout>
        <c:manualLayout>
          <c:xMode val="edge"/>
          <c:yMode val="edge"/>
          <c:x val="0.35119322845786333"/>
          <c:y val="4.041286834065351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215701863553824"/>
          <c:y val="9.9954727881237063E-2"/>
          <c:w val="0.75520940353707644"/>
          <c:h val="0.62823343651964347"/>
        </c:manualLayout>
      </c:layout>
      <c:lineChart>
        <c:grouping val="standard"/>
        <c:varyColors val="0"/>
        <c:ser>
          <c:idx val="0"/>
          <c:order val="0"/>
          <c:tx>
            <c:v>Baseline low surplus</c:v>
          </c:tx>
          <c:spPr>
            <a:ln w="28575">
              <a:solidFill>
                <a:schemeClr val="tx2"/>
              </a:solidFill>
              <a:prstDash val="solid"/>
            </a:ln>
          </c:spPr>
          <c:marker>
            <c:symbol val="none"/>
          </c:marker>
          <c:cat>
            <c:numRef>
              <c:f>'baseline_low surplus'!$F$1:$BA$1</c:f>
              <c:numCache>
                <c:formatCode>General</c:formatCode>
                <c:ptCount val="4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  <c:pt idx="25">
                  <c:v>2041</c:v>
                </c:pt>
                <c:pt idx="26">
                  <c:v>2042</c:v>
                </c:pt>
                <c:pt idx="27">
                  <c:v>2043</c:v>
                </c:pt>
                <c:pt idx="28">
                  <c:v>2044</c:v>
                </c:pt>
                <c:pt idx="29">
                  <c:v>2045</c:v>
                </c:pt>
                <c:pt idx="30">
                  <c:v>2046</c:v>
                </c:pt>
                <c:pt idx="31">
                  <c:v>2047</c:v>
                </c:pt>
                <c:pt idx="32">
                  <c:v>2048</c:v>
                </c:pt>
                <c:pt idx="33">
                  <c:v>2049</c:v>
                </c:pt>
                <c:pt idx="34">
                  <c:v>2050</c:v>
                </c:pt>
                <c:pt idx="35">
                  <c:v>2051</c:v>
                </c:pt>
                <c:pt idx="36">
                  <c:v>2052</c:v>
                </c:pt>
                <c:pt idx="37">
                  <c:v>2053</c:v>
                </c:pt>
                <c:pt idx="38">
                  <c:v>2054</c:v>
                </c:pt>
                <c:pt idx="39">
                  <c:v>2055</c:v>
                </c:pt>
                <c:pt idx="40">
                  <c:v>2056</c:v>
                </c:pt>
                <c:pt idx="41">
                  <c:v>2057</c:v>
                </c:pt>
                <c:pt idx="42">
                  <c:v>2058</c:v>
                </c:pt>
                <c:pt idx="43">
                  <c:v>2059</c:v>
                </c:pt>
                <c:pt idx="44">
                  <c:v>2060</c:v>
                </c:pt>
                <c:pt idx="45">
                  <c:v>2061</c:v>
                </c:pt>
                <c:pt idx="46">
                  <c:v>2062</c:v>
                </c:pt>
                <c:pt idx="47">
                  <c:v>2063</c:v>
                </c:pt>
              </c:numCache>
            </c:numRef>
          </c:cat>
          <c:val>
            <c:numRef>
              <c:f>'baseline_low surplus'!$F$87:$BD$87</c:f>
              <c:numCache>
                <c:formatCode>0%</c:formatCode>
                <c:ptCount val="51"/>
                <c:pt idx="0">
                  <c:v>1.7950130053854649</c:v>
                </c:pt>
                <c:pt idx="1">
                  <c:v>1.7623667936969403</c:v>
                </c:pt>
                <c:pt idx="2">
                  <c:v>1.672902255772432</c:v>
                </c:pt>
                <c:pt idx="3">
                  <c:v>1.5823247885543819</c:v>
                </c:pt>
                <c:pt idx="4">
                  <c:v>1.5023791715658597</c:v>
                </c:pt>
                <c:pt idx="5">
                  <c:v>1.441356298036659</c:v>
                </c:pt>
                <c:pt idx="6">
                  <c:v>1.4401993117912373</c:v>
                </c:pt>
                <c:pt idx="7">
                  <c:v>1.4333041154964554</c:v>
                </c:pt>
                <c:pt idx="8">
                  <c:v>1.4231281055758906</c:v>
                </c:pt>
                <c:pt idx="9">
                  <c:v>1.4183679269779568</c:v>
                </c:pt>
                <c:pt idx="10">
                  <c:v>1.4164687247405459</c:v>
                </c:pt>
                <c:pt idx="11">
                  <c:v>1.4171264037793545</c:v>
                </c:pt>
                <c:pt idx="12">
                  <c:v>1.4043992535376939</c:v>
                </c:pt>
                <c:pt idx="13">
                  <c:v>1.3924884633366013</c:v>
                </c:pt>
                <c:pt idx="14">
                  <c:v>1.3847111924349915</c:v>
                </c:pt>
                <c:pt idx="15">
                  <c:v>1.3776549797433937</c:v>
                </c:pt>
                <c:pt idx="16">
                  <c:v>1.3712677759818714</c:v>
                </c:pt>
                <c:pt idx="17">
                  <c:v>1.3656561421572466</c:v>
                </c:pt>
                <c:pt idx="18">
                  <c:v>1.3606694127084227</c:v>
                </c:pt>
                <c:pt idx="19">
                  <c:v>1.3563851953320627</c:v>
                </c:pt>
                <c:pt idx="20">
                  <c:v>1.3528437554169361</c:v>
                </c:pt>
                <c:pt idx="21">
                  <c:v>1.3500153055988915</c:v>
                </c:pt>
                <c:pt idx="22">
                  <c:v>1.3480328798999108</c:v>
                </c:pt>
                <c:pt idx="23">
                  <c:v>1.3468400369228402</c:v>
                </c:pt>
                <c:pt idx="24">
                  <c:v>1.3394076823544454</c:v>
                </c:pt>
                <c:pt idx="25">
                  <c:v>1.3430368353777689</c:v>
                </c:pt>
                <c:pt idx="26">
                  <c:v>1.3471804182736729</c:v>
                </c:pt>
                <c:pt idx="27">
                  <c:v>1.3483135007442266</c:v>
                </c:pt>
                <c:pt idx="28">
                  <c:v>1.343960111011631</c:v>
                </c:pt>
                <c:pt idx="29">
                  <c:v>1.3459403596072406</c:v>
                </c:pt>
                <c:pt idx="30">
                  <c:v>1.3483260337689205</c:v>
                </c:pt>
                <c:pt idx="31">
                  <c:v>1.351003994992525</c:v>
                </c:pt>
                <c:pt idx="32">
                  <c:v>1.3539977706945603</c:v>
                </c:pt>
                <c:pt idx="33">
                  <c:v>1.357201008184775</c:v>
                </c:pt>
                <c:pt idx="34">
                  <c:v>1.3605407185991081</c:v>
                </c:pt>
                <c:pt idx="35">
                  <c:v>1.3491932886867832</c:v>
                </c:pt>
                <c:pt idx="36">
                  <c:v>1.352766255927986</c:v>
                </c:pt>
                <c:pt idx="37">
                  <c:v>1.3598293076603596</c:v>
                </c:pt>
                <c:pt idx="38">
                  <c:v>1.3739868465706524</c:v>
                </c:pt>
                <c:pt idx="39">
                  <c:v>1.3781831539003204</c:v>
                </c:pt>
                <c:pt idx="40">
                  <c:v>1.3825089709930172</c:v>
                </c:pt>
                <c:pt idx="41">
                  <c:v>1.3869641336824448</c:v>
                </c:pt>
                <c:pt idx="42">
                  <c:v>1.3915485636307194</c:v>
                </c:pt>
                <c:pt idx="43">
                  <c:v>1.3963759018912123</c:v>
                </c:pt>
                <c:pt idx="44">
                  <c:v>1.4013313316097213</c:v>
                </c:pt>
                <c:pt idx="45">
                  <c:v>1.4063783439708823</c:v>
                </c:pt>
                <c:pt idx="46">
                  <c:v>1.4115184988537475</c:v>
                </c:pt>
                <c:pt idx="47">
                  <c:v>1.4167533866381421</c:v>
                </c:pt>
                <c:pt idx="48">
                  <c:v>1.4220846286746112</c:v>
                </c:pt>
              </c:numCache>
            </c:numRef>
          </c:val>
          <c:smooth val="0"/>
        </c:ser>
        <c:ser>
          <c:idx val="2"/>
          <c:order val="1"/>
          <c:tx>
            <c:v>Baseline high surplus</c:v>
          </c:tx>
          <c:spPr>
            <a:ln w="28575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numRef>
              <c:f>'baseline_low surplus'!$F$1:$BA$1</c:f>
              <c:numCache>
                <c:formatCode>General</c:formatCode>
                <c:ptCount val="4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  <c:pt idx="25">
                  <c:v>2041</c:v>
                </c:pt>
                <c:pt idx="26">
                  <c:v>2042</c:v>
                </c:pt>
                <c:pt idx="27">
                  <c:v>2043</c:v>
                </c:pt>
                <c:pt idx="28">
                  <c:v>2044</c:v>
                </c:pt>
                <c:pt idx="29">
                  <c:v>2045</c:v>
                </c:pt>
                <c:pt idx="30">
                  <c:v>2046</c:v>
                </c:pt>
                <c:pt idx="31">
                  <c:v>2047</c:v>
                </c:pt>
                <c:pt idx="32">
                  <c:v>2048</c:v>
                </c:pt>
                <c:pt idx="33">
                  <c:v>2049</c:v>
                </c:pt>
                <c:pt idx="34">
                  <c:v>2050</c:v>
                </c:pt>
                <c:pt idx="35">
                  <c:v>2051</c:v>
                </c:pt>
                <c:pt idx="36">
                  <c:v>2052</c:v>
                </c:pt>
                <c:pt idx="37">
                  <c:v>2053</c:v>
                </c:pt>
                <c:pt idx="38">
                  <c:v>2054</c:v>
                </c:pt>
                <c:pt idx="39">
                  <c:v>2055</c:v>
                </c:pt>
                <c:pt idx="40">
                  <c:v>2056</c:v>
                </c:pt>
                <c:pt idx="41">
                  <c:v>2057</c:v>
                </c:pt>
                <c:pt idx="42">
                  <c:v>2058</c:v>
                </c:pt>
                <c:pt idx="43">
                  <c:v>2059</c:v>
                </c:pt>
                <c:pt idx="44">
                  <c:v>2060</c:v>
                </c:pt>
                <c:pt idx="45">
                  <c:v>2061</c:v>
                </c:pt>
                <c:pt idx="46">
                  <c:v>2062</c:v>
                </c:pt>
                <c:pt idx="47">
                  <c:v>2063</c:v>
                </c:pt>
              </c:numCache>
            </c:numRef>
          </c:cat>
          <c:val>
            <c:numRef>
              <c:f>'baseline_high surplus'!$F$85:$BB$85</c:f>
              <c:numCache>
                <c:formatCode>0%</c:formatCode>
                <c:ptCount val="49"/>
                <c:pt idx="0">
                  <c:v>1.7950130053854649</c:v>
                </c:pt>
                <c:pt idx="1">
                  <c:v>1.7517567936969403</c:v>
                </c:pt>
                <c:pt idx="2">
                  <c:v>1.6608511276653575</c:v>
                </c:pt>
                <c:pt idx="3">
                  <c:v>1.5705723538036309</c:v>
                </c:pt>
                <c:pt idx="4">
                  <c:v>1.4908232907765981</c:v>
                </c:pt>
                <c:pt idx="5">
                  <c:v>1.4149658898026765</c:v>
                </c:pt>
                <c:pt idx="6">
                  <c:v>1.3986044147919521</c:v>
                </c:pt>
                <c:pt idx="7">
                  <c:v>1.37625289492516</c:v>
                </c:pt>
                <c:pt idx="8">
                  <c:v>1.3503752328466294</c:v>
                </c:pt>
                <c:pt idx="9">
                  <c:v>1.3296552590338504</c:v>
                </c:pt>
                <c:pt idx="10">
                  <c:v>1.3115349263119671</c:v>
                </c:pt>
                <c:pt idx="11">
                  <c:v>1.2957068616381513</c:v>
                </c:pt>
                <c:pt idx="12">
                  <c:v>1.2712259909476691</c:v>
                </c:pt>
                <c:pt idx="13">
                  <c:v>1.247375490614367</c:v>
                </c:pt>
                <c:pt idx="14">
                  <c:v>1.2271129148146611</c:v>
                </c:pt>
                <c:pt idx="15">
                  <c:v>1.2123438905031627</c:v>
                </c:pt>
                <c:pt idx="16">
                  <c:v>1.1981020726801654</c:v>
                </c:pt>
                <c:pt idx="17">
                  <c:v>1.1844915851720219</c:v>
                </c:pt>
                <c:pt idx="18">
                  <c:v>1.171359278287575</c:v>
                </c:pt>
                <c:pt idx="19">
                  <c:v>1.1587890797661518</c:v>
                </c:pt>
                <c:pt idx="20">
                  <c:v>1.1468182928426771</c:v>
                </c:pt>
                <c:pt idx="21">
                  <c:v>1.1354141366868997</c:v>
                </c:pt>
                <c:pt idx="22">
                  <c:v>1.1297066190626086</c:v>
                </c:pt>
                <c:pt idx="23">
                  <c:v>1.1247259132819709</c:v>
                </c:pt>
                <c:pt idx="24">
                  <c:v>1.1134414371148735</c:v>
                </c:pt>
                <c:pt idx="25">
                  <c:v>1.1131527134919064</c:v>
                </c:pt>
                <c:pt idx="26">
                  <c:v>1.1133111591733442</c:v>
                </c:pt>
                <c:pt idx="27">
                  <c:v>1.1103903281539595</c:v>
                </c:pt>
                <c:pt idx="28">
                  <c:v>1.1019127218564693</c:v>
                </c:pt>
                <c:pt idx="29">
                  <c:v>1.0996969120272984</c:v>
                </c:pt>
                <c:pt idx="30">
                  <c:v>1.0978131342520603</c:v>
                </c:pt>
                <c:pt idx="31">
                  <c:v>1.0961466846357131</c:v>
                </c:pt>
                <c:pt idx="32">
                  <c:v>1.0947195106036602</c:v>
                </c:pt>
                <c:pt idx="33">
                  <c:v>1.0934236640217547</c:v>
                </c:pt>
                <c:pt idx="34">
                  <c:v>1.0921845442848857</c:v>
                </c:pt>
                <c:pt idx="35">
                  <c:v>1.076176909267192</c:v>
                </c:pt>
                <c:pt idx="36">
                  <c:v>1.0750066496096276</c:v>
                </c:pt>
                <c:pt idx="37">
                  <c:v>1.0772417870224065</c:v>
                </c:pt>
                <c:pt idx="38">
                  <c:v>1.0864850389579837</c:v>
                </c:pt>
                <c:pt idx="39">
                  <c:v>1.0856789810027019</c:v>
                </c:pt>
                <c:pt idx="40">
                  <c:v>1.0849126276143941</c:v>
                </c:pt>
                <c:pt idx="41">
                  <c:v>1.0841840657037685</c:v>
                </c:pt>
                <c:pt idx="42">
                  <c:v>1.08349144516912</c:v>
                </c:pt>
                <c:pt idx="43">
                  <c:v>1.0829466116577127</c:v>
                </c:pt>
                <c:pt idx="44">
                  <c:v>1.0824329284670984</c:v>
                </c:pt>
                <c:pt idx="45">
                  <c:v>1.0819080895304605</c:v>
                </c:pt>
                <c:pt idx="46">
                  <c:v>1.0813719540987448</c:v>
                </c:pt>
                <c:pt idx="47">
                  <c:v>1.0808243770867407</c:v>
                </c:pt>
                <c:pt idx="48">
                  <c:v>1.0802652090506419</c:v>
                </c:pt>
              </c:numCache>
            </c:numRef>
          </c:val>
          <c:smooth val="0"/>
        </c:ser>
        <c:ser>
          <c:idx val="1"/>
          <c:order val="2"/>
          <c:tx>
            <c:v>option 1</c:v>
          </c:tx>
          <c:spPr>
            <a:ln w="28575">
              <a:solidFill>
                <a:schemeClr val="accent5">
                  <a:lumMod val="40000"/>
                  <a:lumOff val="60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'baseline_low surplus'!$F$1:$BA$1</c:f>
              <c:numCache>
                <c:formatCode>General</c:formatCode>
                <c:ptCount val="4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  <c:pt idx="25">
                  <c:v>2041</c:v>
                </c:pt>
                <c:pt idx="26">
                  <c:v>2042</c:v>
                </c:pt>
                <c:pt idx="27">
                  <c:v>2043</c:v>
                </c:pt>
                <c:pt idx="28">
                  <c:v>2044</c:v>
                </c:pt>
                <c:pt idx="29">
                  <c:v>2045</c:v>
                </c:pt>
                <c:pt idx="30">
                  <c:v>2046</c:v>
                </c:pt>
                <c:pt idx="31">
                  <c:v>2047</c:v>
                </c:pt>
                <c:pt idx="32">
                  <c:v>2048</c:v>
                </c:pt>
                <c:pt idx="33">
                  <c:v>2049</c:v>
                </c:pt>
                <c:pt idx="34">
                  <c:v>2050</c:v>
                </c:pt>
                <c:pt idx="35">
                  <c:v>2051</c:v>
                </c:pt>
                <c:pt idx="36">
                  <c:v>2052</c:v>
                </c:pt>
                <c:pt idx="37">
                  <c:v>2053</c:v>
                </c:pt>
                <c:pt idx="38">
                  <c:v>2054</c:v>
                </c:pt>
                <c:pt idx="39">
                  <c:v>2055</c:v>
                </c:pt>
                <c:pt idx="40">
                  <c:v>2056</c:v>
                </c:pt>
                <c:pt idx="41">
                  <c:v>2057</c:v>
                </c:pt>
                <c:pt idx="42">
                  <c:v>2058</c:v>
                </c:pt>
                <c:pt idx="43">
                  <c:v>2059</c:v>
                </c:pt>
                <c:pt idx="44">
                  <c:v>2060</c:v>
                </c:pt>
                <c:pt idx="45">
                  <c:v>2061</c:v>
                </c:pt>
                <c:pt idx="46">
                  <c:v>2062</c:v>
                </c:pt>
                <c:pt idx="47">
                  <c:v>2063</c:v>
                </c:pt>
              </c:numCache>
            </c:numRef>
          </c:cat>
          <c:val>
            <c:numRef>
              <c:f>'option 1'!$F$86:$BB$86</c:f>
              <c:numCache>
                <c:formatCode>0%</c:formatCode>
                <c:ptCount val="49"/>
                <c:pt idx="0">
                  <c:v>1.7948706833733734</c:v>
                </c:pt>
                <c:pt idx="1">
                  <c:v>1.7472698376606413</c:v>
                </c:pt>
                <c:pt idx="2">
                  <c:v>1.6538265111732651</c:v>
                </c:pt>
                <c:pt idx="3">
                  <c:v>1.5619817606229369</c:v>
                </c:pt>
                <c:pt idx="4">
                  <c:v>1.4825260091731478</c:v>
                </c:pt>
                <c:pt idx="5">
                  <c:v>1.4227374261518131</c:v>
                </c:pt>
                <c:pt idx="6">
                  <c:v>1.3807820748895858</c:v>
                </c:pt>
                <c:pt idx="7">
                  <c:v>1.3461878905435738</c:v>
                </c:pt>
                <c:pt idx="8">
                  <c:v>1.3146329843974545</c:v>
                </c:pt>
                <c:pt idx="9">
                  <c:v>1.2872211017946611</c:v>
                </c:pt>
                <c:pt idx="10">
                  <c:v>1.2629311311609315</c:v>
                </c:pt>
                <c:pt idx="11">
                  <c:v>1.2416048577767831</c:v>
                </c:pt>
                <c:pt idx="12">
                  <c:v>1.2229763473231123</c:v>
                </c:pt>
                <c:pt idx="13">
                  <c:v>1.2064335930634125</c:v>
                </c:pt>
                <c:pt idx="14">
                  <c:v>1.1947193759655521</c:v>
                </c:pt>
                <c:pt idx="15">
                  <c:v>1.1847704732390845</c:v>
                </c:pt>
                <c:pt idx="16">
                  <c:v>1.1764313313631898</c:v>
                </c:pt>
                <c:pt idx="17">
                  <c:v>1.1700123643610705</c:v>
                </c:pt>
                <c:pt idx="18">
                  <c:v>1.1649616839038839</c:v>
                </c:pt>
                <c:pt idx="19">
                  <c:v>1.1553285803773836</c:v>
                </c:pt>
                <c:pt idx="20">
                  <c:v>1.1473559807491547</c:v>
                </c:pt>
                <c:pt idx="21">
                  <c:v>1.1409144853718198</c:v>
                </c:pt>
                <c:pt idx="22">
                  <c:v>1.1363633083115445</c:v>
                </c:pt>
                <c:pt idx="23">
                  <c:v>1.1335205024330539</c:v>
                </c:pt>
                <c:pt idx="24">
                  <c:v>1.1323433414707258</c:v>
                </c:pt>
                <c:pt idx="25">
                  <c:v>1.1319036450608506</c:v>
                </c:pt>
                <c:pt idx="26">
                  <c:v>1.1324010410753145</c:v>
                </c:pt>
                <c:pt idx="27">
                  <c:v>1.131260330201256</c:v>
                </c:pt>
                <c:pt idx="28">
                  <c:v>1.1247727651019022</c:v>
                </c:pt>
                <c:pt idx="29">
                  <c:v>1.1243458592985862</c:v>
                </c:pt>
                <c:pt idx="30">
                  <c:v>1.1242059469112644</c:v>
                </c:pt>
                <c:pt idx="31">
                  <c:v>1.1240165966969453</c:v>
                </c:pt>
                <c:pt idx="32">
                  <c:v>1.123895237982119</c:v>
                </c:pt>
                <c:pt idx="33">
                  <c:v>1.1235367598989261</c:v>
                </c:pt>
                <c:pt idx="34">
                  <c:v>1.1227420443417986</c:v>
                </c:pt>
                <c:pt idx="35">
                  <c:v>1.1067585362168231</c:v>
                </c:pt>
                <c:pt idx="36">
                  <c:v>1.1057025681913539</c:v>
                </c:pt>
                <c:pt idx="37">
                  <c:v>1.1076767974953132</c:v>
                </c:pt>
                <c:pt idx="38">
                  <c:v>1.1163174665618261</c:v>
                </c:pt>
                <c:pt idx="39">
                  <c:v>1.1146052805376174</c:v>
                </c:pt>
                <c:pt idx="40">
                  <c:v>1.1126645212137432</c:v>
                </c:pt>
                <c:pt idx="41">
                  <c:v>1.1105258538893488</c:v>
                </c:pt>
                <c:pt idx="42">
                  <c:v>1.1082262406964321</c:v>
                </c:pt>
                <c:pt idx="43">
                  <c:v>1.1057997134080524</c:v>
                </c:pt>
                <c:pt idx="44">
                  <c:v>1.1032794363774265</c:v>
                </c:pt>
                <c:pt idx="45">
                  <c:v>1.1034205862710782</c:v>
                </c:pt>
                <c:pt idx="46">
                  <c:v>1.1034283131077691</c:v>
                </c:pt>
                <c:pt idx="47">
                  <c:v>1.1033256693328481</c:v>
                </c:pt>
                <c:pt idx="48">
                  <c:v>1.1032179073356501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163456"/>
        <c:axId val="108164992"/>
      </c:lineChart>
      <c:catAx>
        <c:axId val="10816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108164992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08164992"/>
        <c:scaling>
          <c:orientation val="minMax"/>
          <c:min val="0.5"/>
        </c:scaling>
        <c:delete val="0"/>
        <c:axPos val="l"/>
        <c:numFmt formatCode="0%" sourceLinked="1"/>
        <c:majorTickMark val="none"/>
        <c:minorTickMark val="none"/>
        <c:tickLblPos val="nextTo"/>
        <c:spPr>
          <a:ln w="25400">
            <a:noFill/>
          </a:ln>
        </c:spPr>
        <c:txPr>
          <a:bodyPr rot="0" vert="horz"/>
          <a:lstStyle/>
          <a:p>
            <a:pPr>
              <a:defRPr/>
            </a:pPr>
            <a:endParaRPr lang="el-GR"/>
          </a:p>
        </c:txPr>
        <c:crossAx val="108163456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11825101083664283"/>
          <c:y val="0.81616168118324561"/>
          <c:w val="0.72941764763018668"/>
          <c:h val="0.1618282675087777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400"/>
          </a:pPr>
          <a:endParaRPr lang="el-GR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+mn-lt"/>
          <a:ea typeface="Arial"/>
          <a:cs typeface="Arial"/>
        </a:defRPr>
      </a:pPr>
      <a:endParaRPr lang="el-G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+mn-lt"/>
                <a:ea typeface="Calibri"/>
                <a:cs typeface="Calibri"/>
              </a:defRPr>
            </a:pPr>
            <a:r>
              <a:rPr lang="el-GR" sz="1400" b="1" i="0" u="none" strike="noStrike" baseline="0" dirty="0" err="1">
                <a:solidFill>
                  <a:srgbClr val="000000"/>
                </a:solidFill>
                <a:latin typeface="+mn-lt"/>
                <a:cs typeface="Arial"/>
              </a:rPr>
              <a:t>Gross</a:t>
            </a:r>
            <a:r>
              <a:rPr lang="el-GR" sz="1400" b="1" i="0" u="none" strike="noStrike" baseline="0" dirty="0">
                <a:solidFill>
                  <a:srgbClr val="000000"/>
                </a:solidFill>
                <a:latin typeface="+mn-lt"/>
                <a:cs typeface="Arial"/>
              </a:rPr>
              <a:t> </a:t>
            </a:r>
            <a:r>
              <a:rPr lang="el-GR" sz="1400" b="1" i="0" u="none" strike="noStrike" baseline="0" dirty="0" err="1">
                <a:solidFill>
                  <a:srgbClr val="000000"/>
                </a:solidFill>
                <a:latin typeface="+mn-lt"/>
                <a:cs typeface="Arial"/>
              </a:rPr>
              <a:t>Financing</a:t>
            </a:r>
            <a:r>
              <a:rPr lang="el-GR" sz="1400" b="1" i="0" u="none" strike="noStrike" baseline="0" dirty="0">
                <a:solidFill>
                  <a:srgbClr val="000000"/>
                </a:solidFill>
                <a:latin typeface="+mn-lt"/>
                <a:cs typeface="Arial"/>
              </a:rPr>
              <a:t> </a:t>
            </a:r>
            <a:r>
              <a:rPr lang="el-GR" sz="1400" b="1" i="0" u="none" strike="noStrike" baseline="0" dirty="0" err="1">
                <a:solidFill>
                  <a:srgbClr val="000000"/>
                </a:solidFill>
                <a:latin typeface="+mn-lt"/>
                <a:cs typeface="Arial"/>
              </a:rPr>
              <a:t>Needs</a:t>
            </a:r>
            <a:r>
              <a:rPr lang="el-GR" sz="1400" b="1" i="0" u="none" strike="noStrike" baseline="0" dirty="0">
                <a:solidFill>
                  <a:srgbClr val="000000"/>
                </a:solidFill>
                <a:latin typeface="+mn-lt"/>
                <a:cs typeface="Arial"/>
              </a:rPr>
              <a:t> of </a:t>
            </a:r>
            <a:r>
              <a:rPr lang="el-GR" sz="1400" b="1" i="0" u="none" strike="noStrike" baseline="0" dirty="0" err="1">
                <a:solidFill>
                  <a:srgbClr val="000000"/>
                </a:solidFill>
                <a:latin typeface="+mn-lt"/>
                <a:cs typeface="Arial"/>
              </a:rPr>
              <a:t>general</a:t>
            </a:r>
            <a:r>
              <a:rPr lang="el-GR" sz="1400" b="1" i="0" u="none" strike="noStrike" baseline="0" dirty="0">
                <a:solidFill>
                  <a:srgbClr val="000000"/>
                </a:solidFill>
                <a:latin typeface="+mn-lt"/>
                <a:cs typeface="Arial"/>
              </a:rPr>
              <a:t> </a:t>
            </a:r>
            <a:r>
              <a:rPr lang="el-GR" sz="1400" b="1" i="0" u="none" strike="noStrike" baseline="0" dirty="0" err="1">
                <a:solidFill>
                  <a:srgbClr val="000000"/>
                </a:solidFill>
                <a:latin typeface="+mn-lt"/>
                <a:cs typeface="Arial"/>
              </a:rPr>
              <a:t>government</a:t>
            </a:r>
            <a:r>
              <a:rPr lang="el-GR" sz="1400" b="1" i="0" u="none" strike="noStrike" baseline="0" dirty="0">
                <a:solidFill>
                  <a:srgbClr val="000000"/>
                </a:solidFill>
                <a:latin typeface="+mn-lt"/>
                <a:cs typeface="Arial"/>
              </a:rPr>
              <a:t> </a:t>
            </a:r>
          </a:p>
          <a:p>
            <a:pPr>
              <a:defRPr sz="1400" b="0" i="0" u="none" strike="noStrike" baseline="0">
                <a:solidFill>
                  <a:srgbClr val="000000"/>
                </a:solidFill>
                <a:latin typeface="+mn-lt"/>
                <a:ea typeface="Calibri"/>
                <a:cs typeface="Calibri"/>
              </a:defRPr>
            </a:pPr>
            <a:r>
              <a:rPr lang="el-GR" sz="1400" b="0" i="0" u="none" strike="noStrike" baseline="0" dirty="0">
                <a:solidFill>
                  <a:srgbClr val="000000"/>
                </a:solidFill>
                <a:latin typeface="+mn-lt"/>
                <a:cs typeface="Arial"/>
              </a:rPr>
              <a:t>(% of  GDP)</a:t>
            </a:r>
          </a:p>
        </c:rich>
      </c:tx>
      <c:layout>
        <c:manualLayout>
          <c:xMode val="edge"/>
          <c:yMode val="edge"/>
          <c:x val="0.17760980312546468"/>
          <c:y val="9.296001009304051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716907261592301"/>
          <c:y val="0.14188345254553106"/>
          <c:w val="0.86169510061242349"/>
          <c:h val="0.61241424821897261"/>
        </c:manualLayout>
      </c:layout>
      <c:lineChart>
        <c:grouping val="standard"/>
        <c:varyColors val="0"/>
        <c:ser>
          <c:idx val="0"/>
          <c:order val="0"/>
          <c:tx>
            <c:v>baseline low surplus</c:v>
          </c:tx>
          <c:spPr>
            <a:ln w="28575">
              <a:solidFill>
                <a:schemeClr val="tx2"/>
              </a:solidFill>
            </a:ln>
          </c:spPr>
          <c:marker>
            <c:symbol val="none"/>
          </c:marker>
          <c:cat>
            <c:numRef>
              <c:f>'[Debt calculator_new_test_03_05_2017.xls]baseline_low surplus'!$F$1:$BB$1</c:f>
              <c:numCache>
                <c:formatCode>General</c:formatCode>
                <c:ptCount val="4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  <c:pt idx="25">
                  <c:v>2041</c:v>
                </c:pt>
                <c:pt idx="26">
                  <c:v>2042</c:v>
                </c:pt>
                <c:pt idx="27">
                  <c:v>2043</c:v>
                </c:pt>
                <c:pt idx="28">
                  <c:v>2044</c:v>
                </c:pt>
                <c:pt idx="29">
                  <c:v>2045</c:v>
                </c:pt>
                <c:pt idx="30">
                  <c:v>2046</c:v>
                </c:pt>
                <c:pt idx="31">
                  <c:v>2047</c:v>
                </c:pt>
                <c:pt idx="32">
                  <c:v>2048</c:v>
                </c:pt>
                <c:pt idx="33">
                  <c:v>2049</c:v>
                </c:pt>
                <c:pt idx="34">
                  <c:v>2050</c:v>
                </c:pt>
                <c:pt idx="35">
                  <c:v>2051</c:v>
                </c:pt>
                <c:pt idx="36">
                  <c:v>2052</c:v>
                </c:pt>
                <c:pt idx="37">
                  <c:v>2053</c:v>
                </c:pt>
                <c:pt idx="38">
                  <c:v>2054</c:v>
                </c:pt>
                <c:pt idx="39">
                  <c:v>2055</c:v>
                </c:pt>
                <c:pt idx="40">
                  <c:v>2056</c:v>
                </c:pt>
                <c:pt idx="41">
                  <c:v>2057</c:v>
                </c:pt>
                <c:pt idx="42">
                  <c:v>2058</c:v>
                </c:pt>
                <c:pt idx="43">
                  <c:v>2059</c:v>
                </c:pt>
                <c:pt idx="44">
                  <c:v>2060</c:v>
                </c:pt>
                <c:pt idx="45">
                  <c:v>2061</c:v>
                </c:pt>
                <c:pt idx="46">
                  <c:v>2062</c:v>
                </c:pt>
                <c:pt idx="47">
                  <c:v>2063</c:v>
                </c:pt>
                <c:pt idx="48">
                  <c:v>2064</c:v>
                </c:pt>
              </c:numCache>
            </c:numRef>
          </c:cat>
          <c:val>
            <c:numRef>
              <c:f>'[Debt calculator_new_test_03_05_2017.xls]baseline_low surplus'!$F$59:$BB$59</c:f>
              <c:numCache>
                <c:formatCode>0.00</c:formatCode>
                <c:ptCount val="49"/>
                <c:pt idx="0">
                  <c:v>9.397817185642781</c:v>
                </c:pt>
                <c:pt idx="1">
                  <c:v>11.512947612070326</c:v>
                </c:pt>
                <c:pt idx="2">
                  <c:v>7.2801954262880315</c:v>
                </c:pt>
                <c:pt idx="3">
                  <c:v>11.38373270470751</c:v>
                </c:pt>
                <c:pt idx="4">
                  <c:v>6.6246553043286198</c:v>
                </c:pt>
                <c:pt idx="5">
                  <c:v>7.863038181560043</c:v>
                </c:pt>
                <c:pt idx="6">
                  <c:v>12.777132245711503</c:v>
                </c:pt>
                <c:pt idx="7">
                  <c:v>12.928490578076094</c:v>
                </c:pt>
                <c:pt idx="8">
                  <c:v>12.215145001171773</c:v>
                </c:pt>
                <c:pt idx="9">
                  <c:v>11.822263677707182</c:v>
                </c:pt>
                <c:pt idx="10">
                  <c:v>16.464461814722355</c:v>
                </c:pt>
                <c:pt idx="11">
                  <c:v>12.96707531140407</c:v>
                </c:pt>
                <c:pt idx="12">
                  <c:v>12.343771907716606</c:v>
                </c:pt>
                <c:pt idx="13">
                  <c:v>15.977970229540141</c:v>
                </c:pt>
                <c:pt idx="14">
                  <c:v>16.215818474274055</c:v>
                </c:pt>
                <c:pt idx="15">
                  <c:v>15.473192826835287</c:v>
                </c:pt>
                <c:pt idx="16">
                  <c:v>16.063744916953866</c:v>
                </c:pt>
                <c:pt idx="17">
                  <c:v>18.89596924193085</c:v>
                </c:pt>
                <c:pt idx="18">
                  <c:v>17.381072829961688</c:v>
                </c:pt>
                <c:pt idx="19">
                  <c:v>16.783159997217673</c:v>
                </c:pt>
                <c:pt idx="20">
                  <c:v>19.720674642327424</c:v>
                </c:pt>
                <c:pt idx="21">
                  <c:v>20.848457434874362</c:v>
                </c:pt>
                <c:pt idx="22">
                  <c:v>20.130631563369413</c:v>
                </c:pt>
                <c:pt idx="23">
                  <c:v>20.797677590936445</c:v>
                </c:pt>
                <c:pt idx="24">
                  <c:v>21.267155866560344</c:v>
                </c:pt>
                <c:pt idx="25">
                  <c:v>20.264627196306037</c:v>
                </c:pt>
                <c:pt idx="26">
                  <c:v>19.869648185322646</c:v>
                </c:pt>
                <c:pt idx="27">
                  <c:v>22.775348601897633</c:v>
                </c:pt>
                <c:pt idx="28">
                  <c:v>22.798801926687915</c:v>
                </c:pt>
                <c:pt idx="29">
                  <c:v>22.602106832785203</c:v>
                </c:pt>
                <c:pt idx="30">
                  <c:v>22.435231374514196</c:v>
                </c:pt>
                <c:pt idx="31">
                  <c:v>23.027741322034601</c:v>
                </c:pt>
                <c:pt idx="32">
                  <c:v>21.549386550543971</c:v>
                </c:pt>
                <c:pt idx="33">
                  <c:v>20.763721233109901</c:v>
                </c:pt>
                <c:pt idx="34">
                  <c:v>23.211831461459116</c:v>
                </c:pt>
                <c:pt idx="35">
                  <c:v>23.156868550557576</c:v>
                </c:pt>
                <c:pt idx="36">
                  <c:v>22.966253868053805</c:v>
                </c:pt>
                <c:pt idx="37">
                  <c:v>23.185433693633613</c:v>
                </c:pt>
                <c:pt idx="38">
                  <c:v>24.387447894124406</c:v>
                </c:pt>
                <c:pt idx="39">
                  <c:v>22.238906373078766</c:v>
                </c:pt>
                <c:pt idx="40">
                  <c:v>21.626619163930442</c:v>
                </c:pt>
                <c:pt idx="41">
                  <c:v>23.617506038733737</c:v>
                </c:pt>
                <c:pt idx="42">
                  <c:v>24.375696082194857</c:v>
                </c:pt>
                <c:pt idx="43">
                  <c:v>23.474798699237411</c:v>
                </c:pt>
                <c:pt idx="44">
                  <c:v>23.420617464758607</c:v>
                </c:pt>
                <c:pt idx="45">
                  <c:v>24.412350722755651</c:v>
                </c:pt>
                <c:pt idx="46">
                  <c:v>22.707822229971129</c:v>
                </c:pt>
                <c:pt idx="47">
                  <c:v>22.240192708474041</c:v>
                </c:pt>
                <c:pt idx="48">
                  <c:v>23.868181331799594</c:v>
                </c:pt>
              </c:numCache>
            </c:numRef>
          </c:val>
          <c:smooth val="0"/>
        </c:ser>
        <c:ser>
          <c:idx val="1"/>
          <c:order val="1"/>
          <c:tx>
            <c:v>option 1</c:v>
          </c:tx>
          <c:spPr>
            <a:ln w="28575">
              <a:solidFill>
                <a:schemeClr val="accent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'[Debt calculator_new_test_03_05_2017.xls]baseline_low surplus'!$F$1:$BB$1</c:f>
              <c:numCache>
                <c:formatCode>General</c:formatCode>
                <c:ptCount val="4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  <c:pt idx="25">
                  <c:v>2041</c:v>
                </c:pt>
                <c:pt idx="26">
                  <c:v>2042</c:v>
                </c:pt>
                <c:pt idx="27">
                  <c:v>2043</c:v>
                </c:pt>
                <c:pt idx="28">
                  <c:v>2044</c:v>
                </c:pt>
                <c:pt idx="29">
                  <c:v>2045</c:v>
                </c:pt>
                <c:pt idx="30">
                  <c:v>2046</c:v>
                </c:pt>
                <c:pt idx="31">
                  <c:v>2047</c:v>
                </c:pt>
                <c:pt idx="32">
                  <c:v>2048</c:v>
                </c:pt>
                <c:pt idx="33">
                  <c:v>2049</c:v>
                </c:pt>
                <c:pt idx="34">
                  <c:v>2050</c:v>
                </c:pt>
                <c:pt idx="35">
                  <c:v>2051</c:v>
                </c:pt>
                <c:pt idx="36">
                  <c:v>2052</c:v>
                </c:pt>
                <c:pt idx="37">
                  <c:v>2053</c:v>
                </c:pt>
                <c:pt idx="38">
                  <c:v>2054</c:v>
                </c:pt>
                <c:pt idx="39">
                  <c:v>2055</c:v>
                </c:pt>
                <c:pt idx="40">
                  <c:v>2056</c:v>
                </c:pt>
                <c:pt idx="41">
                  <c:v>2057</c:v>
                </c:pt>
                <c:pt idx="42">
                  <c:v>2058</c:v>
                </c:pt>
                <c:pt idx="43">
                  <c:v>2059</c:v>
                </c:pt>
                <c:pt idx="44">
                  <c:v>2060</c:v>
                </c:pt>
                <c:pt idx="45">
                  <c:v>2061</c:v>
                </c:pt>
                <c:pt idx="46">
                  <c:v>2062</c:v>
                </c:pt>
                <c:pt idx="47">
                  <c:v>2063</c:v>
                </c:pt>
                <c:pt idx="48">
                  <c:v>2064</c:v>
                </c:pt>
              </c:numCache>
            </c:numRef>
          </c:cat>
          <c:val>
            <c:numRef>
              <c:f>'[Debt calculator_new_test_03_05_2017.xls]option 1'!$F$60:$BB$60</c:f>
              <c:numCache>
                <c:formatCode>0.00</c:formatCode>
                <c:ptCount val="49"/>
                <c:pt idx="0">
                  <c:v>9.4042342005239714</c:v>
                </c:pt>
                <c:pt idx="1">
                  <c:v>11.078083107769059</c:v>
                </c:pt>
                <c:pt idx="2">
                  <c:v>6.9874246027287654</c:v>
                </c:pt>
                <c:pt idx="3">
                  <c:v>11.167899368109023</c:v>
                </c:pt>
                <c:pt idx="4">
                  <c:v>6.5879049588739793</c:v>
                </c:pt>
                <c:pt idx="5">
                  <c:v>7.9027949004232898</c:v>
                </c:pt>
                <c:pt idx="6">
                  <c:v>8.6360731478912598</c:v>
                </c:pt>
                <c:pt idx="7">
                  <c:v>9.9629212035780998</c:v>
                </c:pt>
                <c:pt idx="8">
                  <c:v>9.7907997066242807</c:v>
                </c:pt>
                <c:pt idx="9">
                  <c:v>9.2003394938491674</c:v>
                </c:pt>
                <c:pt idx="10">
                  <c:v>13.626609251051532</c:v>
                </c:pt>
                <c:pt idx="11">
                  <c:v>10.235014577689601</c:v>
                </c:pt>
                <c:pt idx="12">
                  <c:v>11.207946318038839</c:v>
                </c:pt>
                <c:pt idx="13">
                  <c:v>11.641285094388145</c:v>
                </c:pt>
                <c:pt idx="14">
                  <c:v>12.901524418350331</c:v>
                </c:pt>
                <c:pt idx="15">
                  <c:v>12.675964273232225</c:v>
                </c:pt>
                <c:pt idx="16">
                  <c:v>13.189596447331493</c:v>
                </c:pt>
                <c:pt idx="17">
                  <c:v>15.952722569993583</c:v>
                </c:pt>
                <c:pt idx="18">
                  <c:v>14.152017486362062</c:v>
                </c:pt>
                <c:pt idx="19">
                  <c:v>14.924845806898929</c:v>
                </c:pt>
                <c:pt idx="20">
                  <c:v>15.349941216088226</c:v>
                </c:pt>
                <c:pt idx="21">
                  <c:v>17.35984545956293</c:v>
                </c:pt>
                <c:pt idx="22">
                  <c:v>17.142228085408455</c:v>
                </c:pt>
                <c:pt idx="23">
                  <c:v>17.823148819386947</c:v>
                </c:pt>
                <c:pt idx="24">
                  <c:v>18.311906773390511</c:v>
                </c:pt>
                <c:pt idx="25">
                  <c:v>17.093044829415032</c:v>
                </c:pt>
                <c:pt idx="26">
                  <c:v>17.829748430524525</c:v>
                </c:pt>
                <c:pt idx="27">
                  <c:v>18.493627848958273</c:v>
                </c:pt>
                <c:pt idx="28">
                  <c:v>19.227073972185877</c:v>
                </c:pt>
                <c:pt idx="29">
                  <c:v>19.392178067785714</c:v>
                </c:pt>
                <c:pt idx="30">
                  <c:v>19.21076053867575</c:v>
                </c:pt>
                <c:pt idx="31">
                  <c:v>19.770687326589126</c:v>
                </c:pt>
                <c:pt idx="32">
                  <c:v>18.078750175769883</c:v>
                </c:pt>
                <c:pt idx="33">
                  <c:v>18.144097172672744</c:v>
                </c:pt>
                <c:pt idx="34">
                  <c:v>18.713854884603638</c:v>
                </c:pt>
                <c:pt idx="35">
                  <c:v>19.162419747755564</c:v>
                </c:pt>
                <c:pt idx="36">
                  <c:v>19.244222826954811</c:v>
                </c:pt>
                <c:pt idx="37">
                  <c:v>19.386943376359934</c:v>
                </c:pt>
                <c:pt idx="38">
                  <c:v>20.499551123046025</c:v>
                </c:pt>
                <c:pt idx="39">
                  <c:v>18.118500374906354</c:v>
                </c:pt>
                <c:pt idx="40">
                  <c:v>18.132931185051095</c:v>
                </c:pt>
                <c:pt idx="41">
                  <c:v>18.556013623621524</c:v>
                </c:pt>
                <c:pt idx="42">
                  <c:v>18.884944099920329</c:v>
                </c:pt>
                <c:pt idx="43">
                  <c:v>18.921886990870291</c:v>
                </c:pt>
                <c:pt idx="44">
                  <c:v>19.011068632806069</c:v>
                </c:pt>
                <c:pt idx="45">
                  <c:v>19.882395285286499</c:v>
                </c:pt>
                <c:pt idx="46">
                  <c:v>17.953093451876139</c:v>
                </c:pt>
                <c:pt idx="47">
                  <c:v>17.953694635891559</c:v>
                </c:pt>
                <c:pt idx="48">
                  <c:v>18.293387593840258</c:v>
                </c:pt>
              </c:numCache>
            </c:numRef>
          </c:val>
          <c:smooth val="0"/>
        </c:ser>
        <c:ser>
          <c:idx val="3"/>
          <c:order val="2"/>
          <c:tx>
            <c:v>baseline  high surplus</c:v>
          </c:tx>
          <c:spPr>
            <a:ln w="28575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'[Debt calculator_new_test_03_05_2017.xls]baseline_high surplus'!$F$59:$BB$59</c:f>
              <c:numCache>
                <c:formatCode>0.00</c:formatCode>
                <c:ptCount val="49"/>
                <c:pt idx="0">
                  <c:v>9.397817185642781</c:v>
                </c:pt>
                <c:pt idx="1">
                  <c:v>11.512947612070326</c:v>
                </c:pt>
                <c:pt idx="2">
                  <c:v>7.2609229597488341</c:v>
                </c:pt>
                <c:pt idx="3">
                  <c:v>11.357309830878844</c:v>
                </c:pt>
                <c:pt idx="4">
                  <c:v>6.5947793662789653</c:v>
                </c:pt>
                <c:pt idx="5">
                  <c:v>6.3308824912327921</c:v>
                </c:pt>
                <c:pt idx="6">
                  <c:v>11.169906398199103</c:v>
                </c:pt>
                <c:pt idx="7">
                  <c:v>11.246085832289399</c:v>
                </c:pt>
                <c:pt idx="8">
                  <c:v>10.457383895682383</c:v>
                </c:pt>
                <c:pt idx="9">
                  <c:v>9.9870580756815386</c:v>
                </c:pt>
                <c:pt idx="10">
                  <c:v>14.530133163286123</c:v>
                </c:pt>
                <c:pt idx="11">
                  <c:v>10.950042305206649</c:v>
                </c:pt>
                <c:pt idx="12">
                  <c:v>9.5567111345538471</c:v>
                </c:pt>
                <c:pt idx="13">
                  <c:v>13.074256815081718</c:v>
                </c:pt>
                <c:pt idx="14">
                  <c:v>13.189581500739898</c:v>
                </c:pt>
                <c:pt idx="15">
                  <c:v>12.822922022105235</c:v>
                </c:pt>
                <c:pt idx="16">
                  <c:v>13.310622235086861</c:v>
                </c:pt>
                <c:pt idx="17">
                  <c:v>16.021688740995124</c:v>
                </c:pt>
                <c:pt idx="18">
                  <c:v>14.458575212154344</c:v>
                </c:pt>
                <c:pt idx="19">
                  <c:v>13.197713517607593</c:v>
                </c:pt>
                <c:pt idx="20">
                  <c:v>15.994474189000879</c:v>
                </c:pt>
                <c:pt idx="21">
                  <c:v>16.98151919084377</c:v>
                </c:pt>
                <c:pt idx="22">
                  <c:v>17.023469153230746</c:v>
                </c:pt>
                <c:pt idx="23">
                  <c:v>17.588439958515249</c:v>
                </c:pt>
                <c:pt idx="24">
                  <c:v>17.940819122285241</c:v>
                </c:pt>
                <c:pt idx="25">
                  <c:v>16.879600475412438</c:v>
                </c:pt>
                <c:pt idx="26">
                  <c:v>15.930859931165582</c:v>
                </c:pt>
                <c:pt idx="27">
                  <c:v>18.70277649939041</c:v>
                </c:pt>
                <c:pt idx="28">
                  <c:v>18.592140585108396</c:v>
                </c:pt>
                <c:pt idx="29">
                  <c:v>18.985809723534246</c:v>
                </c:pt>
                <c:pt idx="30">
                  <c:v>18.715304068917824</c:v>
                </c:pt>
                <c:pt idx="31">
                  <c:v>19.191751520544642</c:v>
                </c:pt>
                <c:pt idx="32">
                  <c:v>17.643997108640221</c:v>
                </c:pt>
                <c:pt idx="33">
                  <c:v>16.390118069925503</c:v>
                </c:pt>
                <c:pt idx="34">
                  <c:v>18.707670939435864</c:v>
                </c:pt>
                <c:pt idx="35">
                  <c:v>18.521534109024209</c:v>
                </c:pt>
                <c:pt idx="36">
                  <c:v>18.782443828599529</c:v>
                </c:pt>
                <c:pt idx="37">
                  <c:v>18.894199503719328</c:v>
                </c:pt>
                <c:pt idx="38">
                  <c:v>19.978388747830685</c:v>
                </c:pt>
                <c:pt idx="39">
                  <c:v>17.749176066193368</c:v>
                </c:pt>
                <c:pt idx="40">
                  <c:v>16.73482073531649</c:v>
                </c:pt>
                <c:pt idx="41">
                  <c:v>18.594982934640768</c:v>
                </c:pt>
                <c:pt idx="42">
                  <c:v>19.221523991218113</c:v>
                </c:pt>
                <c:pt idx="43">
                  <c:v>18.657526101804354</c:v>
                </c:pt>
                <c:pt idx="44">
                  <c:v>18.462750975699763</c:v>
                </c:pt>
                <c:pt idx="45">
                  <c:v>19.332677280684891</c:v>
                </c:pt>
                <c:pt idx="46">
                  <c:v>17.535761290892399</c:v>
                </c:pt>
                <c:pt idx="47">
                  <c:v>16.71657519190056</c:v>
                </c:pt>
                <c:pt idx="48">
                  <c:v>18.210896908773304</c:v>
                </c:pt>
              </c:numCache>
            </c:numRef>
          </c:val>
          <c:smooth val="0"/>
        </c:ser>
        <c:ser>
          <c:idx val="4"/>
          <c:order val="3"/>
          <c:tx>
            <c:v>IMF threshold</c:v>
          </c:tx>
          <c:spPr>
            <a:ln>
              <a:solidFill>
                <a:schemeClr val="accent2"/>
              </a:solidFill>
              <a:prstDash val="sysDash"/>
            </a:ln>
          </c:spPr>
          <c:marker>
            <c:symbol val="none"/>
          </c:marker>
          <c:val>
            <c:numRef>
              <c:f>'[Debt calculator_new_test_03_05_2017.xls]baseline_low surplus'!$F$64:$BB$64</c:f>
              <c:numCache>
                <c:formatCode>0.00</c:formatCode>
                <c:ptCount val="49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15</c:v>
                </c:pt>
                <c:pt idx="8">
                  <c:v>15</c:v>
                </c:pt>
                <c:pt idx="9">
                  <c:v>15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20</c:v>
                </c:pt>
                <c:pt idx="23">
                  <c:v>20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20</c:v>
                </c:pt>
                <c:pt idx="34">
                  <c:v>20</c:v>
                </c:pt>
                <c:pt idx="35">
                  <c:v>20</c:v>
                </c:pt>
                <c:pt idx="36">
                  <c:v>20</c:v>
                </c:pt>
                <c:pt idx="37">
                  <c:v>20</c:v>
                </c:pt>
                <c:pt idx="38">
                  <c:v>20</c:v>
                </c:pt>
                <c:pt idx="39">
                  <c:v>20</c:v>
                </c:pt>
                <c:pt idx="40">
                  <c:v>20</c:v>
                </c:pt>
                <c:pt idx="41">
                  <c:v>20</c:v>
                </c:pt>
                <c:pt idx="42">
                  <c:v>20</c:v>
                </c:pt>
                <c:pt idx="43">
                  <c:v>20</c:v>
                </c:pt>
                <c:pt idx="44">
                  <c:v>20</c:v>
                </c:pt>
                <c:pt idx="45">
                  <c:v>20</c:v>
                </c:pt>
                <c:pt idx="46">
                  <c:v>20</c:v>
                </c:pt>
                <c:pt idx="47">
                  <c:v>20</c:v>
                </c:pt>
                <c:pt idx="48">
                  <c:v>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196224"/>
        <c:axId val="108197760"/>
      </c:lineChart>
      <c:catAx>
        <c:axId val="10819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08197760"/>
        <c:crosses val="autoZero"/>
        <c:auto val="1"/>
        <c:lblAlgn val="ctr"/>
        <c:lblOffset val="100"/>
        <c:tickLblSkip val="5"/>
        <c:noMultiLvlLbl val="0"/>
      </c:catAx>
      <c:valAx>
        <c:axId val="108197760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l-GR"/>
          </a:p>
        </c:txPr>
        <c:crossAx val="108196224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  <c:x val="1.4583333333333334E-2"/>
          <c:y val="0.84"/>
          <c:w val="0.94588954505686795"/>
          <c:h val="0.16000000000000003"/>
        </c:manualLayout>
      </c:layout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+mn-lt"/>
              <a:ea typeface="Arial"/>
              <a:cs typeface="Arial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l-G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552D3-9F41-4587-964B-4C726BD1B711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99BE3-9E1D-4680-AFFA-81CFFC8060D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5501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B3C2-AECC-48A4-951D-AEAE46799B02}" type="datetime1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376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9F57-998D-4149-9A73-80970FEF7220}" type="datetime1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023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F2D4-4707-4D4D-85A2-533B6FC282D6}" type="datetime1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831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A71E-6D80-442C-8343-96DDB12B5CD9}" type="datetime1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863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CAC1-A50A-4C5E-9629-D95AF5A7647D}" type="datetime1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325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11351-46EB-44C7-A643-B837BA88F512}" type="datetime1">
              <a:rPr lang="el-GR" smtClean="0"/>
              <a:t>29/5/2017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242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C72C-649A-41EC-AE5E-79F6CBBB3D3F}" type="datetime1">
              <a:rPr lang="el-GR" smtClean="0"/>
              <a:t>29/5/2017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266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9FDF1-ECD6-43DF-A225-D980F98A7C72}" type="datetime1">
              <a:rPr lang="el-GR" smtClean="0"/>
              <a:t>29/5/2017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505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06D4-9FB2-4BEE-88B7-35B5CEDBF733}" type="datetime1">
              <a:rPr lang="el-GR" smtClean="0"/>
              <a:t>29/5/2017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459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6785-4927-43B3-B2DF-03A49F3C554D}" type="datetime1">
              <a:rPr lang="el-GR" smtClean="0"/>
              <a:t>29/5/2017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373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C61A-8931-4211-9B84-15538E35A182}" type="datetime1">
              <a:rPr lang="el-GR" smtClean="0"/>
              <a:t>29/5/2017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36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7C8F0-63EF-4662-8B5E-C1216D719247}" type="datetime1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F1DF8-C4B5-4FF4-908F-FB067051F75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710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Greece: a comeback to the financial markets. Are we near the finishing line?</a:t>
            </a:r>
            <a:endParaRPr lang="el-GR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Yannis Stournaras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Governor, Bank of Greece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31 May 2017</a:t>
            </a:r>
            <a:endParaRPr lang="el-G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Picture 4" descr="_header_ind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50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562074"/>
          </a:xfrm>
          <a:ln w="53975">
            <a:gradFill>
              <a:gsLst>
                <a:gs pos="0">
                  <a:schemeClr val="tx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Fiscal and external adjustment</a:t>
            </a:r>
            <a:endParaRPr lang="el-G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1</a:t>
            </a:fld>
            <a:endParaRPr lang="el-GR" dirty="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11560" y="6309320"/>
            <a:ext cx="16321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000" b="1" dirty="0" smtClean="0">
                <a:latin typeface="+mn-lt"/>
              </a:rPr>
              <a:t>Source: Ministry of Finance</a:t>
            </a:r>
            <a:endParaRPr lang="en-US" altLang="el-GR" sz="1000" b="1" dirty="0">
              <a:latin typeface="+mn-lt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716016" y="6298527"/>
            <a:ext cx="4336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l-GR" sz="1000" b="1" dirty="0" smtClean="0">
                <a:latin typeface="+mn-lt"/>
              </a:rPr>
              <a:t>Source: AMECO</a:t>
            </a:r>
            <a:endParaRPr lang="en-US" altLang="el-GR" sz="1000" b="1" dirty="0">
              <a:latin typeface="+mn-lt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7140408"/>
              </p:ext>
            </p:extLst>
          </p:nvPr>
        </p:nvGraphicFramePr>
        <p:xfrm>
          <a:off x="323528" y="1268760"/>
          <a:ext cx="42484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445893"/>
              </p:ext>
            </p:extLst>
          </p:nvPr>
        </p:nvGraphicFramePr>
        <p:xfrm>
          <a:off x="4499992" y="1196752"/>
          <a:ext cx="4248000" cy="47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301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600"/>
          </a:xfrm>
          <a:ln w="53975">
            <a:gradFill>
              <a:gsLst>
                <a:gs pos="0">
                  <a:schemeClr val="tx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Autofit/>
          </a:bodyPr>
          <a:lstStyle/>
          <a:p>
            <a:r>
              <a:rPr lang="en-US" altLang="el-GR" sz="2800" dirty="0"/>
              <a:t>Rebalancing the </a:t>
            </a:r>
            <a:r>
              <a:rPr lang="en-US" altLang="el-GR" sz="2800" dirty="0" smtClean="0"/>
              <a:t>economy</a:t>
            </a:r>
            <a:endParaRPr lang="el-GR" sz="240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2</a:t>
            </a:fld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4761542" y="5589240"/>
            <a:ext cx="4355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Note:  Relative </a:t>
            </a:r>
            <a:r>
              <a:rPr lang="en-US" sz="900" dirty="0"/>
              <a:t>prices are based on (implicit) price deflators of value-added. </a:t>
            </a:r>
            <a:r>
              <a:rPr lang="en-US" sz="900" dirty="0" err="1"/>
              <a:t>Tradeables</a:t>
            </a:r>
            <a:r>
              <a:rPr lang="en-US" sz="900" dirty="0"/>
              <a:t>: agriculture, industry, business and financial services, telecommunications and services related to tourism (transport and accommodation and restaurants).  </a:t>
            </a:r>
            <a:r>
              <a:rPr lang="en-US" sz="900" dirty="0" smtClean="0"/>
              <a:t>Non-</a:t>
            </a:r>
            <a:r>
              <a:rPr lang="en-US" sz="900" dirty="0" err="1" smtClean="0"/>
              <a:t>tradeables</a:t>
            </a:r>
            <a:r>
              <a:rPr lang="en-US" sz="900" dirty="0"/>
              <a:t>: else except public </a:t>
            </a:r>
            <a:r>
              <a:rPr lang="en-US" sz="900" dirty="0" smtClean="0"/>
              <a:t>administration </a:t>
            </a:r>
            <a:r>
              <a:rPr lang="en-US" sz="900" dirty="0"/>
              <a:t>and non-market services.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761542" y="6193325"/>
            <a:ext cx="38507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000" b="1" dirty="0" smtClean="0">
                <a:latin typeface="+mn-lt"/>
              </a:rPr>
              <a:t>Source: </a:t>
            </a:r>
            <a:r>
              <a:rPr lang="en-US" altLang="el-GR" sz="1000" b="1" dirty="0">
                <a:latin typeface="+mn-lt"/>
              </a:rPr>
              <a:t>Eurostat </a:t>
            </a:r>
            <a:r>
              <a:rPr lang="en-US" altLang="el-GR" sz="1000" b="1" dirty="0" smtClean="0">
                <a:latin typeface="+mn-lt"/>
              </a:rPr>
              <a:t>(National Accounts ESA 2010) and </a:t>
            </a:r>
            <a:r>
              <a:rPr lang="en-US" altLang="el-GR" sz="1000" b="1" dirty="0" err="1" smtClean="0">
                <a:latin typeface="+mn-lt"/>
              </a:rPr>
              <a:t>BoG</a:t>
            </a:r>
            <a:r>
              <a:rPr lang="en-US" altLang="el-GR" sz="1000" b="1" dirty="0" smtClean="0">
                <a:latin typeface="+mn-lt"/>
              </a:rPr>
              <a:t> calculations</a:t>
            </a:r>
            <a:endParaRPr lang="en-US" altLang="el-GR" sz="1000" b="1" dirty="0">
              <a:latin typeface="+mn-lt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3252643"/>
              </p:ext>
            </p:extLst>
          </p:nvPr>
        </p:nvGraphicFramePr>
        <p:xfrm>
          <a:off x="4769933" y="887935"/>
          <a:ext cx="4248000" cy="47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9619584"/>
              </p:ext>
            </p:extLst>
          </p:nvPr>
        </p:nvGraphicFramePr>
        <p:xfrm>
          <a:off x="510464" y="1793793"/>
          <a:ext cx="381642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55576" y="937907"/>
            <a:ext cx="33123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Real exports </a:t>
            </a:r>
            <a:r>
              <a:rPr lang="en-US" sz="1600" b="1" dirty="0"/>
              <a:t>of goods </a:t>
            </a:r>
            <a:endParaRPr lang="en-US" sz="1600" b="1" dirty="0" smtClean="0"/>
          </a:p>
          <a:p>
            <a:pPr algn="ctr"/>
            <a:r>
              <a:rPr lang="en-US" sz="1400" dirty="0" smtClean="0"/>
              <a:t>(index 2009=100)</a:t>
            </a:r>
            <a:endParaRPr lang="el-GR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6215875"/>
            <a:ext cx="38164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Source: Bank of Greece (</a:t>
            </a:r>
            <a:r>
              <a:rPr lang="en-US" sz="1000" b="1" dirty="0" err="1" smtClean="0"/>
              <a:t>BoP</a:t>
            </a:r>
            <a:r>
              <a:rPr lang="en-US" sz="1000" b="1" dirty="0" smtClean="0"/>
              <a:t> statistics) and Eurostat (for EA19)</a:t>
            </a:r>
            <a:endParaRPr lang="el-GR" sz="1000" b="1" dirty="0"/>
          </a:p>
        </p:txBody>
      </p:sp>
    </p:spTree>
    <p:extLst>
      <p:ext uri="{BB962C8B-B14F-4D97-AF65-F5344CB8AC3E}">
        <p14:creationId xmlns:p14="http://schemas.microsoft.com/office/powerpoint/2010/main" val="294291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600"/>
          </a:xfrm>
          <a:ln w="53975">
            <a:gradFill>
              <a:gsLst>
                <a:gs pos="0">
                  <a:schemeClr val="tx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r>
              <a:rPr lang="en-US" sz="2800" dirty="0" smtClean="0"/>
              <a:t>A sustainable comeback to financial markets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147248" cy="410445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Implementation of 2</a:t>
            </a:r>
            <a:r>
              <a:rPr lang="en-US" sz="28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nd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review reforms</a:t>
            </a:r>
          </a:p>
          <a:p>
            <a:pPr>
              <a:spcBef>
                <a:spcPts val="600"/>
              </a:spcBef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Further growth-enhancing reforms to boost exports and attract FDI</a:t>
            </a:r>
          </a:p>
          <a:p>
            <a:pPr lvl="1">
              <a:spcBef>
                <a:spcPts val="600"/>
              </a:spcBef>
              <a:buSzPct val="55000"/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Business environment</a:t>
            </a:r>
          </a:p>
          <a:p>
            <a:pPr lvl="1">
              <a:spcBef>
                <a:spcPts val="600"/>
              </a:spcBef>
              <a:buSzPct val="55000"/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High-skilled human capital</a:t>
            </a:r>
          </a:p>
          <a:p>
            <a:pPr lvl="1">
              <a:spcBef>
                <a:spcPts val="600"/>
              </a:spcBef>
              <a:buSzPct val="55000"/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Private debt overhang</a:t>
            </a:r>
          </a:p>
          <a:p>
            <a:pPr lvl="1">
              <a:spcBef>
                <a:spcPts val="600"/>
              </a:spcBef>
              <a:buSzPct val="55000"/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Fiscal policy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Ensuring debt sustainability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215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600"/>
          </a:xfrm>
          <a:ln w="53975">
            <a:gradFill>
              <a:gsLst>
                <a:gs pos="0">
                  <a:schemeClr val="tx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r>
              <a:rPr lang="en-US" sz="2800" dirty="0"/>
              <a:t>Mild debt relief </a:t>
            </a:r>
            <a:r>
              <a:rPr lang="en-US" sz="2800" dirty="0" smtClean="0"/>
              <a:t>exercise </a:t>
            </a:r>
            <a:r>
              <a:rPr lang="en-US" sz="2400" dirty="0" smtClean="0"/>
              <a:t>(Source: Bank of Greece)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4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437284" y="908720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Option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defers interest for EFSF loans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using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rule: interest due in year t is deferred to next 20 years in equal installments and capitalized.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Weighted average maturity of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EFSF interest payments increases by 8.5 years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8006045"/>
              </p:ext>
            </p:extLst>
          </p:nvPr>
        </p:nvGraphicFramePr>
        <p:xfrm>
          <a:off x="179512" y="1924383"/>
          <a:ext cx="4542248" cy="4816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1652851"/>
              </p:ext>
            </p:extLst>
          </p:nvPr>
        </p:nvGraphicFramePr>
        <p:xfrm>
          <a:off x="4644009" y="2132856"/>
          <a:ext cx="4362228" cy="4518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8963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600"/>
          </a:xfrm>
          <a:ln w="53975">
            <a:gradFill>
              <a:gsLst>
                <a:gs pos="0">
                  <a:schemeClr val="tx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r>
              <a:rPr lang="en-US" sz="2800" dirty="0"/>
              <a:t>Mild debt relief </a:t>
            </a:r>
            <a:r>
              <a:rPr lang="en-US" sz="2800" dirty="0" smtClean="0"/>
              <a:t>exercise</a:t>
            </a:r>
            <a:endParaRPr lang="el-G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F1DF8-C4B5-4FF4-908F-FB067051F751}" type="slidenum">
              <a:rPr lang="el-GR" smtClean="0"/>
              <a:t>5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333278" y="836712"/>
            <a:ext cx="856895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Baseline high surplus: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Primary surplus of 3.5% until 2027, gradual decline to 2%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 2037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Baseline low surplus: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Primary surplus of 3.5% in 2018-2020, 2%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thereafter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Option 1: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Baseline low surplus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+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increase in WAM of interest payments for EFSF loans by 8.5 years (smoothing of </a:t>
            </a:r>
            <a:r>
              <a:rPr lang="en-US" sz="1600" dirty="0"/>
              <a:t>€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101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projected interest payments to EFSF until 2060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+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return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SMP and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ANFA revenue from 2017 onwards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GDP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growth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1.5% after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2022, 1.25% after 2029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Inflation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1.9%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after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Interest rates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GGBs: 5%, ESM: gradual increase to 3.0% until 2021, 3.5% after 2027</a:t>
            </a:r>
          </a:p>
        </p:txBody>
      </p: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91675"/>
              </p:ext>
            </p:extLst>
          </p:nvPr>
        </p:nvGraphicFramePr>
        <p:xfrm>
          <a:off x="323528" y="2724602"/>
          <a:ext cx="4725541" cy="4039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2046170"/>
              </p:ext>
            </p:extLst>
          </p:nvPr>
        </p:nvGraphicFramePr>
        <p:xfrm>
          <a:off x="4360006" y="2492896"/>
          <a:ext cx="478802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08104" y="5085184"/>
            <a:ext cx="3394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Option 1 makes debt sustainable at the margin. More debt relief measures needed.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456173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Common" ma:contentTypeID="0x010100C99F32645853284EB835B50D610223A101009AB4DDB632FD1E43BCC6057B14A6B3AA" ma:contentTypeVersion="6" ma:contentTypeDescription="" ma:contentTypeScope="" ma:versionID="889809affb8dccc957ef5751cb530b03">
  <xsd:schema xmlns:xsd="http://www.w3.org/2001/XMLSchema" xmlns:xs="http://www.w3.org/2001/XMLSchema" xmlns:p="http://schemas.microsoft.com/office/2006/metadata/properties" xmlns:ns1="http://schemas.microsoft.com/sharepoint/v3" xmlns:ns2="a029a951-197a-4454-90a0-4e8ba8bb2239" targetNamespace="http://schemas.microsoft.com/office/2006/metadata/properties" ma:root="true" ma:fieldsID="95978d1768c66b94fa68619c61f63cb4" ns1:_="" ns2:_="">
    <xsd:import namespace="http://schemas.microsoft.com/sharepoint/v3"/>
    <xsd:import namespace="a029a951-197a-4454-90a0-4e8ba8bb2239"/>
    <xsd:element name="properties">
      <xsd:complexType>
        <xsd:sequence>
          <xsd:element name="documentManagement">
            <xsd:complexType>
              <xsd:all>
                <xsd:element ref="ns2:ACreated" minOccurs="0"/>
                <xsd:element ref="ns2:ACreatedBy" minOccurs="0"/>
                <xsd:element ref="ns2:AID" minOccurs="0"/>
                <xsd:element ref="ns2:AModified" minOccurs="0"/>
                <xsd:element ref="ns2:AModifiedBy" minOccurs="0"/>
                <xsd:element ref="ns2:AVersion" minOccurs="0"/>
                <xsd:element ref="ns2:CEID" minOccurs="0"/>
                <xsd:element ref="ns1:RoutingEnabled"/>
                <xsd:element ref="ns2:LanguageRef" minOccurs="0"/>
                <xsd:element ref="ns1:URL" minOccurs="0"/>
                <xsd:element ref="ns2:AlternateText" minOccurs="0"/>
                <xsd:element ref="ns2:ShowInContentGroups" minOccurs="0"/>
                <xsd:element ref="ns2:Item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Enabled" ma:index="15" ma:displayName="Active" ma:description="" ma:internalName="RoutingEnabled">
      <xsd:simpleType>
        <xsd:restriction base="dms:Boolean"/>
      </xsd:simpleType>
    </xsd:element>
    <xsd:element name="URL" ma:index="18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29a951-197a-4454-90a0-4e8ba8bb2239" elementFormDefault="qualified">
    <xsd:import namespace="http://schemas.microsoft.com/office/2006/documentManagement/types"/>
    <xsd:import namespace="http://schemas.microsoft.com/office/infopath/2007/PartnerControls"/>
    <xsd:element name="ACreated" ma:index="8" nillable="true" ma:displayName="ACreated" ma:format="DateTime" ma:internalName="ACreated">
      <xsd:simpleType>
        <xsd:restriction base="dms:DateTime"/>
      </xsd:simpleType>
    </xsd:element>
    <xsd:element name="ACreatedBy" ma:index="9" nillable="true" ma:displayName="ACreatedBy" ma:internalName="ACreatedBy">
      <xsd:simpleType>
        <xsd:restriction base="dms:Text">
          <xsd:maxLength value="255"/>
        </xsd:restriction>
      </xsd:simpleType>
    </xsd:element>
    <xsd:element name="AID" ma:index="10" nillable="true" ma:displayName="AID" ma:indexed="true" ma:internalName="AID" ma:percentage="FALSE">
      <xsd:simpleType>
        <xsd:restriction base="dms:Number"/>
      </xsd:simpleType>
    </xsd:element>
    <xsd:element name="AModified" ma:index="11" nillable="true" ma:displayName="AModified" ma:format="DateTime" ma:internalName="AModified">
      <xsd:simpleType>
        <xsd:restriction base="dms:DateTime"/>
      </xsd:simpleType>
    </xsd:element>
    <xsd:element name="AModifiedBy" ma:index="12" nillable="true" ma:displayName="AModifiedBy" ma:internalName="AModifiedBy">
      <xsd:simpleType>
        <xsd:restriction base="dms:Text">
          <xsd:maxLength value="255"/>
        </xsd:restriction>
      </xsd:simpleType>
    </xsd:element>
    <xsd:element name="AVersion" ma:index="13" nillable="true" ma:displayName="AVersion" ma:internalName="AVersion">
      <xsd:simpleType>
        <xsd:restriction base="dms:Text">
          <xsd:maxLength value="255"/>
        </xsd:restriction>
      </xsd:simpleType>
    </xsd:element>
    <xsd:element name="CEID" ma:index="14" nillable="true" ma:displayName="CEID" ma:internalName="CEID">
      <xsd:simpleType>
        <xsd:restriction base="dms:Text">
          <xsd:maxLength value="255"/>
        </xsd:restriction>
      </xsd:simpleType>
    </xsd:element>
    <xsd:element name="LanguageRef" ma:index="17" nillable="true" ma:displayName="LanguageRef" ma:list="{90f227ea-5920-45a7-a23d-c88bdf4e0005}" ma:internalName="LanguageRef" ma:showField="Title" ma:web="a029a951-197a-4454-90a0-4e8ba8bb22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lternateText" ma:index="19" nillable="true" ma:displayName="AlternateText" ma:internalName="AlternateText">
      <xsd:simpleType>
        <xsd:restriction base="dms:Text">
          <xsd:maxLength value="255"/>
        </xsd:restriction>
      </xsd:simpleType>
    </xsd:element>
    <xsd:element name="ShowInContentGroups" ma:index="20" nillable="true" ma:displayName="ShowInContentGroups" ma:list="{d322c509-0e61-4df0-aa83-640ea2811344}" ma:internalName="ShowInContentGroups" ma:showField="Title" ma:web="a029a951-197a-4454-90a0-4e8ba8bb22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temOrder" ma:index="21" nillable="true" ma:displayName="ItemOrder" ma:internalName="ItemOrder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6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RoutingEnabled xmlns="http://schemas.microsoft.com/sharepoint/v3">true</RoutingEnabled>
    <URL xmlns="http://schemas.microsoft.com/sharepoint/v3">
      <Url xsi:nil="true"/>
      <Description xsi:nil="true"/>
    </URL>
    <CEID xmlns="a029a951-197a-4454-90a0-4e8ba8bb2239" xsi:nil="true"/>
    <LanguageRef xmlns="a029a951-197a-4454-90a0-4e8ba8bb2239"/>
    <AlternateText xmlns="a029a951-197a-4454-90a0-4e8ba8bb2239" xsi:nil="true"/>
    <AModifiedBy xmlns="a029a951-197a-4454-90a0-4e8ba8bb2239">Kokkinakis Petros</AModifiedBy>
    <AModified xmlns="a029a951-197a-4454-90a0-4e8ba8bb2239">2019-07-20T20:09:59+00:00</AModified>
    <AID xmlns="a029a951-197a-4454-90a0-4e8ba8bb2239">6393</AID>
    <ACreated xmlns="a029a951-197a-4454-90a0-4e8ba8bb2239">2019-07-06T15:16:41+00:00</ACreated>
    <ACreatedBy xmlns="a029a951-197a-4454-90a0-4e8ba8bb2239">sp_AuthSetup</ACreatedBy>
    <AVersion xmlns="a029a951-197a-4454-90a0-4e8ba8bb2239">4.0</AVersion>
    <ItemOrder xmlns="a029a951-197a-4454-90a0-4e8ba8bb2239" xsi:nil="true"/>
    <ShowInContentGroups xmlns="a029a951-197a-4454-90a0-4e8ba8bb2239"/>
  </documentManagement>
</p:properties>
</file>

<file path=customXml/itemProps1.xml><?xml version="1.0" encoding="utf-8"?>
<ds:datastoreItem xmlns:ds="http://schemas.openxmlformats.org/officeDocument/2006/customXml" ds:itemID="{F496A7CF-695A-4B7F-8978-0D15E4D1BDF1}"/>
</file>

<file path=customXml/itemProps2.xml><?xml version="1.0" encoding="utf-8"?>
<ds:datastoreItem xmlns:ds="http://schemas.openxmlformats.org/officeDocument/2006/customXml" ds:itemID="{BF377205-00A1-44F4-ABB4-9EF069BAB7D2}"/>
</file>

<file path=customXml/itemProps3.xml><?xml version="1.0" encoding="utf-8"?>
<ds:datastoreItem xmlns:ds="http://schemas.openxmlformats.org/officeDocument/2006/customXml" ds:itemID="{E741AC69-9766-493D-A165-5AE565620D6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1296</TotalTime>
  <Words>410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Greece: a comeback to the financial markets. Are we near the finishing line?</vt:lpstr>
      <vt:lpstr>Fiscal and external adjustment</vt:lpstr>
      <vt:lpstr>Rebalancing the economy</vt:lpstr>
      <vt:lpstr>A sustainable comeback to financial markets</vt:lpstr>
      <vt:lpstr>Mild debt relief exercise (Source: Bank of Greece)</vt:lpstr>
      <vt:lpstr>Mild debt relief exercise</vt:lpstr>
    </vt:vector>
  </TitlesOfParts>
  <Company>Bank of Greece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Tsochatzi Christina</dc:creator>
  <dc:description/>
  <cp:lastModifiedBy>Bank of Greece</cp:lastModifiedBy>
  <cp:revision>158</cp:revision>
  <dcterms:created xsi:type="dcterms:W3CDTF">2017-02-23T10:00:24Z</dcterms:created>
  <dcterms:modified xsi:type="dcterms:W3CDTF">2017-05-29T12:27:24Z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0x010100C99F32645853284EB835B50D610223A101009AB4DDB632FD1E43BCC6057B14A6B3AA</vt:lpwstr>
  </property>
  <property fmtid="{D5CDD505-2E9C-101B-9397-08002B2CF9AE}" pid="3" name="Order">
    <vt:r8>605800</vt:r8>
  </property>
  <property fmtid="{D5CDD505-2E9C-101B-9397-08002B2CF9AE}" pid="4" name="Topic">
    <vt:lpwstr/>
  </property>
  <property fmtid="{D5CDD505-2E9C-101B-9397-08002B2CF9AE}" pid="5" name="OrganizationalUnit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