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4.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6.xml" ContentType="application/vnd.openxmlformats-officedocument.presentationml.notesSlide+xml"/>
  <Override PartName="/ppt/notesSlides/notesSlide14.xml" ContentType="application/vnd.openxmlformats-officedocument.presentationml.notesSlide+xml"/>
  <Override PartName="/ppt/notesSlides/notesSlide5.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9.xml" ContentType="application/vnd.openxmlformats-officedocument.presentationml.notesSlide+xml"/>
  <Override PartName="/ppt/notesSlides/notesSlide4.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20.xml" ContentType="application/vnd.openxmlformats-officedocument.presentationml.notesSlide+xml"/>
  <Override PartName="/ppt/notesSlides/notesSlide16.xml" ContentType="application/vnd.openxmlformats-officedocument.presentationml.notesSlide+xml"/>
  <Override PartName="/ppt/slideLayouts/slideLayout9.xml" ContentType="application/vnd.openxmlformats-officedocument.presentationml.slideLayout+xml"/>
  <Override PartName="/ppt/notesSlides/notesSlide17.xml" ContentType="application/vnd.openxmlformats-officedocument.presentationml.notesSlide+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7"/>
  </p:notesMasterIdLst>
  <p:handoutMasterIdLst>
    <p:handoutMasterId r:id="rId38"/>
  </p:handoutMasterIdLst>
  <p:sldIdLst>
    <p:sldId id="256" r:id="rId2"/>
    <p:sldId id="322" r:id="rId3"/>
    <p:sldId id="323" r:id="rId4"/>
    <p:sldId id="328" r:id="rId5"/>
    <p:sldId id="339" r:id="rId6"/>
    <p:sldId id="340" r:id="rId7"/>
    <p:sldId id="341" r:id="rId8"/>
    <p:sldId id="329" r:id="rId9"/>
    <p:sldId id="342" r:id="rId10"/>
    <p:sldId id="344" r:id="rId11"/>
    <p:sldId id="343" r:id="rId12"/>
    <p:sldId id="335" r:id="rId13"/>
    <p:sldId id="324" r:id="rId14"/>
    <p:sldId id="345" r:id="rId15"/>
    <p:sldId id="346" r:id="rId16"/>
    <p:sldId id="349" r:id="rId17"/>
    <p:sldId id="347" r:id="rId18"/>
    <p:sldId id="348" r:id="rId19"/>
    <p:sldId id="350" r:id="rId20"/>
    <p:sldId id="351" r:id="rId21"/>
    <p:sldId id="364" r:id="rId22"/>
    <p:sldId id="330" r:id="rId23"/>
    <p:sldId id="352" r:id="rId24"/>
    <p:sldId id="353" r:id="rId25"/>
    <p:sldId id="336" r:id="rId26"/>
    <p:sldId id="337" r:id="rId27"/>
    <p:sldId id="355" r:id="rId28"/>
    <p:sldId id="358" r:id="rId29"/>
    <p:sldId id="356" r:id="rId30"/>
    <p:sldId id="359" r:id="rId31"/>
    <p:sldId id="360" r:id="rId32"/>
    <p:sldId id="361" r:id="rId33"/>
    <p:sldId id="362" r:id="rId34"/>
    <p:sldId id="363" r:id="rId35"/>
    <p:sldId id="293" r:id="rId36"/>
  </p:sldIdLst>
  <p:sldSz cx="12192000" cy="6858000"/>
  <p:notesSz cx="6761163"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5" autoAdjust="0"/>
    <p:restoredTop sz="94676" autoAdjust="0"/>
  </p:normalViewPr>
  <p:slideViewPr>
    <p:cSldViewPr snapToGrid="0">
      <p:cViewPr varScale="1">
        <p:scale>
          <a:sx n="83" d="100"/>
          <a:sy n="83" d="100"/>
        </p:scale>
        <p:origin x="643" y="8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29761" y="0"/>
            <a:ext cx="2929837" cy="498852"/>
          </a:xfrm>
          <a:prstGeom prst="rect">
            <a:avLst/>
          </a:prstGeom>
        </p:spPr>
        <p:txBody>
          <a:bodyPr vert="horz" lIns="91440" tIns="45720" rIns="91440" bIns="45720" rtlCol="0"/>
          <a:lstStyle>
            <a:lvl1pPr algn="r">
              <a:defRPr sz="1200"/>
            </a:lvl1pPr>
          </a:lstStyle>
          <a:p>
            <a:fld id="{58A9A60E-E5BC-4207-A963-4317967C93E5}" type="datetimeFigureOut">
              <a:rPr lang="en-GB" smtClean="0"/>
              <a:t>24/11/2017</a:t>
            </a:fld>
            <a:endParaRPr lang="en-GB"/>
          </a:p>
        </p:txBody>
      </p:sp>
      <p:sp>
        <p:nvSpPr>
          <p:cNvPr id="4" name="Footer Placeholder 3"/>
          <p:cNvSpPr>
            <a:spLocks noGrp="1"/>
          </p:cNvSpPr>
          <p:nvPr>
            <p:ph type="ftr" sz="quarter" idx="2"/>
          </p:nvPr>
        </p:nvSpPr>
        <p:spPr>
          <a:xfrm>
            <a:off x="0" y="9443662"/>
            <a:ext cx="2929837" cy="49885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29761" y="9443662"/>
            <a:ext cx="2929837" cy="498851"/>
          </a:xfrm>
          <a:prstGeom prst="rect">
            <a:avLst/>
          </a:prstGeom>
        </p:spPr>
        <p:txBody>
          <a:bodyPr vert="horz" lIns="91440" tIns="45720" rIns="91440" bIns="45720" rtlCol="0" anchor="b"/>
          <a:lstStyle>
            <a:lvl1pPr algn="r">
              <a:defRPr sz="1200"/>
            </a:lvl1pPr>
          </a:lstStyle>
          <a:p>
            <a:fld id="{B5CB3ACD-7B15-47B8-860F-684622C05AFD}" type="slidenum">
              <a:rPr lang="en-GB" smtClean="0"/>
              <a:t>‹#›</a:t>
            </a:fld>
            <a:endParaRPr lang="en-GB"/>
          </a:p>
        </p:txBody>
      </p:sp>
    </p:spTree>
    <p:extLst>
      <p:ext uri="{BB962C8B-B14F-4D97-AF65-F5344CB8AC3E}">
        <p14:creationId xmlns:p14="http://schemas.microsoft.com/office/powerpoint/2010/main" val="37411698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0525"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29050" y="0"/>
            <a:ext cx="2930525" cy="498475"/>
          </a:xfrm>
          <a:prstGeom prst="rect">
            <a:avLst/>
          </a:prstGeom>
        </p:spPr>
        <p:txBody>
          <a:bodyPr vert="horz" lIns="91440" tIns="45720" rIns="91440" bIns="45720" rtlCol="0"/>
          <a:lstStyle>
            <a:lvl1pPr algn="r">
              <a:defRPr sz="1200"/>
            </a:lvl1pPr>
          </a:lstStyle>
          <a:p>
            <a:fld id="{FC056B1E-26C8-4FEA-8327-E10C84D37EFD}" type="datetimeFigureOut">
              <a:rPr lang="en-GB" smtClean="0"/>
              <a:t>24/11/2017</a:t>
            </a:fld>
            <a:endParaRPr lang="en-GB"/>
          </a:p>
        </p:txBody>
      </p:sp>
      <p:sp>
        <p:nvSpPr>
          <p:cNvPr id="4" name="Slide Image Placeholder 3"/>
          <p:cNvSpPr>
            <a:spLocks noGrp="1" noRot="1" noChangeAspect="1"/>
          </p:cNvSpPr>
          <p:nvPr>
            <p:ph type="sldImg" idx="2"/>
          </p:nvPr>
        </p:nvSpPr>
        <p:spPr>
          <a:xfrm>
            <a:off x="398463" y="1243013"/>
            <a:ext cx="5964237"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6275" y="4784725"/>
            <a:ext cx="5408613" cy="3914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4038"/>
            <a:ext cx="2930525"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29050" y="9444038"/>
            <a:ext cx="2930525" cy="498475"/>
          </a:xfrm>
          <a:prstGeom prst="rect">
            <a:avLst/>
          </a:prstGeom>
        </p:spPr>
        <p:txBody>
          <a:bodyPr vert="horz" lIns="91440" tIns="45720" rIns="91440" bIns="45720" rtlCol="0" anchor="b"/>
          <a:lstStyle>
            <a:lvl1pPr algn="r">
              <a:defRPr sz="1200"/>
            </a:lvl1pPr>
          </a:lstStyle>
          <a:p>
            <a:fld id="{B76D3CB1-5517-4D07-BB02-6FF4F28B6C34}" type="slidenum">
              <a:rPr lang="en-GB" smtClean="0"/>
              <a:t>‹#›</a:t>
            </a:fld>
            <a:endParaRPr lang="en-GB"/>
          </a:p>
        </p:txBody>
      </p:sp>
    </p:spTree>
    <p:extLst>
      <p:ext uri="{BB962C8B-B14F-4D97-AF65-F5344CB8AC3E}">
        <p14:creationId xmlns:p14="http://schemas.microsoft.com/office/powerpoint/2010/main" val="3211731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6D3CB1-5517-4D07-BB02-6FF4F28B6C34}" type="slidenum">
              <a:rPr lang="en-GB" smtClean="0"/>
              <a:t>3</a:t>
            </a:fld>
            <a:endParaRPr lang="en-GB"/>
          </a:p>
        </p:txBody>
      </p:sp>
    </p:spTree>
    <p:extLst>
      <p:ext uri="{BB962C8B-B14F-4D97-AF65-F5344CB8AC3E}">
        <p14:creationId xmlns:p14="http://schemas.microsoft.com/office/powerpoint/2010/main" val="2008019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6D3CB1-5517-4D07-BB02-6FF4F28B6C34}" type="slidenum">
              <a:rPr lang="en-GB" smtClean="0"/>
              <a:t>23</a:t>
            </a:fld>
            <a:endParaRPr lang="en-GB"/>
          </a:p>
        </p:txBody>
      </p:sp>
    </p:spTree>
    <p:extLst>
      <p:ext uri="{BB962C8B-B14F-4D97-AF65-F5344CB8AC3E}">
        <p14:creationId xmlns:p14="http://schemas.microsoft.com/office/powerpoint/2010/main" val="2435901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6D3CB1-5517-4D07-BB02-6FF4F28B6C34}" type="slidenum">
              <a:rPr lang="en-GB" smtClean="0"/>
              <a:t>25</a:t>
            </a:fld>
            <a:endParaRPr lang="en-GB"/>
          </a:p>
        </p:txBody>
      </p:sp>
    </p:spTree>
    <p:extLst>
      <p:ext uri="{BB962C8B-B14F-4D97-AF65-F5344CB8AC3E}">
        <p14:creationId xmlns:p14="http://schemas.microsoft.com/office/powerpoint/2010/main" val="3919675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6D3CB1-5517-4D07-BB02-6FF4F28B6C34}" type="slidenum">
              <a:rPr lang="en-GB" smtClean="0"/>
              <a:t>26</a:t>
            </a:fld>
            <a:endParaRPr lang="en-GB"/>
          </a:p>
        </p:txBody>
      </p:sp>
    </p:spTree>
    <p:extLst>
      <p:ext uri="{BB962C8B-B14F-4D97-AF65-F5344CB8AC3E}">
        <p14:creationId xmlns:p14="http://schemas.microsoft.com/office/powerpoint/2010/main" val="2691469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6D3CB1-5517-4D07-BB02-6FF4F28B6C34}" type="slidenum">
              <a:rPr lang="en-GB" smtClean="0"/>
              <a:t>27</a:t>
            </a:fld>
            <a:endParaRPr lang="en-GB"/>
          </a:p>
        </p:txBody>
      </p:sp>
    </p:spTree>
    <p:extLst>
      <p:ext uri="{BB962C8B-B14F-4D97-AF65-F5344CB8AC3E}">
        <p14:creationId xmlns:p14="http://schemas.microsoft.com/office/powerpoint/2010/main" val="483356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6D3CB1-5517-4D07-BB02-6FF4F28B6C34}" type="slidenum">
              <a:rPr lang="en-GB" smtClean="0"/>
              <a:t>28</a:t>
            </a:fld>
            <a:endParaRPr lang="en-GB"/>
          </a:p>
        </p:txBody>
      </p:sp>
    </p:spTree>
    <p:extLst>
      <p:ext uri="{BB962C8B-B14F-4D97-AF65-F5344CB8AC3E}">
        <p14:creationId xmlns:p14="http://schemas.microsoft.com/office/powerpoint/2010/main" val="3178604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6D3CB1-5517-4D07-BB02-6FF4F28B6C34}" type="slidenum">
              <a:rPr lang="en-GB" smtClean="0"/>
              <a:t>29</a:t>
            </a:fld>
            <a:endParaRPr lang="en-GB"/>
          </a:p>
        </p:txBody>
      </p:sp>
    </p:spTree>
    <p:extLst>
      <p:ext uri="{BB962C8B-B14F-4D97-AF65-F5344CB8AC3E}">
        <p14:creationId xmlns:p14="http://schemas.microsoft.com/office/powerpoint/2010/main" val="229422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6D3CB1-5517-4D07-BB02-6FF4F28B6C34}" type="slidenum">
              <a:rPr lang="en-GB" smtClean="0"/>
              <a:t>30</a:t>
            </a:fld>
            <a:endParaRPr lang="en-GB"/>
          </a:p>
        </p:txBody>
      </p:sp>
    </p:spTree>
    <p:extLst>
      <p:ext uri="{BB962C8B-B14F-4D97-AF65-F5344CB8AC3E}">
        <p14:creationId xmlns:p14="http://schemas.microsoft.com/office/powerpoint/2010/main" val="19728903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6D3CB1-5517-4D07-BB02-6FF4F28B6C34}" type="slidenum">
              <a:rPr lang="en-GB" smtClean="0"/>
              <a:t>31</a:t>
            </a:fld>
            <a:endParaRPr lang="en-GB"/>
          </a:p>
        </p:txBody>
      </p:sp>
    </p:spTree>
    <p:extLst>
      <p:ext uri="{BB962C8B-B14F-4D97-AF65-F5344CB8AC3E}">
        <p14:creationId xmlns:p14="http://schemas.microsoft.com/office/powerpoint/2010/main" val="1036901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6D3CB1-5517-4D07-BB02-6FF4F28B6C34}" type="slidenum">
              <a:rPr lang="en-GB" smtClean="0"/>
              <a:t>32</a:t>
            </a:fld>
            <a:endParaRPr lang="en-GB"/>
          </a:p>
        </p:txBody>
      </p:sp>
    </p:spTree>
    <p:extLst>
      <p:ext uri="{BB962C8B-B14F-4D97-AF65-F5344CB8AC3E}">
        <p14:creationId xmlns:p14="http://schemas.microsoft.com/office/powerpoint/2010/main" val="18910302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6D3CB1-5517-4D07-BB02-6FF4F28B6C34}" type="slidenum">
              <a:rPr lang="en-GB" smtClean="0"/>
              <a:t>33</a:t>
            </a:fld>
            <a:endParaRPr lang="en-GB"/>
          </a:p>
        </p:txBody>
      </p:sp>
    </p:spTree>
    <p:extLst>
      <p:ext uri="{BB962C8B-B14F-4D97-AF65-F5344CB8AC3E}">
        <p14:creationId xmlns:p14="http://schemas.microsoft.com/office/powerpoint/2010/main" val="3460331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6D3CB1-5517-4D07-BB02-6FF4F28B6C34}" type="slidenum">
              <a:rPr lang="en-GB" smtClean="0"/>
              <a:t>4</a:t>
            </a:fld>
            <a:endParaRPr lang="en-GB"/>
          </a:p>
        </p:txBody>
      </p:sp>
    </p:spTree>
    <p:extLst>
      <p:ext uri="{BB962C8B-B14F-4D97-AF65-F5344CB8AC3E}">
        <p14:creationId xmlns:p14="http://schemas.microsoft.com/office/powerpoint/2010/main" val="3895361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6D3CB1-5517-4D07-BB02-6FF4F28B6C34}" type="slidenum">
              <a:rPr lang="en-GB" smtClean="0"/>
              <a:t>34</a:t>
            </a:fld>
            <a:endParaRPr lang="en-GB"/>
          </a:p>
        </p:txBody>
      </p:sp>
    </p:spTree>
    <p:extLst>
      <p:ext uri="{BB962C8B-B14F-4D97-AF65-F5344CB8AC3E}">
        <p14:creationId xmlns:p14="http://schemas.microsoft.com/office/powerpoint/2010/main" val="1049045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6D3CB1-5517-4D07-BB02-6FF4F28B6C34}" type="slidenum">
              <a:rPr lang="en-GB" smtClean="0"/>
              <a:t>5</a:t>
            </a:fld>
            <a:endParaRPr lang="en-GB"/>
          </a:p>
        </p:txBody>
      </p:sp>
    </p:spTree>
    <p:extLst>
      <p:ext uri="{BB962C8B-B14F-4D97-AF65-F5344CB8AC3E}">
        <p14:creationId xmlns:p14="http://schemas.microsoft.com/office/powerpoint/2010/main" val="3233143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6D3CB1-5517-4D07-BB02-6FF4F28B6C34}" type="slidenum">
              <a:rPr lang="en-GB" smtClean="0"/>
              <a:t>6</a:t>
            </a:fld>
            <a:endParaRPr lang="en-GB"/>
          </a:p>
        </p:txBody>
      </p:sp>
    </p:spTree>
    <p:extLst>
      <p:ext uri="{BB962C8B-B14F-4D97-AF65-F5344CB8AC3E}">
        <p14:creationId xmlns:p14="http://schemas.microsoft.com/office/powerpoint/2010/main" val="2983325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6D3CB1-5517-4D07-BB02-6FF4F28B6C34}" type="slidenum">
              <a:rPr lang="en-GB" smtClean="0"/>
              <a:t>8</a:t>
            </a:fld>
            <a:endParaRPr lang="en-GB"/>
          </a:p>
        </p:txBody>
      </p:sp>
    </p:spTree>
    <p:extLst>
      <p:ext uri="{BB962C8B-B14F-4D97-AF65-F5344CB8AC3E}">
        <p14:creationId xmlns:p14="http://schemas.microsoft.com/office/powerpoint/2010/main" val="835359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6D3CB1-5517-4D07-BB02-6FF4F28B6C34}" type="slidenum">
              <a:rPr lang="en-GB" smtClean="0"/>
              <a:t>9</a:t>
            </a:fld>
            <a:endParaRPr lang="en-GB"/>
          </a:p>
        </p:txBody>
      </p:sp>
    </p:spTree>
    <p:extLst>
      <p:ext uri="{BB962C8B-B14F-4D97-AF65-F5344CB8AC3E}">
        <p14:creationId xmlns:p14="http://schemas.microsoft.com/office/powerpoint/2010/main" val="811744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6D3CB1-5517-4D07-BB02-6FF4F28B6C34}" type="slidenum">
              <a:rPr lang="en-GB" smtClean="0"/>
              <a:t>10</a:t>
            </a:fld>
            <a:endParaRPr lang="en-GB"/>
          </a:p>
        </p:txBody>
      </p:sp>
    </p:spTree>
    <p:extLst>
      <p:ext uri="{BB962C8B-B14F-4D97-AF65-F5344CB8AC3E}">
        <p14:creationId xmlns:p14="http://schemas.microsoft.com/office/powerpoint/2010/main" val="2968105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6D3CB1-5517-4D07-BB02-6FF4F28B6C34}" type="slidenum">
              <a:rPr lang="en-GB" smtClean="0"/>
              <a:t>12</a:t>
            </a:fld>
            <a:endParaRPr lang="en-GB"/>
          </a:p>
        </p:txBody>
      </p:sp>
    </p:spTree>
    <p:extLst>
      <p:ext uri="{BB962C8B-B14F-4D97-AF65-F5344CB8AC3E}">
        <p14:creationId xmlns:p14="http://schemas.microsoft.com/office/powerpoint/2010/main" val="3228054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6D3CB1-5517-4D07-BB02-6FF4F28B6C34}" type="slidenum">
              <a:rPr lang="en-GB" smtClean="0"/>
              <a:t>22</a:t>
            </a:fld>
            <a:endParaRPr lang="en-GB"/>
          </a:p>
        </p:txBody>
      </p:sp>
    </p:spTree>
    <p:extLst>
      <p:ext uri="{BB962C8B-B14F-4D97-AF65-F5344CB8AC3E}">
        <p14:creationId xmlns:p14="http://schemas.microsoft.com/office/powerpoint/2010/main" val="1846702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24-Nov-17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24-Nov-17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24-Nov-17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2CEF3B-A037-46D0-B02C-1428F07E9383}" type="datetimeFigureOut">
              <a:rPr lang="en-US" dirty="0"/>
              <a:t>24-Nov-17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E482DC-2269-4F26-9D2A-7E44B1A4CD8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24-Nov-17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24-Nov-17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24-Nov-17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24-Nov-17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dirty="0"/>
              <a:pPr/>
              <a:t>24-Nov-17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6DFF08F-DC6B-4601-B491-B0F83F6DD2DA}" type="datetimeFigureOut">
              <a:rPr lang="en-US" dirty="0"/>
              <a:pPr/>
              <a:t>24-Nov-17</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24-Nov-17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24-Nov-17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8412" y="1293092"/>
            <a:ext cx="9964132" cy="2087418"/>
          </a:xfrm>
        </p:spPr>
        <p:txBody>
          <a:bodyPr>
            <a:noAutofit/>
          </a:bodyPr>
          <a:lstStyle/>
          <a:p>
            <a:pPr algn="ctr">
              <a:lnSpc>
                <a:spcPct val="100000"/>
              </a:lnSpc>
            </a:pPr>
            <a:r>
              <a:rPr lang="en-GB" sz="4000" dirty="0" smtClean="0">
                <a:latin typeface="Century Gothic" panose="020B0502020202020204" pitchFamily="34" charset="0"/>
              </a:rPr>
              <a:t>H</a:t>
            </a:r>
            <a:r>
              <a:rPr lang="el-GR" sz="4000" dirty="0" smtClean="0">
                <a:latin typeface="Century Gothic" panose="020B0502020202020204" pitchFamily="34" charset="0"/>
              </a:rPr>
              <a:t> ΕΞΟΔΟΣ ΑΠΟ ΤΑ</a:t>
            </a:r>
            <a:r>
              <a:rPr lang="en-US" sz="4000" dirty="0" smtClean="0">
                <a:latin typeface="Century Gothic" panose="020B0502020202020204" pitchFamily="34" charset="0"/>
              </a:rPr>
              <a:t/>
            </a:r>
            <a:br>
              <a:rPr lang="en-US" sz="4000" dirty="0" smtClean="0">
                <a:latin typeface="Century Gothic" panose="020B0502020202020204" pitchFamily="34" charset="0"/>
              </a:rPr>
            </a:br>
            <a:r>
              <a:rPr lang="en-US" sz="4000" dirty="0" smtClean="0">
                <a:latin typeface="Century Gothic" panose="020B0502020202020204" pitchFamily="34" charset="0"/>
              </a:rPr>
              <a:t>A</a:t>
            </a:r>
            <a:r>
              <a:rPr lang="el-GR" sz="4000" dirty="0" smtClean="0">
                <a:latin typeface="Century Gothic" panose="020B0502020202020204" pitchFamily="34" charset="0"/>
              </a:rPr>
              <a:t>ΠΟ </a:t>
            </a:r>
            <a:r>
              <a:rPr lang="el-GR" sz="4000" dirty="0">
                <a:latin typeface="Century Gothic" panose="020B0502020202020204" pitchFamily="34" charset="0"/>
              </a:rPr>
              <a:t>ΤΑ ΠΡΟΓΡΑΜΜΑΤΑ </a:t>
            </a:r>
            <a:r>
              <a:rPr lang="en-GB" sz="4000" dirty="0">
                <a:latin typeface="Century Gothic" panose="020B0502020202020204" pitchFamily="34" charset="0"/>
              </a:rPr>
              <a:t/>
            </a:r>
            <a:br>
              <a:rPr lang="en-GB" sz="4000" dirty="0">
                <a:latin typeface="Century Gothic" panose="020B0502020202020204" pitchFamily="34" charset="0"/>
              </a:rPr>
            </a:br>
            <a:r>
              <a:rPr lang="el-GR" sz="4000" dirty="0">
                <a:latin typeface="Century Gothic" panose="020B0502020202020204" pitchFamily="34" charset="0"/>
              </a:rPr>
              <a:t>ΔΗΜΟΣΙΟΝΟΜΙΚΗΣ </a:t>
            </a:r>
            <a:r>
              <a:rPr lang="el-GR" sz="4000" dirty="0" smtClean="0">
                <a:latin typeface="Century Gothic" panose="020B0502020202020204" pitchFamily="34" charset="0"/>
              </a:rPr>
              <a:t>ΠΡΟΣΑΡΜΟΓΗΣ: </a:t>
            </a:r>
            <a:br>
              <a:rPr lang="el-GR" sz="4000" dirty="0" smtClean="0">
                <a:latin typeface="Century Gothic" panose="020B0502020202020204" pitchFamily="34" charset="0"/>
              </a:rPr>
            </a:br>
            <a:r>
              <a:rPr lang="el-GR" sz="4000" dirty="0" smtClean="0">
                <a:latin typeface="Century Gothic" panose="020B0502020202020204" pitchFamily="34" charset="0"/>
              </a:rPr>
              <a:t>ΤΟ ΝΟΜΙΚΟ ΠΛΑΙΣΙΟ</a:t>
            </a:r>
            <a:endParaRPr lang="en-GB" sz="4000" dirty="0">
              <a:latin typeface="Century Gothic" panose="020B0502020202020204" pitchFamily="34" charset="0"/>
            </a:endParaRPr>
          </a:p>
        </p:txBody>
      </p:sp>
      <p:sp>
        <p:nvSpPr>
          <p:cNvPr id="3" name="Subtitle 2"/>
          <p:cNvSpPr>
            <a:spLocks noGrp="1"/>
          </p:cNvSpPr>
          <p:nvPr>
            <p:ph type="subTitle" idx="1"/>
          </p:nvPr>
        </p:nvSpPr>
        <p:spPr>
          <a:xfrm>
            <a:off x="1100051" y="4485882"/>
            <a:ext cx="9712493" cy="1143000"/>
          </a:xfrm>
        </p:spPr>
        <p:txBody>
          <a:bodyPr>
            <a:normAutofit/>
          </a:bodyPr>
          <a:lstStyle/>
          <a:p>
            <a:r>
              <a:rPr lang="el-GR" sz="2800" dirty="0" smtClean="0">
                <a:latin typeface="Century Gothic" panose="020B0502020202020204" pitchFamily="34" charset="0"/>
              </a:rPr>
              <a:t>Παυλοσ ελευθεριαδησ</a:t>
            </a:r>
            <a:endParaRPr lang="en-GB" sz="2800" dirty="0" smtClean="0">
              <a:latin typeface="Century Gothic" panose="020B0502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62" y="4427341"/>
            <a:ext cx="3788346" cy="1894173"/>
          </a:xfrm>
          <a:prstGeom prst="rect">
            <a:avLst/>
          </a:prstGeom>
        </p:spPr>
      </p:pic>
    </p:spTree>
    <p:extLst>
      <p:ext uri="{BB962C8B-B14F-4D97-AF65-F5344CB8AC3E}">
        <p14:creationId xmlns:p14="http://schemas.microsoft.com/office/powerpoint/2010/main" val="29252685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80767"/>
            <a:ext cx="10067637" cy="990386"/>
          </a:xfrm>
        </p:spPr>
        <p:txBody>
          <a:bodyPr/>
          <a:lstStyle/>
          <a:p>
            <a:pPr algn="ctr"/>
            <a:r>
              <a:rPr lang="el-GR" dirty="0" smtClean="0">
                <a:solidFill>
                  <a:srgbClr val="0070C0"/>
                </a:solidFill>
                <a:latin typeface="Century Gothic" panose="020B0502020202020204" pitchFamily="34" charset="0"/>
              </a:rPr>
              <a:t>Δημοσιονομικό Σύμφωνο</a:t>
            </a:r>
            <a:endParaRPr lang="en-GB" dirty="0">
              <a:solidFill>
                <a:srgbClr val="0070C0"/>
              </a:solidFill>
              <a:latin typeface="Century Gothic" panose="020B0502020202020204" pitchFamily="34" charset="0"/>
            </a:endParaRPr>
          </a:p>
        </p:txBody>
      </p:sp>
      <p:sp>
        <p:nvSpPr>
          <p:cNvPr id="4" name="Content Placeholder 3"/>
          <p:cNvSpPr>
            <a:spLocks noGrp="1"/>
          </p:cNvSpPr>
          <p:nvPr>
            <p:ph idx="1"/>
          </p:nvPr>
        </p:nvSpPr>
        <p:spPr>
          <a:xfrm>
            <a:off x="1066800" y="1760893"/>
            <a:ext cx="10058400" cy="4023360"/>
          </a:xfrm>
        </p:spPr>
        <p:txBody>
          <a:bodyPr/>
          <a:lstStyle/>
          <a:p>
            <a:endParaRPr lang="en-GB" dirty="0"/>
          </a:p>
        </p:txBody>
      </p:sp>
      <p:pic>
        <p:nvPicPr>
          <p:cNvPr id="3" name="Picture 2"/>
          <p:cNvPicPr>
            <a:picLocks noChangeAspect="1"/>
          </p:cNvPicPr>
          <p:nvPr/>
        </p:nvPicPr>
        <p:blipFill>
          <a:blip r:embed="rId3"/>
          <a:stretch>
            <a:fillRect/>
          </a:stretch>
        </p:blipFill>
        <p:spPr>
          <a:xfrm>
            <a:off x="860961" y="1828801"/>
            <a:ext cx="10540273" cy="2175333"/>
          </a:xfrm>
          <a:prstGeom prst="rect">
            <a:avLst/>
          </a:prstGeom>
        </p:spPr>
      </p:pic>
    </p:spTree>
    <p:extLst>
      <p:ext uri="{BB962C8B-B14F-4D97-AF65-F5344CB8AC3E}">
        <p14:creationId xmlns:p14="http://schemas.microsoft.com/office/powerpoint/2010/main" val="2033025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564848"/>
            <a:ext cx="10058400" cy="2760263"/>
          </a:xfrm>
        </p:spPr>
        <p:txBody>
          <a:bodyPr>
            <a:normAutofit/>
          </a:bodyPr>
          <a:lstStyle/>
          <a:p>
            <a:r>
              <a:rPr lang="el-GR" sz="4800" b="1" dirty="0" smtClean="0"/>
              <a:t>ΤΑ ΠΡΟΓΡΑΜΜΑΤΑ ΔΙΑΣΩΣΗΣ</a:t>
            </a:r>
            <a:endParaRPr lang="en-GB" sz="6600" dirty="0">
              <a:latin typeface="Century Gothic" panose="020B0502020202020204" pitchFamily="34" charset="0"/>
            </a:endParaRPr>
          </a:p>
        </p:txBody>
      </p:sp>
      <p:sp>
        <p:nvSpPr>
          <p:cNvPr id="3" name="Text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0143493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517" y="258895"/>
            <a:ext cx="10058400" cy="1032578"/>
          </a:xfrm>
        </p:spPr>
        <p:txBody>
          <a:bodyPr/>
          <a:lstStyle/>
          <a:p>
            <a:pPr algn="ctr"/>
            <a:r>
              <a:rPr lang="el-GR" dirty="0" smtClean="0">
                <a:solidFill>
                  <a:srgbClr val="0070C0"/>
                </a:solidFill>
                <a:latin typeface="Century Gothic" panose="020B0502020202020204" pitchFamily="34" charset="0"/>
              </a:rPr>
              <a:t>Η Διάσωση της Ελλάδας</a:t>
            </a:r>
            <a:endParaRPr lang="en-GB" dirty="0">
              <a:solidFill>
                <a:srgbClr val="0070C0"/>
              </a:solidFill>
              <a:latin typeface="Century Gothic" panose="020B0502020202020204" pitchFamily="34" charset="0"/>
            </a:endParaRPr>
          </a:p>
        </p:txBody>
      </p:sp>
      <p:sp>
        <p:nvSpPr>
          <p:cNvPr id="6" name="Content Placeholder 5"/>
          <p:cNvSpPr>
            <a:spLocks noGrp="1"/>
          </p:cNvSpPr>
          <p:nvPr>
            <p:ph idx="1"/>
          </p:nvPr>
        </p:nvSpPr>
        <p:spPr>
          <a:xfrm>
            <a:off x="1097280" y="1773382"/>
            <a:ext cx="10058400" cy="4095712"/>
          </a:xfrm>
        </p:spPr>
        <p:txBody>
          <a:bodyPr>
            <a:normAutofit lnSpcReduction="10000"/>
          </a:bodyPr>
          <a:lstStyle/>
          <a:p>
            <a:pPr lvl="2"/>
            <a:r>
              <a:rPr lang="en-GB" sz="2400" dirty="0" smtClean="0">
                <a:latin typeface="Century Gothic" panose="020B0502020202020204" pitchFamily="34" charset="0"/>
              </a:rPr>
              <a:t>Two </a:t>
            </a:r>
            <a:r>
              <a:rPr lang="en-GB" sz="2400" dirty="0">
                <a:latin typeface="Century Gothic" panose="020B0502020202020204" pitchFamily="34" charset="0"/>
              </a:rPr>
              <a:t>existing </a:t>
            </a:r>
            <a:r>
              <a:rPr lang="en-GB" sz="2400" b="1" u="sng" dirty="0">
                <a:latin typeface="Century Gothic" panose="020B0502020202020204" pitchFamily="34" charset="0"/>
              </a:rPr>
              <a:t>channels of legitimacy</a:t>
            </a:r>
            <a:r>
              <a:rPr lang="en-GB" sz="2400" b="1" dirty="0">
                <a:latin typeface="Century Gothic" panose="020B0502020202020204" pitchFamily="34" charset="0"/>
              </a:rPr>
              <a:t> </a:t>
            </a:r>
            <a:r>
              <a:rPr lang="en-GB" sz="2400" dirty="0">
                <a:latin typeface="Century Gothic" panose="020B0502020202020204" pitchFamily="34" charset="0"/>
              </a:rPr>
              <a:t>(both face challenges</a:t>
            </a:r>
            <a:r>
              <a:rPr lang="en-GB" sz="2400" dirty="0" smtClean="0">
                <a:latin typeface="Century Gothic" panose="020B0502020202020204" pitchFamily="34" charset="0"/>
              </a:rPr>
              <a:t>)]</a:t>
            </a:r>
          </a:p>
          <a:p>
            <a:pPr lvl="2"/>
            <a:endParaRPr lang="en-GB" sz="2400" dirty="0" smtClean="0">
              <a:latin typeface="Century Gothic" panose="020B0502020202020204" pitchFamily="34" charset="0"/>
            </a:endParaRPr>
          </a:p>
          <a:p>
            <a:pPr lvl="3"/>
            <a:r>
              <a:rPr lang="en-GB" sz="2400" b="1" u="sng" dirty="0" smtClean="0">
                <a:latin typeface="Century Gothic" panose="020B0502020202020204" pitchFamily="34" charset="0"/>
              </a:rPr>
              <a:t>Representation - </a:t>
            </a:r>
            <a:r>
              <a:rPr lang="en-GB" sz="2400" b="1" dirty="0" smtClean="0">
                <a:latin typeface="Century Gothic" panose="020B0502020202020204" pitchFamily="34" charset="0"/>
              </a:rPr>
              <a:t>EU </a:t>
            </a:r>
            <a:r>
              <a:rPr lang="en-GB" sz="2400" b="1" dirty="0">
                <a:latin typeface="Century Gothic" panose="020B0502020202020204" pitchFamily="34" charset="0"/>
              </a:rPr>
              <a:t>Parliament.  </a:t>
            </a:r>
            <a:endParaRPr lang="en-GB" sz="2400" b="1" dirty="0" smtClean="0">
              <a:latin typeface="Century Gothic" panose="020B0502020202020204" pitchFamily="34" charset="0"/>
            </a:endParaRPr>
          </a:p>
          <a:p>
            <a:pPr lvl="3"/>
            <a:endParaRPr lang="en-GB" sz="2400" dirty="0" smtClean="0">
              <a:latin typeface="Century Gothic" panose="020B0502020202020204" pitchFamily="34" charset="0"/>
            </a:endParaRPr>
          </a:p>
          <a:p>
            <a:pPr lvl="5"/>
            <a:r>
              <a:rPr lang="en-GB" sz="2400" dirty="0" smtClean="0">
                <a:latin typeface="Century Gothic" panose="020B0502020202020204" pitchFamily="34" charset="0"/>
              </a:rPr>
              <a:t>Considered </a:t>
            </a:r>
            <a:r>
              <a:rPr lang="en-GB" sz="2400" dirty="0">
                <a:latin typeface="Century Gothic" panose="020B0502020202020204" pitchFamily="34" charset="0"/>
              </a:rPr>
              <a:t>structurally weak and even irrelevant</a:t>
            </a:r>
            <a:r>
              <a:rPr lang="en-GB" sz="2400" dirty="0" smtClean="0">
                <a:latin typeface="Century Gothic" panose="020B0502020202020204" pitchFamily="34" charset="0"/>
              </a:rPr>
              <a:t>.</a:t>
            </a:r>
          </a:p>
          <a:p>
            <a:pPr lvl="3"/>
            <a:endParaRPr lang="en-GB" sz="2400" dirty="0">
              <a:latin typeface="Century Gothic" panose="020B0502020202020204" pitchFamily="34" charset="0"/>
            </a:endParaRPr>
          </a:p>
          <a:p>
            <a:pPr lvl="3"/>
            <a:r>
              <a:rPr lang="en-GB" sz="2400" b="1" u="sng" dirty="0">
                <a:latin typeface="Century Gothic" panose="020B0502020202020204" pitchFamily="34" charset="0"/>
              </a:rPr>
              <a:t>Rule of Law</a:t>
            </a:r>
            <a:r>
              <a:rPr lang="en-GB" sz="2400" b="1" dirty="0">
                <a:latin typeface="Century Gothic" panose="020B0502020202020204" pitchFamily="34" charset="0"/>
              </a:rPr>
              <a:t> – Court of Justice. </a:t>
            </a:r>
            <a:endParaRPr lang="en-GB" sz="2400" b="1" dirty="0" smtClean="0">
              <a:latin typeface="Century Gothic" panose="020B0502020202020204" pitchFamily="34" charset="0"/>
            </a:endParaRPr>
          </a:p>
          <a:p>
            <a:pPr marL="566928" lvl="3" indent="0">
              <a:buNone/>
            </a:pPr>
            <a:endParaRPr lang="en-GB" sz="2400" dirty="0" smtClean="0">
              <a:latin typeface="Century Gothic" panose="020B0502020202020204" pitchFamily="34" charset="0"/>
            </a:endParaRPr>
          </a:p>
          <a:p>
            <a:pPr lvl="4"/>
            <a:r>
              <a:rPr lang="en-GB" sz="2400" dirty="0" smtClean="0">
                <a:latin typeface="Century Gothic" panose="020B0502020202020204" pitchFamily="34" charset="0"/>
              </a:rPr>
              <a:t>Considered </a:t>
            </a:r>
            <a:r>
              <a:rPr lang="en-GB" sz="2400" dirty="0">
                <a:latin typeface="Century Gothic" panose="020B0502020202020204" pitchFamily="34" charset="0"/>
              </a:rPr>
              <a:t>by populists as a great intrusion, but in reality its impact is limited and often tainted by a sense of the political compromise of the day. </a:t>
            </a:r>
          </a:p>
          <a:p>
            <a:endParaRPr lang="en-GB" sz="2400" dirty="0">
              <a:latin typeface="Century Gothic" panose="020B0502020202020204" pitchFamily="34" charset="0"/>
            </a:endParaRPr>
          </a:p>
        </p:txBody>
      </p:sp>
      <p:pic>
        <p:nvPicPr>
          <p:cNvPr id="3" name="Picture 2"/>
          <p:cNvPicPr>
            <a:picLocks noChangeAspect="1"/>
          </p:cNvPicPr>
          <p:nvPr/>
        </p:nvPicPr>
        <p:blipFill>
          <a:blip r:embed="rId3"/>
          <a:stretch>
            <a:fillRect/>
          </a:stretch>
        </p:blipFill>
        <p:spPr>
          <a:xfrm>
            <a:off x="1400728" y="1471153"/>
            <a:ext cx="9451504" cy="5105636"/>
          </a:xfrm>
          <a:prstGeom prst="rect">
            <a:avLst/>
          </a:prstGeom>
        </p:spPr>
      </p:pic>
    </p:spTree>
    <p:extLst>
      <p:ext uri="{BB962C8B-B14F-4D97-AF65-F5344CB8AC3E}">
        <p14:creationId xmlns:p14="http://schemas.microsoft.com/office/powerpoint/2010/main" val="2602910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517" y="258894"/>
            <a:ext cx="10058400" cy="1212259"/>
          </a:xfrm>
        </p:spPr>
        <p:txBody>
          <a:bodyPr/>
          <a:lstStyle/>
          <a:p>
            <a:pPr algn="ctr"/>
            <a:r>
              <a:rPr lang="el-GR" dirty="0" smtClean="0">
                <a:solidFill>
                  <a:srgbClr val="0070C0"/>
                </a:solidFill>
                <a:latin typeface="Century Gothic" panose="020B0502020202020204" pitchFamily="34" charset="0"/>
              </a:rPr>
              <a:t>Άρθρο 123</a:t>
            </a:r>
            <a:endParaRPr lang="en-GB" dirty="0">
              <a:solidFill>
                <a:srgbClr val="0070C0"/>
              </a:solidFill>
              <a:latin typeface="Century Gothic" panose="020B0502020202020204" pitchFamily="34" charset="0"/>
            </a:endParaRPr>
          </a:p>
        </p:txBody>
      </p:sp>
      <p:sp>
        <p:nvSpPr>
          <p:cNvPr id="3" name="Content Placeholder 2"/>
          <p:cNvSpPr>
            <a:spLocks noGrp="1"/>
          </p:cNvSpPr>
          <p:nvPr>
            <p:ph idx="1"/>
          </p:nvPr>
        </p:nvSpPr>
        <p:spPr/>
        <p:txBody>
          <a:bodyPr>
            <a:normAutofit/>
          </a:bodyPr>
          <a:lstStyle/>
          <a:p>
            <a:r>
              <a:rPr lang="en-GB" dirty="0" smtClean="0"/>
              <a:t>“</a:t>
            </a:r>
            <a:r>
              <a:rPr lang="el-GR" dirty="0" smtClean="0"/>
              <a:t>1</a:t>
            </a:r>
            <a:r>
              <a:rPr lang="el-GR" dirty="0"/>
              <a:t>.   Απαγορεύονται οι υπεραναλήψεις ή οποιουδήποτε άλλου είδους πιστωτικές διευκολύνσεις από την Ευρωπαϊκή Κεντρική Τράπεζα ή από τις κεντρικές τράπεζες των κρατών μελών, οι οποίες εφεξής αποκαλούνται «εθνικές κεντρικές τράπεζες», προς θεσμικά και λοιπά όργανα ή οργανισμούς της Ένωσης, κεντρικές κυβερνήσεις, περιφερειακές, τοπικές ή άλλες δημόσιες αρχές, άλλους οργανισμούς δημοσίου δικαίου ή δημόσιες επιχειρήσεις των κρατών μελών απαγορεύεται επίσης να αγοράζουν απευθείας χρεόγραφα, από τους οργανισμούς ή τους φορείς αυτούς, η Ευρωπαϊκή Κεντρική Τράπεζα ή οι εθνικές κεντρικές τράπεζες.</a:t>
            </a:r>
          </a:p>
          <a:p>
            <a:r>
              <a:rPr lang="el-GR" dirty="0"/>
              <a:t>2.   Η παράγραφος 1 δεν ισχύει για τα πιστωτικά ιδρύματα που ανήκουν στο δημόσιο, στα οποία οφείλουν να επιφυλάσσουν οι εθνικές κεντρικές τράπεζες και η Ευρωπαϊκή Κεντρική Τράπεζα την ίδια μεταχείριση όπως και στα ιδιωτικά πιστωτικά ιδρύματα όσον αφορά τη διάθεση αποθεμάτων από τις κεντρικές </a:t>
            </a:r>
            <a:r>
              <a:rPr lang="el-GR" dirty="0" smtClean="0"/>
              <a:t>τράπεζες</a:t>
            </a:r>
            <a:r>
              <a:rPr lang="en-GB" dirty="0" smtClean="0"/>
              <a:t>”</a:t>
            </a:r>
            <a:r>
              <a:rPr lang="el-GR" dirty="0" smtClean="0"/>
              <a:t>.</a:t>
            </a:r>
            <a:endParaRPr lang="el-GR" dirty="0"/>
          </a:p>
          <a:p>
            <a:endParaRPr lang="en-GB" dirty="0"/>
          </a:p>
        </p:txBody>
      </p:sp>
    </p:spTree>
    <p:extLst>
      <p:ext uri="{BB962C8B-B14F-4D97-AF65-F5344CB8AC3E}">
        <p14:creationId xmlns:p14="http://schemas.microsoft.com/office/powerpoint/2010/main" val="939758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517" y="258894"/>
            <a:ext cx="10058400" cy="1212259"/>
          </a:xfrm>
        </p:spPr>
        <p:txBody>
          <a:bodyPr/>
          <a:lstStyle/>
          <a:p>
            <a:pPr algn="ctr"/>
            <a:r>
              <a:rPr lang="el-GR" dirty="0" smtClean="0">
                <a:solidFill>
                  <a:srgbClr val="0070C0"/>
                </a:solidFill>
                <a:latin typeface="Century Gothic" panose="020B0502020202020204" pitchFamily="34" charset="0"/>
              </a:rPr>
              <a:t>Άρθρο 125</a:t>
            </a:r>
            <a:endParaRPr lang="en-GB" dirty="0">
              <a:solidFill>
                <a:srgbClr val="0070C0"/>
              </a:solidFill>
              <a:latin typeface="Century Gothic" panose="020B0502020202020204" pitchFamily="34" charset="0"/>
            </a:endParaRPr>
          </a:p>
        </p:txBody>
      </p:sp>
      <p:sp>
        <p:nvSpPr>
          <p:cNvPr id="3" name="Content Placeholder 2"/>
          <p:cNvSpPr>
            <a:spLocks noGrp="1"/>
          </p:cNvSpPr>
          <p:nvPr>
            <p:ph idx="1"/>
          </p:nvPr>
        </p:nvSpPr>
        <p:spPr/>
        <p:txBody>
          <a:bodyPr>
            <a:normAutofit/>
          </a:bodyPr>
          <a:lstStyle/>
          <a:p>
            <a:r>
              <a:rPr lang="en-GB" dirty="0" smtClean="0"/>
              <a:t>“</a:t>
            </a:r>
            <a:r>
              <a:rPr lang="el-GR" dirty="0" smtClean="0"/>
              <a:t>1</a:t>
            </a:r>
            <a:r>
              <a:rPr lang="el-GR" dirty="0"/>
              <a:t>.   Η Ένωση δεν ευθύνεται για τις υποχρεώσεις που αναλαμβάνουν οι κεντρικές κυβερνήσεις, οι περιφερειακές, τοπικές ή άλλες δημόσιες αρχές, άλλοι οργανισμοί δημοσίου δικαίου ή δημόσιες επιχειρήσεις των κρατών μελών, ούτε τις αναλαμβάνει, με την επιφύλαξη των αμοιβαίων χρηματοοικονομικών εγγυήσεων για την από κοινού εκτέλεση ενός συγκεκριμένου έργου. Κανένα κράτος μέλος δεν ευθύνεται για τις υποχρεώσεις που αναλαμβάνουν οι κεντρικές κυβερνήσεις, οι περιφερειακές, τοπικές ή άλλες δημόσιες αρχές, άλλοι οργανισμοί δημοσίου δικαίου ή δημόσιες επιχειρήσεις άλλου κράτους μέλους, ούτε τις αναλαμβάνει, με την επιφύλαξη των αμοιβαίων χρηματοοικονομικών εγγυήσεων για την από κοινού εκτέλεση ενός συγκεκριμένου έργου.</a:t>
            </a:r>
          </a:p>
          <a:p>
            <a:r>
              <a:rPr lang="el-GR" dirty="0"/>
              <a:t>2.   Εάν προκύψει ανάγκη, το Συμβούλιο, αποφασίζοντας προτάσει της Επιτροπής και μετά από διαβούλευση με το Ευρωπαϊκό Κοινοβούλιο, μπορεί να προσδιορίσει τους ορισμούς για την εφαρμογή των απαγορεύσεων των άρθρων 123 και 124 καθώς και του παρόντος </a:t>
            </a:r>
            <a:r>
              <a:rPr lang="el-GR" dirty="0" smtClean="0"/>
              <a:t>άρθρου</a:t>
            </a:r>
            <a:r>
              <a:rPr lang="en-GB" dirty="0" smtClean="0"/>
              <a:t>”</a:t>
            </a:r>
            <a:r>
              <a:rPr lang="el-GR" dirty="0" smtClean="0"/>
              <a:t>.</a:t>
            </a:r>
            <a:endParaRPr lang="el-GR" dirty="0"/>
          </a:p>
          <a:p>
            <a:endParaRPr lang="en-GB" dirty="0"/>
          </a:p>
        </p:txBody>
      </p:sp>
    </p:spTree>
    <p:extLst>
      <p:ext uri="{BB962C8B-B14F-4D97-AF65-F5344CB8AC3E}">
        <p14:creationId xmlns:p14="http://schemas.microsoft.com/office/powerpoint/2010/main" val="4074749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517" y="258894"/>
            <a:ext cx="10058400" cy="1212259"/>
          </a:xfrm>
        </p:spPr>
        <p:txBody>
          <a:bodyPr/>
          <a:lstStyle/>
          <a:p>
            <a:pPr algn="ctr"/>
            <a:r>
              <a:rPr lang="el-GR" dirty="0" smtClean="0">
                <a:solidFill>
                  <a:srgbClr val="0070C0"/>
                </a:solidFill>
                <a:latin typeface="Century Gothic" panose="020B0502020202020204" pitchFamily="34" charset="0"/>
              </a:rPr>
              <a:t>Πρόγραμμα 2010</a:t>
            </a:r>
            <a:endParaRPr lang="en-GB" dirty="0">
              <a:solidFill>
                <a:srgbClr val="0070C0"/>
              </a:solidFill>
              <a:latin typeface="Century Gothic" panose="020B0502020202020204" pitchFamily="34" charset="0"/>
            </a:endParaRPr>
          </a:p>
        </p:txBody>
      </p:sp>
      <p:sp>
        <p:nvSpPr>
          <p:cNvPr id="3" name="Content Placeholder 2"/>
          <p:cNvSpPr>
            <a:spLocks noGrp="1"/>
          </p:cNvSpPr>
          <p:nvPr>
            <p:ph idx="1"/>
          </p:nvPr>
        </p:nvSpPr>
        <p:spPr/>
        <p:txBody>
          <a:bodyPr>
            <a:normAutofit/>
          </a:bodyPr>
          <a:lstStyle/>
          <a:p>
            <a:pPr lvl="0">
              <a:buFont typeface="Arial" panose="020B0604020202020204" pitchFamily="34" charset="0"/>
              <a:buChar char="•"/>
            </a:pPr>
            <a:r>
              <a:rPr lang="el-GR" sz="2400" dirty="0"/>
              <a:t>Πέραν της διαδικασίας του υπερβολικού ελλείματος, οι διμερείς συμφωνίες δανειοδότησης δεν είχαν κανένα άλλο στοιχείο πρόσθετου καταναγκασμού, εκτός από τις συμβατικές υποχρεώσεις της Ελλάδα και από την καθυστέρηση της εκταμίευσης μιας δόσης των δανείων σε περίπτωση αποτυχίας της αξιολόγησης. </a:t>
            </a:r>
            <a:endParaRPr lang="en-GB" sz="2400" dirty="0"/>
          </a:p>
          <a:p>
            <a:pPr lvl="0">
              <a:buFont typeface="Arial" panose="020B0604020202020204" pitchFamily="34" charset="0"/>
              <a:buChar char="•"/>
            </a:pPr>
            <a:r>
              <a:rPr lang="el-GR" sz="2400" dirty="0"/>
              <a:t>Μιλώντας τεχνικά, οι δανειακές συμφωνίες αυτές με τα άλλα κράτη μέλη, δεν ήταν ακριβώς μέρος του δικαίου της ΕΕ. Ήταν όμως μέρος της διαδικασίας εφαρμογής των γενικών κανόνων δημοσιονομικής πειθαρχίας στην ΕΕ. </a:t>
            </a:r>
            <a:endParaRPr lang="el-GR" sz="2400" dirty="0" smtClean="0"/>
          </a:p>
          <a:p>
            <a:pPr lvl="0">
              <a:buFont typeface="Arial" panose="020B0604020202020204" pitchFamily="34" charset="0"/>
              <a:buChar char="•"/>
            </a:pPr>
            <a:r>
              <a:rPr lang="el-GR" sz="2400" dirty="0" smtClean="0"/>
              <a:t>Διμερή δάνεια</a:t>
            </a:r>
            <a:endParaRPr lang="en-GB" sz="2400" dirty="0"/>
          </a:p>
          <a:p>
            <a:endParaRPr lang="en-GB" dirty="0"/>
          </a:p>
        </p:txBody>
      </p:sp>
    </p:spTree>
    <p:extLst>
      <p:ext uri="{BB962C8B-B14F-4D97-AF65-F5344CB8AC3E}">
        <p14:creationId xmlns:p14="http://schemas.microsoft.com/office/powerpoint/2010/main" val="1103254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517" y="258894"/>
            <a:ext cx="10058400" cy="1212259"/>
          </a:xfrm>
        </p:spPr>
        <p:txBody>
          <a:bodyPr/>
          <a:lstStyle/>
          <a:p>
            <a:pPr algn="ctr"/>
            <a:r>
              <a:rPr lang="el-GR" dirty="0" smtClean="0">
                <a:solidFill>
                  <a:srgbClr val="0070C0"/>
                </a:solidFill>
                <a:latin typeface="Century Gothic" panose="020B0502020202020204" pitchFamily="34" charset="0"/>
              </a:rPr>
              <a:t>Υπόθεση </a:t>
            </a:r>
            <a:r>
              <a:rPr lang="en-US" dirty="0" smtClean="0">
                <a:solidFill>
                  <a:srgbClr val="0070C0"/>
                </a:solidFill>
                <a:latin typeface="Century Gothic" panose="020B0502020202020204" pitchFamily="34" charset="0"/>
              </a:rPr>
              <a:t>Pringle</a:t>
            </a:r>
            <a:r>
              <a:rPr lang="en-GB" dirty="0" smtClean="0">
                <a:solidFill>
                  <a:srgbClr val="0070C0"/>
                </a:solidFill>
                <a:latin typeface="Century Gothic" panose="020B0502020202020204" pitchFamily="34" charset="0"/>
              </a:rPr>
              <a:t>, </a:t>
            </a:r>
            <a:r>
              <a:rPr lang="el-GR" dirty="0" smtClean="0">
                <a:solidFill>
                  <a:srgbClr val="0070C0"/>
                </a:solidFill>
                <a:latin typeface="Century Gothic" panose="020B0502020202020204" pitchFamily="34" charset="0"/>
              </a:rPr>
              <a:t>ΔΕΕ</a:t>
            </a:r>
            <a:endParaRPr lang="en-GB" dirty="0">
              <a:solidFill>
                <a:srgbClr val="0070C0"/>
              </a:solidFill>
              <a:latin typeface="Century Gothic" panose="020B0502020202020204" pitchFamily="34" charset="0"/>
            </a:endParaRPr>
          </a:p>
        </p:txBody>
      </p:sp>
      <p:sp>
        <p:nvSpPr>
          <p:cNvPr id="3" name="Content Placeholder 2"/>
          <p:cNvSpPr>
            <a:spLocks noGrp="1"/>
          </p:cNvSpPr>
          <p:nvPr>
            <p:ph idx="1"/>
          </p:nvPr>
        </p:nvSpPr>
        <p:spPr/>
        <p:txBody>
          <a:bodyPr>
            <a:normAutofit lnSpcReduction="10000"/>
          </a:bodyPr>
          <a:lstStyle/>
          <a:p>
            <a:pPr lvl="0">
              <a:buFont typeface="Courier New" panose="02070309020205020404" pitchFamily="49" charset="0"/>
              <a:buChar char="o"/>
            </a:pPr>
            <a:r>
              <a:rPr lang="el-GR" sz="2400" dirty="0"/>
              <a:t>Το Δικαστήριο της ΕΕ έκρινε </a:t>
            </a:r>
            <a:r>
              <a:rPr lang="el-GR" sz="2400" dirty="0" smtClean="0"/>
              <a:t>στην </a:t>
            </a:r>
            <a:r>
              <a:rPr lang="el-GR" sz="2400" dirty="0"/>
              <a:t>υπόθεση </a:t>
            </a:r>
            <a:r>
              <a:rPr lang="en-GB" sz="2400" i="1" dirty="0"/>
              <a:t>Pringle</a:t>
            </a:r>
            <a:r>
              <a:rPr lang="el-GR" sz="2400" dirty="0"/>
              <a:t>, τον Νοέμβρίο του 2012,  ότι η διάσωση της Ιρλανδίας και άλλων χωρών ήταν νόμιμη σύμφωνα με τις Συνθήκες,  αφού η δανειοδότηση από τα κράτη μέλη δεν ήταν «ανάληψη των χρεών», αλλά δημιούργησε νέα δάνεια, ανεξάρτητα των παλαιών, και άρα δεν παραβίασε το άρθρο 125 ΣΛΕΕ. </a:t>
            </a:r>
            <a:endParaRPr lang="en-GB" sz="2400" dirty="0"/>
          </a:p>
          <a:p>
            <a:pPr lvl="0">
              <a:buFont typeface="Courier New" panose="02070309020205020404" pitchFamily="49" charset="0"/>
              <a:buChar char="o"/>
            </a:pPr>
            <a:r>
              <a:rPr lang="el-GR" sz="2400" dirty="0"/>
              <a:t>Το Δικαστήριο τόνισε όμως ότι αναγκαίος όρος για την διάσωση είναι η τήρηση των δεδομένων αυστηρών όρων δημοσιονομικής </a:t>
            </a:r>
            <a:r>
              <a:rPr lang="el-GR" sz="2400" dirty="0" smtClean="0"/>
              <a:t>υπευθυνότητας («αιρεσιμότητα», </a:t>
            </a:r>
            <a:r>
              <a:rPr lang="en-US" sz="2400" dirty="0" smtClean="0"/>
              <a:t>‘conditionality’)</a:t>
            </a:r>
            <a:r>
              <a:rPr lang="el-GR" sz="2400" dirty="0" smtClean="0"/>
              <a:t>. </a:t>
            </a:r>
            <a:endParaRPr lang="en-US" sz="2400" dirty="0" smtClean="0"/>
          </a:p>
          <a:p>
            <a:pPr lvl="0">
              <a:buFont typeface="Courier New" panose="02070309020205020404" pitchFamily="49" charset="0"/>
              <a:buChar char="o"/>
            </a:pPr>
            <a:r>
              <a:rPr lang="el-GR" sz="2400" dirty="0" smtClean="0"/>
              <a:t>Συνεπώς </a:t>
            </a:r>
            <a:r>
              <a:rPr lang="el-GR" sz="2400" dirty="0"/>
              <a:t>το «Μνημόνιο», δηλαδή οι αυστηροί όροι δημοσιονομικής προσαρμογής, ήταν </a:t>
            </a:r>
            <a:r>
              <a:rPr lang="el-GR" sz="2400" dirty="0" smtClean="0"/>
              <a:t>ένας</a:t>
            </a:r>
            <a:r>
              <a:rPr lang="en-US" sz="2400" dirty="0" smtClean="0"/>
              <a:t> </a:t>
            </a:r>
            <a:r>
              <a:rPr lang="el-GR" sz="2400" dirty="0" smtClean="0"/>
              <a:t>αναγκαίος </a:t>
            </a:r>
            <a:r>
              <a:rPr lang="el-GR" sz="2400" dirty="0"/>
              <a:t>όρος για την παροχή βοήθειας από ένα κράτος στο άλλο, όπως ακριβώς έγινε για την Ελλάδα (και την Ιρλανδία και την Πορτογαλία).  </a:t>
            </a:r>
            <a:endParaRPr lang="en-GB" sz="2400" dirty="0"/>
          </a:p>
          <a:p>
            <a:endParaRPr lang="en-GB" dirty="0"/>
          </a:p>
        </p:txBody>
      </p:sp>
    </p:spTree>
    <p:extLst>
      <p:ext uri="{BB962C8B-B14F-4D97-AF65-F5344CB8AC3E}">
        <p14:creationId xmlns:p14="http://schemas.microsoft.com/office/powerpoint/2010/main" val="781375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517" y="258894"/>
            <a:ext cx="10058400" cy="1212259"/>
          </a:xfrm>
        </p:spPr>
        <p:txBody>
          <a:bodyPr/>
          <a:lstStyle/>
          <a:p>
            <a:pPr algn="ctr"/>
            <a:r>
              <a:rPr lang="el-GR" dirty="0" smtClean="0">
                <a:solidFill>
                  <a:srgbClr val="0070C0"/>
                </a:solidFill>
                <a:latin typeface="Century Gothic" panose="020B0502020202020204" pitchFamily="34" charset="0"/>
              </a:rPr>
              <a:t>Πρόγραμμα 2012</a:t>
            </a:r>
            <a:endParaRPr lang="en-GB" dirty="0">
              <a:solidFill>
                <a:srgbClr val="0070C0"/>
              </a:solidFill>
              <a:latin typeface="Century Gothic" panose="020B0502020202020204" pitchFamily="34" charset="0"/>
            </a:endParaRPr>
          </a:p>
        </p:txBody>
      </p:sp>
      <p:sp>
        <p:nvSpPr>
          <p:cNvPr id="3" name="Content Placeholder 2"/>
          <p:cNvSpPr>
            <a:spLocks noGrp="1"/>
          </p:cNvSpPr>
          <p:nvPr>
            <p:ph idx="1"/>
          </p:nvPr>
        </p:nvSpPr>
        <p:spPr/>
        <p:txBody>
          <a:bodyPr>
            <a:normAutofit fontScale="92500"/>
          </a:bodyPr>
          <a:lstStyle/>
          <a:p>
            <a:pPr>
              <a:buFont typeface="Courier New" panose="02070309020205020404" pitchFamily="49" charset="0"/>
              <a:buChar char="o"/>
            </a:pPr>
            <a:r>
              <a:rPr lang="el-GR" sz="2400" dirty="0"/>
              <a:t>Το δεύτερο πρόγραμμα οικονομικής προσαρμογής για την Ελλάδα εγκρίθηκε στις 14 Μαρτίου 2012. </a:t>
            </a:r>
            <a:endParaRPr lang="el-GR" sz="2400" dirty="0" smtClean="0"/>
          </a:p>
          <a:p>
            <a:pPr>
              <a:buFont typeface="Courier New" panose="02070309020205020404" pitchFamily="49" charset="0"/>
              <a:buChar char="o"/>
            </a:pPr>
            <a:r>
              <a:rPr lang="el-GR" sz="2400" dirty="0" smtClean="0"/>
              <a:t>Τα </a:t>
            </a:r>
            <a:r>
              <a:rPr lang="el-GR" sz="2400" dirty="0"/>
              <a:t>κράτη μέλη της Ευρωζώνης και το ΔΝΤ διέθεσαν τα μη εκταμιευθέντα ποσά του πρώτου προγράμματος, συν πρόσθετο ποσό 130 δις. Ευρώ για την περίοδο 2012-2014. </a:t>
            </a:r>
            <a:endParaRPr lang="el-GR" sz="2400" dirty="0" smtClean="0"/>
          </a:p>
          <a:p>
            <a:pPr>
              <a:buFont typeface="Courier New" panose="02070309020205020404" pitchFamily="49" charset="0"/>
              <a:buChar char="o"/>
            </a:pPr>
            <a:r>
              <a:rPr lang="el-GR" sz="2400" dirty="0" smtClean="0"/>
              <a:t>Ενώ </a:t>
            </a:r>
            <a:r>
              <a:rPr lang="el-GR" sz="2400" dirty="0"/>
              <a:t>η χρηματοδότηση του πρώτου προγράμματος βασίστηκε σε διμερή δάνεια, το δεύτερο πρόγραμμα χρηματοδοτήθηκε από το Ευρωπαϊκό Ταμείο Χρηματοοικονομικής Σταθερότητας («ΕΤΧΣ» ή </a:t>
            </a:r>
            <a:r>
              <a:rPr lang="en-US" sz="2400" dirty="0"/>
              <a:t>EFSF</a:t>
            </a:r>
            <a:r>
              <a:rPr lang="el-GR" sz="2400" dirty="0"/>
              <a:t>), που είχε τεθεί σε πλήρη λειτουργία τον Αύγουστο του 2010. </a:t>
            </a:r>
            <a:endParaRPr lang="el-GR" sz="2400" dirty="0" smtClean="0"/>
          </a:p>
          <a:p>
            <a:pPr lvl="0">
              <a:buFont typeface="Courier New" panose="02070309020205020404" pitchFamily="49" charset="0"/>
              <a:buChar char="o"/>
            </a:pPr>
            <a:r>
              <a:rPr lang="el-GR" dirty="0"/>
              <a:t>Η </a:t>
            </a:r>
            <a:r>
              <a:rPr lang="el-GR" sz="2400" dirty="0"/>
              <a:t>συμφωνία με το Ε</a:t>
            </a:r>
            <a:r>
              <a:rPr lang="en-GB" sz="2400" dirty="0"/>
              <a:t>FSF</a:t>
            </a:r>
            <a:r>
              <a:rPr lang="el-GR" sz="2400" dirty="0"/>
              <a:t> διέπεται από το αγγλικό δίκαιο (σύμφωνα με την ρήτρα 15 της συμφωνίας). Σε περίπτωση υπερημερίας της Ελλάδας, τα δάνεια γίνονται αμέσως απαιτητά στο σύνολό τους (ρήτρα 9). </a:t>
            </a:r>
            <a:endParaRPr lang="en-GB" sz="2400" dirty="0"/>
          </a:p>
          <a:p>
            <a:endParaRPr lang="en-GB" dirty="0"/>
          </a:p>
        </p:txBody>
      </p:sp>
    </p:spTree>
    <p:extLst>
      <p:ext uri="{BB962C8B-B14F-4D97-AF65-F5344CB8AC3E}">
        <p14:creationId xmlns:p14="http://schemas.microsoft.com/office/powerpoint/2010/main" val="558313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517" y="258894"/>
            <a:ext cx="10058400" cy="1212259"/>
          </a:xfrm>
        </p:spPr>
        <p:txBody>
          <a:bodyPr/>
          <a:lstStyle/>
          <a:p>
            <a:pPr algn="ctr"/>
            <a:r>
              <a:rPr lang="el-GR" dirty="0" smtClean="0">
                <a:solidFill>
                  <a:srgbClr val="0070C0"/>
                </a:solidFill>
                <a:latin typeface="Century Gothic" panose="020B0502020202020204" pitchFamily="34" charset="0"/>
              </a:rPr>
              <a:t>Κανονισμός 472/2013</a:t>
            </a:r>
            <a:endParaRPr lang="en-GB" dirty="0">
              <a:solidFill>
                <a:srgbClr val="0070C0"/>
              </a:solidFill>
              <a:latin typeface="Century Gothic" panose="020B0502020202020204" pitchFamily="34" charset="0"/>
            </a:endParaRPr>
          </a:p>
        </p:txBody>
      </p:sp>
      <p:sp>
        <p:nvSpPr>
          <p:cNvPr id="3" name="Content Placeholder 2"/>
          <p:cNvSpPr>
            <a:spLocks noGrp="1"/>
          </p:cNvSpPr>
          <p:nvPr>
            <p:ph idx="1"/>
          </p:nvPr>
        </p:nvSpPr>
        <p:spPr/>
        <p:txBody>
          <a:bodyPr>
            <a:normAutofit/>
          </a:bodyPr>
          <a:lstStyle/>
          <a:p>
            <a:pPr lvl="0">
              <a:buFont typeface="Courier New" panose="02070309020205020404" pitchFamily="49" charset="0"/>
              <a:buChar char="o"/>
            </a:pPr>
            <a:r>
              <a:rPr lang="el-GR" sz="2400" dirty="0"/>
              <a:t>Με τον Κανονισμό 472/2013 της 21ης Μαΐου 2013 «για την ενίσχυση της οικονομικής και δημοσιονομικής εποπτείας των κρατών μελών στη ζώνη του ευρώ τα οποία αντιμετωπίζουν ή απειλούνται με σοβαρές δυσκολίες αναφορικά με τη χρηματοοικονομική τους σταθερότητα» .</a:t>
            </a:r>
            <a:endParaRPr lang="en-GB" sz="2400" dirty="0"/>
          </a:p>
          <a:p>
            <a:pPr lvl="0">
              <a:buFont typeface="Courier New" panose="02070309020205020404" pitchFamily="49" charset="0"/>
              <a:buChar char="o"/>
            </a:pPr>
            <a:r>
              <a:rPr lang="el-GR" sz="2400" dirty="0"/>
              <a:t>Ο Κανονισμός αυτός υιοθέτησε πολλές από τις πρακτικές που είχαν ακολουθηθεί μέχρι τότε, αλλά για πρώτη φορά ενέταξε το πρόγραμμα διάσωσης στο δίκαιο της ΕΕ. Οι βασικές παράμετροι της </a:t>
            </a:r>
            <a:r>
              <a:rPr lang="el-GR" sz="2400" dirty="0" smtClean="0"/>
              <a:t>βοήθειας </a:t>
            </a:r>
            <a:r>
              <a:rPr lang="el-GR" sz="2400" dirty="0"/>
              <a:t>παραμένουν</a:t>
            </a:r>
            <a:r>
              <a:rPr lang="el-GR" sz="2400" dirty="0" smtClean="0"/>
              <a:t>.</a:t>
            </a:r>
          </a:p>
          <a:p>
            <a:pPr lvl="0">
              <a:buFont typeface="Courier New" panose="02070309020205020404" pitchFamily="49" charset="0"/>
              <a:buChar char="o"/>
            </a:pPr>
            <a:r>
              <a:rPr lang="el-GR" sz="2400" dirty="0" smtClean="0"/>
              <a:t> </a:t>
            </a:r>
            <a:r>
              <a:rPr lang="en-GB" sz="2400" dirty="0"/>
              <a:t>O</a:t>
            </a:r>
            <a:r>
              <a:rPr lang="el-GR" sz="2400" dirty="0"/>
              <a:t> Κανονισμός δεν υιοθετεί νέο σύστημα κυρώσεων έναντι των κρατών που βρίσκονται σε πρόγραμμα. </a:t>
            </a:r>
            <a:endParaRPr lang="en-GB" sz="2400" dirty="0"/>
          </a:p>
          <a:p>
            <a:endParaRPr lang="en-GB" dirty="0"/>
          </a:p>
        </p:txBody>
      </p:sp>
    </p:spTree>
    <p:extLst>
      <p:ext uri="{BB962C8B-B14F-4D97-AF65-F5344CB8AC3E}">
        <p14:creationId xmlns:p14="http://schemas.microsoft.com/office/powerpoint/2010/main" val="514301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517" y="258894"/>
            <a:ext cx="10058400" cy="1212259"/>
          </a:xfrm>
        </p:spPr>
        <p:txBody>
          <a:bodyPr/>
          <a:lstStyle/>
          <a:p>
            <a:pPr algn="ctr"/>
            <a:r>
              <a:rPr lang="el-GR" dirty="0" smtClean="0">
                <a:solidFill>
                  <a:srgbClr val="0070C0"/>
                </a:solidFill>
                <a:latin typeface="Century Gothic" panose="020B0502020202020204" pitchFamily="34" charset="0"/>
              </a:rPr>
              <a:t>Πρόγραμμα 2015</a:t>
            </a:r>
            <a:endParaRPr lang="en-GB" dirty="0">
              <a:solidFill>
                <a:srgbClr val="0070C0"/>
              </a:solidFill>
              <a:latin typeface="Century Gothic" panose="020B0502020202020204" pitchFamily="34" charset="0"/>
            </a:endParaRPr>
          </a:p>
        </p:txBody>
      </p:sp>
      <p:sp>
        <p:nvSpPr>
          <p:cNvPr id="3" name="Content Placeholder 2"/>
          <p:cNvSpPr>
            <a:spLocks noGrp="1"/>
          </p:cNvSpPr>
          <p:nvPr>
            <p:ph idx="1"/>
          </p:nvPr>
        </p:nvSpPr>
        <p:spPr/>
        <p:txBody>
          <a:bodyPr>
            <a:normAutofit/>
          </a:bodyPr>
          <a:lstStyle/>
          <a:p>
            <a:pPr lvl="0">
              <a:buFont typeface="Courier New" panose="02070309020205020404" pitchFamily="49" charset="0"/>
              <a:buChar char="o"/>
            </a:pPr>
            <a:r>
              <a:rPr lang="el-GR" sz="2400" dirty="0" smtClean="0"/>
              <a:t>Όταν </a:t>
            </a:r>
            <a:r>
              <a:rPr lang="el-GR" sz="2400" dirty="0"/>
              <a:t>η Ελλάδα ζήτησε να ενταχθεί σε νέο  Πρόγραμμα Στήριξης τον Ιούλιο του 2015, τότε για πρώτη φορά εφαρμόστηκε ο Κανονισμός 472/2013 σε πρόγραμμα μακροοικονομικής προσαρμογής. </a:t>
            </a:r>
            <a:endParaRPr lang="el-GR" sz="2400" dirty="0" smtClean="0"/>
          </a:p>
          <a:p>
            <a:pPr lvl="0">
              <a:buFont typeface="Courier New" panose="02070309020205020404" pitchFamily="49" charset="0"/>
              <a:buChar char="o"/>
            </a:pPr>
            <a:r>
              <a:rPr lang="el-GR" sz="2400" dirty="0" smtClean="0"/>
              <a:t>Η </a:t>
            </a:r>
            <a:r>
              <a:rPr lang="el-GR" sz="2400" dirty="0"/>
              <a:t>Ελλάδα έτσι εντάχθηκε σε πρόγραμμα σύμφωνα με το άρθρο 7 του Κανονισμού. . </a:t>
            </a:r>
            <a:endParaRPr lang="en-GB" sz="2400" dirty="0"/>
          </a:p>
          <a:p>
            <a:pPr lvl="0" fontAlgn="base">
              <a:buFont typeface="Courier New" panose="02070309020205020404" pitchFamily="49" charset="0"/>
              <a:buChar char="o"/>
            </a:pPr>
            <a:r>
              <a:rPr lang="el-GR" sz="2400" dirty="0" smtClean="0"/>
              <a:t>Από </a:t>
            </a:r>
            <a:r>
              <a:rPr lang="el-GR" sz="2400" dirty="0"/>
              <a:t>την εφαρμογή του νέου Κανονισμού, όμως, όλες οι αμοιβαίες υποχρεώσεις έγιναν τμήμα του δικαίου της ΕΕ. Η πρακτική συνέπεια του Κανονισμού είναι ότι ότι όλα τα σχετικά θέματα γίνονται ζητήματα του δικαίου της ΕΕ και υπόκεινται πλέον στην αρμοδιότητα του Δικαστηρίου της ΕΕ. </a:t>
            </a:r>
            <a:endParaRPr lang="en-GB" sz="2800" dirty="0"/>
          </a:p>
          <a:p>
            <a:endParaRPr lang="en-GB" dirty="0"/>
          </a:p>
        </p:txBody>
      </p:sp>
    </p:spTree>
    <p:extLst>
      <p:ext uri="{BB962C8B-B14F-4D97-AF65-F5344CB8AC3E}">
        <p14:creationId xmlns:p14="http://schemas.microsoft.com/office/powerpoint/2010/main" val="263535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564848"/>
            <a:ext cx="10058400" cy="2760263"/>
          </a:xfrm>
        </p:spPr>
        <p:txBody>
          <a:bodyPr>
            <a:normAutofit/>
          </a:bodyPr>
          <a:lstStyle/>
          <a:p>
            <a:r>
              <a:rPr lang="el-GR" sz="4800" b="1" dirty="0" smtClean="0"/>
              <a:t/>
            </a:r>
            <a:br>
              <a:rPr lang="el-GR" sz="4800" b="1" dirty="0" smtClean="0"/>
            </a:br>
            <a:r>
              <a:rPr lang="el-GR" sz="4800" b="1" dirty="0" smtClean="0"/>
              <a:t>ΤΟ </a:t>
            </a:r>
            <a:r>
              <a:rPr lang="el-GR" sz="4800" b="1" dirty="0"/>
              <a:t>ΔΗΜΟΣΙΟΝΟΜΙΚΟ ΠΛΑΙΣΙΟ ΤΗΣ </a:t>
            </a:r>
            <a:r>
              <a:rPr lang="el-GR" sz="4800" b="1" dirty="0" smtClean="0"/>
              <a:t>ΕΕ</a:t>
            </a:r>
            <a:endParaRPr lang="en-GB" sz="6600" dirty="0">
              <a:latin typeface="Century Gothic" panose="020B0502020202020204" pitchFamily="34" charset="0"/>
            </a:endParaRPr>
          </a:p>
        </p:txBody>
      </p:sp>
      <p:sp>
        <p:nvSpPr>
          <p:cNvPr id="3" name="Text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484876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517" y="258894"/>
            <a:ext cx="10058400" cy="1212259"/>
          </a:xfrm>
        </p:spPr>
        <p:txBody>
          <a:bodyPr/>
          <a:lstStyle/>
          <a:p>
            <a:pPr algn="ctr"/>
            <a:r>
              <a:rPr lang="el-GR" dirty="0" smtClean="0">
                <a:solidFill>
                  <a:srgbClr val="0070C0"/>
                </a:solidFill>
                <a:latin typeface="Century Gothic" panose="020B0502020202020204" pitchFamily="34" charset="0"/>
              </a:rPr>
              <a:t>Αποφάσεις Συμβουλίου 2015</a:t>
            </a:r>
            <a:endParaRPr lang="en-GB" dirty="0">
              <a:solidFill>
                <a:srgbClr val="0070C0"/>
              </a:solidFill>
              <a:latin typeface="Century Gothic" panose="020B0502020202020204" pitchFamily="34" charset="0"/>
            </a:endParaRPr>
          </a:p>
        </p:txBody>
      </p:sp>
      <p:sp>
        <p:nvSpPr>
          <p:cNvPr id="3" name="Content Placeholder 2"/>
          <p:cNvSpPr>
            <a:spLocks noGrp="1"/>
          </p:cNvSpPr>
          <p:nvPr>
            <p:ph idx="1"/>
          </p:nvPr>
        </p:nvSpPr>
        <p:spPr/>
        <p:txBody>
          <a:bodyPr>
            <a:normAutofit lnSpcReduction="10000"/>
          </a:bodyPr>
          <a:lstStyle/>
          <a:p>
            <a:pPr lvl="0">
              <a:buFont typeface="Courier New" panose="02070309020205020404" pitchFamily="49" charset="0"/>
              <a:buChar char="o"/>
            </a:pPr>
            <a:r>
              <a:rPr lang="el-GR" sz="2400" dirty="0"/>
              <a:t>Η απόφαση χορήγησης της βοήθειας το 2015 διατυπώθηκε έτσι σε δύο Αποφάσεις του Συμβουλίου, που ελήφθησαν την ίδια μέρα, η πρώτη εκ των οποίων αφορούσε την διαδικασία υπερβολικού ελλείματος και η δεύτερη την διάσωση αυτή καθ’ εαυτή:  </a:t>
            </a:r>
            <a:endParaRPr lang="el-GR" sz="2400" dirty="0" smtClean="0"/>
          </a:p>
          <a:p>
            <a:pPr lvl="0">
              <a:buFont typeface="Courier New" panose="02070309020205020404" pitchFamily="49" charset="0"/>
              <a:buChar char="o"/>
            </a:pPr>
            <a:endParaRPr lang="en-GB" sz="2400" dirty="0"/>
          </a:p>
          <a:p>
            <a:pPr lvl="1" fontAlgn="base">
              <a:buFont typeface="Courier New" panose="02070309020205020404" pitchFamily="49" charset="0"/>
              <a:buChar char="o"/>
            </a:pPr>
            <a:r>
              <a:rPr lang="en-GB" sz="2200" dirty="0"/>
              <a:t>Council Decision (EU) 2015/141 of 19 August 2015 giving notice to Greece to take </a:t>
            </a:r>
            <a:r>
              <a:rPr lang="en-GB" sz="2400" dirty="0"/>
              <a:t>measures for the deficit reduction judged necessary to remedy the situation of excessive </a:t>
            </a:r>
            <a:r>
              <a:rPr lang="en-GB" sz="2400" dirty="0" smtClean="0"/>
              <a:t>deficit</a:t>
            </a:r>
            <a:endParaRPr lang="el-GR" sz="2400" dirty="0" smtClean="0"/>
          </a:p>
          <a:p>
            <a:pPr lvl="1" fontAlgn="base">
              <a:buFont typeface="Courier New" panose="02070309020205020404" pitchFamily="49" charset="0"/>
              <a:buChar char="o"/>
            </a:pPr>
            <a:endParaRPr lang="en-GB" sz="2400" dirty="0"/>
          </a:p>
          <a:p>
            <a:pPr lvl="1" fontAlgn="base">
              <a:buFont typeface="Courier New" panose="02070309020205020404" pitchFamily="49" charset="0"/>
              <a:buChar char="o"/>
            </a:pPr>
            <a:r>
              <a:rPr lang="en-GB" sz="2400" dirty="0"/>
              <a:t>Council Implementing Decision (EU) 2015/1411 of 19 August 2015 approving the macroeconomic adjustment programme of Greece</a:t>
            </a:r>
          </a:p>
          <a:p>
            <a:pPr lvl="0">
              <a:buFont typeface="Courier New" panose="02070309020205020404" pitchFamily="49" charset="0"/>
              <a:buChar char="o"/>
            </a:pPr>
            <a:endParaRPr lang="en-GB" sz="2800" dirty="0"/>
          </a:p>
          <a:p>
            <a:endParaRPr lang="en-GB" dirty="0"/>
          </a:p>
        </p:txBody>
      </p:sp>
    </p:spTree>
    <p:extLst>
      <p:ext uri="{BB962C8B-B14F-4D97-AF65-F5344CB8AC3E}">
        <p14:creationId xmlns:p14="http://schemas.microsoft.com/office/powerpoint/2010/main" val="3551914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94240"/>
            <a:ext cx="10058400" cy="1212259"/>
          </a:xfrm>
        </p:spPr>
        <p:txBody>
          <a:bodyPr/>
          <a:lstStyle/>
          <a:p>
            <a:pPr algn="ctr"/>
            <a:r>
              <a:rPr lang="el-GR" dirty="0" smtClean="0">
                <a:solidFill>
                  <a:srgbClr val="0070C0"/>
                </a:solidFill>
                <a:latin typeface="Century Gothic" panose="020B0502020202020204" pitchFamily="34" charset="0"/>
              </a:rPr>
              <a:t>Συνολική Εικόνα Χρ</a:t>
            </a:r>
            <a:r>
              <a:rPr lang="el-GR" dirty="0" smtClean="0">
                <a:solidFill>
                  <a:srgbClr val="0070C0"/>
                </a:solidFill>
                <a:latin typeface="Century Gothic" panose="020B0502020202020204" pitchFamily="34" charset="0"/>
              </a:rPr>
              <a:t>έο</a:t>
            </a:r>
            <a:r>
              <a:rPr lang="el-GR" dirty="0" smtClean="0">
                <a:solidFill>
                  <a:srgbClr val="0070C0"/>
                </a:solidFill>
                <a:latin typeface="Century Gothic" panose="020B0502020202020204" pitchFamily="34" charset="0"/>
              </a:rPr>
              <a:t>υς 2016</a:t>
            </a:r>
            <a:endParaRPr lang="en-GB" dirty="0">
              <a:solidFill>
                <a:srgbClr val="0070C0"/>
              </a:solidFill>
              <a:latin typeface="Century Gothic" panose="020B0502020202020204" pitchFamily="34" charset="0"/>
            </a:endParaRPr>
          </a:p>
        </p:txBody>
      </p:sp>
      <p:sp>
        <p:nvSpPr>
          <p:cNvPr id="3" name="Content Placeholder 2"/>
          <p:cNvSpPr>
            <a:spLocks noGrp="1"/>
          </p:cNvSpPr>
          <p:nvPr>
            <p:ph idx="1"/>
          </p:nvPr>
        </p:nvSpPr>
        <p:spPr>
          <a:xfrm>
            <a:off x="4588626" y="3822316"/>
            <a:ext cx="10058400" cy="4023360"/>
          </a:xfrm>
        </p:spPr>
        <p:txBody>
          <a:bodyPr>
            <a:normAutofit/>
          </a:bodyPr>
          <a:lstStyle/>
          <a:p>
            <a:pPr lvl="0">
              <a:buFont typeface="Courier New" panose="02070309020205020404" pitchFamily="49" charset="0"/>
              <a:buChar char="o"/>
            </a:pPr>
            <a:endParaRPr lang="en-GB" sz="2800" dirty="0"/>
          </a:p>
          <a:p>
            <a:endParaRPr lang="en-GB" dirty="0"/>
          </a:p>
        </p:txBody>
      </p:sp>
      <p:pic>
        <p:nvPicPr>
          <p:cNvPr id="102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6265" y="1884721"/>
            <a:ext cx="8283265" cy="5112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60256" y="3214541"/>
            <a:ext cx="2130457" cy="3026004"/>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lang="el-GR" sz="1400" b="1" dirty="0" smtClean="0"/>
              <a:t>Πηγή: </a:t>
            </a:r>
          </a:p>
          <a:p>
            <a:r>
              <a:rPr lang="el-GR" sz="1400" dirty="0" smtClean="0"/>
              <a:t>Υπουργείο </a:t>
            </a:r>
            <a:r>
              <a:rPr lang="el-GR" sz="1400" dirty="0"/>
              <a:t>Οικονομικών, Οργανισμός </a:t>
            </a:r>
            <a:endParaRPr lang="el-GR" sz="1400" dirty="0" smtClean="0"/>
          </a:p>
          <a:p>
            <a:r>
              <a:rPr lang="el-GR" sz="1400" dirty="0" smtClean="0"/>
              <a:t>Διαχείρισης </a:t>
            </a:r>
            <a:r>
              <a:rPr lang="el-GR" sz="1400" dirty="0"/>
              <a:t>Δημοσίου Χρέους, </a:t>
            </a:r>
            <a:endParaRPr lang="el-GR" sz="1400" dirty="0" smtClean="0"/>
          </a:p>
          <a:p>
            <a:r>
              <a:rPr lang="el-GR" sz="1400" i="1" dirty="0" smtClean="0"/>
              <a:t>Δημόσιο </a:t>
            </a:r>
            <a:r>
              <a:rPr lang="el-GR" sz="1400" i="1" dirty="0"/>
              <a:t>Χρέος </a:t>
            </a:r>
            <a:r>
              <a:rPr lang="el-GR" sz="1400" i="1" dirty="0" smtClean="0"/>
              <a:t>&amp;</a:t>
            </a:r>
          </a:p>
          <a:p>
            <a:r>
              <a:rPr lang="el-GR" sz="1400" i="1" dirty="0" smtClean="0"/>
              <a:t> </a:t>
            </a:r>
            <a:r>
              <a:rPr lang="el-GR" sz="1400" i="1" dirty="0"/>
              <a:t>Δανεισμός: Ετήσια </a:t>
            </a:r>
            <a:r>
              <a:rPr lang="el-GR" sz="1400" i="1" dirty="0" smtClean="0"/>
              <a:t>Ενημερωτική</a:t>
            </a:r>
          </a:p>
          <a:p>
            <a:r>
              <a:rPr lang="el-GR" sz="1400" i="1" dirty="0" smtClean="0"/>
              <a:t> </a:t>
            </a:r>
            <a:r>
              <a:rPr lang="el-GR" sz="1400" i="1" dirty="0"/>
              <a:t>Έκθεση</a:t>
            </a:r>
            <a:r>
              <a:rPr lang="el-GR" sz="1400" dirty="0"/>
              <a:t> (</a:t>
            </a:r>
            <a:r>
              <a:rPr lang="en-US" sz="1400" dirty="0"/>
              <a:t>A</a:t>
            </a:r>
            <a:r>
              <a:rPr lang="el-GR" sz="1400" dirty="0"/>
              <a:t>θήνα, 2016). </a:t>
            </a:r>
            <a:endParaRPr lang="en-GB" sz="1400" dirty="0"/>
          </a:p>
        </p:txBody>
      </p:sp>
    </p:spTree>
    <p:extLst>
      <p:ext uri="{BB962C8B-B14F-4D97-AF65-F5344CB8AC3E}">
        <p14:creationId xmlns:p14="http://schemas.microsoft.com/office/powerpoint/2010/main" val="2606531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517" y="258894"/>
            <a:ext cx="10058400" cy="1136273"/>
          </a:xfrm>
        </p:spPr>
        <p:txBody>
          <a:bodyPr/>
          <a:lstStyle/>
          <a:p>
            <a:pPr algn="ctr"/>
            <a:r>
              <a:rPr lang="el-GR" dirty="0" smtClean="0">
                <a:solidFill>
                  <a:srgbClr val="0070C0"/>
                </a:solidFill>
                <a:latin typeface="Century Gothic" panose="020B0502020202020204" pitchFamily="34" charset="0"/>
              </a:rPr>
              <a:t>Δάνεια </a:t>
            </a:r>
            <a:r>
              <a:rPr lang="en-US" dirty="0" smtClean="0">
                <a:solidFill>
                  <a:srgbClr val="0070C0"/>
                </a:solidFill>
                <a:latin typeface="Century Gothic" panose="020B0502020202020204" pitchFamily="34" charset="0"/>
              </a:rPr>
              <a:t>EFSF </a:t>
            </a:r>
            <a:r>
              <a:rPr lang="el-GR" dirty="0" smtClean="0">
                <a:solidFill>
                  <a:srgbClr val="0070C0"/>
                </a:solidFill>
                <a:latin typeface="Century Gothic" panose="020B0502020202020204" pitchFamily="34" charset="0"/>
              </a:rPr>
              <a:t>Σεπτέμβριος 2017</a:t>
            </a:r>
            <a:endParaRPr lang="en-GB" dirty="0">
              <a:solidFill>
                <a:srgbClr val="0070C0"/>
              </a:solidFill>
              <a:latin typeface="Century Gothic" panose="020B0502020202020204" pitchFamily="34" charset="0"/>
            </a:endParaRPr>
          </a:p>
        </p:txBody>
      </p:sp>
      <p:sp>
        <p:nvSpPr>
          <p:cNvPr id="6" name="Content Placeholder 5"/>
          <p:cNvSpPr>
            <a:spLocks noGrp="1"/>
          </p:cNvSpPr>
          <p:nvPr>
            <p:ph idx="1"/>
          </p:nvPr>
        </p:nvSpPr>
        <p:spPr>
          <a:xfrm>
            <a:off x="2725423" y="3768801"/>
            <a:ext cx="13869523" cy="6514149"/>
          </a:xfrm>
        </p:spPr>
        <p:txBody>
          <a:bodyPr>
            <a:normAutofit/>
          </a:bodyPr>
          <a:lstStyle/>
          <a:p>
            <a:pPr marL="0" indent="0">
              <a:buNone/>
            </a:pPr>
            <a:endParaRPr lang="el-GR" sz="3600" b="1" dirty="0">
              <a:latin typeface="Century Gothic" panose="020B0502020202020204" pitchFamily="34" charset="0"/>
            </a:endParaRPr>
          </a:p>
          <a:p>
            <a:pPr marL="0" indent="0">
              <a:buNone/>
            </a:pPr>
            <a:endParaRPr lang="en-US" sz="3000" dirty="0"/>
          </a:p>
        </p:txBody>
      </p:sp>
      <p:pic>
        <p:nvPicPr>
          <p:cNvPr id="205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2587" y="1693748"/>
            <a:ext cx="8304614" cy="4744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1646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517" y="258895"/>
            <a:ext cx="9903990" cy="778053"/>
          </a:xfrm>
        </p:spPr>
        <p:txBody>
          <a:bodyPr/>
          <a:lstStyle/>
          <a:p>
            <a:pPr algn="ctr"/>
            <a:r>
              <a:rPr lang="el-GR" dirty="0" smtClean="0">
                <a:solidFill>
                  <a:srgbClr val="0070C0"/>
                </a:solidFill>
                <a:latin typeface="Century Gothic" panose="020B0502020202020204" pitchFamily="34" charset="0"/>
              </a:rPr>
              <a:t>Δάνεια </a:t>
            </a:r>
            <a:r>
              <a:rPr lang="en-US" dirty="0" smtClean="0">
                <a:solidFill>
                  <a:srgbClr val="0070C0"/>
                </a:solidFill>
                <a:latin typeface="Century Gothic" panose="020B0502020202020204" pitchFamily="34" charset="0"/>
              </a:rPr>
              <a:t>ESM</a:t>
            </a:r>
            <a:r>
              <a:rPr lang="el-GR" dirty="0" smtClean="0">
                <a:solidFill>
                  <a:srgbClr val="0070C0"/>
                </a:solidFill>
                <a:latin typeface="Century Gothic" panose="020B0502020202020204" pitchFamily="34" charset="0"/>
              </a:rPr>
              <a:t> Σεπτέμβριος 2017</a:t>
            </a:r>
            <a:endParaRPr lang="en-GB" dirty="0">
              <a:solidFill>
                <a:srgbClr val="0070C0"/>
              </a:solidFill>
              <a:latin typeface="Century Gothic" panose="020B0502020202020204" pitchFamily="34" charset="0"/>
            </a:endParaRPr>
          </a:p>
        </p:txBody>
      </p:sp>
      <p:sp>
        <p:nvSpPr>
          <p:cNvPr id="6" name="Content Placeholder 5"/>
          <p:cNvSpPr>
            <a:spLocks noGrp="1"/>
          </p:cNvSpPr>
          <p:nvPr>
            <p:ph idx="1"/>
          </p:nvPr>
        </p:nvSpPr>
        <p:spPr>
          <a:xfrm>
            <a:off x="2725423" y="3768801"/>
            <a:ext cx="13869523" cy="6514149"/>
          </a:xfrm>
        </p:spPr>
        <p:txBody>
          <a:bodyPr>
            <a:normAutofit/>
          </a:bodyPr>
          <a:lstStyle/>
          <a:p>
            <a:pPr marL="0" indent="0">
              <a:buNone/>
            </a:pPr>
            <a:endParaRPr lang="el-GR" sz="3600" b="1" dirty="0">
              <a:latin typeface="Century Gothic" panose="020B0502020202020204" pitchFamily="34" charset="0"/>
            </a:endParaRPr>
          </a:p>
          <a:p>
            <a:pPr marL="0" indent="0">
              <a:buNone/>
            </a:pPr>
            <a:endParaRPr lang="en-US" sz="3000" dirty="0"/>
          </a:p>
        </p:txBody>
      </p:sp>
      <p:pic>
        <p:nvPicPr>
          <p:cNvPr id="307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2519" y="1036948"/>
            <a:ext cx="7227559" cy="5821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7734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564848"/>
            <a:ext cx="10058400" cy="2760263"/>
          </a:xfrm>
        </p:spPr>
        <p:txBody>
          <a:bodyPr>
            <a:normAutofit/>
          </a:bodyPr>
          <a:lstStyle/>
          <a:p>
            <a:r>
              <a:rPr lang="el-GR" sz="4800" b="1" dirty="0" smtClean="0"/>
              <a:t>ΕΞΟΔΟΣ ΑΠΟ ΤΑ ΠΡΟΓΡΑΜΜΑΤΑ</a:t>
            </a:r>
            <a:endParaRPr lang="en-GB" sz="6600" dirty="0">
              <a:latin typeface="Century Gothic" panose="020B0502020202020204" pitchFamily="34" charset="0"/>
            </a:endParaRPr>
          </a:p>
        </p:txBody>
      </p:sp>
      <p:sp>
        <p:nvSpPr>
          <p:cNvPr id="3" name="Text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222916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517" y="258894"/>
            <a:ext cx="10058400" cy="1212259"/>
          </a:xfrm>
        </p:spPr>
        <p:txBody>
          <a:bodyPr/>
          <a:lstStyle/>
          <a:p>
            <a:pPr algn="ctr"/>
            <a:r>
              <a:rPr lang="el-GR" dirty="0" smtClean="0">
                <a:solidFill>
                  <a:srgbClr val="0070C0"/>
                </a:solidFill>
                <a:latin typeface="Century Gothic" panose="020B0502020202020204" pitchFamily="34" charset="0"/>
              </a:rPr>
              <a:t>Διαδικασία Εξόδου</a:t>
            </a:r>
            <a:r>
              <a:rPr lang="en-US" dirty="0" smtClean="0">
                <a:solidFill>
                  <a:srgbClr val="0070C0"/>
                </a:solidFill>
                <a:latin typeface="Century Gothic" panose="020B0502020202020204" pitchFamily="34" charset="0"/>
              </a:rPr>
              <a:t> </a:t>
            </a:r>
            <a:endParaRPr lang="en-GB" dirty="0">
              <a:solidFill>
                <a:srgbClr val="0070C0"/>
              </a:solidFill>
              <a:latin typeface="Century Gothic" panose="020B0502020202020204" pitchFamily="34" charset="0"/>
            </a:endParaRPr>
          </a:p>
        </p:txBody>
      </p:sp>
      <p:sp>
        <p:nvSpPr>
          <p:cNvPr id="6" name="Content Placeholder 5"/>
          <p:cNvSpPr>
            <a:spLocks noGrp="1"/>
          </p:cNvSpPr>
          <p:nvPr>
            <p:ph idx="1"/>
          </p:nvPr>
        </p:nvSpPr>
        <p:spPr/>
        <p:txBody>
          <a:bodyPr>
            <a:normAutofit/>
          </a:bodyPr>
          <a:lstStyle/>
          <a:p>
            <a:pPr marL="384048" lvl="2" indent="0">
              <a:buNone/>
            </a:pPr>
            <a:r>
              <a:rPr lang="el-GR" sz="2800" dirty="0"/>
              <a:t>Η Ελλάδα θα ακολουθήσει την διαδικασία του Κανονισμού 472/2013, και για τις δύο κατηγορίες δανείων, αφού ο Κανονισμός 472/13 (άρθρο 16) έχει αναδρομική εφαρμογή και στα δάνεια του </a:t>
            </a:r>
            <a:r>
              <a:rPr lang="en-GB" sz="2800" dirty="0"/>
              <a:t>EFSF</a:t>
            </a:r>
            <a:r>
              <a:rPr lang="el-GR" sz="2800" dirty="0"/>
              <a:t>, εαν ένα κράτος μέλος ελάμβανε χρηματοδοτική συνδρομή στις 30.05.2017.</a:t>
            </a:r>
            <a:endParaRPr lang="en-GB" sz="2800" dirty="0"/>
          </a:p>
          <a:p>
            <a:pPr marL="384048" lvl="2" indent="0">
              <a:buNone/>
            </a:pPr>
            <a:endParaRPr lang="en-US" sz="3000" dirty="0"/>
          </a:p>
        </p:txBody>
      </p:sp>
    </p:spTree>
    <p:extLst>
      <p:ext uri="{BB962C8B-B14F-4D97-AF65-F5344CB8AC3E}">
        <p14:creationId xmlns:p14="http://schemas.microsoft.com/office/powerpoint/2010/main" val="2799194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517" y="258894"/>
            <a:ext cx="10058400" cy="1212259"/>
          </a:xfrm>
        </p:spPr>
        <p:txBody>
          <a:bodyPr/>
          <a:lstStyle/>
          <a:p>
            <a:pPr algn="ctr"/>
            <a:r>
              <a:rPr lang="el-GR" dirty="0" smtClean="0">
                <a:solidFill>
                  <a:srgbClr val="0070C0"/>
                </a:solidFill>
                <a:latin typeface="Century Gothic" panose="020B0502020202020204" pitchFamily="34" charset="0"/>
              </a:rPr>
              <a:t>Τρεις πιθανότητες</a:t>
            </a:r>
            <a:endParaRPr lang="en-GB" dirty="0">
              <a:solidFill>
                <a:srgbClr val="0070C0"/>
              </a:solidFill>
              <a:latin typeface="Century Gothic" panose="020B0502020202020204" pitchFamily="34" charset="0"/>
            </a:endParaRPr>
          </a:p>
        </p:txBody>
      </p:sp>
      <p:sp>
        <p:nvSpPr>
          <p:cNvPr id="6" name="Content Placeholder 5"/>
          <p:cNvSpPr>
            <a:spLocks noGrp="1"/>
          </p:cNvSpPr>
          <p:nvPr>
            <p:ph idx="1"/>
          </p:nvPr>
        </p:nvSpPr>
        <p:spPr/>
        <p:txBody>
          <a:bodyPr>
            <a:normAutofit/>
          </a:bodyPr>
          <a:lstStyle/>
          <a:p>
            <a:pPr lvl="0"/>
            <a:r>
              <a:rPr lang="el-GR" sz="3600" dirty="0"/>
              <a:t>Παρουσιάζω παρακάτω τις </a:t>
            </a:r>
            <a:r>
              <a:rPr lang="el-GR" sz="3600" dirty="0" smtClean="0"/>
              <a:t>τρεις </a:t>
            </a:r>
            <a:r>
              <a:rPr lang="el-GR" sz="3600" dirty="0"/>
              <a:t>πιθανότητες (η δεύτερη και η τρίτη μπορεί να συνδυαστούν). </a:t>
            </a:r>
            <a:endParaRPr lang="el-GR" sz="3600" dirty="0" smtClean="0"/>
          </a:p>
          <a:p>
            <a:pPr lvl="2"/>
            <a:r>
              <a:rPr lang="el-GR" sz="3600" dirty="0" smtClean="0"/>
              <a:t>«</a:t>
            </a:r>
            <a:r>
              <a:rPr lang="el-GR" sz="3600" dirty="0"/>
              <a:t>Εποπτεία μετα το </a:t>
            </a:r>
            <a:r>
              <a:rPr lang="el-GR" sz="3600" dirty="0" smtClean="0"/>
              <a:t>Πρόγραμμα»</a:t>
            </a:r>
            <a:endParaRPr lang="en-GB" sz="3600" dirty="0"/>
          </a:p>
          <a:p>
            <a:pPr lvl="2"/>
            <a:r>
              <a:rPr lang="el-GR" sz="3600" dirty="0"/>
              <a:t>«Ενισχυμένη Εποπτεία» </a:t>
            </a:r>
            <a:endParaRPr lang="en-GB" sz="3600" dirty="0"/>
          </a:p>
          <a:p>
            <a:pPr lvl="2"/>
            <a:r>
              <a:rPr lang="el-GR" sz="3600" dirty="0"/>
              <a:t>«Προληπτική Στήριξη»</a:t>
            </a:r>
            <a:endParaRPr lang="en-GB" sz="3600" dirty="0"/>
          </a:p>
          <a:p>
            <a:pPr marL="384048" lvl="2" indent="0">
              <a:buNone/>
            </a:pPr>
            <a:endParaRPr lang="en-US" sz="3000" dirty="0"/>
          </a:p>
        </p:txBody>
      </p:sp>
    </p:spTree>
    <p:extLst>
      <p:ext uri="{BB962C8B-B14F-4D97-AF65-F5344CB8AC3E}">
        <p14:creationId xmlns:p14="http://schemas.microsoft.com/office/powerpoint/2010/main" val="18296900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517" y="258894"/>
            <a:ext cx="10058400" cy="1212259"/>
          </a:xfrm>
        </p:spPr>
        <p:txBody>
          <a:bodyPr>
            <a:normAutofit/>
          </a:bodyPr>
          <a:lstStyle/>
          <a:p>
            <a:pPr algn="ctr"/>
            <a:r>
              <a:rPr lang="el-GR" dirty="0" smtClean="0">
                <a:solidFill>
                  <a:srgbClr val="0070C0"/>
                </a:solidFill>
                <a:latin typeface="Century Gothic" panose="020B0502020202020204" pitchFamily="34" charset="0"/>
              </a:rPr>
              <a:t>Εποπτεία μετά την έξοδο</a:t>
            </a:r>
            <a:endParaRPr lang="en-GB" dirty="0">
              <a:solidFill>
                <a:srgbClr val="0070C0"/>
              </a:solidFill>
              <a:latin typeface="Century Gothic" panose="020B0502020202020204" pitchFamily="34" charset="0"/>
            </a:endParaRPr>
          </a:p>
        </p:txBody>
      </p:sp>
      <p:sp>
        <p:nvSpPr>
          <p:cNvPr id="6" name="Content Placeholder 5"/>
          <p:cNvSpPr>
            <a:spLocks noGrp="1"/>
          </p:cNvSpPr>
          <p:nvPr>
            <p:ph idx="1"/>
          </p:nvPr>
        </p:nvSpPr>
        <p:spPr/>
        <p:txBody>
          <a:bodyPr>
            <a:normAutofit/>
          </a:bodyPr>
          <a:lstStyle/>
          <a:p>
            <a:pPr lvl="0"/>
            <a:r>
              <a:rPr lang="el-GR" sz="3600" dirty="0" smtClean="0"/>
              <a:t> </a:t>
            </a:r>
            <a:endParaRPr lang="en-GB" sz="3600" dirty="0"/>
          </a:p>
          <a:p>
            <a:pPr marL="384048" lvl="2" indent="0">
              <a:buNone/>
            </a:pPr>
            <a:endParaRPr lang="en-US" sz="3000" dirty="0"/>
          </a:p>
        </p:txBody>
      </p:sp>
      <p:pic>
        <p:nvPicPr>
          <p:cNvPr id="3" name="Picture 2"/>
          <p:cNvPicPr>
            <a:picLocks noChangeAspect="1"/>
          </p:cNvPicPr>
          <p:nvPr/>
        </p:nvPicPr>
        <p:blipFill>
          <a:blip r:embed="rId3"/>
          <a:stretch>
            <a:fillRect/>
          </a:stretch>
        </p:blipFill>
        <p:spPr>
          <a:xfrm>
            <a:off x="1532918" y="2100051"/>
            <a:ext cx="9631999" cy="3769043"/>
          </a:xfrm>
          <a:prstGeom prst="rect">
            <a:avLst/>
          </a:prstGeom>
        </p:spPr>
      </p:pic>
    </p:spTree>
    <p:extLst>
      <p:ext uri="{BB962C8B-B14F-4D97-AF65-F5344CB8AC3E}">
        <p14:creationId xmlns:p14="http://schemas.microsoft.com/office/powerpoint/2010/main" val="3260438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517" y="258894"/>
            <a:ext cx="10058400" cy="1212259"/>
          </a:xfrm>
        </p:spPr>
        <p:txBody>
          <a:bodyPr>
            <a:normAutofit/>
          </a:bodyPr>
          <a:lstStyle/>
          <a:p>
            <a:pPr algn="ctr"/>
            <a:r>
              <a:rPr lang="el-GR" dirty="0" smtClean="0">
                <a:solidFill>
                  <a:srgbClr val="0070C0"/>
                </a:solidFill>
                <a:latin typeface="Century Gothic" panose="020B0502020202020204" pitchFamily="34" charset="0"/>
              </a:rPr>
              <a:t>Ενισχυμένη Εποπτεία</a:t>
            </a:r>
            <a:endParaRPr lang="en-GB" dirty="0">
              <a:solidFill>
                <a:srgbClr val="0070C0"/>
              </a:solidFill>
              <a:latin typeface="Century Gothic" panose="020B0502020202020204" pitchFamily="34" charset="0"/>
            </a:endParaRPr>
          </a:p>
        </p:txBody>
      </p:sp>
      <p:sp>
        <p:nvSpPr>
          <p:cNvPr id="6" name="Content Placeholder 5"/>
          <p:cNvSpPr>
            <a:spLocks noGrp="1"/>
          </p:cNvSpPr>
          <p:nvPr>
            <p:ph idx="1"/>
          </p:nvPr>
        </p:nvSpPr>
        <p:spPr/>
        <p:txBody>
          <a:bodyPr>
            <a:normAutofit/>
          </a:bodyPr>
          <a:lstStyle/>
          <a:p>
            <a:pPr lvl="0"/>
            <a:r>
              <a:rPr lang="el-GR" sz="3600" dirty="0" smtClean="0"/>
              <a:t> </a:t>
            </a:r>
            <a:endParaRPr lang="en-GB" sz="3600" dirty="0"/>
          </a:p>
          <a:p>
            <a:pPr marL="384048" lvl="2" indent="0">
              <a:buNone/>
            </a:pPr>
            <a:endParaRPr lang="en-US" sz="3000" dirty="0"/>
          </a:p>
        </p:txBody>
      </p:sp>
      <p:pic>
        <p:nvPicPr>
          <p:cNvPr id="4" name="Picture 3"/>
          <p:cNvPicPr>
            <a:picLocks noChangeAspect="1"/>
          </p:cNvPicPr>
          <p:nvPr/>
        </p:nvPicPr>
        <p:blipFill>
          <a:blip r:embed="rId3"/>
          <a:stretch>
            <a:fillRect/>
          </a:stretch>
        </p:blipFill>
        <p:spPr>
          <a:xfrm>
            <a:off x="1097280" y="2103388"/>
            <a:ext cx="10014451" cy="4140287"/>
          </a:xfrm>
          <a:prstGeom prst="rect">
            <a:avLst/>
          </a:prstGeom>
        </p:spPr>
      </p:pic>
    </p:spTree>
    <p:extLst>
      <p:ext uri="{BB962C8B-B14F-4D97-AF65-F5344CB8AC3E}">
        <p14:creationId xmlns:p14="http://schemas.microsoft.com/office/powerpoint/2010/main" val="28372463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517" y="258894"/>
            <a:ext cx="10058400" cy="1212259"/>
          </a:xfrm>
        </p:spPr>
        <p:txBody>
          <a:bodyPr>
            <a:normAutofit/>
          </a:bodyPr>
          <a:lstStyle/>
          <a:p>
            <a:pPr algn="ctr"/>
            <a:r>
              <a:rPr lang="el-GR" dirty="0" smtClean="0">
                <a:solidFill>
                  <a:srgbClr val="0070C0"/>
                </a:solidFill>
                <a:latin typeface="Century Gothic" panose="020B0502020202020204" pitchFamily="34" charset="0"/>
              </a:rPr>
              <a:t>Προληπτική Στήριξη</a:t>
            </a:r>
            <a:endParaRPr lang="en-GB" dirty="0">
              <a:solidFill>
                <a:srgbClr val="0070C0"/>
              </a:solidFill>
              <a:latin typeface="Century Gothic" panose="020B0502020202020204" pitchFamily="34" charset="0"/>
            </a:endParaRPr>
          </a:p>
        </p:txBody>
      </p:sp>
      <p:sp>
        <p:nvSpPr>
          <p:cNvPr id="6" name="Content Placeholder 5"/>
          <p:cNvSpPr>
            <a:spLocks noGrp="1"/>
          </p:cNvSpPr>
          <p:nvPr>
            <p:ph idx="1"/>
          </p:nvPr>
        </p:nvSpPr>
        <p:spPr/>
        <p:txBody>
          <a:bodyPr>
            <a:normAutofit/>
          </a:bodyPr>
          <a:lstStyle/>
          <a:p>
            <a:pPr lvl="0"/>
            <a:r>
              <a:rPr lang="el-GR" sz="3600" dirty="0" smtClean="0"/>
              <a:t> </a:t>
            </a:r>
            <a:endParaRPr lang="en-GB" sz="3600" dirty="0"/>
          </a:p>
          <a:p>
            <a:pPr marL="384048" lvl="2" indent="0">
              <a:buNone/>
            </a:pPr>
            <a:endParaRPr lang="en-US" sz="3000" dirty="0"/>
          </a:p>
        </p:txBody>
      </p:sp>
      <p:pic>
        <p:nvPicPr>
          <p:cNvPr id="7" name="Picture 6"/>
          <p:cNvPicPr>
            <a:picLocks noChangeAspect="1"/>
          </p:cNvPicPr>
          <p:nvPr/>
        </p:nvPicPr>
        <p:blipFill>
          <a:blip r:embed="rId3"/>
          <a:stretch>
            <a:fillRect/>
          </a:stretch>
        </p:blipFill>
        <p:spPr>
          <a:xfrm>
            <a:off x="1463364" y="1955767"/>
            <a:ext cx="9630990" cy="4454460"/>
          </a:xfrm>
          <a:prstGeom prst="rect">
            <a:avLst/>
          </a:prstGeom>
        </p:spPr>
      </p:pic>
    </p:spTree>
    <p:extLst>
      <p:ext uri="{BB962C8B-B14F-4D97-AF65-F5344CB8AC3E}">
        <p14:creationId xmlns:p14="http://schemas.microsoft.com/office/powerpoint/2010/main" val="65419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517" y="258894"/>
            <a:ext cx="10058400" cy="1212259"/>
          </a:xfrm>
        </p:spPr>
        <p:txBody>
          <a:bodyPr/>
          <a:lstStyle/>
          <a:p>
            <a:pPr algn="ctr"/>
            <a:r>
              <a:rPr lang="el-GR" dirty="0" smtClean="0">
                <a:solidFill>
                  <a:srgbClr val="0070C0"/>
                </a:solidFill>
                <a:latin typeface="Century Gothic" panose="020B0502020202020204" pitchFamily="34" charset="0"/>
              </a:rPr>
              <a:t> </a:t>
            </a:r>
            <a:endParaRPr lang="en-GB" dirty="0">
              <a:solidFill>
                <a:srgbClr val="0070C0"/>
              </a:solidFill>
              <a:latin typeface="Century Gothic" panose="020B0502020202020204" pitchFamily="34" charset="0"/>
            </a:endParaRPr>
          </a:p>
        </p:txBody>
      </p:sp>
      <p:sp>
        <p:nvSpPr>
          <p:cNvPr id="6" name="Content Placeholder 5"/>
          <p:cNvSpPr>
            <a:spLocks noGrp="1"/>
          </p:cNvSpPr>
          <p:nvPr>
            <p:ph idx="1"/>
          </p:nvPr>
        </p:nvSpPr>
        <p:spPr>
          <a:xfrm>
            <a:off x="1097280" y="1471153"/>
            <a:ext cx="10058400" cy="4397941"/>
          </a:xfrm>
        </p:spPr>
        <p:txBody>
          <a:bodyPr>
            <a:normAutofit/>
          </a:bodyPr>
          <a:lstStyle/>
          <a:p>
            <a:endParaRPr lang="en-US" dirty="0" smtClean="0"/>
          </a:p>
          <a:p>
            <a:pPr>
              <a:buFont typeface="Arial" panose="020B0604020202020204" pitchFamily="34" charset="0"/>
              <a:buChar char="•"/>
            </a:pPr>
            <a:r>
              <a:rPr lang="el-GR" sz="2800" dirty="0"/>
              <a:t>Οι γενικές υποχρεώσεις δημοσιονομικής υπευθυνότητας της Ελλάδας δεν πηγάζουν από τα Μνημόνια ούτε και από τη συμμετοχή στην </a:t>
            </a:r>
            <a:r>
              <a:rPr lang="el-GR" sz="2800" dirty="0" smtClean="0"/>
              <a:t>Ευρωζώνη.</a:t>
            </a:r>
          </a:p>
          <a:p>
            <a:pPr>
              <a:buFont typeface="Arial" panose="020B0604020202020204" pitchFamily="34" charset="0"/>
              <a:buChar char="•"/>
            </a:pPr>
            <a:r>
              <a:rPr lang="el-GR" sz="2800" dirty="0" smtClean="0"/>
              <a:t>Πηγάζουν από από </a:t>
            </a:r>
            <a:r>
              <a:rPr lang="el-GR" sz="2800" dirty="0"/>
              <a:t>τους γενικούς κανόνες της </a:t>
            </a:r>
            <a:r>
              <a:rPr lang="el-GR" sz="2800" dirty="0" smtClean="0"/>
              <a:t>εναίας </a:t>
            </a:r>
            <a:r>
              <a:rPr lang="el-GR" sz="2800" dirty="0"/>
              <a:t>αγοράς, σύμφωνα με τις γενικές Συνθήκες της ΕΕ. </a:t>
            </a:r>
            <a:endParaRPr lang="el-GR" sz="2800" dirty="0" smtClean="0"/>
          </a:p>
          <a:p>
            <a:pPr>
              <a:buFont typeface="Arial" panose="020B0604020202020204" pitchFamily="34" charset="0"/>
              <a:buChar char="•"/>
            </a:pPr>
            <a:r>
              <a:rPr lang="el-GR" sz="2800" dirty="0" smtClean="0"/>
              <a:t>Οι </a:t>
            </a:r>
            <a:r>
              <a:rPr lang="el-GR" sz="2800" dirty="0"/>
              <a:t>κανόνες αυτοί ισχύουν για όλες τις χώρες της ΕΕ, συμπεριλαμβανομένων και των χωρών που δεν ανήκουν στην Ευρωζώνη, π.χ το Ηνωμένο Βασίλειο ή την Σουηδία. </a:t>
            </a:r>
            <a:endParaRPr lang="en-GB" sz="2800" dirty="0"/>
          </a:p>
          <a:p>
            <a:pPr marL="0" indent="0">
              <a:buNone/>
            </a:pPr>
            <a:endParaRPr lang="en-GB" sz="2600" dirty="0">
              <a:latin typeface="Century Gothic" panose="020B0502020202020204" pitchFamily="34" charset="0"/>
            </a:endParaRPr>
          </a:p>
        </p:txBody>
      </p:sp>
      <p:sp>
        <p:nvSpPr>
          <p:cNvPr id="5" name="Title 1"/>
          <p:cNvSpPr txBox="1">
            <a:spLocks/>
          </p:cNvSpPr>
          <p:nvPr/>
        </p:nvSpPr>
        <p:spPr>
          <a:xfrm>
            <a:off x="1097280" y="480767"/>
            <a:ext cx="10067637" cy="990386"/>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l-GR" dirty="0" smtClean="0">
                <a:solidFill>
                  <a:srgbClr val="0070C0"/>
                </a:solidFill>
                <a:latin typeface="Century Gothic" panose="020B0502020202020204" pitchFamily="34" charset="0"/>
              </a:rPr>
              <a:t>Γενικές Υποχρεώσεις</a:t>
            </a:r>
            <a:endParaRPr lang="en-GB" dirty="0">
              <a:solidFill>
                <a:srgbClr val="0070C0"/>
              </a:solidFill>
              <a:latin typeface="Century Gothic" panose="020B0502020202020204" pitchFamily="34" charset="0"/>
            </a:endParaRPr>
          </a:p>
        </p:txBody>
      </p:sp>
    </p:spTree>
    <p:extLst>
      <p:ext uri="{BB962C8B-B14F-4D97-AF65-F5344CB8AC3E}">
        <p14:creationId xmlns:p14="http://schemas.microsoft.com/office/powerpoint/2010/main" val="18526551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517" y="258894"/>
            <a:ext cx="10058400" cy="1212259"/>
          </a:xfrm>
        </p:spPr>
        <p:txBody>
          <a:bodyPr>
            <a:normAutofit/>
          </a:bodyPr>
          <a:lstStyle/>
          <a:p>
            <a:pPr algn="ctr"/>
            <a:r>
              <a:rPr lang="el-GR" dirty="0" smtClean="0">
                <a:solidFill>
                  <a:srgbClr val="0070C0"/>
                </a:solidFill>
                <a:latin typeface="Century Gothic" panose="020B0502020202020204" pitchFamily="34" charset="0"/>
              </a:rPr>
              <a:t>Δυο Εναλλακτικοί Τρόποι Στήριξης</a:t>
            </a:r>
            <a:endParaRPr lang="en-GB" dirty="0">
              <a:solidFill>
                <a:srgbClr val="0070C0"/>
              </a:solidFill>
              <a:latin typeface="Century Gothic" panose="020B0502020202020204" pitchFamily="34" charset="0"/>
            </a:endParaRPr>
          </a:p>
        </p:txBody>
      </p:sp>
      <p:sp>
        <p:nvSpPr>
          <p:cNvPr id="6" name="Content Placeholder 5"/>
          <p:cNvSpPr>
            <a:spLocks noGrp="1"/>
          </p:cNvSpPr>
          <p:nvPr>
            <p:ph idx="1"/>
          </p:nvPr>
        </p:nvSpPr>
        <p:spPr/>
        <p:txBody>
          <a:bodyPr>
            <a:normAutofit/>
          </a:bodyPr>
          <a:lstStyle/>
          <a:p>
            <a:pPr lvl="0"/>
            <a:r>
              <a:rPr lang="el-GR" sz="3600" dirty="0" smtClean="0"/>
              <a:t> </a:t>
            </a:r>
            <a:endParaRPr lang="en-GB" sz="3600" dirty="0"/>
          </a:p>
          <a:p>
            <a:pPr marL="384048" lvl="2" indent="0">
              <a:buNone/>
            </a:pPr>
            <a:endParaRPr lang="en-US" sz="3000" dirty="0"/>
          </a:p>
        </p:txBody>
      </p:sp>
      <p:pic>
        <p:nvPicPr>
          <p:cNvPr id="3" name="Picture 2"/>
          <p:cNvPicPr>
            <a:picLocks noChangeAspect="1"/>
          </p:cNvPicPr>
          <p:nvPr/>
        </p:nvPicPr>
        <p:blipFill>
          <a:blip r:embed="rId3"/>
          <a:stretch>
            <a:fillRect/>
          </a:stretch>
        </p:blipFill>
        <p:spPr>
          <a:xfrm>
            <a:off x="1218886" y="1983901"/>
            <a:ext cx="9833662" cy="1701980"/>
          </a:xfrm>
          <a:prstGeom prst="rect">
            <a:avLst/>
          </a:prstGeom>
        </p:spPr>
      </p:pic>
      <p:pic>
        <p:nvPicPr>
          <p:cNvPr id="4" name="Picture 3"/>
          <p:cNvPicPr>
            <a:picLocks noChangeAspect="1"/>
          </p:cNvPicPr>
          <p:nvPr/>
        </p:nvPicPr>
        <p:blipFill>
          <a:blip r:embed="rId4"/>
          <a:stretch>
            <a:fillRect/>
          </a:stretch>
        </p:blipFill>
        <p:spPr>
          <a:xfrm>
            <a:off x="1108338" y="3960927"/>
            <a:ext cx="9966838" cy="1233242"/>
          </a:xfrm>
          <a:prstGeom prst="rect">
            <a:avLst/>
          </a:prstGeom>
        </p:spPr>
      </p:pic>
    </p:spTree>
    <p:extLst>
      <p:ext uri="{BB962C8B-B14F-4D97-AF65-F5344CB8AC3E}">
        <p14:creationId xmlns:p14="http://schemas.microsoft.com/office/powerpoint/2010/main" val="30293905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517" y="258894"/>
            <a:ext cx="10058400" cy="976017"/>
          </a:xfrm>
        </p:spPr>
        <p:txBody>
          <a:bodyPr>
            <a:normAutofit fontScale="90000"/>
          </a:bodyPr>
          <a:lstStyle/>
          <a:p>
            <a:pPr algn="ctr"/>
            <a:r>
              <a:rPr lang="el-GR" dirty="0" smtClean="0">
                <a:solidFill>
                  <a:srgbClr val="0070C0"/>
                </a:solidFill>
                <a:latin typeface="Century Gothic" panose="020B0502020202020204" pitchFamily="34" charset="0"/>
              </a:rPr>
              <a:t>Πιστωτική Γραμμή Προληπτικών Προϋποθέσεων </a:t>
            </a:r>
            <a:endParaRPr lang="en-GB" dirty="0">
              <a:solidFill>
                <a:srgbClr val="0070C0"/>
              </a:solidFill>
              <a:latin typeface="Century Gothic" panose="020B0502020202020204" pitchFamily="34" charset="0"/>
            </a:endParaRPr>
          </a:p>
        </p:txBody>
      </p:sp>
      <p:sp>
        <p:nvSpPr>
          <p:cNvPr id="6" name="Content Placeholder 5"/>
          <p:cNvSpPr>
            <a:spLocks noGrp="1"/>
          </p:cNvSpPr>
          <p:nvPr>
            <p:ph idx="1"/>
          </p:nvPr>
        </p:nvSpPr>
        <p:spPr/>
        <p:txBody>
          <a:bodyPr>
            <a:normAutofit/>
          </a:bodyPr>
          <a:lstStyle/>
          <a:p>
            <a:pPr lvl="0"/>
            <a:r>
              <a:rPr lang="el-GR" sz="3600" dirty="0" smtClean="0"/>
              <a:t> </a:t>
            </a:r>
            <a:endParaRPr lang="en-GB" sz="3600" dirty="0"/>
          </a:p>
          <a:p>
            <a:pPr marL="384048" lvl="2" indent="0">
              <a:buNone/>
            </a:pPr>
            <a:endParaRPr lang="en-US" sz="3000" dirty="0"/>
          </a:p>
        </p:txBody>
      </p:sp>
      <p:pic>
        <p:nvPicPr>
          <p:cNvPr id="5" name="Picture 4"/>
          <p:cNvPicPr>
            <a:picLocks noChangeAspect="1"/>
          </p:cNvPicPr>
          <p:nvPr/>
        </p:nvPicPr>
        <p:blipFill>
          <a:blip r:embed="rId3"/>
          <a:stretch>
            <a:fillRect/>
          </a:stretch>
        </p:blipFill>
        <p:spPr>
          <a:xfrm>
            <a:off x="2168164" y="1323398"/>
            <a:ext cx="8107052" cy="5498770"/>
          </a:xfrm>
          <a:prstGeom prst="rect">
            <a:avLst/>
          </a:prstGeom>
        </p:spPr>
      </p:pic>
    </p:spTree>
    <p:extLst>
      <p:ext uri="{BB962C8B-B14F-4D97-AF65-F5344CB8AC3E}">
        <p14:creationId xmlns:p14="http://schemas.microsoft.com/office/powerpoint/2010/main" val="2949363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517" y="258894"/>
            <a:ext cx="10058400" cy="976017"/>
          </a:xfrm>
        </p:spPr>
        <p:txBody>
          <a:bodyPr>
            <a:normAutofit fontScale="90000"/>
          </a:bodyPr>
          <a:lstStyle/>
          <a:p>
            <a:pPr algn="ctr"/>
            <a:r>
              <a:rPr lang="el-GR" dirty="0" smtClean="0">
                <a:solidFill>
                  <a:srgbClr val="0070C0"/>
                </a:solidFill>
                <a:latin typeface="Century Gothic" panose="020B0502020202020204" pitchFamily="34" charset="0"/>
              </a:rPr>
              <a:t>Πιστωτική Γραμμή Ενισχυμένων Προϋποθέσεων </a:t>
            </a:r>
            <a:endParaRPr lang="en-GB" dirty="0">
              <a:solidFill>
                <a:srgbClr val="0070C0"/>
              </a:solidFill>
              <a:latin typeface="Century Gothic" panose="020B0502020202020204" pitchFamily="34" charset="0"/>
            </a:endParaRPr>
          </a:p>
        </p:txBody>
      </p:sp>
      <p:sp>
        <p:nvSpPr>
          <p:cNvPr id="6" name="Content Placeholder 5"/>
          <p:cNvSpPr>
            <a:spLocks noGrp="1"/>
          </p:cNvSpPr>
          <p:nvPr>
            <p:ph idx="1"/>
          </p:nvPr>
        </p:nvSpPr>
        <p:spPr/>
        <p:txBody>
          <a:bodyPr>
            <a:normAutofit/>
          </a:bodyPr>
          <a:lstStyle/>
          <a:p>
            <a:pPr lvl="0"/>
            <a:r>
              <a:rPr lang="el-GR" sz="3600" dirty="0" smtClean="0"/>
              <a:t> </a:t>
            </a:r>
            <a:endParaRPr lang="en-GB" sz="3600" dirty="0"/>
          </a:p>
          <a:p>
            <a:pPr marL="384048" lvl="2" indent="0">
              <a:buNone/>
            </a:pPr>
            <a:endParaRPr lang="en-US" sz="3000" dirty="0"/>
          </a:p>
        </p:txBody>
      </p:sp>
      <p:pic>
        <p:nvPicPr>
          <p:cNvPr id="4" name="Picture 3"/>
          <p:cNvPicPr>
            <a:picLocks noChangeAspect="1"/>
          </p:cNvPicPr>
          <p:nvPr/>
        </p:nvPicPr>
        <p:blipFill>
          <a:blip r:embed="rId3"/>
          <a:stretch>
            <a:fillRect/>
          </a:stretch>
        </p:blipFill>
        <p:spPr>
          <a:xfrm>
            <a:off x="1569061" y="1389030"/>
            <a:ext cx="9243483" cy="5413901"/>
          </a:xfrm>
          <a:prstGeom prst="rect">
            <a:avLst/>
          </a:prstGeom>
        </p:spPr>
      </p:pic>
    </p:spTree>
    <p:extLst>
      <p:ext uri="{BB962C8B-B14F-4D97-AF65-F5344CB8AC3E}">
        <p14:creationId xmlns:p14="http://schemas.microsoft.com/office/powerpoint/2010/main" val="37424129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517" y="258894"/>
            <a:ext cx="10058400" cy="1277675"/>
          </a:xfrm>
        </p:spPr>
        <p:txBody>
          <a:bodyPr>
            <a:normAutofit fontScale="90000"/>
          </a:bodyPr>
          <a:lstStyle/>
          <a:p>
            <a:pPr algn="ctr"/>
            <a:r>
              <a:rPr lang="el-GR" dirty="0" smtClean="0">
                <a:solidFill>
                  <a:srgbClr val="0070C0"/>
                </a:solidFill>
                <a:latin typeface="Century Gothic" panose="020B0502020202020204" pitchFamily="34" charset="0"/>
              </a:rPr>
              <a:t>Επίλογος: δημοσιονομική πειθαρχία</a:t>
            </a:r>
            <a:endParaRPr lang="en-GB" dirty="0">
              <a:solidFill>
                <a:srgbClr val="0070C0"/>
              </a:solidFill>
              <a:latin typeface="Century Gothic" panose="020B0502020202020204" pitchFamily="34" charset="0"/>
            </a:endParaRPr>
          </a:p>
        </p:txBody>
      </p:sp>
      <p:sp>
        <p:nvSpPr>
          <p:cNvPr id="6" name="Content Placeholder 5"/>
          <p:cNvSpPr>
            <a:spLocks noGrp="1"/>
          </p:cNvSpPr>
          <p:nvPr>
            <p:ph idx="1"/>
          </p:nvPr>
        </p:nvSpPr>
        <p:spPr/>
        <p:txBody>
          <a:bodyPr>
            <a:normAutofit/>
          </a:bodyPr>
          <a:lstStyle/>
          <a:p>
            <a:pPr lvl="0"/>
            <a:r>
              <a:rPr lang="el-GR" sz="3600" dirty="0" smtClean="0"/>
              <a:t> </a:t>
            </a:r>
            <a:endParaRPr lang="en-GB" sz="3600" dirty="0"/>
          </a:p>
          <a:p>
            <a:pPr marL="384048" lvl="2" indent="0">
              <a:buNone/>
            </a:pPr>
            <a:endParaRPr lang="en-US" sz="3000" dirty="0"/>
          </a:p>
        </p:txBody>
      </p:sp>
      <p:pic>
        <p:nvPicPr>
          <p:cNvPr id="3" name="Picture 2"/>
          <p:cNvPicPr>
            <a:picLocks noChangeAspect="1"/>
          </p:cNvPicPr>
          <p:nvPr/>
        </p:nvPicPr>
        <p:blipFill>
          <a:blip r:embed="rId3"/>
          <a:stretch>
            <a:fillRect/>
          </a:stretch>
        </p:blipFill>
        <p:spPr>
          <a:xfrm>
            <a:off x="1259307" y="1931047"/>
            <a:ext cx="9752820" cy="3938047"/>
          </a:xfrm>
          <a:prstGeom prst="rect">
            <a:avLst/>
          </a:prstGeom>
        </p:spPr>
      </p:pic>
      <p:sp>
        <p:nvSpPr>
          <p:cNvPr id="5" name="Flowchart: Connector 4"/>
          <p:cNvSpPr/>
          <p:nvPr/>
        </p:nvSpPr>
        <p:spPr>
          <a:xfrm>
            <a:off x="826727" y="2068944"/>
            <a:ext cx="254000" cy="263236"/>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l-GR" dirty="0" smtClean="0"/>
              <a:t>1</a:t>
            </a:r>
            <a:endParaRPr lang="en-GB" dirty="0"/>
          </a:p>
        </p:txBody>
      </p:sp>
      <p:sp>
        <p:nvSpPr>
          <p:cNvPr id="7" name="Flowchart: Connector 6"/>
          <p:cNvSpPr/>
          <p:nvPr/>
        </p:nvSpPr>
        <p:spPr>
          <a:xfrm>
            <a:off x="818148" y="4414980"/>
            <a:ext cx="254000" cy="263236"/>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l-GR" dirty="0" smtClean="0"/>
              <a:t>2</a:t>
            </a:r>
            <a:endParaRPr lang="en-GB" dirty="0"/>
          </a:p>
        </p:txBody>
      </p:sp>
    </p:spTree>
    <p:extLst>
      <p:ext uri="{BB962C8B-B14F-4D97-AF65-F5344CB8AC3E}">
        <p14:creationId xmlns:p14="http://schemas.microsoft.com/office/powerpoint/2010/main" val="34032143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517" y="258894"/>
            <a:ext cx="10058400" cy="976017"/>
          </a:xfrm>
        </p:spPr>
        <p:txBody>
          <a:bodyPr>
            <a:normAutofit/>
          </a:bodyPr>
          <a:lstStyle/>
          <a:p>
            <a:pPr algn="ctr"/>
            <a:r>
              <a:rPr lang="el-GR" dirty="0" smtClean="0">
                <a:solidFill>
                  <a:srgbClr val="0070C0"/>
                </a:solidFill>
                <a:latin typeface="Century Gothic" panose="020B0502020202020204" pitchFamily="34" charset="0"/>
              </a:rPr>
              <a:t>Επίλογος: Εποπτεία  </a:t>
            </a:r>
            <a:endParaRPr lang="en-GB" dirty="0">
              <a:solidFill>
                <a:srgbClr val="0070C0"/>
              </a:solidFill>
              <a:latin typeface="Century Gothic" panose="020B0502020202020204" pitchFamily="34" charset="0"/>
            </a:endParaRPr>
          </a:p>
        </p:txBody>
      </p:sp>
      <p:sp>
        <p:nvSpPr>
          <p:cNvPr id="6" name="Content Placeholder 5"/>
          <p:cNvSpPr>
            <a:spLocks noGrp="1"/>
          </p:cNvSpPr>
          <p:nvPr>
            <p:ph idx="1"/>
          </p:nvPr>
        </p:nvSpPr>
        <p:spPr/>
        <p:txBody>
          <a:bodyPr>
            <a:normAutofit/>
          </a:bodyPr>
          <a:lstStyle/>
          <a:p>
            <a:pPr lvl="0"/>
            <a:r>
              <a:rPr lang="el-GR" sz="3600" dirty="0" smtClean="0"/>
              <a:t> </a:t>
            </a:r>
            <a:endParaRPr lang="en-GB" sz="3600" dirty="0"/>
          </a:p>
          <a:p>
            <a:pPr marL="384048" lvl="2" indent="0">
              <a:buNone/>
            </a:pPr>
            <a:endParaRPr lang="en-US" sz="3000" dirty="0"/>
          </a:p>
        </p:txBody>
      </p:sp>
      <p:pic>
        <p:nvPicPr>
          <p:cNvPr id="4" name="Picture 3"/>
          <p:cNvPicPr>
            <a:picLocks noChangeAspect="1"/>
          </p:cNvPicPr>
          <p:nvPr/>
        </p:nvPicPr>
        <p:blipFill>
          <a:blip r:embed="rId3"/>
          <a:stretch>
            <a:fillRect/>
          </a:stretch>
        </p:blipFill>
        <p:spPr>
          <a:xfrm>
            <a:off x="1307039" y="1845734"/>
            <a:ext cx="9397490" cy="3012016"/>
          </a:xfrm>
          <a:prstGeom prst="rect">
            <a:avLst/>
          </a:prstGeom>
        </p:spPr>
      </p:pic>
      <p:pic>
        <p:nvPicPr>
          <p:cNvPr id="5" name="Picture 4"/>
          <p:cNvPicPr>
            <a:picLocks noChangeAspect="1"/>
          </p:cNvPicPr>
          <p:nvPr/>
        </p:nvPicPr>
        <p:blipFill>
          <a:blip r:embed="rId4"/>
          <a:stretch>
            <a:fillRect/>
          </a:stretch>
        </p:blipFill>
        <p:spPr>
          <a:xfrm>
            <a:off x="1307039" y="4942591"/>
            <a:ext cx="9397490" cy="763860"/>
          </a:xfrm>
          <a:prstGeom prst="rect">
            <a:avLst/>
          </a:prstGeom>
        </p:spPr>
      </p:pic>
      <p:sp>
        <p:nvSpPr>
          <p:cNvPr id="8" name="Flowchart: Connector 7"/>
          <p:cNvSpPr/>
          <p:nvPr/>
        </p:nvSpPr>
        <p:spPr>
          <a:xfrm>
            <a:off x="979517" y="1939635"/>
            <a:ext cx="254000" cy="263236"/>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l-GR" dirty="0" smtClean="0"/>
              <a:t>3</a:t>
            </a:r>
            <a:endParaRPr lang="en-GB" dirty="0"/>
          </a:p>
        </p:txBody>
      </p:sp>
      <p:sp>
        <p:nvSpPr>
          <p:cNvPr id="9" name="Flowchart: Connector 8"/>
          <p:cNvSpPr/>
          <p:nvPr/>
        </p:nvSpPr>
        <p:spPr>
          <a:xfrm>
            <a:off x="970280" y="3857414"/>
            <a:ext cx="254000" cy="263236"/>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l-GR" dirty="0" smtClean="0"/>
              <a:t>4</a:t>
            </a:r>
            <a:endParaRPr lang="en-GB" dirty="0"/>
          </a:p>
        </p:txBody>
      </p:sp>
    </p:spTree>
    <p:extLst>
      <p:ext uri="{BB962C8B-B14F-4D97-AF65-F5344CB8AC3E}">
        <p14:creationId xmlns:p14="http://schemas.microsoft.com/office/powerpoint/2010/main" val="21776574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8662540" cy="2934862"/>
          </a:xfrm>
        </p:spPr>
        <p:txBody>
          <a:bodyPr>
            <a:normAutofit/>
          </a:bodyPr>
          <a:lstStyle/>
          <a:p>
            <a:r>
              <a:rPr lang="en-GB" sz="3100" i="1" dirty="0" smtClean="0"/>
              <a:t> </a:t>
            </a:r>
            <a:endParaRPr lang="en-GB" sz="3100" dirty="0"/>
          </a:p>
        </p:txBody>
      </p:sp>
      <p:sp>
        <p:nvSpPr>
          <p:cNvPr id="3" name="Subtitle 2"/>
          <p:cNvSpPr>
            <a:spLocks noGrp="1"/>
          </p:cNvSpPr>
          <p:nvPr>
            <p:ph type="subTitle" idx="1"/>
          </p:nvPr>
        </p:nvSpPr>
        <p:spPr/>
        <p:txBody>
          <a:bodyPr>
            <a:normAutofit/>
          </a:bodyPr>
          <a:lstStyle/>
          <a:p>
            <a:r>
              <a:rPr lang="el-GR" sz="3600" dirty="0" smtClean="0"/>
              <a:t>Παυλοσ ελευθεριαδησ</a:t>
            </a:r>
            <a:r>
              <a:rPr lang="en-GB" sz="3600" dirty="0" smtClean="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7935" y="4724849"/>
            <a:ext cx="2877766" cy="1438883"/>
          </a:xfrm>
          <a:prstGeom prst="rect">
            <a:avLst/>
          </a:prstGeom>
        </p:spPr>
      </p:pic>
      <p:sp>
        <p:nvSpPr>
          <p:cNvPr id="5" name="Rectangle 4"/>
          <p:cNvSpPr/>
          <p:nvPr/>
        </p:nvSpPr>
        <p:spPr>
          <a:xfrm>
            <a:off x="1783532" y="758952"/>
            <a:ext cx="7976287" cy="3131558"/>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sz="4400" dirty="0">
              <a:latin typeface="Century Gothic" panose="020B0502020202020204" pitchFamily="34" charset="0"/>
            </a:endParaRPr>
          </a:p>
        </p:txBody>
      </p:sp>
    </p:spTree>
    <p:extLst>
      <p:ext uri="{BB962C8B-B14F-4D97-AF65-F5344CB8AC3E}">
        <p14:creationId xmlns:p14="http://schemas.microsoft.com/office/powerpoint/2010/main" val="40341644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517" y="258894"/>
            <a:ext cx="10058400" cy="1212259"/>
          </a:xfrm>
        </p:spPr>
        <p:txBody>
          <a:bodyPr/>
          <a:lstStyle/>
          <a:p>
            <a:pPr algn="ctr"/>
            <a:r>
              <a:rPr lang="el-GR" dirty="0" smtClean="0">
                <a:solidFill>
                  <a:srgbClr val="0070C0"/>
                </a:solidFill>
                <a:latin typeface="Century Gothic" panose="020B0502020202020204" pitchFamily="34" charset="0"/>
              </a:rPr>
              <a:t>΄Αρθρο 126 ΣΛΕΕ</a:t>
            </a:r>
            <a:endParaRPr lang="en-GB" dirty="0">
              <a:solidFill>
                <a:srgbClr val="0070C0"/>
              </a:solidFill>
              <a:latin typeface="Century Gothic" panose="020B0502020202020204" pitchFamily="34" charset="0"/>
            </a:endParaRPr>
          </a:p>
        </p:txBody>
      </p:sp>
      <p:sp>
        <p:nvSpPr>
          <p:cNvPr id="6" name="Content Placeholder 5"/>
          <p:cNvSpPr>
            <a:spLocks noGrp="1"/>
          </p:cNvSpPr>
          <p:nvPr>
            <p:ph idx="1"/>
          </p:nvPr>
        </p:nvSpPr>
        <p:spPr/>
        <p:txBody>
          <a:bodyPr>
            <a:normAutofit/>
          </a:bodyPr>
          <a:lstStyle/>
          <a:p>
            <a:pPr marL="0" indent="0">
              <a:buNone/>
            </a:pPr>
            <a:endParaRPr lang="el-GR" sz="3000" dirty="0" smtClean="0">
              <a:latin typeface="Century Gothic" panose="020B0502020202020204" pitchFamily="34" charset="0"/>
            </a:endParaRPr>
          </a:p>
          <a:p>
            <a:pPr marL="0" indent="0">
              <a:buNone/>
            </a:pPr>
            <a:endParaRPr lang="el-GR" sz="3000" dirty="0" smtClean="0">
              <a:latin typeface="Century Gothic" panose="020B0502020202020204" pitchFamily="34" charset="0"/>
            </a:endParaRPr>
          </a:p>
          <a:p>
            <a:pPr marL="0" indent="0">
              <a:buNone/>
            </a:pPr>
            <a:endParaRPr lang="en-US" sz="3000" dirty="0" smtClean="0">
              <a:latin typeface="Century Gothic" panose="020B0502020202020204" pitchFamily="34" charset="0"/>
            </a:endParaRPr>
          </a:p>
          <a:p>
            <a:pPr marL="384048" lvl="2" indent="0">
              <a:buNone/>
            </a:pPr>
            <a:endParaRPr lang="en-US" sz="3000" dirty="0"/>
          </a:p>
        </p:txBody>
      </p:sp>
      <p:sp>
        <p:nvSpPr>
          <p:cNvPr id="10" name="Rectangle 9"/>
          <p:cNvSpPr/>
          <p:nvPr/>
        </p:nvSpPr>
        <p:spPr>
          <a:xfrm>
            <a:off x="782425" y="1923068"/>
            <a:ext cx="8361575" cy="423834"/>
          </a:xfrm>
          <a:prstGeom prst="rect">
            <a:avLst/>
          </a:prstGeom>
        </p:spPr>
        <p:txBody>
          <a:bodyPr wrap="square">
            <a:spAutoFit/>
          </a:bodyPr>
          <a:lstStyle/>
          <a:p>
            <a:pPr algn="just">
              <a:lnSpc>
                <a:spcPct val="115000"/>
              </a:lnSpc>
              <a:spcBef>
                <a:spcPts val="600"/>
              </a:spcBef>
            </a:pPr>
            <a:r>
              <a:rPr lang="el-GR" sz="2000" dirty="0">
                <a:ea typeface="Times New Roman" panose="02020603050405020304" pitchFamily="18" charset="0"/>
                <a:cs typeface="Times New Roman" panose="02020603050405020304" pitchFamily="18" charset="0"/>
              </a:rPr>
              <a:t>1.</a:t>
            </a:r>
            <a:r>
              <a:rPr lang="en-GB" sz="2000" dirty="0">
                <a:ea typeface="Times New Roman" panose="02020603050405020304" pitchFamily="18" charset="0"/>
                <a:cs typeface="Times New Roman" panose="02020603050405020304" pitchFamily="18" charset="0"/>
              </a:rPr>
              <a:t>   </a:t>
            </a:r>
            <a:r>
              <a:rPr lang="el-GR" sz="2000" dirty="0">
                <a:ea typeface="Times New Roman" panose="02020603050405020304" pitchFamily="18" charset="0"/>
                <a:cs typeface="Times New Roman" panose="02020603050405020304" pitchFamily="18" charset="0"/>
              </a:rPr>
              <a:t>Τα κράτη μέλη αποφεύγουν τα υπερβολικά δημοσιονομικά ελλείμματα.</a:t>
            </a:r>
            <a:endParaRPr lang="en-GB" dirty="0">
              <a:effectLst/>
              <a:ea typeface="Calibri" panose="020F0502020204030204" pitchFamily="34" charset="0"/>
              <a:cs typeface="Times New Roman" panose="02020603050405020304" pitchFamily="18" charset="0"/>
            </a:endParaRPr>
          </a:p>
        </p:txBody>
      </p:sp>
      <p:graphicFrame>
        <p:nvGraphicFramePr>
          <p:cNvPr id="19" name="Table 18"/>
          <p:cNvGraphicFramePr>
            <a:graphicFrameLocks noGrp="1"/>
          </p:cNvGraphicFramePr>
          <p:nvPr>
            <p:extLst>
              <p:ext uri="{D42A27DB-BD31-4B8C-83A1-F6EECF244321}">
                <p14:modId xmlns:p14="http://schemas.microsoft.com/office/powerpoint/2010/main" val="2639273613"/>
              </p:ext>
            </p:extLst>
          </p:nvPr>
        </p:nvGraphicFramePr>
        <p:xfrm>
          <a:off x="1106517" y="3384223"/>
          <a:ext cx="10048846" cy="1645920"/>
        </p:xfrm>
        <a:graphic>
          <a:graphicData uri="http://schemas.openxmlformats.org/drawingml/2006/table">
            <a:tbl>
              <a:tblPr/>
              <a:tblGrid>
                <a:gridCol w="401954">
                  <a:extLst>
                    <a:ext uri="{9D8B030D-6E8A-4147-A177-3AD203B41FA5}">
                      <a16:colId xmlns:a16="http://schemas.microsoft.com/office/drawing/2014/main" val="2466148930"/>
                    </a:ext>
                  </a:extLst>
                </a:gridCol>
                <a:gridCol w="9646892">
                  <a:extLst>
                    <a:ext uri="{9D8B030D-6E8A-4147-A177-3AD203B41FA5}">
                      <a16:colId xmlns:a16="http://schemas.microsoft.com/office/drawing/2014/main" val="2127081056"/>
                    </a:ext>
                  </a:extLst>
                </a:gridCol>
              </a:tblGrid>
              <a:tr h="432121">
                <a:tc>
                  <a:txBody>
                    <a:bodyPr/>
                    <a:lstStyle/>
                    <a:p>
                      <a:pPr algn="just"/>
                      <a:r>
                        <a:rPr lang="el-GR">
                          <a:effectLst/>
                          <a:latin typeface="inherit"/>
                        </a:rPr>
                        <a:t>α)</a:t>
                      </a:r>
                    </a:p>
                  </a:txBody>
                  <a:tcPr marL="0" marR="0" marT="0" marB="0">
                    <a:lnL>
                      <a:noFill/>
                    </a:lnL>
                    <a:lnR>
                      <a:noFill/>
                    </a:lnR>
                    <a:lnT>
                      <a:noFill/>
                    </a:lnT>
                    <a:lnB>
                      <a:noFill/>
                    </a:lnB>
                    <a:solidFill>
                      <a:srgbClr val="FFFFFF"/>
                    </a:solidFill>
                  </a:tcPr>
                </a:tc>
                <a:tc>
                  <a:txBody>
                    <a:bodyPr/>
                    <a:lstStyle/>
                    <a:p>
                      <a:pPr algn="just"/>
                      <a:r>
                        <a:rPr lang="el-GR" sz="1800" dirty="0">
                          <a:effectLst/>
                          <a:latin typeface="+mn-lt"/>
                        </a:rPr>
                        <a:t>κατά πόσον ο λόγος του προβλεπομένου ή υφισταμένου δημοσιονομικού ελλείμματος προς το ακαθάριστο εγχώριο προϊόν υπερβαίνει μια τιμή αναφοράς, εκτός εάν:</a:t>
                      </a: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2656657850"/>
                  </a:ext>
                </a:extLst>
              </a:tr>
              <a:tr h="432121">
                <a:tc>
                  <a:txBody>
                    <a:bodyPr/>
                    <a:lstStyle/>
                    <a:p>
                      <a:pPr algn="just"/>
                      <a:r>
                        <a:rPr lang="en-GB">
                          <a:effectLst/>
                          <a:latin typeface="inherit"/>
                        </a:rPr>
                        <a:t>—</a:t>
                      </a:r>
                    </a:p>
                  </a:txBody>
                  <a:tcPr marL="0" marR="0" marT="0" marB="0">
                    <a:lnL>
                      <a:noFill/>
                    </a:lnL>
                    <a:lnR>
                      <a:noFill/>
                    </a:lnR>
                    <a:lnT>
                      <a:noFill/>
                    </a:lnT>
                    <a:lnB>
                      <a:noFill/>
                    </a:lnB>
                    <a:solidFill>
                      <a:srgbClr val="FFFFFF"/>
                    </a:solidFill>
                  </a:tcPr>
                </a:tc>
                <a:tc>
                  <a:txBody>
                    <a:bodyPr/>
                    <a:lstStyle/>
                    <a:p>
                      <a:pPr algn="just"/>
                      <a:r>
                        <a:rPr lang="el-GR" sz="1800" dirty="0">
                          <a:effectLst/>
                          <a:latin typeface="+mn-lt"/>
                        </a:rPr>
                        <a:t>είτε ο λόγος αυτός σημειώνει ουσιαστική και συνεχή πτώση και έχει φθάσει σε επίπεδο παραπλήσιο της τιμής αναφοράς,</a:t>
                      </a: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2926184721"/>
                  </a:ext>
                </a:extLst>
              </a:tr>
              <a:tr h="432121">
                <a:tc>
                  <a:txBody>
                    <a:bodyPr/>
                    <a:lstStyle/>
                    <a:p>
                      <a:pPr algn="just"/>
                      <a:r>
                        <a:rPr lang="en-GB">
                          <a:effectLst/>
                          <a:latin typeface="inherit"/>
                        </a:rPr>
                        <a:t>—</a:t>
                      </a:r>
                    </a:p>
                  </a:txBody>
                  <a:tcPr marL="0" marR="0" marT="0" marB="0">
                    <a:lnL>
                      <a:noFill/>
                    </a:lnL>
                    <a:lnR>
                      <a:noFill/>
                    </a:lnR>
                    <a:lnT>
                      <a:noFill/>
                    </a:lnT>
                    <a:lnB>
                      <a:noFill/>
                    </a:lnB>
                    <a:solidFill>
                      <a:srgbClr val="FFFFFF"/>
                    </a:solidFill>
                  </a:tcPr>
                </a:tc>
                <a:tc>
                  <a:txBody>
                    <a:bodyPr/>
                    <a:lstStyle/>
                    <a:p>
                      <a:pPr algn="just"/>
                      <a:r>
                        <a:rPr lang="el-GR" sz="1800" dirty="0">
                          <a:effectLst/>
                          <a:latin typeface="+mn-lt"/>
                        </a:rPr>
                        <a:t>είτε, εναλλακτικά, η υπέρβαση της τιμής αναφοράς είναι απλώς έκτακτη και προσωρινή και ο λόγος παραμένει κοντά στην τιμή αναφοράς,</a:t>
                      </a: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1140584881"/>
                  </a:ext>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904202792"/>
              </p:ext>
            </p:extLst>
          </p:nvPr>
        </p:nvGraphicFramePr>
        <p:xfrm>
          <a:off x="1097280" y="5138231"/>
          <a:ext cx="10067637" cy="1105444"/>
        </p:xfrm>
        <a:graphic>
          <a:graphicData uri="http://schemas.openxmlformats.org/drawingml/2006/table">
            <a:tbl>
              <a:tblPr/>
              <a:tblGrid>
                <a:gridCol w="402705">
                  <a:extLst>
                    <a:ext uri="{9D8B030D-6E8A-4147-A177-3AD203B41FA5}">
                      <a16:colId xmlns:a16="http://schemas.microsoft.com/office/drawing/2014/main" val="1870328559"/>
                    </a:ext>
                  </a:extLst>
                </a:gridCol>
                <a:gridCol w="9664932">
                  <a:extLst>
                    <a:ext uri="{9D8B030D-6E8A-4147-A177-3AD203B41FA5}">
                      <a16:colId xmlns:a16="http://schemas.microsoft.com/office/drawing/2014/main" val="2640501594"/>
                    </a:ext>
                  </a:extLst>
                </a:gridCol>
              </a:tblGrid>
              <a:tr h="1105444">
                <a:tc>
                  <a:txBody>
                    <a:bodyPr/>
                    <a:lstStyle/>
                    <a:p>
                      <a:pPr algn="just"/>
                      <a:r>
                        <a:rPr lang="el-GR" sz="2000">
                          <a:effectLst/>
                          <a:latin typeface="+mn-lt"/>
                        </a:rPr>
                        <a:t>β)</a:t>
                      </a:r>
                    </a:p>
                  </a:txBody>
                  <a:tcPr marL="0" marR="0" marT="0" marB="0">
                    <a:lnL>
                      <a:noFill/>
                    </a:lnL>
                    <a:lnR>
                      <a:noFill/>
                    </a:lnR>
                    <a:lnT>
                      <a:noFill/>
                    </a:lnT>
                    <a:lnB>
                      <a:noFill/>
                    </a:lnB>
                    <a:solidFill>
                      <a:srgbClr val="FFFFFF"/>
                    </a:solidFill>
                  </a:tcPr>
                </a:tc>
                <a:tc>
                  <a:txBody>
                    <a:bodyPr/>
                    <a:lstStyle/>
                    <a:p>
                      <a:pPr algn="just"/>
                      <a:r>
                        <a:rPr lang="el-GR" sz="1800" dirty="0">
                          <a:effectLst/>
                          <a:latin typeface="+mn-lt"/>
                        </a:rPr>
                        <a:t>κατά πόσον ο λόγος του δημοσίου χρέους προς το ακαθάριστο εγχώριο προϊόν υπερβαίνει μια τιμή αναφοράς, εκτός εάν ο λόγος μειώνεται επαρκώς και πλησιάζει την τιμή αναφοράς με ικανοποιητικό ρυθμό.</a:t>
                      </a: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2451527170"/>
                  </a:ext>
                </a:extLst>
              </a:tr>
            </a:tbl>
          </a:graphicData>
        </a:graphic>
      </p:graphicFrame>
      <p:sp>
        <p:nvSpPr>
          <p:cNvPr id="22" name="Rectangle 21"/>
          <p:cNvSpPr/>
          <p:nvPr/>
        </p:nvSpPr>
        <p:spPr>
          <a:xfrm>
            <a:off x="782425" y="2352804"/>
            <a:ext cx="10162095" cy="1015663"/>
          </a:xfrm>
          <a:prstGeom prst="rect">
            <a:avLst/>
          </a:prstGeom>
        </p:spPr>
        <p:txBody>
          <a:bodyPr wrap="square">
            <a:spAutoFit/>
          </a:bodyPr>
          <a:lstStyle/>
          <a:p>
            <a:r>
              <a:rPr lang="el-GR" sz="2000" dirty="0" smtClean="0">
                <a:solidFill>
                  <a:srgbClr val="000000"/>
                </a:solidFill>
              </a:rPr>
              <a:t>2. Η </a:t>
            </a:r>
            <a:r>
              <a:rPr lang="el-GR" sz="2000" dirty="0">
                <a:solidFill>
                  <a:srgbClr val="000000"/>
                </a:solidFill>
              </a:rPr>
              <a:t>Επιτροπή παρακολουθεί την εξέλιξη της δημοσιονομικής κατάστασης και το ύψος του δημοσίου χρέους στα κράτη μέλη προκειμένου να εντοπίζει τις μεγάλες αποκλίσεις. Ειδικότερα, εξετάζει την τήρηση της δημοσιονομικής πειθαρχίας, με βάση τα ακόλουθα δύο κριτήρια:</a:t>
            </a:r>
            <a:endParaRPr lang="en-GB" sz="2000" dirty="0"/>
          </a:p>
        </p:txBody>
      </p:sp>
    </p:spTree>
    <p:extLst>
      <p:ext uri="{BB962C8B-B14F-4D97-AF65-F5344CB8AC3E}">
        <p14:creationId xmlns:p14="http://schemas.microsoft.com/office/powerpoint/2010/main" val="4267582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517" y="258894"/>
            <a:ext cx="10058400" cy="1212259"/>
          </a:xfrm>
        </p:spPr>
        <p:txBody>
          <a:bodyPr/>
          <a:lstStyle/>
          <a:p>
            <a:pPr algn="ctr"/>
            <a:r>
              <a:rPr lang="el-GR" dirty="0" smtClean="0">
                <a:solidFill>
                  <a:srgbClr val="0070C0"/>
                </a:solidFill>
                <a:latin typeface="Century Gothic" panose="020B0502020202020204" pitchFamily="34" charset="0"/>
              </a:rPr>
              <a:t>Πρωτόκολλο αρ. 12</a:t>
            </a:r>
            <a:endParaRPr lang="en-GB" dirty="0">
              <a:solidFill>
                <a:srgbClr val="0070C0"/>
              </a:solidFill>
              <a:latin typeface="Century Gothic" panose="020B0502020202020204" pitchFamily="34" charset="0"/>
            </a:endParaRPr>
          </a:p>
        </p:txBody>
      </p:sp>
      <p:sp>
        <p:nvSpPr>
          <p:cNvPr id="6" name="Content Placeholder 5"/>
          <p:cNvSpPr>
            <a:spLocks noGrp="1"/>
          </p:cNvSpPr>
          <p:nvPr>
            <p:ph idx="1"/>
          </p:nvPr>
        </p:nvSpPr>
        <p:spPr/>
        <p:txBody>
          <a:bodyPr>
            <a:normAutofit/>
          </a:bodyPr>
          <a:lstStyle/>
          <a:p>
            <a:pPr marL="0" indent="0">
              <a:buNone/>
            </a:pPr>
            <a:endParaRPr lang="el-GR" sz="3000" dirty="0" smtClean="0">
              <a:latin typeface="Century Gothic" panose="020B0502020202020204" pitchFamily="34" charset="0"/>
            </a:endParaRPr>
          </a:p>
          <a:p>
            <a:pPr marL="0" indent="0">
              <a:buNone/>
            </a:pPr>
            <a:endParaRPr lang="el-GR" sz="3000" dirty="0" smtClean="0">
              <a:latin typeface="Century Gothic" panose="020B0502020202020204" pitchFamily="34" charset="0"/>
            </a:endParaRPr>
          </a:p>
          <a:p>
            <a:pPr marL="0" indent="0">
              <a:buNone/>
            </a:pPr>
            <a:endParaRPr lang="en-US" sz="3000" dirty="0" smtClean="0">
              <a:latin typeface="Century Gothic" panose="020B0502020202020204" pitchFamily="34" charset="0"/>
            </a:endParaRPr>
          </a:p>
          <a:p>
            <a:pPr marL="384048" lvl="2" indent="0">
              <a:buNone/>
            </a:pPr>
            <a:endParaRPr lang="en-US" sz="3000" dirty="0"/>
          </a:p>
        </p:txBody>
      </p:sp>
      <p:graphicFrame>
        <p:nvGraphicFramePr>
          <p:cNvPr id="20" name="Table 19"/>
          <p:cNvGraphicFramePr>
            <a:graphicFrameLocks noGrp="1"/>
          </p:cNvGraphicFramePr>
          <p:nvPr>
            <p:extLst>
              <p:ext uri="{D42A27DB-BD31-4B8C-83A1-F6EECF244321}">
                <p14:modId xmlns:p14="http://schemas.microsoft.com/office/powerpoint/2010/main" val="2966962206"/>
              </p:ext>
            </p:extLst>
          </p:nvPr>
        </p:nvGraphicFramePr>
        <p:xfrm>
          <a:off x="575036" y="2083324"/>
          <a:ext cx="10589882" cy="4160351"/>
        </p:xfrm>
        <a:graphic>
          <a:graphicData uri="http://schemas.openxmlformats.org/drawingml/2006/table">
            <a:tbl>
              <a:tblPr/>
              <a:tblGrid>
                <a:gridCol w="179108">
                  <a:extLst>
                    <a:ext uri="{9D8B030D-6E8A-4147-A177-3AD203B41FA5}">
                      <a16:colId xmlns:a16="http://schemas.microsoft.com/office/drawing/2014/main" val="1870328559"/>
                    </a:ext>
                  </a:extLst>
                </a:gridCol>
                <a:gridCol w="10410774">
                  <a:extLst>
                    <a:ext uri="{9D8B030D-6E8A-4147-A177-3AD203B41FA5}">
                      <a16:colId xmlns:a16="http://schemas.microsoft.com/office/drawing/2014/main" val="2640501594"/>
                    </a:ext>
                  </a:extLst>
                </a:gridCol>
              </a:tblGrid>
              <a:tr h="4160351">
                <a:tc>
                  <a:txBody>
                    <a:bodyPr/>
                    <a:lstStyle/>
                    <a:p>
                      <a:pPr marL="0" marR="0" algn="just">
                        <a:lnSpc>
                          <a:spcPct val="115000"/>
                        </a:lnSpc>
                        <a:spcBef>
                          <a:spcPts val="600"/>
                        </a:spcBef>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0" marR="0" algn="just">
                        <a:lnSpc>
                          <a:spcPct val="115000"/>
                        </a:lnSpc>
                        <a:spcBef>
                          <a:spcPts val="600"/>
                        </a:spcBef>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2451527170"/>
                  </a:ext>
                </a:extLst>
              </a:tr>
            </a:tbl>
          </a:graphicData>
        </a:graphic>
      </p:graphicFrame>
      <p:pic>
        <p:nvPicPr>
          <p:cNvPr id="3" name="Picture 2"/>
          <p:cNvPicPr>
            <a:picLocks noChangeAspect="1"/>
          </p:cNvPicPr>
          <p:nvPr/>
        </p:nvPicPr>
        <p:blipFill>
          <a:blip r:embed="rId3"/>
          <a:stretch>
            <a:fillRect/>
          </a:stretch>
        </p:blipFill>
        <p:spPr>
          <a:xfrm>
            <a:off x="1109662" y="1819275"/>
            <a:ext cx="9972675" cy="3219450"/>
          </a:xfrm>
          <a:prstGeom prst="rect">
            <a:avLst/>
          </a:prstGeom>
        </p:spPr>
      </p:pic>
    </p:spTree>
    <p:extLst>
      <p:ext uri="{BB962C8B-B14F-4D97-AF65-F5344CB8AC3E}">
        <p14:creationId xmlns:p14="http://schemas.microsoft.com/office/powerpoint/2010/main" val="3879290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517" y="258894"/>
            <a:ext cx="10058400" cy="1212259"/>
          </a:xfrm>
        </p:spPr>
        <p:txBody>
          <a:bodyPr>
            <a:normAutofit fontScale="90000"/>
          </a:bodyPr>
          <a:lstStyle/>
          <a:p>
            <a:pPr algn="ctr"/>
            <a:r>
              <a:rPr lang="el-GR" dirty="0" smtClean="0">
                <a:solidFill>
                  <a:srgbClr val="0070C0"/>
                </a:solidFill>
                <a:latin typeface="Century Gothic" panose="020B0502020202020204" pitchFamily="34" charset="0"/>
              </a:rPr>
              <a:t>Σύμφωνο Σταθερότητας &amp; Ανάπτυξης</a:t>
            </a:r>
            <a:endParaRPr lang="en-GB" dirty="0">
              <a:solidFill>
                <a:srgbClr val="0070C0"/>
              </a:solidFill>
              <a:latin typeface="Century Gothic" panose="020B0502020202020204" pitchFamily="34" charset="0"/>
            </a:endParaRPr>
          </a:p>
        </p:txBody>
      </p:sp>
      <p:sp>
        <p:nvSpPr>
          <p:cNvPr id="6" name="Content Placeholder 5"/>
          <p:cNvSpPr>
            <a:spLocks noGrp="1"/>
          </p:cNvSpPr>
          <p:nvPr>
            <p:ph idx="1"/>
          </p:nvPr>
        </p:nvSpPr>
        <p:spPr/>
        <p:txBody>
          <a:bodyPr>
            <a:normAutofit/>
          </a:bodyPr>
          <a:lstStyle/>
          <a:p>
            <a:pPr marL="0" indent="0">
              <a:buNone/>
            </a:pPr>
            <a:endParaRPr lang="el-GR" sz="3000" dirty="0" smtClean="0">
              <a:latin typeface="Century Gothic" panose="020B0502020202020204" pitchFamily="34" charset="0"/>
            </a:endParaRPr>
          </a:p>
          <a:p>
            <a:pPr marL="0" indent="0">
              <a:buNone/>
            </a:pPr>
            <a:endParaRPr lang="el-GR" sz="3000" dirty="0" smtClean="0">
              <a:latin typeface="Century Gothic" panose="020B0502020202020204" pitchFamily="34" charset="0"/>
            </a:endParaRPr>
          </a:p>
          <a:p>
            <a:pPr marL="0" indent="0">
              <a:buNone/>
            </a:pPr>
            <a:endParaRPr lang="en-US" sz="3000" dirty="0" smtClean="0">
              <a:latin typeface="Century Gothic" panose="020B0502020202020204" pitchFamily="34" charset="0"/>
            </a:endParaRPr>
          </a:p>
          <a:p>
            <a:pPr marL="384048" lvl="2" indent="0">
              <a:buNone/>
            </a:pPr>
            <a:endParaRPr lang="en-US" sz="3000" dirty="0"/>
          </a:p>
        </p:txBody>
      </p:sp>
      <p:graphicFrame>
        <p:nvGraphicFramePr>
          <p:cNvPr id="20" name="Table 19"/>
          <p:cNvGraphicFramePr>
            <a:graphicFrameLocks noGrp="1"/>
          </p:cNvGraphicFramePr>
          <p:nvPr>
            <p:extLst>
              <p:ext uri="{D42A27DB-BD31-4B8C-83A1-F6EECF244321}">
                <p14:modId xmlns:p14="http://schemas.microsoft.com/office/powerpoint/2010/main" val="2966962206"/>
              </p:ext>
            </p:extLst>
          </p:nvPr>
        </p:nvGraphicFramePr>
        <p:xfrm>
          <a:off x="575036" y="2083324"/>
          <a:ext cx="10589882" cy="4160351"/>
        </p:xfrm>
        <a:graphic>
          <a:graphicData uri="http://schemas.openxmlformats.org/drawingml/2006/table">
            <a:tbl>
              <a:tblPr/>
              <a:tblGrid>
                <a:gridCol w="179108">
                  <a:extLst>
                    <a:ext uri="{9D8B030D-6E8A-4147-A177-3AD203B41FA5}">
                      <a16:colId xmlns:a16="http://schemas.microsoft.com/office/drawing/2014/main" val="1870328559"/>
                    </a:ext>
                  </a:extLst>
                </a:gridCol>
                <a:gridCol w="10410774">
                  <a:extLst>
                    <a:ext uri="{9D8B030D-6E8A-4147-A177-3AD203B41FA5}">
                      <a16:colId xmlns:a16="http://schemas.microsoft.com/office/drawing/2014/main" val="2640501594"/>
                    </a:ext>
                  </a:extLst>
                </a:gridCol>
              </a:tblGrid>
              <a:tr h="4160351">
                <a:tc>
                  <a:txBody>
                    <a:bodyPr/>
                    <a:lstStyle/>
                    <a:p>
                      <a:pPr marL="0" marR="0" algn="just">
                        <a:lnSpc>
                          <a:spcPct val="115000"/>
                        </a:lnSpc>
                        <a:spcBef>
                          <a:spcPts val="600"/>
                        </a:spcBef>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0" marR="0" algn="just">
                        <a:lnSpc>
                          <a:spcPct val="115000"/>
                        </a:lnSpc>
                        <a:spcBef>
                          <a:spcPts val="600"/>
                        </a:spcBef>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2451527170"/>
                  </a:ext>
                </a:extLst>
              </a:tr>
            </a:tbl>
          </a:graphicData>
        </a:graphic>
      </p:graphicFrame>
      <p:pic>
        <p:nvPicPr>
          <p:cNvPr id="4" name="Picture 3"/>
          <p:cNvPicPr>
            <a:picLocks noChangeAspect="1"/>
          </p:cNvPicPr>
          <p:nvPr/>
        </p:nvPicPr>
        <p:blipFill>
          <a:blip r:embed="rId3"/>
          <a:stretch>
            <a:fillRect/>
          </a:stretch>
        </p:blipFill>
        <p:spPr>
          <a:xfrm>
            <a:off x="802167" y="2306803"/>
            <a:ext cx="10286448" cy="1550611"/>
          </a:xfrm>
          <a:prstGeom prst="rect">
            <a:avLst/>
          </a:prstGeom>
        </p:spPr>
      </p:pic>
      <p:pic>
        <p:nvPicPr>
          <p:cNvPr id="5" name="Picture 4"/>
          <p:cNvPicPr>
            <a:picLocks noChangeAspect="1"/>
          </p:cNvPicPr>
          <p:nvPr/>
        </p:nvPicPr>
        <p:blipFill>
          <a:blip r:embed="rId4"/>
          <a:stretch>
            <a:fillRect/>
          </a:stretch>
        </p:blipFill>
        <p:spPr>
          <a:xfrm>
            <a:off x="672890" y="4039702"/>
            <a:ext cx="10394174" cy="1927253"/>
          </a:xfrm>
          <a:prstGeom prst="rect">
            <a:avLst/>
          </a:prstGeom>
        </p:spPr>
      </p:pic>
    </p:spTree>
    <p:extLst>
      <p:ext uri="{BB962C8B-B14F-4D97-AF65-F5344CB8AC3E}">
        <p14:creationId xmlns:p14="http://schemas.microsoft.com/office/powerpoint/2010/main" val="2653757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564848"/>
            <a:ext cx="10058400" cy="2760263"/>
          </a:xfrm>
        </p:spPr>
        <p:txBody>
          <a:bodyPr>
            <a:normAutofit/>
          </a:bodyPr>
          <a:lstStyle/>
          <a:p>
            <a:r>
              <a:rPr lang="el-GR" sz="4800" b="1" dirty="0" smtClean="0"/>
              <a:t>ΤΟ ΠΛΑΙΣΙΟ </a:t>
            </a:r>
            <a:r>
              <a:rPr lang="el-GR" sz="4800" b="1" dirty="0"/>
              <a:t>ΤΗΣ </a:t>
            </a:r>
            <a:r>
              <a:rPr lang="el-GR" sz="4800" b="1" dirty="0" smtClean="0"/>
              <a:t>ΕΥΡΩΖΩΝΗΣ</a:t>
            </a:r>
            <a:endParaRPr lang="en-GB" sz="6600" dirty="0">
              <a:latin typeface="Century Gothic" panose="020B0502020202020204" pitchFamily="34" charset="0"/>
            </a:endParaRPr>
          </a:p>
        </p:txBody>
      </p:sp>
      <p:sp>
        <p:nvSpPr>
          <p:cNvPr id="3" name="Text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2739422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80767"/>
            <a:ext cx="10067637" cy="990386"/>
          </a:xfrm>
        </p:spPr>
        <p:txBody>
          <a:bodyPr/>
          <a:lstStyle/>
          <a:p>
            <a:pPr algn="ctr"/>
            <a:r>
              <a:rPr lang="el-GR" dirty="0" smtClean="0">
                <a:solidFill>
                  <a:srgbClr val="0070C0"/>
                </a:solidFill>
                <a:latin typeface="Century Gothic" panose="020B0502020202020204" pitchFamily="34" charset="0"/>
              </a:rPr>
              <a:t>Κανονισμός 473/2013</a:t>
            </a:r>
            <a:endParaRPr lang="en-GB" dirty="0">
              <a:solidFill>
                <a:srgbClr val="0070C0"/>
              </a:solidFill>
              <a:latin typeface="Century Gothic" panose="020B0502020202020204" pitchFamily="34" charset="0"/>
            </a:endParaRPr>
          </a:p>
        </p:txBody>
      </p:sp>
      <p:pic>
        <p:nvPicPr>
          <p:cNvPr id="3" name="Content Placeholder 2"/>
          <p:cNvPicPr>
            <a:picLocks noGrp="1" noChangeAspect="1"/>
          </p:cNvPicPr>
          <p:nvPr>
            <p:ph idx="1"/>
          </p:nvPr>
        </p:nvPicPr>
        <p:blipFill>
          <a:blip r:embed="rId3"/>
          <a:stretch>
            <a:fillRect/>
          </a:stretch>
        </p:blipFill>
        <p:spPr>
          <a:xfrm>
            <a:off x="1097280" y="2038945"/>
            <a:ext cx="9714374" cy="2396497"/>
          </a:xfrm>
          <a:prstGeom prst="rect">
            <a:avLst/>
          </a:prstGeom>
        </p:spPr>
      </p:pic>
    </p:spTree>
    <p:extLst>
      <p:ext uri="{BB962C8B-B14F-4D97-AF65-F5344CB8AC3E}">
        <p14:creationId xmlns:p14="http://schemas.microsoft.com/office/powerpoint/2010/main" val="823995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80767"/>
            <a:ext cx="10067637" cy="990386"/>
          </a:xfrm>
        </p:spPr>
        <p:txBody>
          <a:bodyPr/>
          <a:lstStyle/>
          <a:p>
            <a:pPr algn="ctr"/>
            <a:r>
              <a:rPr lang="el-GR" dirty="0" smtClean="0">
                <a:solidFill>
                  <a:srgbClr val="0070C0"/>
                </a:solidFill>
                <a:latin typeface="Century Gothic" panose="020B0502020202020204" pitchFamily="34" charset="0"/>
              </a:rPr>
              <a:t>Κανονισμός 1174/2011</a:t>
            </a:r>
            <a:endParaRPr lang="en-GB" dirty="0">
              <a:solidFill>
                <a:srgbClr val="0070C0"/>
              </a:solidFill>
              <a:latin typeface="Century Gothic" panose="020B0502020202020204" pitchFamily="34" charset="0"/>
            </a:endParaRPr>
          </a:p>
        </p:txBody>
      </p:sp>
      <p:sp>
        <p:nvSpPr>
          <p:cNvPr id="4" name="Content Placeholder 3"/>
          <p:cNvSpPr>
            <a:spLocks noGrp="1"/>
          </p:cNvSpPr>
          <p:nvPr>
            <p:ph idx="1"/>
          </p:nvPr>
        </p:nvSpPr>
        <p:spPr/>
        <p:txBody>
          <a:bodyPr/>
          <a:lstStyle/>
          <a:p>
            <a:endParaRPr lang="en-GB" dirty="0"/>
          </a:p>
        </p:txBody>
      </p:sp>
      <p:pic>
        <p:nvPicPr>
          <p:cNvPr id="5" name="Picture 4"/>
          <p:cNvPicPr>
            <a:picLocks noChangeAspect="1"/>
          </p:cNvPicPr>
          <p:nvPr/>
        </p:nvPicPr>
        <p:blipFill>
          <a:blip r:embed="rId3"/>
          <a:stretch>
            <a:fillRect/>
          </a:stretch>
        </p:blipFill>
        <p:spPr>
          <a:xfrm>
            <a:off x="1097280" y="1845734"/>
            <a:ext cx="9648222" cy="2753609"/>
          </a:xfrm>
          <a:prstGeom prst="rect">
            <a:avLst/>
          </a:prstGeom>
        </p:spPr>
      </p:pic>
    </p:spTree>
    <p:extLst>
      <p:ext uri="{BB962C8B-B14F-4D97-AF65-F5344CB8AC3E}">
        <p14:creationId xmlns:p14="http://schemas.microsoft.com/office/powerpoint/2010/main" val="851526004"/>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Common" ma:contentTypeID="0x010100C99F32645853284EB835B50D610223A101009AB4DDB632FD1E43BCC6057B14A6B3AA" ma:contentTypeVersion="6" ma:contentTypeDescription="" ma:contentTypeScope="" ma:versionID="889809affb8dccc957ef5751cb530b03">
  <xsd:schema xmlns:xsd="http://www.w3.org/2001/XMLSchema" xmlns:xs="http://www.w3.org/2001/XMLSchema" xmlns:p="http://schemas.microsoft.com/office/2006/metadata/properties" xmlns:ns1="http://schemas.microsoft.com/sharepoint/v3" xmlns:ns2="a029a951-197a-4454-90a0-4e8ba8bb2239" targetNamespace="http://schemas.microsoft.com/office/2006/metadata/properties" ma:root="true" ma:fieldsID="95978d1768c66b94fa68619c61f63cb4" ns1:_="" ns2:_="">
    <xsd:import namespace="http://schemas.microsoft.com/sharepoint/v3"/>
    <xsd:import namespace="a029a951-197a-4454-90a0-4e8ba8bb2239"/>
    <xsd:element name="properties">
      <xsd:complexType>
        <xsd:sequence>
          <xsd:element name="documentManagement">
            <xsd:complexType>
              <xsd:all>
                <xsd:element ref="ns2:ACreated" minOccurs="0"/>
                <xsd:element ref="ns2:ACreatedBy" minOccurs="0"/>
                <xsd:element ref="ns2:AID" minOccurs="0"/>
                <xsd:element ref="ns2:AModified" minOccurs="0"/>
                <xsd:element ref="ns2:AModifiedBy" minOccurs="0"/>
                <xsd:element ref="ns2:AVersion" minOccurs="0"/>
                <xsd:element ref="ns2:CEID" minOccurs="0"/>
                <xsd:element ref="ns1:RoutingEnabled"/>
                <xsd:element ref="ns2:LanguageRef" minOccurs="0"/>
                <xsd:element ref="ns1:URL" minOccurs="0"/>
                <xsd:element ref="ns2:AlternateText" minOccurs="0"/>
                <xsd:element ref="ns2:ShowInContentGroups" minOccurs="0"/>
                <xsd:element ref="ns2:ItemOr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Enabled" ma:index="15" ma:displayName="Active" ma:description="" ma:internalName="RoutingEnabled">
      <xsd:simpleType>
        <xsd:restriction base="dms:Boolean"/>
      </xsd:simpleType>
    </xsd:element>
    <xsd:element name="URL" ma:index="18" nillable="true" ma:displayName="URL" ma:internalName="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029a951-197a-4454-90a0-4e8ba8bb2239" elementFormDefault="qualified">
    <xsd:import namespace="http://schemas.microsoft.com/office/2006/documentManagement/types"/>
    <xsd:import namespace="http://schemas.microsoft.com/office/infopath/2007/PartnerControls"/>
    <xsd:element name="ACreated" ma:index="8" nillable="true" ma:displayName="ACreated" ma:format="DateTime" ma:internalName="ACreated">
      <xsd:simpleType>
        <xsd:restriction base="dms:DateTime"/>
      </xsd:simpleType>
    </xsd:element>
    <xsd:element name="ACreatedBy" ma:index="9" nillable="true" ma:displayName="ACreatedBy" ma:internalName="ACreatedBy">
      <xsd:simpleType>
        <xsd:restriction base="dms:Text">
          <xsd:maxLength value="255"/>
        </xsd:restriction>
      </xsd:simpleType>
    </xsd:element>
    <xsd:element name="AID" ma:index="10" nillable="true" ma:displayName="AID" ma:indexed="true" ma:internalName="AID" ma:percentage="FALSE">
      <xsd:simpleType>
        <xsd:restriction base="dms:Number"/>
      </xsd:simpleType>
    </xsd:element>
    <xsd:element name="AModified" ma:index="11" nillable="true" ma:displayName="AModified" ma:format="DateTime" ma:internalName="AModified">
      <xsd:simpleType>
        <xsd:restriction base="dms:DateTime"/>
      </xsd:simpleType>
    </xsd:element>
    <xsd:element name="AModifiedBy" ma:index="12" nillable="true" ma:displayName="AModifiedBy" ma:internalName="AModifiedBy">
      <xsd:simpleType>
        <xsd:restriction base="dms:Text">
          <xsd:maxLength value="255"/>
        </xsd:restriction>
      </xsd:simpleType>
    </xsd:element>
    <xsd:element name="AVersion" ma:index="13" nillable="true" ma:displayName="AVersion" ma:internalName="AVersion">
      <xsd:simpleType>
        <xsd:restriction base="dms:Text">
          <xsd:maxLength value="255"/>
        </xsd:restriction>
      </xsd:simpleType>
    </xsd:element>
    <xsd:element name="CEID" ma:index="14" nillable="true" ma:displayName="CEID" ma:internalName="CEID">
      <xsd:simpleType>
        <xsd:restriction base="dms:Text">
          <xsd:maxLength value="255"/>
        </xsd:restriction>
      </xsd:simpleType>
    </xsd:element>
    <xsd:element name="LanguageRef" ma:index="17" nillable="true" ma:displayName="LanguageRef" ma:list="{90f227ea-5920-45a7-a23d-c88bdf4e0005}" ma:internalName="LanguageRef" ma:showField="Title" ma:web="a029a951-197a-4454-90a0-4e8ba8bb2239">
      <xsd:complexType>
        <xsd:complexContent>
          <xsd:extension base="dms:MultiChoiceLookup">
            <xsd:sequence>
              <xsd:element name="Value" type="dms:Lookup" maxOccurs="unbounded" minOccurs="0" nillable="true"/>
            </xsd:sequence>
          </xsd:extension>
        </xsd:complexContent>
      </xsd:complexType>
    </xsd:element>
    <xsd:element name="AlternateText" ma:index="19" nillable="true" ma:displayName="AlternateText" ma:internalName="AlternateText">
      <xsd:simpleType>
        <xsd:restriction base="dms:Text">
          <xsd:maxLength value="255"/>
        </xsd:restriction>
      </xsd:simpleType>
    </xsd:element>
    <xsd:element name="ShowInContentGroups" ma:index="20" nillable="true" ma:displayName="ShowInContentGroups" ma:list="{d322c509-0e61-4df0-aa83-640ea2811344}" ma:internalName="ShowInContentGroups" ma:showField="Title" ma:web="a029a951-197a-4454-90a0-4e8ba8bb2239">
      <xsd:complexType>
        <xsd:complexContent>
          <xsd:extension base="dms:MultiChoiceLookup">
            <xsd:sequence>
              <xsd:element name="Value" type="dms:Lookup" maxOccurs="unbounded" minOccurs="0" nillable="true"/>
            </xsd:sequence>
          </xsd:extension>
        </xsd:complexContent>
      </xsd:complexType>
    </xsd:element>
    <xsd:element name="ItemOrder" ma:index="21" nillable="true" ma:displayName="ItemOrder" ma:internalName="ItemOrder">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16"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outingEnabled xmlns="http://schemas.microsoft.com/sharepoint/v3">true</RoutingEnabled>
    <URL xmlns="http://schemas.microsoft.com/sharepoint/v3">
      <Url xsi:nil="true"/>
      <Description xsi:nil="true"/>
    </URL>
    <CEID xmlns="a029a951-197a-4454-90a0-4e8ba8bb2239" xsi:nil="true"/>
    <LanguageRef xmlns="a029a951-197a-4454-90a0-4e8ba8bb2239"/>
    <AlternateText xmlns="a029a951-197a-4454-90a0-4e8ba8bb2239" xsi:nil="true"/>
    <AModifiedBy xmlns="a029a951-197a-4454-90a0-4e8ba8bb2239">Kokkinakis Petros</AModifiedBy>
    <AModified xmlns="a029a951-197a-4454-90a0-4e8ba8bb2239">2019-07-20T19:49:00+00:00</AModified>
    <AID xmlns="a029a951-197a-4454-90a0-4e8ba8bb2239">5724</AID>
    <ACreated xmlns="a029a951-197a-4454-90a0-4e8ba8bb2239">2019-07-06T14:05:23+00:00</ACreated>
    <ACreatedBy xmlns="a029a951-197a-4454-90a0-4e8ba8bb2239">sp_AuthSetup</ACreatedBy>
    <AVersion xmlns="a029a951-197a-4454-90a0-4e8ba8bb2239">4.0</AVersion>
    <ShowInContentGroups xmlns="a029a951-197a-4454-90a0-4e8ba8bb2239"/>
    <ItemOrder xmlns="a029a951-197a-4454-90a0-4e8ba8bb2239" xsi:nil="true"/>
  </documentManagement>
</p:properties>
</file>

<file path=customXml/itemProps1.xml><?xml version="1.0" encoding="utf-8"?>
<ds:datastoreItem xmlns:ds="http://schemas.openxmlformats.org/officeDocument/2006/customXml" ds:itemID="{74AED1AE-3E66-433B-9302-230E2F8712A2}"/>
</file>

<file path=customXml/itemProps2.xml><?xml version="1.0" encoding="utf-8"?>
<ds:datastoreItem xmlns:ds="http://schemas.openxmlformats.org/officeDocument/2006/customXml" ds:itemID="{144CBDE9-46BD-4559-BF44-97C4D7D78D4A}"/>
</file>

<file path=customXml/itemProps3.xml><?xml version="1.0" encoding="utf-8"?>
<ds:datastoreItem xmlns:ds="http://schemas.openxmlformats.org/officeDocument/2006/customXml" ds:itemID="{0A371B46-3C71-4DC6-BE02-E90F1F9E0AC0}"/>
</file>

<file path=docProps/app.xml><?xml version="1.0" encoding="utf-8"?>
<Properties xmlns="http://schemas.openxmlformats.org/officeDocument/2006/extended-properties" xmlns:vt="http://schemas.openxmlformats.org/officeDocument/2006/docPropsVTypes">
  <Template>Retrospect</Template>
  <TotalTime>4568</TotalTime>
  <Words>1113</Words>
  <Application>Microsoft Office PowerPoint</Application>
  <PresentationFormat>Widescreen</PresentationFormat>
  <Paragraphs>135</Paragraphs>
  <Slides>35</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Calibri</vt:lpstr>
      <vt:lpstr>Calibri Light</vt:lpstr>
      <vt:lpstr>Century Gothic</vt:lpstr>
      <vt:lpstr>Courier New</vt:lpstr>
      <vt:lpstr>inherit</vt:lpstr>
      <vt:lpstr>Times New Roman</vt:lpstr>
      <vt:lpstr>Retrospect</vt:lpstr>
      <vt:lpstr>H ΕΞΟΔΟΣ ΑΠΟ ΤΑ AΠΟ ΤΑ ΠΡΟΓΡΑΜΜΑΤΑ  ΔΗΜΟΣΙΟΝΟΜΙΚΗΣ ΠΡΟΣΑΡΜΟΓΗΣ:  ΤΟ ΝΟΜΙΚΟ ΠΛΑΙΣΙΟ</vt:lpstr>
      <vt:lpstr> ΤΟ ΔΗΜΟΣΙΟΝΟΜΙΚΟ ΠΛΑΙΣΙΟ ΤΗΣ ΕΕ</vt:lpstr>
      <vt:lpstr> </vt:lpstr>
      <vt:lpstr>΄Αρθρο 126 ΣΛΕΕ</vt:lpstr>
      <vt:lpstr>Πρωτόκολλο αρ. 12</vt:lpstr>
      <vt:lpstr>Σύμφωνο Σταθερότητας &amp; Ανάπτυξης</vt:lpstr>
      <vt:lpstr>ΤΟ ΠΛΑΙΣΙΟ ΤΗΣ ΕΥΡΩΖΩΝΗΣ</vt:lpstr>
      <vt:lpstr>Κανονισμός 473/2013</vt:lpstr>
      <vt:lpstr>Κανονισμός 1174/2011</vt:lpstr>
      <vt:lpstr>Δημοσιονομικό Σύμφωνο</vt:lpstr>
      <vt:lpstr>ΤΑ ΠΡΟΓΡΑΜΜΑΤΑ ΔΙΑΣΩΣΗΣ</vt:lpstr>
      <vt:lpstr>Η Διάσωση της Ελλάδας</vt:lpstr>
      <vt:lpstr>Άρθρο 123</vt:lpstr>
      <vt:lpstr>Άρθρο 125</vt:lpstr>
      <vt:lpstr>Πρόγραμμα 2010</vt:lpstr>
      <vt:lpstr>Υπόθεση Pringle, ΔΕΕ</vt:lpstr>
      <vt:lpstr>Πρόγραμμα 2012</vt:lpstr>
      <vt:lpstr>Κανονισμός 472/2013</vt:lpstr>
      <vt:lpstr>Πρόγραμμα 2015</vt:lpstr>
      <vt:lpstr>Αποφάσεις Συμβουλίου 2015</vt:lpstr>
      <vt:lpstr>Συνολική Εικόνα Χρέους 2016</vt:lpstr>
      <vt:lpstr>Δάνεια EFSF Σεπτέμβριος 2017</vt:lpstr>
      <vt:lpstr>Δάνεια ESM Σεπτέμβριος 2017</vt:lpstr>
      <vt:lpstr>ΕΞΟΔΟΣ ΑΠΟ ΤΑ ΠΡΟΓΡΑΜΜΑΤΑ</vt:lpstr>
      <vt:lpstr>Διαδικασία Εξόδου </vt:lpstr>
      <vt:lpstr>Τρεις πιθανότητες</vt:lpstr>
      <vt:lpstr>Εποπτεία μετά την έξοδο</vt:lpstr>
      <vt:lpstr>Ενισχυμένη Εποπτεία</vt:lpstr>
      <vt:lpstr>Προληπτική Στήριξη</vt:lpstr>
      <vt:lpstr>Δυο Εναλλακτικοί Τρόποι Στήριξης</vt:lpstr>
      <vt:lpstr>Πιστωτική Γραμμή Προληπτικών Προϋποθέσεων </vt:lpstr>
      <vt:lpstr>Πιστωτική Γραμμή Ενισχυμένων Προϋποθέσεων </vt:lpstr>
      <vt:lpstr>Επίλογος: δημοσιονομική πειθαρχία</vt:lpstr>
      <vt:lpstr>Επίλογος: Εποπτεία  </vt:lpstr>
      <vt:lpstr> </vt:lpstr>
    </vt:vector>
  </TitlesOfParts>
  <Company>Law Faculty - Oxford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Justice and Trust at a Time of Crisis</dc:title>
  <dc:creator>Pavlos Elefhteriadis</dc:creator>
  <dc:description/>
  <cp:lastModifiedBy>Pavlos Eleftheriadis</cp:lastModifiedBy>
  <cp:revision>134</cp:revision>
  <cp:lastPrinted>2016-03-07T18:05:16Z</cp:lastPrinted>
  <dcterms:created xsi:type="dcterms:W3CDTF">2015-03-14T10:15:43Z</dcterms:created>
  <dcterms:modified xsi:type="dcterms:W3CDTF">2017-11-24T14:32:08Z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0x010100C99F32645853284EB835B50D610223A101009AB4DDB632FD1E43BCC6057B14A6B3AA</vt:lpwstr>
  </property>
  <property fmtid="{D5CDD505-2E9C-101B-9397-08002B2CF9AE}" pid="3" name="Order">
    <vt:r8>620600</vt:r8>
  </property>
  <property fmtid="{D5CDD505-2E9C-101B-9397-08002B2CF9AE}" pid="4" name="Topic">
    <vt:lpwstr/>
  </property>
  <property fmtid="{D5CDD505-2E9C-101B-9397-08002B2CF9AE}" pid="5" name="OrganizationalUnit">
    <vt:lpwstr/>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TemplateUrl">
    <vt:lpwstr/>
  </property>
</Properties>
</file>