
<file path=[Content_Types].xml><?xml version="1.0" encoding="utf-8"?>
<Types xmlns="http://schemas.openxmlformats.org/package/2006/content-types">
  <Override PartName="/ppt/slideLayouts/slideLayout57.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Default Extension="xlsx" ContentType="application/vnd.openxmlformats-officedocument.spreadsheetml.sheet"/>
  <Override PartName="/ppt/tags/tag41.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30.xml" ContentType="application/vnd.openxmlformats-officedocument.presentationml.tag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comments/comment1.xml" ContentType="application/vnd.openxmlformats-officedocument.presentationml.comment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customXml/itemProps4.xml" ContentType="application/vnd.openxmlformats-officedocument.customXmlProperties+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tags/tag99.xml" ContentType="application/vnd.openxmlformats-officedocument.presentationml.tags+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tags/tag11.xml" ContentType="application/vnd.openxmlformats-officedocument.presentationml.tags+xml"/>
  <Override PartName="/ppt/diagrams/data1.xml" ContentType="application/vnd.openxmlformats-officedocument.drawingml.diagramData+xml"/>
  <Override PartName="/ppt/charts/chart2.xml" ContentType="application/vnd.openxmlformats-officedocument.drawingml.chart+xml"/>
  <Override PartName="/ppt/slideLayouts/slideLayout39.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1"/>
  </p:notesMasterIdLst>
  <p:handoutMasterIdLst>
    <p:handoutMasterId r:id="rId32"/>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888858" initials="8"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9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dLbls>
          <c:showLegendKey val="0"/>
          <c:showVal val="0"/>
          <c:showCatName val="0"/>
          <c:showSerName val="0"/>
          <c:showPercent val="0"/>
          <c:showBubbleSize val="0"/>
        </c:dLbls>
        <c:marker val="1"/>
        <c:smooth val="0"/>
        <c:axId val="219421312"/>
        <c:axId val="219427200"/>
      </c:lineChart>
      <c:catAx>
        <c:axId val="219421312"/>
        <c:scaling>
          <c:orientation val="minMax"/>
        </c:scaling>
        <c:delete val="0"/>
        <c:axPos val="b"/>
        <c:majorTickMark val="out"/>
        <c:minorTickMark val="none"/>
        <c:tickLblPos val="nextTo"/>
        <c:txPr>
          <a:bodyPr/>
          <a:lstStyle/>
          <a:p>
            <a:pPr>
              <a:defRPr sz="1200">
                <a:solidFill>
                  <a:schemeClr val="bg1"/>
                </a:solidFill>
                <a:latin typeface="Georgia" panose="02040502050405020303" pitchFamily="18" charset="0"/>
              </a:defRPr>
            </a:pPr>
            <a:endParaRPr lang="en-US"/>
          </a:p>
        </c:txPr>
        <c:crossAx val="219427200"/>
        <c:crosses val="autoZero"/>
        <c:auto val="1"/>
        <c:lblAlgn val="ctr"/>
        <c:lblOffset val="100"/>
        <c:noMultiLvlLbl val="0"/>
      </c:catAx>
      <c:valAx>
        <c:axId val="219427200"/>
        <c:scaling>
          <c:orientation val="minMax"/>
          <c:max val="100"/>
        </c:scaling>
        <c:delete val="0"/>
        <c:axPos val="l"/>
        <c:numFmt formatCode="General" sourceLinked="1"/>
        <c:majorTickMark val="out"/>
        <c:minorTickMark val="none"/>
        <c:tickLblPos val="nextTo"/>
        <c:txPr>
          <a:bodyPr/>
          <a:lstStyle/>
          <a:p>
            <a:pPr>
              <a:defRPr sz="1200">
                <a:solidFill>
                  <a:schemeClr val="bg1"/>
                </a:solidFill>
                <a:latin typeface="Georgia" panose="02040502050405020303" pitchFamily="18" charset="0"/>
              </a:defRPr>
            </a:pPr>
            <a:endParaRPr lang="en-US"/>
          </a:p>
        </c:txPr>
        <c:crossAx val="21942131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Sustainability Strategy</c:v>
                </c:pt>
              </c:strCache>
            </c:strRef>
          </c:tx>
          <c:spPr>
            <a:solidFill>
              <a:schemeClr val="tx2">
                <a:lumMod val="50000"/>
              </a:schemeClr>
            </a:solidFill>
          </c:spPr>
          <c:invertIfNegative val="0"/>
          <c:dLbls>
            <c:spPr>
              <a:noFill/>
              <a:ln>
                <a:noFill/>
              </a:ln>
              <a:effectLst/>
            </c:spPr>
            <c:txPr>
              <a:bodyPr/>
              <a:lstStyle/>
              <a:p>
                <a:pPr>
                  <a:defRPr sz="1000">
                    <a:solidFill>
                      <a:schemeClr val="bg1"/>
                    </a:solidFill>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Max</c:v>
                </c:pt>
                <c:pt idx="1">
                  <c:v>Good Practice</c:v>
                </c:pt>
                <c:pt idx="2">
                  <c:v>FI Score</c:v>
                </c:pt>
              </c:strCache>
            </c:strRef>
          </c:cat>
          <c:val>
            <c:numRef>
              <c:f>Sheet1!$B$2:$B$4</c:f>
              <c:numCache>
                <c:formatCode>General</c:formatCode>
                <c:ptCount val="3"/>
                <c:pt idx="0">
                  <c:v>15</c:v>
                </c:pt>
                <c:pt idx="1">
                  <c:v>12</c:v>
                </c:pt>
                <c:pt idx="2">
                  <c:v>14</c:v>
                </c:pt>
              </c:numCache>
            </c:numRef>
          </c:val>
        </c:ser>
        <c:ser>
          <c:idx val="1"/>
          <c:order val="1"/>
          <c:tx>
            <c:strRef>
              <c:f>Sheet1!$C$1</c:f>
              <c:strCache>
                <c:ptCount val="1"/>
                <c:pt idx="0">
                  <c:v>Marketplace</c:v>
                </c:pt>
              </c:strCache>
            </c:strRef>
          </c:tx>
          <c:spPr>
            <a:solidFill>
              <a:schemeClr val="tx2">
                <a:lumMod val="60000"/>
                <a:lumOff val="40000"/>
              </a:schemeClr>
            </a:solidFill>
          </c:spPr>
          <c:invertIfNegative val="0"/>
          <c:dLbls>
            <c:spPr>
              <a:noFill/>
              <a:ln>
                <a:noFill/>
              </a:ln>
              <a:effectLst/>
            </c:spPr>
            <c:txPr>
              <a:bodyPr/>
              <a:lstStyle/>
              <a:p>
                <a:pPr>
                  <a:defRPr sz="1000">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Max</c:v>
                </c:pt>
                <c:pt idx="1">
                  <c:v>Good Practice</c:v>
                </c:pt>
                <c:pt idx="2">
                  <c:v>FI Score</c:v>
                </c:pt>
              </c:strCache>
            </c:strRef>
          </c:cat>
          <c:val>
            <c:numRef>
              <c:f>Sheet1!$C$2:$C$4</c:f>
              <c:numCache>
                <c:formatCode>General</c:formatCode>
                <c:ptCount val="3"/>
                <c:pt idx="0">
                  <c:v>37</c:v>
                </c:pt>
                <c:pt idx="1">
                  <c:v>32</c:v>
                </c:pt>
                <c:pt idx="2">
                  <c:v>26</c:v>
                </c:pt>
              </c:numCache>
            </c:numRef>
          </c:val>
        </c:ser>
        <c:ser>
          <c:idx val="2"/>
          <c:order val="2"/>
          <c:tx>
            <c:strRef>
              <c:f>Sheet1!$D$1</c:f>
              <c:strCache>
                <c:ptCount val="1"/>
                <c:pt idx="0">
                  <c:v>Workplace</c:v>
                </c:pt>
              </c:strCache>
            </c:strRef>
          </c:tx>
          <c:spPr>
            <a:solidFill>
              <a:schemeClr val="tx2">
                <a:lumMod val="40000"/>
                <a:lumOff val="60000"/>
              </a:schemeClr>
            </a:solidFill>
          </c:spPr>
          <c:invertIfNegative val="0"/>
          <c:dLbls>
            <c:spPr>
              <a:noFill/>
              <a:ln>
                <a:noFill/>
              </a:ln>
              <a:effectLst/>
            </c:spPr>
            <c:txPr>
              <a:bodyPr/>
              <a:lstStyle/>
              <a:p>
                <a:pPr>
                  <a:defRPr sz="1000">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Max</c:v>
                </c:pt>
                <c:pt idx="1">
                  <c:v>Good Practice</c:v>
                </c:pt>
                <c:pt idx="2">
                  <c:v>FI Score</c:v>
                </c:pt>
              </c:strCache>
            </c:strRef>
          </c:cat>
          <c:val>
            <c:numRef>
              <c:f>Sheet1!$D$2:$D$4</c:f>
              <c:numCache>
                <c:formatCode>General</c:formatCode>
                <c:ptCount val="3"/>
                <c:pt idx="0">
                  <c:v>21</c:v>
                </c:pt>
                <c:pt idx="1">
                  <c:v>16</c:v>
                </c:pt>
                <c:pt idx="2">
                  <c:v>10</c:v>
                </c:pt>
              </c:numCache>
            </c:numRef>
          </c:val>
        </c:ser>
        <c:ser>
          <c:idx val="3"/>
          <c:order val="3"/>
          <c:tx>
            <c:strRef>
              <c:f>Sheet1!$E$1</c:f>
              <c:strCache>
                <c:ptCount val="1"/>
                <c:pt idx="0">
                  <c:v>Environment</c:v>
                </c:pt>
              </c:strCache>
            </c:strRef>
          </c:tx>
          <c:spPr>
            <a:solidFill>
              <a:schemeClr val="tx2">
                <a:lumMod val="20000"/>
                <a:lumOff val="80000"/>
              </a:schemeClr>
            </a:solidFill>
          </c:spPr>
          <c:invertIfNegative val="0"/>
          <c:dLbls>
            <c:spPr>
              <a:noFill/>
              <a:ln>
                <a:noFill/>
              </a:ln>
              <a:effectLst/>
            </c:spPr>
            <c:txPr>
              <a:bodyPr/>
              <a:lstStyle/>
              <a:p>
                <a:pPr>
                  <a:defRPr sz="1000">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Max</c:v>
                </c:pt>
                <c:pt idx="1">
                  <c:v>Good Practice</c:v>
                </c:pt>
                <c:pt idx="2">
                  <c:v>FI Score</c:v>
                </c:pt>
              </c:strCache>
            </c:strRef>
          </c:cat>
          <c:val>
            <c:numRef>
              <c:f>Sheet1!$E$2:$E$4</c:f>
              <c:numCache>
                <c:formatCode>General</c:formatCode>
                <c:ptCount val="3"/>
                <c:pt idx="0">
                  <c:v>5</c:v>
                </c:pt>
                <c:pt idx="1">
                  <c:v>9</c:v>
                </c:pt>
                <c:pt idx="2">
                  <c:v>12</c:v>
                </c:pt>
              </c:numCache>
            </c:numRef>
          </c:val>
        </c:ser>
        <c:ser>
          <c:idx val="4"/>
          <c:order val="4"/>
          <c:tx>
            <c:strRef>
              <c:f>Sheet1!$F$1</c:f>
              <c:strCache>
                <c:ptCount val="1"/>
                <c:pt idx="0">
                  <c:v>Community</c:v>
                </c:pt>
              </c:strCache>
            </c:strRef>
          </c:tx>
          <c:spPr>
            <a:solidFill>
              <a:schemeClr val="tx2">
                <a:lumMod val="75000"/>
              </a:schemeClr>
            </a:solidFill>
          </c:spPr>
          <c:invertIfNegative val="0"/>
          <c:dLbls>
            <c:spPr>
              <a:noFill/>
              <a:ln>
                <a:noFill/>
              </a:ln>
              <a:effectLst/>
            </c:spPr>
            <c:txPr>
              <a:bodyPr/>
              <a:lstStyle/>
              <a:p>
                <a:pPr>
                  <a:defRPr sz="1000">
                    <a:solidFill>
                      <a:schemeClr val="bg1"/>
                    </a:solidFill>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Max</c:v>
                </c:pt>
                <c:pt idx="1">
                  <c:v>Good Practice</c:v>
                </c:pt>
                <c:pt idx="2">
                  <c:v>FI Score</c:v>
                </c:pt>
              </c:strCache>
            </c:strRef>
          </c:cat>
          <c:val>
            <c:numRef>
              <c:f>Sheet1!$F$2:$F$4</c:f>
              <c:numCache>
                <c:formatCode>General</c:formatCode>
                <c:ptCount val="3"/>
                <c:pt idx="0">
                  <c:v>7</c:v>
                </c:pt>
                <c:pt idx="1">
                  <c:v>5</c:v>
                </c:pt>
                <c:pt idx="2">
                  <c:v>5</c:v>
                </c:pt>
              </c:numCache>
            </c:numRef>
          </c:val>
        </c:ser>
        <c:ser>
          <c:idx val="5"/>
          <c:order val="5"/>
          <c:tx>
            <c:strRef>
              <c:f>Sheet1!$G$1</c:f>
              <c:strCache>
                <c:ptCount val="1"/>
                <c:pt idx="0">
                  <c:v>Internal Audit</c:v>
                </c:pt>
              </c:strCache>
            </c:strRef>
          </c:tx>
          <c:spPr>
            <a:solidFill>
              <a:schemeClr val="accent5">
                <a:lumMod val="75000"/>
              </a:schemeClr>
            </a:solidFill>
          </c:spPr>
          <c:invertIfNegative val="0"/>
          <c:dLbls>
            <c:spPr>
              <a:noFill/>
              <a:ln>
                <a:noFill/>
              </a:ln>
              <a:effectLst/>
            </c:spPr>
            <c:txPr>
              <a:bodyPr/>
              <a:lstStyle/>
              <a:p>
                <a:pPr>
                  <a:defRPr sz="1000">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Max</c:v>
                </c:pt>
                <c:pt idx="1">
                  <c:v>Good Practice</c:v>
                </c:pt>
                <c:pt idx="2">
                  <c:v>FI Score</c:v>
                </c:pt>
              </c:strCache>
            </c:strRef>
          </c:cat>
          <c:val>
            <c:numRef>
              <c:f>Sheet1!$G$2:$G$4</c:f>
              <c:numCache>
                <c:formatCode>General</c:formatCode>
                <c:ptCount val="3"/>
                <c:pt idx="0">
                  <c:v>15</c:v>
                </c:pt>
                <c:pt idx="1">
                  <c:v>9</c:v>
                </c:pt>
                <c:pt idx="2">
                  <c:v>13</c:v>
                </c:pt>
              </c:numCache>
            </c:numRef>
          </c:val>
        </c:ser>
        <c:dLbls>
          <c:showLegendKey val="0"/>
          <c:showVal val="0"/>
          <c:showCatName val="0"/>
          <c:showSerName val="0"/>
          <c:showPercent val="0"/>
          <c:showBubbleSize val="0"/>
        </c:dLbls>
        <c:gapWidth val="100"/>
        <c:overlap val="100"/>
        <c:serLines>
          <c:spPr>
            <a:ln>
              <a:solidFill>
                <a:srgbClr val="FF0000"/>
              </a:solidFill>
              <a:prstDash val="dash"/>
            </a:ln>
          </c:spPr>
        </c:serLines>
        <c:axId val="219439872"/>
        <c:axId val="219441408"/>
      </c:barChart>
      <c:catAx>
        <c:axId val="219439872"/>
        <c:scaling>
          <c:orientation val="minMax"/>
        </c:scaling>
        <c:delete val="0"/>
        <c:axPos val="b"/>
        <c:numFmt formatCode="General" sourceLinked="0"/>
        <c:majorTickMark val="out"/>
        <c:minorTickMark val="none"/>
        <c:tickLblPos val="nextTo"/>
        <c:txPr>
          <a:bodyPr/>
          <a:lstStyle/>
          <a:p>
            <a:pPr>
              <a:defRPr sz="1200">
                <a:latin typeface="Georgia" panose="02040502050405020303" pitchFamily="18" charset="0"/>
              </a:defRPr>
            </a:pPr>
            <a:endParaRPr lang="en-US"/>
          </a:p>
        </c:txPr>
        <c:crossAx val="219441408"/>
        <c:crosses val="autoZero"/>
        <c:auto val="1"/>
        <c:lblAlgn val="ctr"/>
        <c:lblOffset val="100"/>
        <c:noMultiLvlLbl val="0"/>
      </c:catAx>
      <c:valAx>
        <c:axId val="219441408"/>
        <c:scaling>
          <c:orientation val="minMax"/>
          <c:max val="100"/>
        </c:scaling>
        <c:delete val="0"/>
        <c:axPos val="l"/>
        <c:numFmt formatCode="General" sourceLinked="1"/>
        <c:majorTickMark val="out"/>
        <c:minorTickMark val="none"/>
        <c:tickLblPos val="nextTo"/>
        <c:txPr>
          <a:bodyPr/>
          <a:lstStyle/>
          <a:p>
            <a:pPr>
              <a:defRPr sz="1200">
                <a:latin typeface="Georgia" panose="02040502050405020303" pitchFamily="18" charset="0"/>
              </a:defRPr>
            </a:pPr>
            <a:endParaRPr lang="en-US"/>
          </a:p>
        </c:txPr>
        <c:crossAx val="219439872"/>
        <c:crosses val="autoZero"/>
        <c:crossBetween val="between"/>
        <c:majorUnit val="10"/>
      </c:valAx>
    </c:plotArea>
    <c:legend>
      <c:legendPos val="b"/>
      <c:layout>
        <c:manualLayout>
          <c:xMode val="edge"/>
          <c:yMode val="edge"/>
          <c:x val="0.1545180162977827"/>
          <c:y val="0.76618717335668984"/>
          <c:w val="0.80887376449813342"/>
          <c:h val="0.21154343539553158"/>
        </c:manualLayout>
      </c:layout>
      <c:overlay val="0"/>
      <c:txPr>
        <a:bodyPr/>
        <a:lstStyle/>
        <a:p>
          <a:pPr>
            <a:defRPr sz="1200">
              <a:latin typeface="Georgia" panose="02040502050405020303"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4-02T11:57:45.051" idx="1">
    <p:pos x="2940" y="3537"/>
    <p:text>Please change to Your Score</p:text>
  </p:cm>
  <p:cm authorId="0" dt="2014-04-02T11:59:53.225" idx="2">
    <p:pos x="1330" y="2584"/>
    <p:text>Please review colours and order of colours</p:text>
  </p:cm>
  <p:cm authorId="0" dt="2014-04-02T13:07:38.738" idx="3">
    <p:pos x="1650" y="1410"/>
    <p:text>Is this a duplication?
What is the answer to this question? Yes/No or a list of countires</p:text>
  </p:cm>
  <p:cm authorId="0" dt="2014-04-02T13:07:55.209" idx="4">
    <p:pos x="4074" y="1584"/>
    <p:text>Is this a duplication?
What is the answer to this question? Yes/No or a list of countires</p:tex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0E61E-C058-4201-B02B-8B918DC24CF2}" type="doc">
      <dgm:prSet loTypeId="urn:microsoft.com/office/officeart/2005/8/layout/process1" loCatId="process" qsTypeId="urn:microsoft.com/office/officeart/2005/8/quickstyle/simple1" qsCatId="simple" csTypeId="urn:microsoft.com/office/officeart/2005/8/colors/accent2_1" csCatId="accent2" phldr="1"/>
      <dgm:spPr/>
    </dgm:pt>
    <dgm:pt modelId="{74541F62-62BA-475E-8A69-430F2377E797}">
      <dgm:prSet phldrT="[Text]"/>
      <dgm:spPr/>
      <dgm:t>
        <a:bodyPr/>
        <a:lstStyle/>
        <a:p>
          <a:r>
            <a:rPr lang="en-GB" dirty="0" smtClean="0"/>
            <a:t>Origination / Application </a:t>
          </a:r>
          <a:endParaRPr lang="en-GB" dirty="0"/>
        </a:p>
      </dgm:t>
    </dgm:pt>
    <dgm:pt modelId="{DF2A3634-61DA-48BF-B5E3-E0C4B2E9FB4F}" type="parTrans" cxnId="{D0A716DD-8819-432E-95F1-F4F4CDFF1AF6}">
      <dgm:prSet/>
      <dgm:spPr/>
      <dgm:t>
        <a:bodyPr/>
        <a:lstStyle/>
        <a:p>
          <a:endParaRPr lang="en-GB"/>
        </a:p>
      </dgm:t>
    </dgm:pt>
    <dgm:pt modelId="{627E4020-7A5C-4C7E-87CE-2E16A2A8FD8F}" type="sibTrans" cxnId="{D0A716DD-8819-432E-95F1-F4F4CDFF1AF6}">
      <dgm:prSet/>
      <dgm:spPr/>
      <dgm:t>
        <a:bodyPr/>
        <a:lstStyle/>
        <a:p>
          <a:endParaRPr lang="en-GB"/>
        </a:p>
      </dgm:t>
    </dgm:pt>
    <dgm:pt modelId="{7A39F7DA-B29C-4683-90DB-2CEBA1F65312}">
      <dgm:prSet phldrT="[Text]"/>
      <dgm:spPr/>
      <dgm:t>
        <a:bodyPr/>
        <a:lstStyle/>
        <a:p>
          <a:r>
            <a:rPr lang="en-GB" dirty="0" smtClean="0"/>
            <a:t>Initial Review</a:t>
          </a:r>
          <a:endParaRPr lang="en-GB" dirty="0"/>
        </a:p>
      </dgm:t>
    </dgm:pt>
    <dgm:pt modelId="{71FBF4B9-E8B9-4B54-BAB9-C940F32AA35D}" type="parTrans" cxnId="{43C7D2E9-BFB8-4EE0-BC47-B29148CBC7E5}">
      <dgm:prSet/>
      <dgm:spPr/>
      <dgm:t>
        <a:bodyPr/>
        <a:lstStyle/>
        <a:p>
          <a:endParaRPr lang="en-GB"/>
        </a:p>
      </dgm:t>
    </dgm:pt>
    <dgm:pt modelId="{43C52E4A-3F3B-4022-9685-5CDC2E8621DC}" type="sibTrans" cxnId="{43C7D2E9-BFB8-4EE0-BC47-B29148CBC7E5}">
      <dgm:prSet/>
      <dgm:spPr/>
      <dgm:t>
        <a:bodyPr/>
        <a:lstStyle/>
        <a:p>
          <a:endParaRPr lang="en-GB"/>
        </a:p>
      </dgm:t>
    </dgm:pt>
    <dgm:pt modelId="{4281C87C-B9C2-4131-ADF9-23DAD175C11A}">
      <dgm:prSet phldrT="[Text]"/>
      <dgm:spPr/>
      <dgm:t>
        <a:bodyPr/>
        <a:lstStyle/>
        <a:p>
          <a:r>
            <a:rPr lang="en-GB" dirty="0" smtClean="0"/>
            <a:t>Due Diligence, Appraisal, Recommendations</a:t>
          </a:r>
          <a:endParaRPr lang="en-GB" dirty="0"/>
        </a:p>
      </dgm:t>
    </dgm:pt>
    <dgm:pt modelId="{5AF12F67-7DE8-47BA-9C2F-ED5763BD406E}" type="parTrans" cxnId="{159689BA-A3E2-430B-BEDB-EA7BDB955C4A}">
      <dgm:prSet/>
      <dgm:spPr/>
      <dgm:t>
        <a:bodyPr/>
        <a:lstStyle/>
        <a:p>
          <a:endParaRPr lang="en-GB"/>
        </a:p>
      </dgm:t>
    </dgm:pt>
    <dgm:pt modelId="{35D8BCDF-CB92-4383-8B4A-65CDEB24F48A}" type="sibTrans" cxnId="{159689BA-A3E2-430B-BEDB-EA7BDB955C4A}">
      <dgm:prSet/>
      <dgm:spPr/>
      <dgm:t>
        <a:bodyPr/>
        <a:lstStyle/>
        <a:p>
          <a:endParaRPr lang="en-GB"/>
        </a:p>
      </dgm:t>
    </dgm:pt>
    <dgm:pt modelId="{4B44D98C-7A07-4F02-A1D7-2303CF330EDB}">
      <dgm:prSet phldrT="[Text]"/>
      <dgm:spPr/>
      <dgm:t>
        <a:bodyPr/>
        <a:lstStyle/>
        <a:p>
          <a:r>
            <a:rPr lang="en-GB" dirty="0" smtClean="0"/>
            <a:t>Review and Approval</a:t>
          </a:r>
          <a:endParaRPr lang="en-GB" dirty="0"/>
        </a:p>
      </dgm:t>
    </dgm:pt>
    <dgm:pt modelId="{287D5D81-EF36-4F42-882D-95D7E5CF35C0}" type="parTrans" cxnId="{6BF93D2F-3414-4C5D-A6FF-082A7985B78F}">
      <dgm:prSet/>
      <dgm:spPr/>
      <dgm:t>
        <a:bodyPr/>
        <a:lstStyle/>
        <a:p>
          <a:endParaRPr lang="en-GB"/>
        </a:p>
      </dgm:t>
    </dgm:pt>
    <dgm:pt modelId="{7EDE5B34-AC2A-4962-80A8-9BA0AE67CAA8}" type="sibTrans" cxnId="{6BF93D2F-3414-4C5D-A6FF-082A7985B78F}">
      <dgm:prSet/>
      <dgm:spPr/>
      <dgm:t>
        <a:bodyPr/>
        <a:lstStyle/>
        <a:p>
          <a:endParaRPr lang="en-GB"/>
        </a:p>
      </dgm:t>
    </dgm:pt>
    <dgm:pt modelId="{F70880D7-2CCA-4F22-BF3A-11743E34F350}">
      <dgm:prSet phldrT="[Text]"/>
      <dgm:spPr/>
      <dgm:t>
        <a:bodyPr/>
        <a:lstStyle/>
        <a:p>
          <a:r>
            <a:rPr lang="en-GB" dirty="0" smtClean="0"/>
            <a:t>Regular Monitoring</a:t>
          </a:r>
          <a:endParaRPr lang="en-GB" dirty="0"/>
        </a:p>
      </dgm:t>
    </dgm:pt>
    <dgm:pt modelId="{3497CE95-A07C-495E-80FD-5E30D3388DB5}" type="parTrans" cxnId="{333F41CE-10B4-4736-AF7F-A66EE5431F7C}">
      <dgm:prSet/>
      <dgm:spPr/>
      <dgm:t>
        <a:bodyPr/>
        <a:lstStyle/>
        <a:p>
          <a:endParaRPr lang="en-GB"/>
        </a:p>
      </dgm:t>
    </dgm:pt>
    <dgm:pt modelId="{D320C5F4-5BCB-4A60-BD33-4E3E3EC22DA0}" type="sibTrans" cxnId="{333F41CE-10B4-4736-AF7F-A66EE5431F7C}">
      <dgm:prSet/>
      <dgm:spPr/>
      <dgm:t>
        <a:bodyPr/>
        <a:lstStyle/>
        <a:p>
          <a:endParaRPr lang="en-GB"/>
        </a:p>
      </dgm:t>
    </dgm:pt>
    <dgm:pt modelId="{EE46C455-B2AF-4A53-A2B7-DE77461EAB76}">
      <dgm:prSet phldrT="[Text]"/>
      <dgm:spPr/>
      <dgm:t>
        <a:bodyPr/>
        <a:lstStyle/>
        <a:p>
          <a:r>
            <a:rPr lang="en-GB" dirty="0" smtClean="0"/>
            <a:t>Exit / Completion</a:t>
          </a:r>
          <a:endParaRPr lang="en-GB" dirty="0"/>
        </a:p>
      </dgm:t>
    </dgm:pt>
    <dgm:pt modelId="{2BACDA08-FF25-47DE-937B-F73712A57189}" type="parTrans" cxnId="{EB5E23FC-8D68-4978-8023-1F8582ECFDDF}">
      <dgm:prSet/>
      <dgm:spPr/>
      <dgm:t>
        <a:bodyPr/>
        <a:lstStyle/>
        <a:p>
          <a:endParaRPr lang="en-GB"/>
        </a:p>
      </dgm:t>
    </dgm:pt>
    <dgm:pt modelId="{628B91D7-EAAF-4C07-BA0E-6DFBCCBF9FCF}" type="sibTrans" cxnId="{EB5E23FC-8D68-4978-8023-1F8582ECFDDF}">
      <dgm:prSet/>
      <dgm:spPr/>
      <dgm:t>
        <a:bodyPr/>
        <a:lstStyle/>
        <a:p>
          <a:endParaRPr lang="en-GB"/>
        </a:p>
      </dgm:t>
    </dgm:pt>
    <dgm:pt modelId="{71ADD104-547B-4402-BFA4-9C614D65A9A9}" type="pres">
      <dgm:prSet presAssocID="{7DC0E61E-C058-4201-B02B-8B918DC24CF2}" presName="Name0" presStyleCnt="0">
        <dgm:presLayoutVars>
          <dgm:dir/>
          <dgm:resizeHandles val="exact"/>
        </dgm:presLayoutVars>
      </dgm:prSet>
      <dgm:spPr/>
    </dgm:pt>
    <dgm:pt modelId="{B1777367-FE83-4073-A3AC-9E90164063CB}" type="pres">
      <dgm:prSet presAssocID="{74541F62-62BA-475E-8A69-430F2377E797}" presName="node" presStyleLbl="node1" presStyleIdx="0" presStyleCnt="6">
        <dgm:presLayoutVars>
          <dgm:bulletEnabled val="1"/>
        </dgm:presLayoutVars>
      </dgm:prSet>
      <dgm:spPr/>
      <dgm:t>
        <a:bodyPr/>
        <a:lstStyle/>
        <a:p>
          <a:endParaRPr lang="en-GB"/>
        </a:p>
      </dgm:t>
    </dgm:pt>
    <dgm:pt modelId="{569A2560-7F85-4DEB-83C7-E7C59B393B7C}" type="pres">
      <dgm:prSet presAssocID="{627E4020-7A5C-4C7E-87CE-2E16A2A8FD8F}" presName="sibTrans" presStyleLbl="sibTrans2D1" presStyleIdx="0" presStyleCnt="5"/>
      <dgm:spPr/>
      <dgm:t>
        <a:bodyPr/>
        <a:lstStyle/>
        <a:p>
          <a:endParaRPr lang="en-GB"/>
        </a:p>
      </dgm:t>
    </dgm:pt>
    <dgm:pt modelId="{9B26998E-416A-4358-869F-58435FB4313B}" type="pres">
      <dgm:prSet presAssocID="{627E4020-7A5C-4C7E-87CE-2E16A2A8FD8F}" presName="connectorText" presStyleLbl="sibTrans2D1" presStyleIdx="0" presStyleCnt="5"/>
      <dgm:spPr/>
      <dgm:t>
        <a:bodyPr/>
        <a:lstStyle/>
        <a:p>
          <a:endParaRPr lang="en-GB"/>
        </a:p>
      </dgm:t>
    </dgm:pt>
    <dgm:pt modelId="{52983A47-33D3-4F31-852F-1B90CF0524C7}" type="pres">
      <dgm:prSet presAssocID="{7A39F7DA-B29C-4683-90DB-2CEBA1F65312}" presName="node" presStyleLbl="node1" presStyleIdx="1" presStyleCnt="6">
        <dgm:presLayoutVars>
          <dgm:bulletEnabled val="1"/>
        </dgm:presLayoutVars>
      </dgm:prSet>
      <dgm:spPr/>
      <dgm:t>
        <a:bodyPr/>
        <a:lstStyle/>
        <a:p>
          <a:endParaRPr lang="en-GB"/>
        </a:p>
      </dgm:t>
    </dgm:pt>
    <dgm:pt modelId="{13255751-72A0-4856-A3F0-B49027E6D47F}" type="pres">
      <dgm:prSet presAssocID="{43C52E4A-3F3B-4022-9685-5CDC2E8621DC}" presName="sibTrans" presStyleLbl="sibTrans2D1" presStyleIdx="1" presStyleCnt="5"/>
      <dgm:spPr/>
      <dgm:t>
        <a:bodyPr/>
        <a:lstStyle/>
        <a:p>
          <a:endParaRPr lang="en-GB"/>
        </a:p>
      </dgm:t>
    </dgm:pt>
    <dgm:pt modelId="{DB4C4E5B-F7C0-4341-B6BC-FAB5CA870E35}" type="pres">
      <dgm:prSet presAssocID="{43C52E4A-3F3B-4022-9685-5CDC2E8621DC}" presName="connectorText" presStyleLbl="sibTrans2D1" presStyleIdx="1" presStyleCnt="5"/>
      <dgm:spPr/>
      <dgm:t>
        <a:bodyPr/>
        <a:lstStyle/>
        <a:p>
          <a:endParaRPr lang="en-GB"/>
        </a:p>
      </dgm:t>
    </dgm:pt>
    <dgm:pt modelId="{4F6F2556-44FB-49C7-A5B4-0E4875D1C69A}" type="pres">
      <dgm:prSet presAssocID="{4281C87C-B9C2-4131-ADF9-23DAD175C11A}" presName="node" presStyleLbl="node1" presStyleIdx="2" presStyleCnt="6">
        <dgm:presLayoutVars>
          <dgm:bulletEnabled val="1"/>
        </dgm:presLayoutVars>
      </dgm:prSet>
      <dgm:spPr/>
      <dgm:t>
        <a:bodyPr/>
        <a:lstStyle/>
        <a:p>
          <a:endParaRPr lang="en-GB"/>
        </a:p>
      </dgm:t>
    </dgm:pt>
    <dgm:pt modelId="{749E9080-A1A6-49D1-A204-6EF0A90E5CF9}" type="pres">
      <dgm:prSet presAssocID="{35D8BCDF-CB92-4383-8B4A-65CDEB24F48A}" presName="sibTrans" presStyleLbl="sibTrans2D1" presStyleIdx="2" presStyleCnt="5"/>
      <dgm:spPr/>
      <dgm:t>
        <a:bodyPr/>
        <a:lstStyle/>
        <a:p>
          <a:endParaRPr lang="en-GB"/>
        </a:p>
      </dgm:t>
    </dgm:pt>
    <dgm:pt modelId="{AC9D96CE-1B7F-48D0-A93B-0FEB003D63CA}" type="pres">
      <dgm:prSet presAssocID="{35D8BCDF-CB92-4383-8B4A-65CDEB24F48A}" presName="connectorText" presStyleLbl="sibTrans2D1" presStyleIdx="2" presStyleCnt="5"/>
      <dgm:spPr/>
      <dgm:t>
        <a:bodyPr/>
        <a:lstStyle/>
        <a:p>
          <a:endParaRPr lang="en-GB"/>
        </a:p>
      </dgm:t>
    </dgm:pt>
    <dgm:pt modelId="{A26778FF-5352-4A72-86BF-B2CA56515890}" type="pres">
      <dgm:prSet presAssocID="{4B44D98C-7A07-4F02-A1D7-2303CF330EDB}" presName="node" presStyleLbl="node1" presStyleIdx="3" presStyleCnt="6">
        <dgm:presLayoutVars>
          <dgm:bulletEnabled val="1"/>
        </dgm:presLayoutVars>
      </dgm:prSet>
      <dgm:spPr/>
      <dgm:t>
        <a:bodyPr/>
        <a:lstStyle/>
        <a:p>
          <a:endParaRPr lang="en-GB"/>
        </a:p>
      </dgm:t>
    </dgm:pt>
    <dgm:pt modelId="{6CC8339A-5D74-4F89-ACEF-FC28D6E3F8FF}" type="pres">
      <dgm:prSet presAssocID="{7EDE5B34-AC2A-4962-80A8-9BA0AE67CAA8}" presName="sibTrans" presStyleLbl="sibTrans2D1" presStyleIdx="3" presStyleCnt="5"/>
      <dgm:spPr/>
      <dgm:t>
        <a:bodyPr/>
        <a:lstStyle/>
        <a:p>
          <a:endParaRPr lang="en-GB"/>
        </a:p>
      </dgm:t>
    </dgm:pt>
    <dgm:pt modelId="{45771334-BE43-4049-945E-69B997F97722}" type="pres">
      <dgm:prSet presAssocID="{7EDE5B34-AC2A-4962-80A8-9BA0AE67CAA8}" presName="connectorText" presStyleLbl="sibTrans2D1" presStyleIdx="3" presStyleCnt="5"/>
      <dgm:spPr/>
      <dgm:t>
        <a:bodyPr/>
        <a:lstStyle/>
        <a:p>
          <a:endParaRPr lang="en-GB"/>
        </a:p>
      </dgm:t>
    </dgm:pt>
    <dgm:pt modelId="{02A4E91E-C2DF-4996-88CE-87657385966F}" type="pres">
      <dgm:prSet presAssocID="{F70880D7-2CCA-4F22-BF3A-11743E34F350}" presName="node" presStyleLbl="node1" presStyleIdx="4" presStyleCnt="6">
        <dgm:presLayoutVars>
          <dgm:bulletEnabled val="1"/>
        </dgm:presLayoutVars>
      </dgm:prSet>
      <dgm:spPr/>
      <dgm:t>
        <a:bodyPr/>
        <a:lstStyle/>
        <a:p>
          <a:endParaRPr lang="en-GB"/>
        </a:p>
      </dgm:t>
    </dgm:pt>
    <dgm:pt modelId="{9665AA53-9B13-4BA8-8654-9F5F6043DF6B}" type="pres">
      <dgm:prSet presAssocID="{D320C5F4-5BCB-4A60-BD33-4E3E3EC22DA0}" presName="sibTrans" presStyleLbl="sibTrans2D1" presStyleIdx="4" presStyleCnt="5"/>
      <dgm:spPr/>
      <dgm:t>
        <a:bodyPr/>
        <a:lstStyle/>
        <a:p>
          <a:endParaRPr lang="en-GB"/>
        </a:p>
      </dgm:t>
    </dgm:pt>
    <dgm:pt modelId="{84D1BC23-A634-4D24-9349-25352FF3BABA}" type="pres">
      <dgm:prSet presAssocID="{D320C5F4-5BCB-4A60-BD33-4E3E3EC22DA0}" presName="connectorText" presStyleLbl="sibTrans2D1" presStyleIdx="4" presStyleCnt="5"/>
      <dgm:spPr/>
      <dgm:t>
        <a:bodyPr/>
        <a:lstStyle/>
        <a:p>
          <a:endParaRPr lang="en-GB"/>
        </a:p>
      </dgm:t>
    </dgm:pt>
    <dgm:pt modelId="{11EF7C3D-1021-4B80-8627-FB9496005613}" type="pres">
      <dgm:prSet presAssocID="{EE46C455-B2AF-4A53-A2B7-DE77461EAB76}" presName="node" presStyleLbl="node1" presStyleIdx="5" presStyleCnt="6">
        <dgm:presLayoutVars>
          <dgm:bulletEnabled val="1"/>
        </dgm:presLayoutVars>
      </dgm:prSet>
      <dgm:spPr/>
      <dgm:t>
        <a:bodyPr/>
        <a:lstStyle/>
        <a:p>
          <a:endParaRPr lang="en-GB"/>
        </a:p>
      </dgm:t>
    </dgm:pt>
  </dgm:ptLst>
  <dgm:cxnLst>
    <dgm:cxn modelId="{159689BA-A3E2-430B-BEDB-EA7BDB955C4A}" srcId="{7DC0E61E-C058-4201-B02B-8B918DC24CF2}" destId="{4281C87C-B9C2-4131-ADF9-23DAD175C11A}" srcOrd="2" destOrd="0" parTransId="{5AF12F67-7DE8-47BA-9C2F-ED5763BD406E}" sibTransId="{35D8BCDF-CB92-4383-8B4A-65CDEB24F48A}"/>
    <dgm:cxn modelId="{7C17A03B-F970-41C7-911B-DB7269555EAF}" type="presOf" srcId="{35D8BCDF-CB92-4383-8B4A-65CDEB24F48A}" destId="{AC9D96CE-1B7F-48D0-A93B-0FEB003D63CA}" srcOrd="1" destOrd="0" presId="urn:microsoft.com/office/officeart/2005/8/layout/process1"/>
    <dgm:cxn modelId="{551A3F0F-B8D2-432A-B375-A16B7968B6C1}" type="presOf" srcId="{43C52E4A-3F3B-4022-9685-5CDC2E8621DC}" destId="{DB4C4E5B-F7C0-4341-B6BC-FAB5CA870E35}" srcOrd="1" destOrd="0" presId="urn:microsoft.com/office/officeart/2005/8/layout/process1"/>
    <dgm:cxn modelId="{DAA5CF51-3304-4ACD-9786-6D2A67812B4E}" type="presOf" srcId="{D320C5F4-5BCB-4A60-BD33-4E3E3EC22DA0}" destId="{84D1BC23-A634-4D24-9349-25352FF3BABA}" srcOrd="1" destOrd="0" presId="urn:microsoft.com/office/officeart/2005/8/layout/process1"/>
    <dgm:cxn modelId="{F3DFAB16-D209-46CB-BE33-8F89E74C7546}" type="presOf" srcId="{74541F62-62BA-475E-8A69-430F2377E797}" destId="{B1777367-FE83-4073-A3AC-9E90164063CB}" srcOrd="0" destOrd="0" presId="urn:microsoft.com/office/officeart/2005/8/layout/process1"/>
    <dgm:cxn modelId="{333F41CE-10B4-4736-AF7F-A66EE5431F7C}" srcId="{7DC0E61E-C058-4201-B02B-8B918DC24CF2}" destId="{F70880D7-2CCA-4F22-BF3A-11743E34F350}" srcOrd="4" destOrd="0" parTransId="{3497CE95-A07C-495E-80FD-5E30D3388DB5}" sibTransId="{D320C5F4-5BCB-4A60-BD33-4E3E3EC22DA0}"/>
    <dgm:cxn modelId="{13352DD5-E01A-4F2E-8680-90F4322B7ECF}" type="presOf" srcId="{7A39F7DA-B29C-4683-90DB-2CEBA1F65312}" destId="{52983A47-33D3-4F31-852F-1B90CF0524C7}" srcOrd="0" destOrd="0" presId="urn:microsoft.com/office/officeart/2005/8/layout/process1"/>
    <dgm:cxn modelId="{CB493926-E7E2-438D-9CB4-C665D0F6A99F}" type="presOf" srcId="{7EDE5B34-AC2A-4962-80A8-9BA0AE67CAA8}" destId="{6CC8339A-5D74-4F89-ACEF-FC28D6E3F8FF}" srcOrd="0" destOrd="0" presId="urn:microsoft.com/office/officeart/2005/8/layout/process1"/>
    <dgm:cxn modelId="{EB5E23FC-8D68-4978-8023-1F8582ECFDDF}" srcId="{7DC0E61E-C058-4201-B02B-8B918DC24CF2}" destId="{EE46C455-B2AF-4A53-A2B7-DE77461EAB76}" srcOrd="5" destOrd="0" parTransId="{2BACDA08-FF25-47DE-937B-F73712A57189}" sibTransId="{628B91D7-EAAF-4C07-BA0E-6DFBCCBF9FCF}"/>
    <dgm:cxn modelId="{ECF66225-1EAA-4B26-8330-B43BDA748F81}" type="presOf" srcId="{627E4020-7A5C-4C7E-87CE-2E16A2A8FD8F}" destId="{569A2560-7F85-4DEB-83C7-E7C59B393B7C}" srcOrd="0" destOrd="0" presId="urn:microsoft.com/office/officeart/2005/8/layout/process1"/>
    <dgm:cxn modelId="{04AB6B04-A7D2-4B64-BD7E-FA708B9361EF}" type="presOf" srcId="{4281C87C-B9C2-4131-ADF9-23DAD175C11A}" destId="{4F6F2556-44FB-49C7-A5B4-0E4875D1C69A}" srcOrd="0" destOrd="0" presId="urn:microsoft.com/office/officeart/2005/8/layout/process1"/>
    <dgm:cxn modelId="{07456550-B6CC-4624-903C-9A669A3D1ED7}" type="presOf" srcId="{43C52E4A-3F3B-4022-9685-5CDC2E8621DC}" destId="{13255751-72A0-4856-A3F0-B49027E6D47F}" srcOrd="0" destOrd="0" presId="urn:microsoft.com/office/officeart/2005/8/layout/process1"/>
    <dgm:cxn modelId="{1B464CBB-E5D4-46AC-8265-9BDA7069C32E}" type="presOf" srcId="{7EDE5B34-AC2A-4962-80A8-9BA0AE67CAA8}" destId="{45771334-BE43-4049-945E-69B997F97722}" srcOrd="1" destOrd="0" presId="urn:microsoft.com/office/officeart/2005/8/layout/process1"/>
    <dgm:cxn modelId="{F67ADB2B-F692-4BB4-B2C2-EAADD5BFCBB4}" type="presOf" srcId="{627E4020-7A5C-4C7E-87CE-2E16A2A8FD8F}" destId="{9B26998E-416A-4358-869F-58435FB4313B}" srcOrd="1" destOrd="0" presId="urn:microsoft.com/office/officeart/2005/8/layout/process1"/>
    <dgm:cxn modelId="{66568F87-3336-446E-8812-865789081922}" type="presOf" srcId="{7DC0E61E-C058-4201-B02B-8B918DC24CF2}" destId="{71ADD104-547B-4402-BFA4-9C614D65A9A9}" srcOrd="0" destOrd="0" presId="urn:microsoft.com/office/officeart/2005/8/layout/process1"/>
    <dgm:cxn modelId="{6BF93D2F-3414-4C5D-A6FF-082A7985B78F}" srcId="{7DC0E61E-C058-4201-B02B-8B918DC24CF2}" destId="{4B44D98C-7A07-4F02-A1D7-2303CF330EDB}" srcOrd="3" destOrd="0" parTransId="{287D5D81-EF36-4F42-882D-95D7E5CF35C0}" sibTransId="{7EDE5B34-AC2A-4962-80A8-9BA0AE67CAA8}"/>
    <dgm:cxn modelId="{FB3258CE-589B-4F35-B2D8-3984F9871A15}" type="presOf" srcId="{4B44D98C-7A07-4F02-A1D7-2303CF330EDB}" destId="{A26778FF-5352-4A72-86BF-B2CA56515890}" srcOrd="0" destOrd="0" presId="urn:microsoft.com/office/officeart/2005/8/layout/process1"/>
    <dgm:cxn modelId="{30E644BC-D655-4902-A8EC-2CDA17A904E4}" type="presOf" srcId="{F70880D7-2CCA-4F22-BF3A-11743E34F350}" destId="{02A4E91E-C2DF-4996-88CE-87657385966F}" srcOrd="0" destOrd="0" presId="urn:microsoft.com/office/officeart/2005/8/layout/process1"/>
    <dgm:cxn modelId="{43C7D2E9-BFB8-4EE0-BC47-B29148CBC7E5}" srcId="{7DC0E61E-C058-4201-B02B-8B918DC24CF2}" destId="{7A39F7DA-B29C-4683-90DB-2CEBA1F65312}" srcOrd="1" destOrd="0" parTransId="{71FBF4B9-E8B9-4B54-BAB9-C940F32AA35D}" sibTransId="{43C52E4A-3F3B-4022-9685-5CDC2E8621DC}"/>
    <dgm:cxn modelId="{0D5A94F2-3C58-4E02-857C-A9B65F15917B}" type="presOf" srcId="{D320C5F4-5BCB-4A60-BD33-4E3E3EC22DA0}" destId="{9665AA53-9B13-4BA8-8654-9F5F6043DF6B}" srcOrd="0" destOrd="0" presId="urn:microsoft.com/office/officeart/2005/8/layout/process1"/>
    <dgm:cxn modelId="{546A4679-42E8-400A-937E-A7393AD96D27}" type="presOf" srcId="{EE46C455-B2AF-4A53-A2B7-DE77461EAB76}" destId="{11EF7C3D-1021-4B80-8627-FB9496005613}" srcOrd="0" destOrd="0" presId="urn:microsoft.com/office/officeart/2005/8/layout/process1"/>
    <dgm:cxn modelId="{5633FAF5-6E6E-4E13-B8B6-F7C15A6EAB0E}" type="presOf" srcId="{35D8BCDF-CB92-4383-8B4A-65CDEB24F48A}" destId="{749E9080-A1A6-49D1-A204-6EF0A90E5CF9}" srcOrd="0" destOrd="0" presId="urn:microsoft.com/office/officeart/2005/8/layout/process1"/>
    <dgm:cxn modelId="{D0A716DD-8819-432E-95F1-F4F4CDFF1AF6}" srcId="{7DC0E61E-C058-4201-B02B-8B918DC24CF2}" destId="{74541F62-62BA-475E-8A69-430F2377E797}" srcOrd="0" destOrd="0" parTransId="{DF2A3634-61DA-48BF-B5E3-E0C4B2E9FB4F}" sibTransId="{627E4020-7A5C-4C7E-87CE-2E16A2A8FD8F}"/>
    <dgm:cxn modelId="{275FBBC7-4A79-4BB5-85C2-D0FC11832E97}" type="presParOf" srcId="{71ADD104-547B-4402-BFA4-9C614D65A9A9}" destId="{B1777367-FE83-4073-A3AC-9E90164063CB}" srcOrd="0" destOrd="0" presId="urn:microsoft.com/office/officeart/2005/8/layout/process1"/>
    <dgm:cxn modelId="{48E14067-E07E-487F-B6E5-40A57EDEDDB0}" type="presParOf" srcId="{71ADD104-547B-4402-BFA4-9C614D65A9A9}" destId="{569A2560-7F85-4DEB-83C7-E7C59B393B7C}" srcOrd="1" destOrd="0" presId="urn:microsoft.com/office/officeart/2005/8/layout/process1"/>
    <dgm:cxn modelId="{943A2A4C-7326-465F-9D27-C42A1B2F5CE1}" type="presParOf" srcId="{569A2560-7F85-4DEB-83C7-E7C59B393B7C}" destId="{9B26998E-416A-4358-869F-58435FB4313B}" srcOrd="0" destOrd="0" presId="urn:microsoft.com/office/officeart/2005/8/layout/process1"/>
    <dgm:cxn modelId="{ED2A752B-7203-4548-9B25-6CE1FFB06CCA}" type="presParOf" srcId="{71ADD104-547B-4402-BFA4-9C614D65A9A9}" destId="{52983A47-33D3-4F31-852F-1B90CF0524C7}" srcOrd="2" destOrd="0" presId="urn:microsoft.com/office/officeart/2005/8/layout/process1"/>
    <dgm:cxn modelId="{AE0A0708-8C6E-4465-B11A-601001738D22}" type="presParOf" srcId="{71ADD104-547B-4402-BFA4-9C614D65A9A9}" destId="{13255751-72A0-4856-A3F0-B49027E6D47F}" srcOrd="3" destOrd="0" presId="urn:microsoft.com/office/officeart/2005/8/layout/process1"/>
    <dgm:cxn modelId="{A41F9E75-95AF-4E0E-9FDB-BFEFC1404612}" type="presParOf" srcId="{13255751-72A0-4856-A3F0-B49027E6D47F}" destId="{DB4C4E5B-F7C0-4341-B6BC-FAB5CA870E35}" srcOrd="0" destOrd="0" presId="urn:microsoft.com/office/officeart/2005/8/layout/process1"/>
    <dgm:cxn modelId="{9C744876-E0ED-4CDB-AD16-03FA1F91B55C}" type="presParOf" srcId="{71ADD104-547B-4402-BFA4-9C614D65A9A9}" destId="{4F6F2556-44FB-49C7-A5B4-0E4875D1C69A}" srcOrd="4" destOrd="0" presId="urn:microsoft.com/office/officeart/2005/8/layout/process1"/>
    <dgm:cxn modelId="{00F8EC76-AF95-4171-8599-BF515B25D2CA}" type="presParOf" srcId="{71ADD104-547B-4402-BFA4-9C614D65A9A9}" destId="{749E9080-A1A6-49D1-A204-6EF0A90E5CF9}" srcOrd="5" destOrd="0" presId="urn:microsoft.com/office/officeart/2005/8/layout/process1"/>
    <dgm:cxn modelId="{34AA6F5A-D7FD-441C-9FFE-2796D808A2EA}" type="presParOf" srcId="{749E9080-A1A6-49D1-A204-6EF0A90E5CF9}" destId="{AC9D96CE-1B7F-48D0-A93B-0FEB003D63CA}" srcOrd="0" destOrd="0" presId="urn:microsoft.com/office/officeart/2005/8/layout/process1"/>
    <dgm:cxn modelId="{44FB63C1-4E90-4ACD-8DCC-B3CDD00A4D63}" type="presParOf" srcId="{71ADD104-547B-4402-BFA4-9C614D65A9A9}" destId="{A26778FF-5352-4A72-86BF-B2CA56515890}" srcOrd="6" destOrd="0" presId="urn:microsoft.com/office/officeart/2005/8/layout/process1"/>
    <dgm:cxn modelId="{97095CF0-2224-49BA-BCA4-329A2E1B18C1}" type="presParOf" srcId="{71ADD104-547B-4402-BFA4-9C614D65A9A9}" destId="{6CC8339A-5D74-4F89-ACEF-FC28D6E3F8FF}" srcOrd="7" destOrd="0" presId="urn:microsoft.com/office/officeart/2005/8/layout/process1"/>
    <dgm:cxn modelId="{EBD9E23D-D08B-42EE-A90B-4624B98D831D}" type="presParOf" srcId="{6CC8339A-5D74-4F89-ACEF-FC28D6E3F8FF}" destId="{45771334-BE43-4049-945E-69B997F97722}" srcOrd="0" destOrd="0" presId="urn:microsoft.com/office/officeart/2005/8/layout/process1"/>
    <dgm:cxn modelId="{13C8D699-C631-4DA7-86D1-016AE332BD17}" type="presParOf" srcId="{71ADD104-547B-4402-BFA4-9C614D65A9A9}" destId="{02A4E91E-C2DF-4996-88CE-87657385966F}" srcOrd="8" destOrd="0" presId="urn:microsoft.com/office/officeart/2005/8/layout/process1"/>
    <dgm:cxn modelId="{CE945B74-743C-4A8F-B2A3-04152F93B88A}" type="presParOf" srcId="{71ADD104-547B-4402-BFA4-9C614D65A9A9}" destId="{9665AA53-9B13-4BA8-8654-9F5F6043DF6B}" srcOrd="9" destOrd="0" presId="urn:microsoft.com/office/officeart/2005/8/layout/process1"/>
    <dgm:cxn modelId="{E55CE380-DA78-433C-BF8C-C20E3BE331D8}" type="presParOf" srcId="{9665AA53-9B13-4BA8-8654-9F5F6043DF6B}" destId="{84D1BC23-A634-4D24-9349-25352FF3BABA}" srcOrd="0" destOrd="0" presId="urn:microsoft.com/office/officeart/2005/8/layout/process1"/>
    <dgm:cxn modelId="{556C6F08-BFAC-4254-9BF6-F474B4739142}" type="presParOf" srcId="{71ADD104-547B-4402-BFA4-9C614D65A9A9}" destId="{11EF7C3D-1021-4B80-8627-FB9496005613}"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775E6-D9EF-48FE-8EE6-DDE86AB81708}" type="doc">
      <dgm:prSet loTypeId="urn:microsoft.com/office/officeart/2005/8/layout/radial6" loCatId="relationship" qsTypeId="urn:microsoft.com/office/officeart/2005/8/quickstyle/simple1" qsCatId="simple" csTypeId="urn:microsoft.com/office/officeart/2005/8/colors/accent2_4" csCatId="accent2" phldr="1"/>
      <dgm:spPr/>
      <dgm:t>
        <a:bodyPr/>
        <a:lstStyle/>
        <a:p>
          <a:endParaRPr lang="en-GB"/>
        </a:p>
      </dgm:t>
    </dgm:pt>
    <dgm:pt modelId="{5B727AAC-E912-44A3-BD9A-9390B3426E5F}">
      <dgm:prSet phldrT="[Text]"/>
      <dgm:spPr/>
      <dgm:t>
        <a:bodyPr/>
        <a:lstStyle/>
        <a:p>
          <a:r>
            <a:rPr lang="en-GB" dirty="0" smtClean="0"/>
            <a:t>Financial Intermediary</a:t>
          </a:r>
          <a:endParaRPr lang="en-GB" dirty="0"/>
        </a:p>
      </dgm:t>
    </dgm:pt>
    <dgm:pt modelId="{8B82DD42-88D3-4E43-900A-F9D50E6BC09D}" type="parTrans" cxnId="{AD2F61D9-41E4-41A7-88D3-B73B7A41F19C}">
      <dgm:prSet/>
      <dgm:spPr/>
      <dgm:t>
        <a:bodyPr/>
        <a:lstStyle/>
        <a:p>
          <a:endParaRPr lang="en-GB"/>
        </a:p>
      </dgm:t>
    </dgm:pt>
    <dgm:pt modelId="{7FBBF232-C9B9-4DE5-B10D-991176F58C5D}" type="sibTrans" cxnId="{AD2F61D9-41E4-41A7-88D3-B73B7A41F19C}">
      <dgm:prSet/>
      <dgm:spPr/>
      <dgm:t>
        <a:bodyPr/>
        <a:lstStyle/>
        <a:p>
          <a:endParaRPr lang="en-GB"/>
        </a:p>
      </dgm:t>
    </dgm:pt>
    <dgm:pt modelId="{B98D6B01-2378-4DF1-812F-B2CCCFEFF991}">
      <dgm:prSet phldrT="[Text]"/>
      <dgm:spPr/>
      <dgm:t>
        <a:bodyPr/>
        <a:lstStyle/>
        <a:p>
          <a:r>
            <a:rPr lang="en-GB" b="1" dirty="0" smtClean="0"/>
            <a:t>Face to face training</a:t>
          </a:r>
          <a:endParaRPr lang="en-GB" b="1" dirty="0"/>
        </a:p>
      </dgm:t>
    </dgm:pt>
    <dgm:pt modelId="{F7E5CE44-8E01-4F75-AA21-5B8D71C5A132}" type="parTrans" cxnId="{4E8CD821-26C5-49F9-BBDA-994DAF316DF3}">
      <dgm:prSet/>
      <dgm:spPr/>
      <dgm:t>
        <a:bodyPr/>
        <a:lstStyle/>
        <a:p>
          <a:endParaRPr lang="en-GB"/>
        </a:p>
      </dgm:t>
    </dgm:pt>
    <dgm:pt modelId="{0406D0B4-8B6D-4E09-9DEB-4978201C5A2D}" type="sibTrans" cxnId="{4E8CD821-26C5-49F9-BBDA-994DAF316DF3}">
      <dgm:prSet/>
      <dgm:spPr/>
      <dgm:t>
        <a:bodyPr/>
        <a:lstStyle/>
        <a:p>
          <a:endParaRPr lang="en-GB"/>
        </a:p>
      </dgm:t>
    </dgm:pt>
    <dgm:pt modelId="{76826A51-F434-4283-B210-ECA85901E7E8}">
      <dgm:prSet phldrT="[Text]"/>
      <dgm:spPr/>
      <dgm:t>
        <a:bodyPr/>
        <a:lstStyle/>
        <a:p>
          <a:r>
            <a:rPr lang="en-GB" b="1" dirty="0" smtClean="0"/>
            <a:t>E&amp;S Reporting Toolkit</a:t>
          </a:r>
          <a:endParaRPr lang="en-GB" b="1" dirty="0"/>
        </a:p>
      </dgm:t>
    </dgm:pt>
    <dgm:pt modelId="{AB14B2E1-C7C0-4C30-AAFA-8AD3E5E4C667}" type="parTrans" cxnId="{E14CD1BB-88EB-4D21-A0EB-577C1379273B}">
      <dgm:prSet/>
      <dgm:spPr/>
      <dgm:t>
        <a:bodyPr/>
        <a:lstStyle/>
        <a:p>
          <a:endParaRPr lang="en-GB"/>
        </a:p>
      </dgm:t>
    </dgm:pt>
    <dgm:pt modelId="{84F6276F-0100-4282-BEE3-FBA9CDD7EC51}" type="sibTrans" cxnId="{E14CD1BB-88EB-4D21-A0EB-577C1379273B}">
      <dgm:prSet/>
      <dgm:spPr/>
      <dgm:t>
        <a:bodyPr/>
        <a:lstStyle/>
        <a:p>
          <a:endParaRPr lang="en-GB"/>
        </a:p>
      </dgm:t>
    </dgm:pt>
    <dgm:pt modelId="{380B9006-D360-4F31-89C4-DE299679E31B}">
      <dgm:prSet phldrT="[Text]"/>
      <dgm:spPr>
        <a:solidFill>
          <a:srgbClr val="93B3DD"/>
        </a:solidFill>
      </dgm:spPr>
      <dgm:t>
        <a:bodyPr/>
        <a:lstStyle/>
        <a:p>
          <a:r>
            <a:rPr lang="en-GB" b="1" dirty="0" smtClean="0"/>
            <a:t>E-module learning</a:t>
          </a:r>
          <a:endParaRPr lang="en-GB" b="1" dirty="0"/>
        </a:p>
      </dgm:t>
    </dgm:pt>
    <dgm:pt modelId="{EE0077AA-A54C-4317-9C94-6442E4ED4845}" type="parTrans" cxnId="{DDE9834C-4668-45C0-A421-558B4DA7FB49}">
      <dgm:prSet/>
      <dgm:spPr/>
      <dgm:t>
        <a:bodyPr/>
        <a:lstStyle/>
        <a:p>
          <a:endParaRPr lang="en-GB"/>
        </a:p>
      </dgm:t>
    </dgm:pt>
    <dgm:pt modelId="{9CF683D2-52F3-4D9A-B994-7992124935EF}" type="sibTrans" cxnId="{DDE9834C-4668-45C0-A421-558B4DA7FB49}">
      <dgm:prSet/>
      <dgm:spPr/>
      <dgm:t>
        <a:bodyPr/>
        <a:lstStyle/>
        <a:p>
          <a:endParaRPr lang="en-GB"/>
        </a:p>
      </dgm:t>
    </dgm:pt>
    <dgm:pt modelId="{A901D56A-3571-4429-93FC-3CA486EAC274}">
      <dgm:prSet phldrT="[Text]"/>
      <dgm:spPr/>
      <dgm:t>
        <a:bodyPr/>
        <a:lstStyle/>
        <a:p>
          <a:r>
            <a:rPr lang="en-GB" b="1" dirty="0" smtClean="0"/>
            <a:t>EBRD Support</a:t>
          </a:r>
          <a:endParaRPr lang="en-GB" b="1" dirty="0"/>
        </a:p>
      </dgm:t>
    </dgm:pt>
    <dgm:pt modelId="{698C24C7-5423-4C40-845C-3F6C0C03CB60}" type="parTrans" cxnId="{9C4D53E8-8D7C-4245-BAC8-D248F81DF5AD}">
      <dgm:prSet/>
      <dgm:spPr/>
      <dgm:t>
        <a:bodyPr/>
        <a:lstStyle/>
        <a:p>
          <a:endParaRPr lang="en-GB"/>
        </a:p>
      </dgm:t>
    </dgm:pt>
    <dgm:pt modelId="{AA3685B9-6EA8-48D7-8384-9B1B331E62C7}" type="sibTrans" cxnId="{9C4D53E8-8D7C-4245-BAC8-D248F81DF5AD}">
      <dgm:prSet/>
      <dgm:spPr/>
      <dgm:t>
        <a:bodyPr/>
        <a:lstStyle/>
        <a:p>
          <a:endParaRPr lang="en-GB"/>
        </a:p>
      </dgm:t>
    </dgm:pt>
    <dgm:pt modelId="{308B8F6D-5EF0-4663-93E6-8DE01CEC4114}">
      <dgm:prSet phldrT="[Text]"/>
      <dgm:spPr>
        <a:solidFill>
          <a:srgbClr val="177DD4"/>
        </a:solidFill>
      </dgm:spPr>
      <dgm:t>
        <a:bodyPr/>
        <a:lstStyle/>
        <a:p>
          <a:r>
            <a:rPr lang="en-GB" b="1" dirty="0" smtClean="0">
              <a:solidFill>
                <a:schemeClr val="bg1"/>
              </a:solidFill>
            </a:rPr>
            <a:t>Sustainability Index</a:t>
          </a:r>
          <a:endParaRPr lang="en-GB" b="1" dirty="0">
            <a:solidFill>
              <a:schemeClr val="bg1"/>
            </a:solidFill>
          </a:endParaRPr>
        </a:p>
      </dgm:t>
    </dgm:pt>
    <dgm:pt modelId="{EF1BF637-038E-4B96-8094-15C0DA7425C5}" type="parTrans" cxnId="{C3408946-EAC7-4110-ACB5-6196BEC12594}">
      <dgm:prSet/>
      <dgm:spPr/>
      <dgm:t>
        <a:bodyPr/>
        <a:lstStyle/>
        <a:p>
          <a:endParaRPr lang="en-GB"/>
        </a:p>
      </dgm:t>
    </dgm:pt>
    <dgm:pt modelId="{292296AA-B916-4490-BC42-B09E2B797B0D}" type="sibTrans" cxnId="{C3408946-EAC7-4110-ACB5-6196BEC12594}">
      <dgm:prSet/>
      <dgm:spPr/>
      <dgm:t>
        <a:bodyPr/>
        <a:lstStyle/>
        <a:p>
          <a:endParaRPr lang="en-GB"/>
        </a:p>
      </dgm:t>
    </dgm:pt>
    <dgm:pt modelId="{29120EF8-2E05-43FE-80E0-46A2779FE81D}" type="pres">
      <dgm:prSet presAssocID="{998775E6-D9EF-48FE-8EE6-DDE86AB81708}" presName="Name0" presStyleCnt="0">
        <dgm:presLayoutVars>
          <dgm:chMax val="1"/>
          <dgm:dir/>
          <dgm:animLvl val="ctr"/>
          <dgm:resizeHandles val="exact"/>
        </dgm:presLayoutVars>
      </dgm:prSet>
      <dgm:spPr/>
      <dgm:t>
        <a:bodyPr/>
        <a:lstStyle/>
        <a:p>
          <a:endParaRPr lang="en-GB"/>
        </a:p>
      </dgm:t>
    </dgm:pt>
    <dgm:pt modelId="{BD6F036D-E555-4C11-93D6-2A395FCB3091}" type="pres">
      <dgm:prSet presAssocID="{5B727AAC-E912-44A3-BD9A-9390B3426E5F}" presName="centerShape" presStyleLbl="node0" presStyleIdx="0" presStyleCnt="1"/>
      <dgm:spPr/>
      <dgm:t>
        <a:bodyPr/>
        <a:lstStyle/>
        <a:p>
          <a:endParaRPr lang="en-GB"/>
        </a:p>
      </dgm:t>
    </dgm:pt>
    <dgm:pt modelId="{0B94C5B1-DA38-4811-BC5D-36E19043C07D}" type="pres">
      <dgm:prSet presAssocID="{B98D6B01-2378-4DF1-812F-B2CCCFEFF991}" presName="node" presStyleLbl="node1" presStyleIdx="0" presStyleCnt="5">
        <dgm:presLayoutVars>
          <dgm:bulletEnabled val="1"/>
        </dgm:presLayoutVars>
      </dgm:prSet>
      <dgm:spPr/>
      <dgm:t>
        <a:bodyPr/>
        <a:lstStyle/>
        <a:p>
          <a:endParaRPr lang="en-GB"/>
        </a:p>
      </dgm:t>
    </dgm:pt>
    <dgm:pt modelId="{C7BDDEA3-F9BE-47A1-AC1B-EEAF549C658A}" type="pres">
      <dgm:prSet presAssocID="{B98D6B01-2378-4DF1-812F-B2CCCFEFF991}" presName="dummy" presStyleCnt="0"/>
      <dgm:spPr/>
    </dgm:pt>
    <dgm:pt modelId="{A6156295-AEFB-4DB5-9649-6A1793384C13}" type="pres">
      <dgm:prSet presAssocID="{0406D0B4-8B6D-4E09-9DEB-4978201C5A2D}" presName="sibTrans" presStyleLbl="sibTrans2D1" presStyleIdx="0" presStyleCnt="5"/>
      <dgm:spPr/>
      <dgm:t>
        <a:bodyPr/>
        <a:lstStyle/>
        <a:p>
          <a:endParaRPr lang="en-GB"/>
        </a:p>
      </dgm:t>
    </dgm:pt>
    <dgm:pt modelId="{F2404F53-BE8B-49B9-BE37-6012D2D9BE23}" type="pres">
      <dgm:prSet presAssocID="{76826A51-F434-4283-B210-ECA85901E7E8}" presName="node" presStyleLbl="node1" presStyleIdx="1" presStyleCnt="5">
        <dgm:presLayoutVars>
          <dgm:bulletEnabled val="1"/>
        </dgm:presLayoutVars>
      </dgm:prSet>
      <dgm:spPr/>
      <dgm:t>
        <a:bodyPr/>
        <a:lstStyle/>
        <a:p>
          <a:endParaRPr lang="en-GB"/>
        </a:p>
      </dgm:t>
    </dgm:pt>
    <dgm:pt modelId="{F1269D54-930E-445F-AA91-F0A894279482}" type="pres">
      <dgm:prSet presAssocID="{76826A51-F434-4283-B210-ECA85901E7E8}" presName="dummy" presStyleCnt="0"/>
      <dgm:spPr/>
    </dgm:pt>
    <dgm:pt modelId="{B1295826-19F6-4BAA-A269-5C2D91A93752}" type="pres">
      <dgm:prSet presAssocID="{84F6276F-0100-4282-BEE3-FBA9CDD7EC51}" presName="sibTrans" presStyleLbl="sibTrans2D1" presStyleIdx="1" presStyleCnt="5"/>
      <dgm:spPr/>
      <dgm:t>
        <a:bodyPr/>
        <a:lstStyle/>
        <a:p>
          <a:endParaRPr lang="en-GB"/>
        </a:p>
      </dgm:t>
    </dgm:pt>
    <dgm:pt modelId="{FB2F0CDB-855C-4F35-89F5-7265D0F4E2A5}" type="pres">
      <dgm:prSet presAssocID="{380B9006-D360-4F31-89C4-DE299679E31B}" presName="node" presStyleLbl="node1" presStyleIdx="2" presStyleCnt="5">
        <dgm:presLayoutVars>
          <dgm:bulletEnabled val="1"/>
        </dgm:presLayoutVars>
      </dgm:prSet>
      <dgm:spPr/>
      <dgm:t>
        <a:bodyPr/>
        <a:lstStyle/>
        <a:p>
          <a:endParaRPr lang="en-GB"/>
        </a:p>
      </dgm:t>
    </dgm:pt>
    <dgm:pt modelId="{1644FC6B-1FD2-40A9-BE04-2673157D8318}" type="pres">
      <dgm:prSet presAssocID="{380B9006-D360-4F31-89C4-DE299679E31B}" presName="dummy" presStyleCnt="0"/>
      <dgm:spPr/>
    </dgm:pt>
    <dgm:pt modelId="{73C14F52-CA37-468B-B27C-0450D96B7FF8}" type="pres">
      <dgm:prSet presAssocID="{9CF683D2-52F3-4D9A-B994-7992124935EF}" presName="sibTrans" presStyleLbl="sibTrans2D1" presStyleIdx="2" presStyleCnt="5"/>
      <dgm:spPr/>
      <dgm:t>
        <a:bodyPr/>
        <a:lstStyle/>
        <a:p>
          <a:endParaRPr lang="en-GB"/>
        </a:p>
      </dgm:t>
    </dgm:pt>
    <dgm:pt modelId="{CA877292-3D70-4675-9A3F-A4580023ABC6}" type="pres">
      <dgm:prSet presAssocID="{A901D56A-3571-4429-93FC-3CA486EAC274}" presName="node" presStyleLbl="node1" presStyleIdx="3" presStyleCnt="5">
        <dgm:presLayoutVars>
          <dgm:bulletEnabled val="1"/>
        </dgm:presLayoutVars>
      </dgm:prSet>
      <dgm:spPr/>
      <dgm:t>
        <a:bodyPr/>
        <a:lstStyle/>
        <a:p>
          <a:endParaRPr lang="en-GB"/>
        </a:p>
      </dgm:t>
    </dgm:pt>
    <dgm:pt modelId="{0A8149FB-EAF3-4F39-8178-D1209B1C1B64}" type="pres">
      <dgm:prSet presAssocID="{A901D56A-3571-4429-93FC-3CA486EAC274}" presName="dummy" presStyleCnt="0"/>
      <dgm:spPr/>
    </dgm:pt>
    <dgm:pt modelId="{ABE36164-BCF0-4B1F-9DF4-9071C839AB34}" type="pres">
      <dgm:prSet presAssocID="{AA3685B9-6EA8-48D7-8384-9B1B331E62C7}" presName="sibTrans" presStyleLbl="sibTrans2D1" presStyleIdx="3" presStyleCnt="5"/>
      <dgm:spPr/>
      <dgm:t>
        <a:bodyPr/>
        <a:lstStyle/>
        <a:p>
          <a:endParaRPr lang="en-GB"/>
        </a:p>
      </dgm:t>
    </dgm:pt>
    <dgm:pt modelId="{7851CD1F-6794-4968-B614-1771F67DACDA}" type="pres">
      <dgm:prSet presAssocID="{308B8F6D-5EF0-4663-93E6-8DE01CEC4114}" presName="node" presStyleLbl="node1" presStyleIdx="4" presStyleCnt="5">
        <dgm:presLayoutVars>
          <dgm:bulletEnabled val="1"/>
        </dgm:presLayoutVars>
      </dgm:prSet>
      <dgm:spPr/>
      <dgm:t>
        <a:bodyPr/>
        <a:lstStyle/>
        <a:p>
          <a:endParaRPr lang="en-GB"/>
        </a:p>
      </dgm:t>
    </dgm:pt>
    <dgm:pt modelId="{1636073B-6644-46E3-A30E-4C84807A8664}" type="pres">
      <dgm:prSet presAssocID="{308B8F6D-5EF0-4663-93E6-8DE01CEC4114}" presName="dummy" presStyleCnt="0"/>
      <dgm:spPr/>
    </dgm:pt>
    <dgm:pt modelId="{66A82367-4E42-4451-B199-206B5F1E19B7}" type="pres">
      <dgm:prSet presAssocID="{292296AA-B916-4490-BC42-B09E2B797B0D}" presName="sibTrans" presStyleLbl="sibTrans2D1" presStyleIdx="4" presStyleCnt="5"/>
      <dgm:spPr/>
      <dgm:t>
        <a:bodyPr/>
        <a:lstStyle/>
        <a:p>
          <a:endParaRPr lang="en-GB"/>
        </a:p>
      </dgm:t>
    </dgm:pt>
  </dgm:ptLst>
  <dgm:cxnLst>
    <dgm:cxn modelId="{4098002A-0CB2-4E16-9E53-D5FE680CE598}" type="presOf" srcId="{5B727AAC-E912-44A3-BD9A-9390B3426E5F}" destId="{BD6F036D-E555-4C11-93D6-2A395FCB3091}" srcOrd="0" destOrd="0" presId="urn:microsoft.com/office/officeart/2005/8/layout/radial6"/>
    <dgm:cxn modelId="{DDE9834C-4668-45C0-A421-558B4DA7FB49}" srcId="{5B727AAC-E912-44A3-BD9A-9390B3426E5F}" destId="{380B9006-D360-4F31-89C4-DE299679E31B}" srcOrd="2" destOrd="0" parTransId="{EE0077AA-A54C-4317-9C94-6442E4ED4845}" sibTransId="{9CF683D2-52F3-4D9A-B994-7992124935EF}"/>
    <dgm:cxn modelId="{4E8CD821-26C5-49F9-BBDA-994DAF316DF3}" srcId="{5B727AAC-E912-44A3-BD9A-9390B3426E5F}" destId="{B98D6B01-2378-4DF1-812F-B2CCCFEFF991}" srcOrd="0" destOrd="0" parTransId="{F7E5CE44-8E01-4F75-AA21-5B8D71C5A132}" sibTransId="{0406D0B4-8B6D-4E09-9DEB-4978201C5A2D}"/>
    <dgm:cxn modelId="{19188B5D-6648-4CC0-ACF2-32FC664436B7}" type="presOf" srcId="{A901D56A-3571-4429-93FC-3CA486EAC274}" destId="{CA877292-3D70-4675-9A3F-A4580023ABC6}" srcOrd="0" destOrd="0" presId="urn:microsoft.com/office/officeart/2005/8/layout/radial6"/>
    <dgm:cxn modelId="{F648F5D1-5F55-4678-80A5-139CFCC96963}" type="presOf" srcId="{84F6276F-0100-4282-BEE3-FBA9CDD7EC51}" destId="{B1295826-19F6-4BAA-A269-5C2D91A93752}" srcOrd="0" destOrd="0" presId="urn:microsoft.com/office/officeart/2005/8/layout/radial6"/>
    <dgm:cxn modelId="{C658323C-CEE9-4D13-819F-C9BC20545962}" type="presOf" srcId="{380B9006-D360-4F31-89C4-DE299679E31B}" destId="{FB2F0CDB-855C-4F35-89F5-7265D0F4E2A5}" srcOrd="0" destOrd="0" presId="urn:microsoft.com/office/officeart/2005/8/layout/radial6"/>
    <dgm:cxn modelId="{EE84484F-8AE2-4580-98F9-43BEEFAAD4DE}" type="presOf" srcId="{9CF683D2-52F3-4D9A-B994-7992124935EF}" destId="{73C14F52-CA37-468B-B27C-0450D96B7FF8}" srcOrd="0" destOrd="0" presId="urn:microsoft.com/office/officeart/2005/8/layout/radial6"/>
    <dgm:cxn modelId="{C26D9B77-98C4-4C1C-91AA-521ABE83DEDA}" type="presOf" srcId="{B98D6B01-2378-4DF1-812F-B2CCCFEFF991}" destId="{0B94C5B1-DA38-4811-BC5D-36E19043C07D}" srcOrd="0" destOrd="0" presId="urn:microsoft.com/office/officeart/2005/8/layout/radial6"/>
    <dgm:cxn modelId="{11754301-D8AC-4AE8-AF05-3133CAFA9D68}" type="presOf" srcId="{998775E6-D9EF-48FE-8EE6-DDE86AB81708}" destId="{29120EF8-2E05-43FE-80E0-46A2779FE81D}" srcOrd="0" destOrd="0" presId="urn:microsoft.com/office/officeart/2005/8/layout/radial6"/>
    <dgm:cxn modelId="{9C4D53E8-8D7C-4245-BAC8-D248F81DF5AD}" srcId="{5B727AAC-E912-44A3-BD9A-9390B3426E5F}" destId="{A901D56A-3571-4429-93FC-3CA486EAC274}" srcOrd="3" destOrd="0" parTransId="{698C24C7-5423-4C40-845C-3F6C0C03CB60}" sibTransId="{AA3685B9-6EA8-48D7-8384-9B1B331E62C7}"/>
    <dgm:cxn modelId="{15ADE8B8-D9E1-4442-B848-7E0F0DB3C5EF}" type="presOf" srcId="{0406D0B4-8B6D-4E09-9DEB-4978201C5A2D}" destId="{A6156295-AEFB-4DB5-9649-6A1793384C13}" srcOrd="0" destOrd="0" presId="urn:microsoft.com/office/officeart/2005/8/layout/radial6"/>
    <dgm:cxn modelId="{AD2F61D9-41E4-41A7-88D3-B73B7A41F19C}" srcId="{998775E6-D9EF-48FE-8EE6-DDE86AB81708}" destId="{5B727AAC-E912-44A3-BD9A-9390B3426E5F}" srcOrd="0" destOrd="0" parTransId="{8B82DD42-88D3-4E43-900A-F9D50E6BC09D}" sibTransId="{7FBBF232-C9B9-4DE5-B10D-991176F58C5D}"/>
    <dgm:cxn modelId="{D736CB5C-5008-4C63-9371-DDBB72B4B826}" type="presOf" srcId="{308B8F6D-5EF0-4663-93E6-8DE01CEC4114}" destId="{7851CD1F-6794-4968-B614-1771F67DACDA}" srcOrd="0" destOrd="0" presId="urn:microsoft.com/office/officeart/2005/8/layout/radial6"/>
    <dgm:cxn modelId="{9E3A14C9-0E12-4654-99DE-BD6FAF6AF89D}" type="presOf" srcId="{292296AA-B916-4490-BC42-B09E2B797B0D}" destId="{66A82367-4E42-4451-B199-206B5F1E19B7}" srcOrd="0" destOrd="0" presId="urn:microsoft.com/office/officeart/2005/8/layout/radial6"/>
    <dgm:cxn modelId="{E14CD1BB-88EB-4D21-A0EB-577C1379273B}" srcId="{5B727AAC-E912-44A3-BD9A-9390B3426E5F}" destId="{76826A51-F434-4283-B210-ECA85901E7E8}" srcOrd="1" destOrd="0" parTransId="{AB14B2E1-C7C0-4C30-AAFA-8AD3E5E4C667}" sibTransId="{84F6276F-0100-4282-BEE3-FBA9CDD7EC51}"/>
    <dgm:cxn modelId="{B410FC99-0FDE-4068-8496-89A2FA80E6B2}" type="presOf" srcId="{AA3685B9-6EA8-48D7-8384-9B1B331E62C7}" destId="{ABE36164-BCF0-4B1F-9DF4-9071C839AB34}" srcOrd="0" destOrd="0" presId="urn:microsoft.com/office/officeart/2005/8/layout/radial6"/>
    <dgm:cxn modelId="{C3408946-EAC7-4110-ACB5-6196BEC12594}" srcId="{5B727AAC-E912-44A3-BD9A-9390B3426E5F}" destId="{308B8F6D-5EF0-4663-93E6-8DE01CEC4114}" srcOrd="4" destOrd="0" parTransId="{EF1BF637-038E-4B96-8094-15C0DA7425C5}" sibTransId="{292296AA-B916-4490-BC42-B09E2B797B0D}"/>
    <dgm:cxn modelId="{F998B7C9-3B9B-49F0-B25F-4DE32E0567E9}" type="presOf" srcId="{76826A51-F434-4283-B210-ECA85901E7E8}" destId="{F2404F53-BE8B-49B9-BE37-6012D2D9BE23}" srcOrd="0" destOrd="0" presId="urn:microsoft.com/office/officeart/2005/8/layout/radial6"/>
    <dgm:cxn modelId="{59B2CCD8-4415-4CDD-8AB1-FC57C710AFC0}" type="presParOf" srcId="{29120EF8-2E05-43FE-80E0-46A2779FE81D}" destId="{BD6F036D-E555-4C11-93D6-2A395FCB3091}" srcOrd="0" destOrd="0" presId="urn:microsoft.com/office/officeart/2005/8/layout/radial6"/>
    <dgm:cxn modelId="{A20A30CF-C2E2-455A-91F6-4647DA591A20}" type="presParOf" srcId="{29120EF8-2E05-43FE-80E0-46A2779FE81D}" destId="{0B94C5B1-DA38-4811-BC5D-36E19043C07D}" srcOrd="1" destOrd="0" presId="urn:microsoft.com/office/officeart/2005/8/layout/radial6"/>
    <dgm:cxn modelId="{8E14634A-FDC3-40A6-96EC-F3D9DE62CBB5}" type="presParOf" srcId="{29120EF8-2E05-43FE-80E0-46A2779FE81D}" destId="{C7BDDEA3-F9BE-47A1-AC1B-EEAF549C658A}" srcOrd="2" destOrd="0" presId="urn:microsoft.com/office/officeart/2005/8/layout/radial6"/>
    <dgm:cxn modelId="{42770B01-9981-48B3-907D-F6F2A52E7DA4}" type="presParOf" srcId="{29120EF8-2E05-43FE-80E0-46A2779FE81D}" destId="{A6156295-AEFB-4DB5-9649-6A1793384C13}" srcOrd="3" destOrd="0" presId="urn:microsoft.com/office/officeart/2005/8/layout/radial6"/>
    <dgm:cxn modelId="{DD4EC8F8-8705-4985-8BBD-55FF12D8C6CB}" type="presParOf" srcId="{29120EF8-2E05-43FE-80E0-46A2779FE81D}" destId="{F2404F53-BE8B-49B9-BE37-6012D2D9BE23}" srcOrd="4" destOrd="0" presId="urn:microsoft.com/office/officeart/2005/8/layout/radial6"/>
    <dgm:cxn modelId="{07A1277C-562A-41D9-97DE-C00FF8BC2912}" type="presParOf" srcId="{29120EF8-2E05-43FE-80E0-46A2779FE81D}" destId="{F1269D54-930E-445F-AA91-F0A894279482}" srcOrd="5" destOrd="0" presId="urn:microsoft.com/office/officeart/2005/8/layout/radial6"/>
    <dgm:cxn modelId="{7E300109-3257-433A-8001-3FC54454AB17}" type="presParOf" srcId="{29120EF8-2E05-43FE-80E0-46A2779FE81D}" destId="{B1295826-19F6-4BAA-A269-5C2D91A93752}" srcOrd="6" destOrd="0" presId="urn:microsoft.com/office/officeart/2005/8/layout/radial6"/>
    <dgm:cxn modelId="{530107C0-5300-48B5-8A2B-D5E1776E8605}" type="presParOf" srcId="{29120EF8-2E05-43FE-80E0-46A2779FE81D}" destId="{FB2F0CDB-855C-4F35-89F5-7265D0F4E2A5}" srcOrd="7" destOrd="0" presId="urn:microsoft.com/office/officeart/2005/8/layout/radial6"/>
    <dgm:cxn modelId="{72E25163-3622-458D-9481-BEC674B2C825}" type="presParOf" srcId="{29120EF8-2E05-43FE-80E0-46A2779FE81D}" destId="{1644FC6B-1FD2-40A9-BE04-2673157D8318}" srcOrd="8" destOrd="0" presId="urn:microsoft.com/office/officeart/2005/8/layout/radial6"/>
    <dgm:cxn modelId="{7AC9DC47-C8EC-4C15-AEB9-985D120A4AB6}" type="presParOf" srcId="{29120EF8-2E05-43FE-80E0-46A2779FE81D}" destId="{73C14F52-CA37-468B-B27C-0450D96B7FF8}" srcOrd="9" destOrd="0" presId="urn:microsoft.com/office/officeart/2005/8/layout/radial6"/>
    <dgm:cxn modelId="{1DD813F4-816B-4D52-9881-D7E7CAB71B51}" type="presParOf" srcId="{29120EF8-2E05-43FE-80E0-46A2779FE81D}" destId="{CA877292-3D70-4675-9A3F-A4580023ABC6}" srcOrd="10" destOrd="0" presId="urn:microsoft.com/office/officeart/2005/8/layout/radial6"/>
    <dgm:cxn modelId="{918041FE-FAF8-43EE-AF1A-63A49658951D}" type="presParOf" srcId="{29120EF8-2E05-43FE-80E0-46A2779FE81D}" destId="{0A8149FB-EAF3-4F39-8178-D1209B1C1B64}" srcOrd="11" destOrd="0" presId="urn:microsoft.com/office/officeart/2005/8/layout/radial6"/>
    <dgm:cxn modelId="{3BF5C884-6698-4BE6-89BD-335F1D8925C3}" type="presParOf" srcId="{29120EF8-2E05-43FE-80E0-46A2779FE81D}" destId="{ABE36164-BCF0-4B1F-9DF4-9071C839AB34}" srcOrd="12" destOrd="0" presId="urn:microsoft.com/office/officeart/2005/8/layout/radial6"/>
    <dgm:cxn modelId="{C5AF9013-04B2-47F0-9AA4-517E7B3CC411}" type="presParOf" srcId="{29120EF8-2E05-43FE-80E0-46A2779FE81D}" destId="{7851CD1F-6794-4968-B614-1771F67DACDA}" srcOrd="13" destOrd="0" presId="urn:microsoft.com/office/officeart/2005/8/layout/radial6"/>
    <dgm:cxn modelId="{12EC0697-E0CF-43D1-9638-D4321F8CE6DB}" type="presParOf" srcId="{29120EF8-2E05-43FE-80E0-46A2779FE81D}" destId="{1636073B-6644-46E3-A30E-4C84807A8664}" srcOrd="14" destOrd="0" presId="urn:microsoft.com/office/officeart/2005/8/layout/radial6"/>
    <dgm:cxn modelId="{716E2D56-5110-4174-BCED-422A808723F6}" type="presParOf" srcId="{29120EF8-2E05-43FE-80E0-46A2779FE81D}" destId="{66A82367-4E42-4451-B199-206B5F1E19B7}"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7367-FE83-4073-A3AC-9E90164063CB}">
      <dsp:nvSpPr>
        <dsp:cNvPr id="0" name=""/>
        <dsp:cNvSpPr/>
      </dsp:nvSpPr>
      <dsp:spPr>
        <a:xfrm>
          <a:off x="0" y="185469"/>
          <a:ext cx="1011876" cy="60712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Origination / Application </a:t>
          </a:r>
          <a:endParaRPr lang="en-GB" sz="800" kern="1200" dirty="0"/>
        </a:p>
      </dsp:txBody>
      <dsp:txXfrm>
        <a:off x="17782" y="203251"/>
        <a:ext cx="976312" cy="571561"/>
      </dsp:txXfrm>
    </dsp:sp>
    <dsp:sp modelId="{569A2560-7F85-4DEB-83C7-E7C59B393B7C}">
      <dsp:nvSpPr>
        <dsp:cNvPr id="0" name=""/>
        <dsp:cNvSpPr/>
      </dsp:nvSpPr>
      <dsp:spPr>
        <a:xfrm>
          <a:off x="1113064" y="363559"/>
          <a:ext cx="214517" cy="2509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1113064" y="413748"/>
        <a:ext cx="150162" cy="150567"/>
      </dsp:txXfrm>
    </dsp:sp>
    <dsp:sp modelId="{52983A47-33D3-4F31-852F-1B90CF0524C7}">
      <dsp:nvSpPr>
        <dsp:cNvPr id="0" name=""/>
        <dsp:cNvSpPr/>
      </dsp:nvSpPr>
      <dsp:spPr>
        <a:xfrm>
          <a:off x="1416627" y="185469"/>
          <a:ext cx="1011876" cy="60712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Initial Review</a:t>
          </a:r>
          <a:endParaRPr lang="en-GB" sz="800" kern="1200" dirty="0"/>
        </a:p>
      </dsp:txBody>
      <dsp:txXfrm>
        <a:off x="1434409" y="203251"/>
        <a:ext cx="976312" cy="571561"/>
      </dsp:txXfrm>
    </dsp:sp>
    <dsp:sp modelId="{13255751-72A0-4856-A3F0-B49027E6D47F}">
      <dsp:nvSpPr>
        <dsp:cNvPr id="0" name=""/>
        <dsp:cNvSpPr/>
      </dsp:nvSpPr>
      <dsp:spPr>
        <a:xfrm>
          <a:off x="2529691" y="363559"/>
          <a:ext cx="214517" cy="2509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2529691" y="413748"/>
        <a:ext cx="150162" cy="150567"/>
      </dsp:txXfrm>
    </dsp:sp>
    <dsp:sp modelId="{4F6F2556-44FB-49C7-A5B4-0E4875D1C69A}">
      <dsp:nvSpPr>
        <dsp:cNvPr id="0" name=""/>
        <dsp:cNvSpPr/>
      </dsp:nvSpPr>
      <dsp:spPr>
        <a:xfrm>
          <a:off x="2833254" y="185469"/>
          <a:ext cx="1011876" cy="60712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Due Diligence, Appraisal, Recommendations</a:t>
          </a:r>
          <a:endParaRPr lang="en-GB" sz="800" kern="1200" dirty="0"/>
        </a:p>
      </dsp:txBody>
      <dsp:txXfrm>
        <a:off x="2851036" y="203251"/>
        <a:ext cx="976312" cy="571561"/>
      </dsp:txXfrm>
    </dsp:sp>
    <dsp:sp modelId="{749E9080-A1A6-49D1-A204-6EF0A90E5CF9}">
      <dsp:nvSpPr>
        <dsp:cNvPr id="0" name=""/>
        <dsp:cNvSpPr/>
      </dsp:nvSpPr>
      <dsp:spPr>
        <a:xfrm>
          <a:off x="3946318" y="363559"/>
          <a:ext cx="214517" cy="2509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3946318" y="413748"/>
        <a:ext cx="150162" cy="150567"/>
      </dsp:txXfrm>
    </dsp:sp>
    <dsp:sp modelId="{A26778FF-5352-4A72-86BF-B2CA56515890}">
      <dsp:nvSpPr>
        <dsp:cNvPr id="0" name=""/>
        <dsp:cNvSpPr/>
      </dsp:nvSpPr>
      <dsp:spPr>
        <a:xfrm>
          <a:off x="4249881" y="185469"/>
          <a:ext cx="1011876" cy="60712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Review and Approval</a:t>
          </a:r>
          <a:endParaRPr lang="en-GB" sz="800" kern="1200" dirty="0"/>
        </a:p>
      </dsp:txBody>
      <dsp:txXfrm>
        <a:off x="4267663" y="203251"/>
        <a:ext cx="976312" cy="571561"/>
      </dsp:txXfrm>
    </dsp:sp>
    <dsp:sp modelId="{6CC8339A-5D74-4F89-ACEF-FC28D6E3F8FF}">
      <dsp:nvSpPr>
        <dsp:cNvPr id="0" name=""/>
        <dsp:cNvSpPr/>
      </dsp:nvSpPr>
      <dsp:spPr>
        <a:xfrm>
          <a:off x="5362946" y="363559"/>
          <a:ext cx="214517" cy="2509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5362946" y="413748"/>
        <a:ext cx="150162" cy="150567"/>
      </dsp:txXfrm>
    </dsp:sp>
    <dsp:sp modelId="{02A4E91E-C2DF-4996-88CE-87657385966F}">
      <dsp:nvSpPr>
        <dsp:cNvPr id="0" name=""/>
        <dsp:cNvSpPr/>
      </dsp:nvSpPr>
      <dsp:spPr>
        <a:xfrm>
          <a:off x="5666509" y="185469"/>
          <a:ext cx="1011876" cy="60712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Regular Monitoring</a:t>
          </a:r>
          <a:endParaRPr lang="en-GB" sz="800" kern="1200" dirty="0"/>
        </a:p>
      </dsp:txBody>
      <dsp:txXfrm>
        <a:off x="5684291" y="203251"/>
        <a:ext cx="976312" cy="571561"/>
      </dsp:txXfrm>
    </dsp:sp>
    <dsp:sp modelId="{9665AA53-9B13-4BA8-8654-9F5F6043DF6B}">
      <dsp:nvSpPr>
        <dsp:cNvPr id="0" name=""/>
        <dsp:cNvSpPr/>
      </dsp:nvSpPr>
      <dsp:spPr>
        <a:xfrm>
          <a:off x="6779573" y="363559"/>
          <a:ext cx="214517" cy="2509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6779573" y="413748"/>
        <a:ext cx="150162" cy="150567"/>
      </dsp:txXfrm>
    </dsp:sp>
    <dsp:sp modelId="{11EF7C3D-1021-4B80-8627-FB9496005613}">
      <dsp:nvSpPr>
        <dsp:cNvPr id="0" name=""/>
        <dsp:cNvSpPr/>
      </dsp:nvSpPr>
      <dsp:spPr>
        <a:xfrm>
          <a:off x="7083136" y="185469"/>
          <a:ext cx="1011876" cy="60712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Exit / Completion</a:t>
          </a:r>
          <a:endParaRPr lang="en-GB" sz="800" kern="1200" dirty="0"/>
        </a:p>
      </dsp:txBody>
      <dsp:txXfrm>
        <a:off x="7100918" y="203251"/>
        <a:ext cx="976312" cy="57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82367-4E42-4451-B199-206B5F1E19B7}">
      <dsp:nvSpPr>
        <dsp:cNvPr id="0" name=""/>
        <dsp:cNvSpPr/>
      </dsp:nvSpPr>
      <dsp:spPr>
        <a:xfrm>
          <a:off x="875338" y="580989"/>
          <a:ext cx="3865699" cy="3865699"/>
        </a:xfrm>
        <a:prstGeom prst="blockArc">
          <a:avLst>
            <a:gd name="adj1" fmla="val 11880000"/>
            <a:gd name="adj2" fmla="val 16200000"/>
            <a:gd name="adj3" fmla="val 4641"/>
          </a:avLst>
        </a:prstGeom>
        <a:solidFill>
          <a:schemeClr val="accent2">
            <a:shade val="90000"/>
            <a:hueOff val="-122145"/>
            <a:satOff val="-27605"/>
            <a:lumOff val="18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E36164-BCF0-4B1F-9DF4-9071C839AB34}">
      <dsp:nvSpPr>
        <dsp:cNvPr id="0" name=""/>
        <dsp:cNvSpPr/>
      </dsp:nvSpPr>
      <dsp:spPr>
        <a:xfrm>
          <a:off x="875338" y="580989"/>
          <a:ext cx="3865699" cy="3865699"/>
        </a:xfrm>
        <a:prstGeom prst="blockArc">
          <a:avLst>
            <a:gd name="adj1" fmla="val 7560000"/>
            <a:gd name="adj2" fmla="val 11880000"/>
            <a:gd name="adj3" fmla="val 4641"/>
          </a:avLst>
        </a:prstGeom>
        <a:solidFill>
          <a:schemeClr val="accent2">
            <a:shade val="90000"/>
            <a:hueOff val="-244289"/>
            <a:satOff val="-55210"/>
            <a:lumOff val="378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C14F52-CA37-468B-B27C-0450D96B7FF8}">
      <dsp:nvSpPr>
        <dsp:cNvPr id="0" name=""/>
        <dsp:cNvSpPr/>
      </dsp:nvSpPr>
      <dsp:spPr>
        <a:xfrm>
          <a:off x="875338" y="580989"/>
          <a:ext cx="3865699" cy="3865699"/>
        </a:xfrm>
        <a:prstGeom prst="blockArc">
          <a:avLst>
            <a:gd name="adj1" fmla="val 3240000"/>
            <a:gd name="adj2" fmla="val 7560000"/>
            <a:gd name="adj3" fmla="val 4641"/>
          </a:avLst>
        </a:prstGeom>
        <a:solidFill>
          <a:schemeClr val="accent2">
            <a:shade val="90000"/>
            <a:hueOff val="-244289"/>
            <a:satOff val="-55210"/>
            <a:lumOff val="378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295826-19F6-4BAA-A269-5C2D91A93752}">
      <dsp:nvSpPr>
        <dsp:cNvPr id="0" name=""/>
        <dsp:cNvSpPr/>
      </dsp:nvSpPr>
      <dsp:spPr>
        <a:xfrm>
          <a:off x="875338" y="580989"/>
          <a:ext cx="3865699" cy="3865699"/>
        </a:xfrm>
        <a:prstGeom prst="blockArc">
          <a:avLst>
            <a:gd name="adj1" fmla="val 20520000"/>
            <a:gd name="adj2" fmla="val 3240000"/>
            <a:gd name="adj3" fmla="val 4641"/>
          </a:avLst>
        </a:prstGeom>
        <a:solidFill>
          <a:schemeClr val="accent2">
            <a:shade val="90000"/>
            <a:hueOff val="-122145"/>
            <a:satOff val="-27605"/>
            <a:lumOff val="18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56295-AEFB-4DB5-9649-6A1793384C13}">
      <dsp:nvSpPr>
        <dsp:cNvPr id="0" name=""/>
        <dsp:cNvSpPr/>
      </dsp:nvSpPr>
      <dsp:spPr>
        <a:xfrm>
          <a:off x="875338" y="580989"/>
          <a:ext cx="3865699" cy="3865699"/>
        </a:xfrm>
        <a:prstGeom prst="blockArc">
          <a:avLst>
            <a:gd name="adj1" fmla="val 16200000"/>
            <a:gd name="adj2" fmla="val 20520000"/>
            <a:gd name="adj3" fmla="val 4641"/>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F036D-E555-4C11-93D6-2A395FCB3091}">
      <dsp:nvSpPr>
        <dsp:cNvPr id="0" name=""/>
        <dsp:cNvSpPr/>
      </dsp:nvSpPr>
      <dsp:spPr>
        <a:xfrm>
          <a:off x="1918288" y="1623939"/>
          <a:ext cx="1779799" cy="1779799"/>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Financial Intermediary</a:t>
          </a:r>
          <a:endParaRPr lang="en-GB" sz="1700" kern="1200" dirty="0"/>
        </a:p>
      </dsp:txBody>
      <dsp:txXfrm>
        <a:off x="2178934" y="1884585"/>
        <a:ext cx="1258507" cy="1258507"/>
      </dsp:txXfrm>
    </dsp:sp>
    <dsp:sp modelId="{0B94C5B1-DA38-4811-BC5D-36E19043C07D}">
      <dsp:nvSpPr>
        <dsp:cNvPr id="0" name=""/>
        <dsp:cNvSpPr/>
      </dsp:nvSpPr>
      <dsp:spPr>
        <a:xfrm>
          <a:off x="2185258" y="2910"/>
          <a:ext cx="1245859" cy="1245859"/>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Face to face training</a:t>
          </a:r>
          <a:endParaRPr lang="en-GB" sz="1000" b="1" kern="1200" dirty="0"/>
        </a:p>
      </dsp:txBody>
      <dsp:txXfrm>
        <a:off x="2367710" y="185362"/>
        <a:ext cx="880955" cy="880955"/>
      </dsp:txXfrm>
    </dsp:sp>
    <dsp:sp modelId="{F2404F53-BE8B-49B9-BE37-6012D2D9BE23}">
      <dsp:nvSpPr>
        <dsp:cNvPr id="0" name=""/>
        <dsp:cNvSpPr/>
      </dsp:nvSpPr>
      <dsp:spPr>
        <a:xfrm>
          <a:off x="3980852" y="1307485"/>
          <a:ext cx="1245859" cy="1245859"/>
        </a:xfrm>
        <a:prstGeom prst="ellipse">
          <a:avLst/>
        </a:prstGeom>
        <a:solidFill>
          <a:schemeClr val="accent2">
            <a:shade val="50000"/>
            <a:hueOff val="-122264"/>
            <a:satOff val="-27838"/>
            <a:lumOff val="22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E&amp;S Reporting Toolkit</a:t>
          </a:r>
          <a:endParaRPr lang="en-GB" sz="1000" b="1" kern="1200" dirty="0"/>
        </a:p>
      </dsp:txBody>
      <dsp:txXfrm>
        <a:off x="4163304" y="1489937"/>
        <a:ext cx="880955" cy="880955"/>
      </dsp:txXfrm>
    </dsp:sp>
    <dsp:sp modelId="{FB2F0CDB-855C-4F35-89F5-7265D0F4E2A5}">
      <dsp:nvSpPr>
        <dsp:cNvPr id="0" name=""/>
        <dsp:cNvSpPr/>
      </dsp:nvSpPr>
      <dsp:spPr>
        <a:xfrm>
          <a:off x="3294996" y="3418332"/>
          <a:ext cx="1245859" cy="1245859"/>
        </a:xfrm>
        <a:prstGeom prst="ellipse">
          <a:avLst/>
        </a:prstGeom>
        <a:solidFill>
          <a:srgbClr val="93B3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E-module learning</a:t>
          </a:r>
          <a:endParaRPr lang="en-GB" sz="1000" b="1" kern="1200" dirty="0"/>
        </a:p>
      </dsp:txBody>
      <dsp:txXfrm>
        <a:off x="3477448" y="3600784"/>
        <a:ext cx="880955" cy="880955"/>
      </dsp:txXfrm>
    </dsp:sp>
    <dsp:sp modelId="{CA877292-3D70-4675-9A3F-A4580023ABC6}">
      <dsp:nvSpPr>
        <dsp:cNvPr id="0" name=""/>
        <dsp:cNvSpPr/>
      </dsp:nvSpPr>
      <dsp:spPr>
        <a:xfrm>
          <a:off x="1075520" y="3418332"/>
          <a:ext cx="1245859" cy="1245859"/>
        </a:xfrm>
        <a:prstGeom prst="ellipse">
          <a:avLst/>
        </a:prstGeom>
        <a:solidFill>
          <a:schemeClr val="accent2">
            <a:shade val="50000"/>
            <a:hueOff val="-244528"/>
            <a:satOff val="-55676"/>
            <a:lumOff val="45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EBRD Support</a:t>
          </a:r>
          <a:endParaRPr lang="en-GB" sz="1000" b="1" kern="1200" dirty="0"/>
        </a:p>
      </dsp:txBody>
      <dsp:txXfrm>
        <a:off x="1257972" y="3600784"/>
        <a:ext cx="880955" cy="880955"/>
      </dsp:txXfrm>
    </dsp:sp>
    <dsp:sp modelId="{7851CD1F-6794-4968-B614-1771F67DACDA}">
      <dsp:nvSpPr>
        <dsp:cNvPr id="0" name=""/>
        <dsp:cNvSpPr/>
      </dsp:nvSpPr>
      <dsp:spPr>
        <a:xfrm>
          <a:off x="389665" y="1307485"/>
          <a:ext cx="1245859" cy="1245859"/>
        </a:xfrm>
        <a:prstGeom prst="ellipse">
          <a:avLst/>
        </a:prstGeom>
        <a:solidFill>
          <a:srgbClr val="177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Sustainability Index</a:t>
          </a:r>
          <a:endParaRPr lang="en-GB" sz="1000" b="1" kern="1200" dirty="0">
            <a:solidFill>
              <a:schemeClr val="bg1"/>
            </a:solidFill>
          </a:endParaRPr>
        </a:p>
      </dsp:txBody>
      <dsp:txXfrm>
        <a:off x="572117" y="1489937"/>
        <a:ext cx="880955" cy="8809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7200"/>
          </a:xfrm>
          <a:prstGeom prst="rect">
            <a:avLst/>
          </a:prstGeom>
        </p:spPr>
        <p:txBody>
          <a:bodyPr vert="horz" lIns="91440" tIns="45720" rIns="91440" bIns="45720" rtlCol="0"/>
          <a:lstStyle>
            <a:lvl1pPr algn="l">
              <a:defRPr sz="1200"/>
            </a:lvl1p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a:solidFill>
                <a:srgbClr val="000000"/>
              </a:solidFill>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1BFFA-A454-4F97-A55E-C6A95BA1EC6C}" type="datetimeFigureOut">
              <a:rPr lang="en-GB" smtClean="0"/>
              <a:t>11/07/2016</a:t>
            </a:fld>
            <a:endParaRPr lang="en-GB"/>
          </a:p>
        </p:txBody>
      </p:sp>
      <p:sp>
        <p:nvSpPr>
          <p:cNvPr id="4" name="Footer Placeholder 3"/>
          <p:cNvSpPr>
            <a:spLocks noGrp="1"/>
          </p:cNvSpPr>
          <p:nvPr>
            <p:ph type="ftr" sz="quarter" idx="2"/>
            <p:custDataLst>
              <p:tags r:id="rId3"/>
            </p:custDataLst>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a:solidFill>
                <a:srgbClr val="000000"/>
              </a:solidFill>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C19B90-BE6F-4157-B744-B05DD2B566CD}" type="slidenum">
              <a:rPr lang="en-GB" smtClean="0"/>
              <a:t>‹#›</a:t>
            </a:fld>
            <a:endParaRPr lang="en-GB"/>
          </a:p>
        </p:txBody>
      </p:sp>
    </p:spTree>
    <p:extLst>
      <p:ext uri="{BB962C8B-B14F-4D97-AF65-F5344CB8AC3E}">
        <p14:creationId xmlns:p14="http://schemas.microsoft.com/office/powerpoint/2010/main" val="358304215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7200"/>
          </a:xfrm>
          <a:prstGeom prst="rect">
            <a:avLst/>
          </a:prstGeom>
        </p:spPr>
        <p:txBody>
          <a:bodyPr vert="horz" lIns="91440" tIns="45720" rIns="91440" bIns="45720" rtlCol="0"/>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D611E-4E71-4A63-910C-0182DC2A90F0}" type="datetimeFigureOut">
              <a:rPr lang="en-GB" smtClean="0"/>
              <a:t>11/07/2016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custDataLst>
              <p:tags r:id="rId3"/>
            </p:custDataLst>
          </p:nvPr>
        </p:nvSpPr>
        <p:spPr>
          <a:xfrm>
            <a:off x="0" y="8685213"/>
            <a:ext cx="6858000" cy="457200"/>
          </a:xfrm>
          <a:prstGeom prst="rect">
            <a:avLst/>
          </a:prstGeom>
        </p:spPr>
        <p:txBody>
          <a:bodyPr vert="horz" lIns="91440" tIns="45720" rIns="91440" bIns="45720" rtlCol="0" anchor="b"/>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4D1E8-0A10-4727-8F6F-F77637DBD473}" type="slidenum">
              <a:rPr lang="en-GB" smtClean="0"/>
              <a:t>‹#›</a:t>
            </a:fld>
            <a:endParaRPr lang="en-GB"/>
          </a:p>
        </p:txBody>
      </p:sp>
    </p:spTree>
    <p:extLst>
      <p:ext uri="{BB962C8B-B14F-4D97-AF65-F5344CB8AC3E}">
        <p14:creationId xmlns:p14="http://schemas.microsoft.com/office/powerpoint/2010/main" val="7465666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872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a:p>
            <a:r>
              <a:rPr lang="en-US" b="0" baseline="0" dirty="0" smtClean="0"/>
              <a:t>VOLUNTARY INITIATVES</a:t>
            </a:r>
          </a:p>
          <a:p>
            <a:pPr marL="174605" indent="-174605">
              <a:buFont typeface="Arial" panose="020B0604020202020204" pitchFamily="34" charset="0"/>
              <a:buChar char="•"/>
            </a:pPr>
            <a:r>
              <a:rPr lang="en-US" b="0" dirty="0" smtClean="0"/>
              <a:t>FIs</a:t>
            </a:r>
            <a:r>
              <a:rPr lang="en-US" b="0" baseline="0" dirty="0" smtClean="0"/>
              <a:t> are encouraged to:</a:t>
            </a:r>
          </a:p>
          <a:p>
            <a:pPr marL="640217" lvl="1" indent="-174605">
              <a:buFont typeface="Arial" panose="020B0604020202020204" pitchFamily="34" charset="0"/>
              <a:buChar char="•"/>
            </a:pPr>
            <a:r>
              <a:rPr lang="en-US" b="0" baseline="0" dirty="0" smtClean="0"/>
              <a:t>Roll out the ESMS and E&amp;S risk procedures to all their business activities even when not strictly required by this PR9</a:t>
            </a:r>
          </a:p>
          <a:p>
            <a:pPr marL="640217" lvl="1" indent="-174605">
              <a:buFont typeface="Arial" panose="020B0604020202020204" pitchFamily="34" charset="0"/>
              <a:buChar char="•"/>
            </a:pPr>
            <a:r>
              <a:rPr lang="en-US" b="0" baseline="0" dirty="0" smtClean="0"/>
              <a:t>Identify opportunities for developing financial products with high E&amp;S benefits, e.g. financing energy efficiency projects, renewables, or products targeting women entrepreneurs</a:t>
            </a:r>
          </a:p>
          <a:p>
            <a:pPr marL="640217" lvl="1" indent="-174605">
              <a:buFont typeface="Arial" panose="020B0604020202020204" pitchFamily="34" charset="0"/>
              <a:buChar char="•"/>
            </a:pPr>
            <a:r>
              <a:rPr lang="en-US" b="0" baseline="0" dirty="0" smtClean="0"/>
              <a:t>Join existing international initiatives that promote best practice, e.g. the Equator Principles, UNEP Finance Initiative and the Principles for Responsible Investment</a:t>
            </a:r>
            <a:endParaRPr lang="en-US" b="0" dirty="0"/>
          </a:p>
        </p:txBody>
      </p:sp>
    </p:spTree>
    <p:extLst>
      <p:ext uri="{BB962C8B-B14F-4D97-AF65-F5344CB8AC3E}">
        <p14:creationId xmlns:p14="http://schemas.microsoft.com/office/powerpoint/2010/main" val="216862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7"/>
          <p:cNvSpPr txBox="1">
            <a:spLocks noGrp="1" noChangeArrowheads="1"/>
          </p:cNvSpPr>
          <p:nvPr/>
        </p:nvSpPr>
        <p:spPr bwMode="auto">
          <a:xfrm>
            <a:off x="3885670" y="8686510"/>
            <a:ext cx="2972333" cy="457490"/>
          </a:xfrm>
          <a:prstGeom prst="rect">
            <a:avLst/>
          </a:prstGeom>
          <a:noFill/>
          <a:ln w="9525">
            <a:noFill/>
            <a:miter lim="800000"/>
            <a:headEnd/>
            <a:tailEnd/>
          </a:ln>
        </p:spPr>
        <p:txBody>
          <a:bodyPr lIns="85679" tIns="42841" rIns="85679" bIns="42841" anchor="b"/>
          <a:lstStyle/>
          <a:p>
            <a:pPr algn="r" defTabSz="856272"/>
            <a:fld id="{6F3A3E81-A593-4E6E-8200-3529E7722070}" type="slidenum">
              <a:rPr lang="en-GB" sz="1100">
                <a:solidFill>
                  <a:prstClr val="white"/>
                </a:solidFill>
              </a:rPr>
              <a:pPr algn="r" defTabSz="856272"/>
              <a:t>11</a:t>
            </a:fld>
            <a:endParaRPr lang="en-GB" sz="1100" dirty="0">
              <a:solidFill>
                <a:prstClr val="white"/>
              </a:solidFill>
            </a:endParaRPr>
          </a:p>
        </p:txBody>
      </p:sp>
      <p:sp>
        <p:nvSpPr>
          <p:cNvPr id="200708" name="Rectangle 2"/>
          <p:cNvSpPr>
            <a:spLocks noGrp="1" noRot="1" noChangeAspect="1" noChangeArrowheads="1" noTextEdit="1"/>
          </p:cNvSpPr>
          <p:nvPr>
            <p:ph type="sldImg"/>
          </p:nvPr>
        </p:nvSpPr>
        <p:spPr>
          <a:xfrm>
            <a:off x="1143000" y="685800"/>
            <a:ext cx="4572000" cy="3429000"/>
          </a:xfrm>
          <a:ln/>
        </p:spPr>
      </p:sp>
      <p:sp>
        <p:nvSpPr>
          <p:cNvPr id="200709"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32131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6092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GB" dirty="0" smtClean="0"/>
              <a:t>Instructions to trainer</a:t>
            </a:r>
          </a:p>
          <a:p>
            <a:pPr eaLnBrk="1" hangingPunct="1"/>
            <a:r>
              <a:rPr lang="en-GB" dirty="0" smtClean="0"/>
              <a:t>Explain</a:t>
            </a:r>
            <a:r>
              <a:rPr lang="en-GB" baseline="0" dirty="0" smtClean="0"/>
              <a:t> the PRs at a high level and refer details in E&amp;S Policy if required.  Give some examples of projects where different PRs may apply:</a:t>
            </a:r>
          </a:p>
          <a:p>
            <a:pPr eaLnBrk="1" hangingPunct="1"/>
            <a:endParaRPr lang="en-GB" baseline="0" dirty="0" smtClean="0"/>
          </a:p>
          <a:p>
            <a:pPr eaLnBrk="1" hangingPunct="1"/>
            <a:r>
              <a:rPr lang="en-GB" baseline="0" dirty="0" smtClean="0"/>
              <a:t>e.g. All Cat A sub projects would require PR2 and PR4 since all would have employees.  PR3 would be relevant for a chemicals factory or a power plant.  PR5 would be relevant for a motorway project which require land acquisition and the relocation of local communities away from the planned motorway). PR6 would be relevant for oil &amp; gas drilling which would impact on biodiversity (Virunga National Park in Congo).  PR7 only when indigenous peoples are impacted (e.g. </a:t>
            </a:r>
            <a:r>
              <a:rPr lang="en-GB" baseline="0" dirty="0" err="1" smtClean="0"/>
              <a:t>Yanacocha</a:t>
            </a:r>
            <a:r>
              <a:rPr lang="en-GB" baseline="0" dirty="0" smtClean="0"/>
              <a:t> gold mine, e.g. aluminium mine in </a:t>
            </a:r>
            <a:r>
              <a:rPr lang="en-GB" baseline="0" dirty="0" err="1" smtClean="0"/>
              <a:t>Niyamgiri</a:t>
            </a:r>
            <a:r>
              <a:rPr lang="en-GB" baseline="0" dirty="0" smtClean="0"/>
              <a:t> Hills, mining in Sami territory in Scandinavia). PR8 example – building a pipeline through areas of cultural heritage (e.g. pipeline through Bulgaria).  PR10 will apply to all sub-projects that are “likely to have adverse E&amp;S impacts” so, likely to be all projects.</a:t>
            </a:r>
          </a:p>
          <a:p>
            <a:pPr eaLnBrk="1" hangingPunct="1"/>
            <a:endParaRPr lang="en-GB" dirty="0" smtClean="0"/>
          </a:p>
        </p:txBody>
      </p:sp>
    </p:spTree>
    <p:extLst>
      <p:ext uri="{BB962C8B-B14F-4D97-AF65-F5344CB8AC3E}">
        <p14:creationId xmlns:p14="http://schemas.microsoft.com/office/powerpoint/2010/main" val="57759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Strategy: </a:t>
            </a:r>
            <a:r>
              <a:rPr lang="en-GB" dirty="0"/>
              <a:t>An ESMS must be founded on an overarching strategy that outlines the FI’s overall approach to sustainability in its business. The strategy should be supported by clearly articulated strategic priorities, goals and milestones.  This needs to be developed with / agreed / signed-off by senior management. </a:t>
            </a:r>
          </a:p>
          <a:p>
            <a:endParaRPr lang="en-GB" dirty="0"/>
          </a:p>
          <a:p>
            <a:pPr defTabSz="931225" eaLnBrk="0" fontAlgn="base" hangingPunct="0">
              <a:spcBef>
                <a:spcPct val="30000"/>
              </a:spcBef>
              <a:spcAft>
                <a:spcPct val="0"/>
              </a:spcAft>
              <a:defRPr/>
            </a:pPr>
            <a:r>
              <a:rPr lang="en-GB" b="1" dirty="0" smtClean="0"/>
              <a:t>Policy : </a:t>
            </a:r>
            <a:r>
              <a:rPr lang="en-GB" dirty="0"/>
              <a:t>FIs should develop and adopt a policy on E&amp;S management that reflects the FI’s commitment to managing these factors. The policy (or policies) should outline the FI’s approach to E&amp;S factors in its own operations as well as in its business activities. This needs to be developed with / agreed / signed-off by senior management. </a:t>
            </a:r>
          </a:p>
          <a:p>
            <a:endParaRPr lang="en-GB" dirty="0"/>
          </a:p>
          <a:p>
            <a:endParaRPr lang="en-GB" dirty="0"/>
          </a:p>
          <a:p>
            <a:r>
              <a:rPr lang="en-GB" b="1" dirty="0"/>
              <a:t>Governance</a:t>
            </a:r>
            <a:r>
              <a:rPr lang="en-GB" dirty="0"/>
              <a:t> : in this context refers to direction and oversight for management of E&amp;S factors within the FI.  </a:t>
            </a:r>
          </a:p>
          <a:p>
            <a:r>
              <a:rPr lang="en-GB" dirty="0"/>
              <a:t>FIs should implement key components of good governance practice, such as establishing a clear organisation structure and accountability, defining roles and responsibilities, setting organisation wide objectives and monitor progress, and ensuring adequate resource management.</a:t>
            </a:r>
          </a:p>
          <a:p>
            <a:endParaRPr lang="en-GB" dirty="0"/>
          </a:p>
          <a:p>
            <a:r>
              <a:rPr lang="en-GB" b="1" dirty="0"/>
              <a:t>In-house management: </a:t>
            </a:r>
            <a:r>
              <a:rPr lang="en-GB" dirty="0"/>
              <a:t>FIs are encouraged to work towards applying best practices in in-house environmental and human resource management.</a:t>
            </a:r>
          </a:p>
          <a:p>
            <a:endParaRPr lang="en-GB" dirty="0"/>
          </a:p>
          <a:p>
            <a:r>
              <a:rPr lang="en-GB" sz="1800" b="1" dirty="0"/>
              <a:t>Procedures with E&amp;S requirements: </a:t>
            </a:r>
            <a:r>
              <a:rPr lang="en-GB" sz="1800" dirty="0"/>
              <a:t> </a:t>
            </a:r>
            <a:r>
              <a:rPr lang="en-GB" sz="1600" dirty="0"/>
              <a:t>work towards applying best practices in in-house environmental and human resource management.</a:t>
            </a:r>
          </a:p>
          <a:p>
            <a:pPr marL="531898" lvl="1" indent="-349209">
              <a:buFont typeface="Arial" panose="020B0604020202020204" pitchFamily="34" charset="0"/>
              <a:buChar char="•"/>
            </a:pPr>
            <a:r>
              <a:rPr lang="en-GB" sz="1600" dirty="0"/>
              <a:t>Build on capacity to implement the EMS – provide adequate training on E&amp;S management to help  staff understand their role in managing E&amp;S issues in the workplace and in relation to the FI’s business activities (e.g. transaction due diligence). </a:t>
            </a:r>
          </a:p>
          <a:p>
            <a:pPr marL="531898" lvl="1" indent="-349209">
              <a:buFont typeface="Arial" panose="020B0604020202020204" pitchFamily="34" charset="0"/>
              <a:buChar char="•"/>
            </a:pPr>
            <a:r>
              <a:rPr lang="en-GB" sz="1600" dirty="0"/>
              <a:t>FIs should adopt and implement systematic E&amp;S risk management procedures for business activities, commensurate with the level of E&amp;S risk associated with them.   </a:t>
            </a:r>
          </a:p>
          <a:p>
            <a:endParaRPr lang="en-GB" dirty="0" smtClean="0"/>
          </a:p>
          <a:p>
            <a:r>
              <a:rPr lang="en-GB" b="1" dirty="0"/>
              <a:t>Review: </a:t>
            </a:r>
            <a:r>
              <a:rPr lang="en-GB" dirty="0"/>
              <a:t>FIs should regularly review the performance of the ESMS (e.g. on an annual basis). The review should, among other aspects, focus on:</a:t>
            </a:r>
          </a:p>
          <a:p>
            <a:pPr marL="291008" indent="-291008">
              <a:buFont typeface="Arial" panose="020B0604020202020204" pitchFamily="34" charset="0"/>
              <a:buChar char="•"/>
            </a:pPr>
            <a:r>
              <a:rPr lang="en-GB" dirty="0"/>
              <a:t>Performance against targets, monitored through Key Performance Requirements (KPIs);</a:t>
            </a:r>
          </a:p>
          <a:p>
            <a:pPr marL="291008" indent="-291008">
              <a:buFont typeface="Arial" panose="020B0604020202020204" pitchFamily="34" charset="0"/>
              <a:buChar char="•"/>
            </a:pPr>
            <a:r>
              <a:rPr lang="en-GB" dirty="0"/>
              <a:t>Gaps in implementation of the ESMS;</a:t>
            </a:r>
          </a:p>
          <a:p>
            <a:pPr marL="291008" indent="-291008">
              <a:buFont typeface="Arial" panose="020B0604020202020204" pitchFamily="34" charset="0"/>
              <a:buChar char="•"/>
            </a:pPr>
            <a:r>
              <a:rPr lang="en-GB" dirty="0"/>
              <a:t>Level of E&amp;S risk exposure in direct operations and in business activities; </a:t>
            </a:r>
          </a:p>
          <a:p>
            <a:pPr marL="291008" indent="-291008">
              <a:buFont typeface="Arial" panose="020B0604020202020204" pitchFamily="34" charset="0"/>
              <a:buChar char="•"/>
            </a:pPr>
            <a:r>
              <a:rPr lang="en-GB" dirty="0"/>
              <a:t>Key actions to improve E&amp;S performance in direct operations and in business activities</a:t>
            </a:r>
          </a:p>
          <a:p>
            <a:endParaRPr lang="en-GB" dirty="0" smtClean="0"/>
          </a:p>
          <a:p>
            <a:pPr lvl="0"/>
            <a:r>
              <a:rPr lang="en-GB" b="1" dirty="0"/>
              <a:t>Management information </a:t>
            </a:r>
            <a:r>
              <a:rPr lang="en-GB" dirty="0"/>
              <a:t>FIs should regularly review management information that summarises key data points on E&amp;S performance, such as the KPIs defined to track progress against objectives</a:t>
            </a:r>
          </a:p>
          <a:p>
            <a:pPr lvl="0"/>
            <a:r>
              <a:rPr lang="en-GB" b="1" dirty="0"/>
              <a:t>Communication and reporting on environmental and social matters . </a:t>
            </a:r>
            <a:r>
              <a:rPr lang="en-GB" dirty="0"/>
              <a:t>EBRD encourages its FIs to disclose information on E&amp;S management to stakeholders. FIs should put in place a system for dealing with external communication on environmental and social matters, for example a point of contact for dealing with public enquiries and concerns. </a:t>
            </a:r>
          </a:p>
          <a:p>
            <a:pPr lvl="0"/>
            <a:r>
              <a:rPr lang="en-GB" b="1" dirty="0"/>
              <a:t>Technology infrastructure: </a:t>
            </a:r>
            <a:r>
              <a:rPr lang="en-GB" dirty="0"/>
              <a:t>Technology infrastructure, such as information systems to capture energy data or document E&amp;S due diligence results, is important for implementing the ESMS and also for meeting stakeholder expectations for information. </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What is an E&amp;S Policy </a:t>
            </a:r>
          </a:p>
          <a:p>
            <a:r>
              <a:rPr lang="en-GB" sz="1200" b="0" i="0" u="none" strike="noStrike" kern="1200" baseline="0" dirty="0" smtClean="0">
                <a:solidFill>
                  <a:schemeClr val="tx1"/>
                </a:solidFill>
                <a:latin typeface="+mn-lt"/>
                <a:ea typeface="+mn-ea"/>
                <a:cs typeface="+mn-cs"/>
              </a:rPr>
              <a:t>• Articulates commitment to managing E&amp;S risks, direct and indirect impact as well as integrating E&amp;S considerations throughout FI activities for both external and internal audiences </a:t>
            </a:r>
          </a:p>
          <a:p>
            <a:r>
              <a:rPr lang="en-GB" sz="1200" b="0" i="0" u="none" strike="noStrike" kern="1200" baseline="0" dirty="0" smtClean="0">
                <a:solidFill>
                  <a:schemeClr val="tx1"/>
                </a:solidFill>
                <a:latin typeface="+mn-lt"/>
                <a:ea typeface="+mn-ea"/>
                <a:cs typeface="+mn-cs"/>
              </a:rPr>
              <a:t>• Unique - there is no one size fits all. A policy must be fit for purpose within each Financial Institution, its ways of working, and the E&amp;S impacts and risks to its business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Why is an E&amp;S Policy needed </a:t>
            </a:r>
          </a:p>
          <a:p>
            <a:r>
              <a:rPr lang="en-GB" sz="1200" b="0" i="0" u="none" strike="noStrike" kern="1200" baseline="0" dirty="0" smtClean="0">
                <a:solidFill>
                  <a:schemeClr val="tx1"/>
                </a:solidFill>
                <a:latin typeface="+mn-lt"/>
                <a:ea typeface="+mn-ea"/>
                <a:cs typeface="+mn-cs"/>
              </a:rPr>
              <a:t>• A crucial part of developing an Environmental and Social Management System </a:t>
            </a:r>
          </a:p>
          <a:p>
            <a:r>
              <a:rPr lang="en-GB" sz="1200" b="0" i="0" u="none" strike="noStrike" kern="1200" baseline="0" dirty="0" smtClean="0">
                <a:solidFill>
                  <a:schemeClr val="tx1"/>
                </a:solidFill>
                <a:latin typeface="+mn-lt"/>
                <a:ea typeface="+mn-ea"/>
                <a:cs typeface="+mn-cs"/>
              </a:rPr>
              <a:t>• Aligns public commitment with strategic E&amp;S goals and objectives which may be set or revised alongside policy development, review and updates </a:t>
            </a:r>
          </a:p>
          <a:p>
            <a:r>
              <a:rPr lang="en-GB" sz="1200" b="0" i="0" u="none" strike="noStrike" kern="1200" baseline="0" dirty="0" smtClean="0">
                <a:solidFill>
                  <a:schemeClr val="tx1"/>
                </a:solidFill>
                <a:latin typeface="+mn-lt"/>
                <a:ea typeface="+mn-ea"/>
                <a:cs typeface="+mn-cs"/>
              </a:rPr>
              <a:t>• Business Imperative for FIs to minimise financial, legal and reputational risks </a:t>
            </a:r>
          </a:p>
          <a:p>
            <a:r>
              <a:rPr lang="en-GB" sz="1200" b="0" i="0" u="none" strike="noStrike" kern="1200" baseline="0" dirty="0" smtClean="0">
                <a:solidFill>
                  <a:schemeClr val="tx1"/>
                </a:solidFill>
                <a:latin typeface="+mn-lt"/>
                <a:ea typeface="+mn-ea"/>
                <a:cs typeface="+mn-cs"/>
              </a:rPr>
              <a:t>• Industry best practice: recognising the significance posed to business activities by E&amp;S impacts and risk has become standard throughout financial industry. Not unique requirement of EBRD or other International Financial Institutions </a:t>
            </a:r>
          </a:p>
          <a:p>
            <a:pPr lvl="0"/>
            <a:endParaRPr lang="en-GB" dirty="0"/>
          </a:p>
          <a:p>
            <a:endParaRPr lang="en-GB" dirty="0"/>
          </a:p>
        </p:txBody>
      </p:sp>
    </p:spTree>
    <p:extLst>
      <p:ext uri="{BB962C8B-B14F-4D97-AF65-F5344CB8AC3E}">
        <p14:creationId xmlns:p14="http://schemas.microsoft.com/office/powerpoint/2010/main" val="300951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7"/>
          <p:cNvSpPr txBox="1">
            <a:spLocks noGrp="1" noChangeArrowheads="1"/>
          </p:cNvSpPr>
          <p:nvPr/>
        </p:nvSpPr>
        <p:spPr bwMode="auto">
          <a:xfrm>
            <a:off x="3885666" y="8686510"/>
            <a:ext cx="2972334" cy="457491"/>
          </a:xfrm>
          <a:prstGeom prst="rect">
            <a:avLst/>
          </a:prstGeom>
          <a:noFill/>
          <a:ln w="9525">
            <a:noFill/>
            <a:miter lim="800000"/>
            <a:headEnd/>
            <a:tailEnd/>
          </a:ln>
        </p:spPr>
        <p:txBody>
          <a:bodyPr lIns="92267" tIns="46136" rIns="92267" bIns="46136" anchor="b"/>
          <a:lstStyle/>
          <a:p>
            <a:pPr algn="r" defTabSz="922119"/>
            <a:fld id="{0D46BD76-3708-46F2-AB31-6F5E3C6B6A18}" type="slidenum">
              <a:rPr lang="en-GB"/>
              <a:pPr algn="r" defTabSz="922119"/>
              <a:t>15</a:t>
            </a:fld>
            <a:endParaRPr lang="en-GB" dirty="0"/>
          </a:p>
        </p:txBody>
      </p:sp>
      <p:sp>
        <p:nvSpPr>
          <p:cNvPr id="1383427" name="Rectangle 2"/>
          <p:cNvSpPr>
            <a:spLocks noGrp="1" noRot="1" noChangeAspect="1" noChangeArrowheads="1" noTextEdit="1"/>
          </p:cNvSpPr>
          <p:nvPr>
            <p:ph type="sldImg"/>
          </p:nvPr>
        </p:nvSpPr>
        <p:spPr>
          <a:xfrm>
            <a:off x="1158875" y="693738"/>
            <a:ext cx="4549775" cy="3413125"/>
          </a:xfrm>
          <a:ln/>
        </p:spPr>
      </p:sp>
      <p:sp>
        <p:nvSpPr>
          <p:cNvPr id="1383428" name="Rectangle 3"/>
          <p:cNvSpPr>
            <a:spLocks noGrp="1" noChangeArrowheads="1"/>
          </p:cNvSpPr>
          <p:nvPr>
            <p:ph type="body" idx="1"/>
          </p:nvPr>
        </p:nvSpPr>
        <p:spPr>
          <a:xfrm>
            <a:off x="913334" y="4343987"/>
            <a:ext cx="5031336" cy="4114508"/>
          </a:xfrm>
        </p:spPr>
        <p:txBody>
          <a:bodyPr/>
          <a:lstStyle/>
          <a:p>
            <a:r>
              <a:rPr lang="en-GB" dirty="0" smtClean="0"/>
              <a:t>Explain that the aims of the procedures are help minimise</a:t>
            </a:r>
            <a:r>
              <a:rPr lang="en-GB" baseline="0" dirty="0" smtClean="0"/>
              <a:t> and control E&amp;S risks to </a:t>
            </a:r>
            <a:r>
              <a:rPr lang="en-GB" baseline="0" dirty="0" err="1" smtClean="0"/>
              <a:t>Fis</a:t>
            </a:r>
            <a:r>
              <a:rPr lang="en-GB" baseline="0" dirty="0" smtClean="0"/>
              <a:t> and EBRD. </a:t>
            </a:r>
          </a:p>
          <a:p>
            <a:endParaRPr lang="en-GB" baseline="0" dirty="0" smtClean="0"/>
          </a:p>
          <a:p>
            <a:r>
              <a:rPr lang="en-GB" baseline="0" dirty="0" smtClean="0"/>
              <a:t>The E&amp;S procedures allow FIs to take a balanced approach to assessing and managing E&amp;S risks </a:t>
            </a:r>
            <a:r>
              <a:rPr lang="en-GB" dirty="0" smtClean="0"/>
              <a:t>associated with EBRD credit lines and or when EBRD has an Equity stake (only point out where EBRD has such a stake in the Bank). </a:t>
            </a:r>
          </a:p>
        </p:txBody>
      </p:sp>
    </p:spTree>
    <p:extLst>
      <p:ext uri="{BB962C8B-B14F-4D97-AF65-F5344CB8AC3E}">
        <p14:creationId xmlns:p14="http://schemas.microsoft.com/office/powerpoint/2010/main" val="302931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illustration of one procedure</a:t>
            </a:r>
            <a:r>
              <a:rPr lang="en-GB" baseline="0" dirty="0" smtClean="0"/>
              <a:t> which is an </a:t>
            </a:r>
            <a:r>
              <a:rPr lang="en-GB" dirty="0" smtClean="0"/>
              <a:t>element</a:t>
            </a:r>
            <a:r>
              <a:rPr lang="en-GB" baseline="0" dirty="0" smtClean="0"/>
              <a:t> of the E&amp;S Management System focused on a single transaction </a:t>
            </a:r>
            <a:r>
              <a:rPr lang="en-GB" baseline="0" dirty="0" err="1" smtClean="0"/>
              <a:t>ie</a:t>
            </a:r>
            <a:r>
              <a:rPr lang="en-GB" baseline="0" dirty="0" smtClean="0"/>
              <a:t> an external investment – not the whole management system.</a:t>
            </a:r>
          </a:p>
          <a:p>
            <a:endParaRPr lang="en-GB" baseline="0" dirty="0" smtClean="0"/>
          </a:p>
          <a:p>
            <a:r>
              <a:rPr lang="en-GB" baseline="0" dirty="0" smtClean="0"/>
              <a:t>So consider a generic credit / investment process – need to identify when to introduce E&amp;S risk management actions</a:t>
            </a:r>
            <a:endParaRPr lang="en-GB" dirty="0"/>
          </a:p>
        </p:txBody>
      </p:sp>
    </p:spTree>
    <p:extLst>
      <p:ext uri="{BB962C8B-B14F-4D97-AF65-F5344CB8AC3E}">
        <p14:creationId xmlns:p14="http://schemas.microsoft.com/office/powerpoint/2010/main" val="93295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 on whether your transaction is H/M/L risk, you</a:t>
            </a:r>
            <a:r>
              <a:rPr lang="en-GB" baseline="0" dirty="0" smtClean="0"/>
              <a:t> will need to perform further risk assessment activities in accordance with the above table.</a:t>
            </a:r>
          </a:p>
          <a:p>
            <a:endParaRPr lang="en-GB" baseline="0" dirty="0" smtClean="0"/>
          </a:p>
          <a:p>
            <a:r>
              <a:rPr lang="en-GB" b="1" baseline="0" dirty="0" smtClean="0"/>
              <a:t>Instruction to trainer</a:t>
            </a:r>
          </a:p>
          <a:p>
            <a:r>
              <a:rPr lang="en-GB" b="1" baseline="0" dirty="0" smtClean="0"/>
              <a:t>Ask participants the appraisal approach for the case study.</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 – regulatory compliance can be confirmed through loan covenants and warranties, e.g. on EHS regulations, planning permission, operating </a:t>
            </a:r>
            <a:r>
              <a:rPr lang="en-US" baseline="0" dirty="0" err="1" smtClean="0"/>
              <a:t>licences</a:t>
            </a:r>
            <a:r>
              <a:rPr lang="en-US" baseline="0" dirty="0" smtClean="0"/>
              <a:t> and permits.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 – requires further compliance review if there is concern, e.g. by reviewing the permits or speaking to the regulator.  Additionally, you will have to engage with the company to assess its commitment, capacity and track record in managing E&amp;S risk.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 – compliance must be confirmed through covenants/warranties </a:t>
            </a:r>
            <a:r>
              <a:rPr lang="en-US" u="sng" baseline="0" dirty="0" smtClean="0"/>
              <a:t>and</a:t>
            </a:r>
            <a:r>
              <a:rPr lang="en-US" u="none" baseline="0" dirty="0" smtClean="0"/>
              <a:t> review of permits/</a:t>
            </a:r>
            <a:r>
              <a:rPr lang="en-US" u="none" baseline="0" dirty="0" err="1" smtClean="0"/>
              <a:t>licences</a:t>
            </a:r>
            <a:r>
              <a:rPr lang="en-US" u="none" baseline="0" dirty="0" smtClean="0"/>
              <a:t> etc.  You will have to engage with the company, as for M risk transactions.  In addition, you will have to conduct an operational site visit to check areas of concern.  This is typically done by engaging an E&amp;S consultant with the specialist technical skills required.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baseline="0" dirty="0" smtClean="0"/>
              <a:t>The good news is that the E&amp;S Toolkit will guide you through all of these steps if required.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GB" baseline="0" dirty="0" smtClean="0"/>
          </a:p>
        </p:txBody>
      </p:sp>
    </p:spTree>
    <p:extLst>
      <p:ext uri="{BB962C8B-B14F-4D97-AF65-F5344CB8AC3E}">
        <p14:creationId xmlns:p14="http://schemas.microsoft.com/office/powerpoint/2010/main" val="66511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31225" eaLnBrk="0" fontAlgn="base" hangingPunct="0">
              <a:spcBef>
                <a:spcPct val="30000"/>
              </a:spcBef>
              <a:spcAft>
                <a:spcPct val="0"/>
              </a:spcAft>
              <a:defRPr/>
            </a:pPr>
            <a:r>
              <a:rPr lang="en-GB" dirty="0" smtClean="0"/>
              <a:t>PR9</a:t>
            </a:r>
            <a:r>
              <a:rPr lang="en-GB" baseline="0" dirty="0" smtClean="0"/>
              <a:t> states that</a:t>
            </a:r>
            <a:r>
              <a:rPr lang="en-GB" dirty="0" smtClean="0"/>
              <a:t> FIs will require all clients to comply with national regulations and standards related to (</a:t>
            </a:r>
            <a:r>
              <a:rPr lang="en-GB" dirty="0" err="1" smtClean="0"/>
              <a:t>i</a:t>
            </a:r>
            <a:r>
              <a:rPr lang="en-GB" dirty="0" smtClean="0"/>
              <a:t>) the environment, (ii) public consultation, and (iii) employment, including without limitation, occupational health and safety, child labour, forced labour; non-discrimination related to employment, and freedom of association and collective bargaining. </a:t>
            </a:r>
          </a:p>
          <a:p>
            <a:endParaRPr lang="en-US" dirty="0" smtClean="0"/>
          </a:p>
          <a:p>
            <a:endParaRPr lang="en-US" dirty="0"/>
          </a:p>
        </p:txBody>
      </p:sp>
    </p:spTree>
    <p:extLst>
      <p:ext uri="{BB962C8B-B14F-4D97-AF65-F5344CB8AC3E}">
        <p14:creationId xmlns:p14="http://schemas.microsoft.com/office/powerpoint/2010/main" val="173584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7"/>
          <p:cNvSpPr txBox="1">
            <a:spLocks noGrp="1" noChangeArrowheads="1"/>
          </p:cNvSpPr>
          <p:nvPr/>
        </p:nvSpPr>
        <p:spPr bwMode="auto">
          <a:xfrm>
            <a:off x="3885666" y="8686509"/>
            <a:ext cx="2972334" cy="45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9" tIns="46146" rIns="92289" bIns="46146" anchor="b"/>
          <a:lstStyle>
            <a:lvl1pPr defTabSz="922338">
              <a:spcBef>
                <a:spcPct val="0"/>
              </a:spcBef>
              <a:defRPr sz="2400">
                <a:solidFill>
                  <a:schemeClr val="tx1"/>
                </a:solidFill>
                <a:latin typeface="Times New Roman" pitchFamily="18" charset="0"/>
              </a:defRPr>
            </a:lvl1pPr>
            <a:lvl2pPr marL="742950" indent="-285750" defTabSz="922338">
              <a:spcBef>
                <a:spcPct val="0"/>
              </a:spcBef>
              <a:defRPr sz="2400">
                <a:solidFill>
                  <a:schemeClr val="tx1"/>
                </a:solidFill>
                <a:latin typeface="Times New Roman" pitchFamily="18" charset="0"/>
              </a:defRPr>
            </a:lvl2pPr>
            <a:lvl3pPr marL="1143000" indent="-228600" defTabSz="922338">
              <a:spcBef>
                <a:spcPct val="0"/>
              </a:spcBef>
              <a:defRPr sz="2400">
                <a:solidFill>
                  <a:schemeClr val="tx1"/>
                </a:solidFill>
                <a:latin typeface="Times New Roman" pitchFamily="18" charset="0"/>
              </a:defRPr>
            </a:lvl3pPr>
            <a:lvl4pPr marL="1600200" indent="-228600" defTabSz="922338">
              <a:spcBef>
                <a:spcPct val="0"/>
              </a:spcBef>
              <a:defRPr sz="2400">
                <a:solidFill>
                  <a:schemeClr val="tx1"/>
                </a:solidFill>
                <a:latin typeface="Times New Roman" pitchFamily="18" charset="0"/>
              </a:defRPr>
            </a:lvl4pPr>
            <a:lvl5pPr marL="2057400" indent="-228600" defTabSz="922338">
              <a:spcBef>
                <a:spcPct val="0"/>
              </a:spcBef>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algn="r">
              <a:buClrTx/>
              <a:buSzTx/>
              <a:buFontTx/>
              <a:buNone/>
            </a:pPr>
            <a:fld id="{51BAB243-B923-4550-998E-8FACBA3F1962}" type="slidenum">
              <a:rPr lang="en-GB" altLang="en-US" sz="1200" b="0">
                <a:solidFill>
                  <a:schemeClr val="bg1"/>
                </a:solidFill>
                <a:latin typeface="Arial" pitchFamily="34" charset="0"/>
              </a:rPr>
              <a:pPr algn="r">
                <a:buClrTx/>
                <a:buSzTx/>
                <a:buFontTx/>
                <a:buNone/>
              </a:pPr>
              <a:t>19</a:t>
            </a:fld>
            <a:endParaRPr lang="en-GB" altLang="en-US" sz="1200" b="0">
              <a:solidFill>
                <a:schemeClr val="bg1"/>
              </a:solidFill>
              <a:latin typeface="Arial" pitchFamily="34" charset="0"/>
            </a:endParaRPr>
          </a:p>
        </p:txBody>
      </p:sp>
      <p:sp>
        <p:nvSpPr>
          <p:cNvPr id="1414147" name="Rectangle 2"/>
          <p:cNvSpPr>
            <a:spLocks noGrp="1" noRot="1" noChangeAspect="1" noChangeArrowheads="1" noTextEdit="1"/>
          </p:cNvSpPr>
          <p:nvPr>
            <p:ph type="sldImg"/>
          </p:nvPr>
        </p:nvSpPr>
        <p:spPr>
          <a:xfrm>
            <a:off x="1154113" y="693738"/>
            <a:ext cx="4552950" cy="3414712"/>
          </a:xfrm>
          <a:ln/>
        </p:spPr>
      </p:sp>
      <p:sp>
        <p:nvSpPr>
          <p:cNvPr id="1414148" name="Rectangle 3"/>
          <p:cNvSpPr>
            <a:spLocks noGrp="1" noChangeArrowheads="1"/>
          </p:cNvSpPr>
          <p:nvPr>
            <p:ph type="body" idx="1"/>
          </p:nvPr>
        </p:nvSpPr>
        <p:spPr>
          <a:xfrm>
            <a:off x="914936" y="4345448"/>
            <a:ext cx="5028132" cy="4113046"/>
          </a:xfrm>
        </p:spPr>
        <p:txBody>
          <a:bodyPr/>
          <a:lstStyle/>
          <a:p>
            <a:pPr>
              <a:lnSpc>
                <a:spcPct val="90000"/>
              </a:lnSpc>
            </a:pPr>
            <a:r>
              <a:rPr lang="en-GB" altLang="en-US"/>
              <a:t>Explain that Step 4 is essential to ensure that the Bank understands how the customer is performing in terms of the environmental and social elements of the loan agreement during the loan period.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49859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different</a:t>
            </a:r>
            <a:r>
              <a:rPr lang="en-GB" baseline="0" dirty="0" smtClean="0"/>
              <a:t> forms of EBRD support for FIs. </a:t>
            </a:r>
          </a:p>
          <a:p>
            <a:r>
              <a:rPr lang="en-GB" baseline="0" dirty="0" smtClean="0"/>
              <a:t>The training day forms just one part of this support.</a:t>
            </a:r>
          </a:p>
          <a:p>
            <a:r>
              <a:rPr lang="en-GB" baseline="0" dirty="0" smtClean="0"/>
              <a:t>Tell participants a bit about the e-manual and e-learning but these can be shown online at the end of the day. </a:t>
            </a:r>
            <a:endParaRPr lang="en-GB" dirty="0" smtClean="0"/>
          </a:p>
          <a:p>
            <a:r>
              <a:rPr lang="en-GB" dirty="0" smtClean="0"/>
              <a:t>EBRD’s Environment and Sustainability  Department is based in London and staff there are ready to respond to any questions you might have about environmental and social risk management and the application of the Bank’s Environmental and Social Procedures to your activities.</a:t>
            </a:r>
          </a:p>
          <a:p>
            <a:endParaRPr lang="en-GB" dirty="0" smtClean="0"/>
          </a:p>
          <a:p>
            <a:endParaRPr lang="en-GB" dirty="0"/>
          </a:p>
        </p:txBody>
      </p:sp>
    </p:spTree>
    <p:extLst>
      <p:ext uri="{BB962C8B-B14F-4D97-AF65-F5344CB8AC3E}">
        <p14:creationId xmlns:p14="http://schemas.microsoft.com/office/powerpoint/2010/main" val="344818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4953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Modules (including case studies and assessment):</a:t>
            </a:r>
          </a:p>
          <a:p>
            <a:pPr marL="640217" lvl="1" indent="-174605">
              <a:buFont typeface="Arial" panose="020B0604020202020204" pitchFamily="34" charset="0"/>
              <a:buChar char="•"/>
            </a:pPr>
            <a:r>
              <a:rPr lang="en-GB" sz="1100" dirty="0"/>
              <a:t>Overview for Senior Management</a:t>
            </a:r>
          </a:p>
          <a:p>
            <a:pPr marL="640217" lvl="1" indent="-174605">
              <a:buFont typeface="Arial" panose="020B0604020202020204" pitchFamily="34" charset="0"/>
              <a:buChar char="•"/>
            </a:pPr>
            <a:r>
              <a:rPr lang="en-GB" sz="1100" dirty="0"/>
              <a:t>Corporate Lending</a:t>
            </a:r>
          </a:p>
          <a:p>
            <a:pPr marL="640217" lvl="1" indent="-174605">
              <a:buFont typeface="Arial" panose="020B0604020202020204" pitchFamily="34" charset="0"/>
              <a:buChar char="•"/>
            </a:pPr>
            <a:r>
              <a:rPr lang="en-GB" sz="1100" dirty="0"/>
              <a:t>SME Lending</a:t>
            </a:r>
          </a:p>
          <a:p>
            <a:pPr marL="640217" lvl="1" indent="-174605">
              <a:buFont typeface="Arial" panose="020B0604020202020204" pitchFamily="34" charset="0"/>
              <a:buChar char="•"/>
            </a:pPr>
            <a:r>
              <a:rPr lang="en-GB" sz="1100" dirty="0"/>
              <a:t>Micro Finance</a:t>
            </a:r>
          </a:p>
          <a:p>
            <a:pPr marL="640217" lvl="1" indent="-174605">
              <a:buFont typeface="Arial" panose="020B0604020202020204" pitchFamily="34" charset="0"/>
              <a:buChar char="•"/>
            </a:pPr>
            <a:r>
              <a:rPr lang="en-GB" sz="1100" dirty="0"/>
              <a:t>Leasing</a:t>
            </a:r>
          </a:p>
          <a:p>
            <a:pPr marL="640217" lvl="1" indent="-174605">
              <a:buFont typeface="Arial" panose="020B0604020202020204" pitchFamily="34" charset="0"/>
              <a:buChar char="•"/>
            </a:pPr>
            <a:r>
              <a:rPr lang="en-GB" sz="1100" dirty="0"/>
              <a:t>Insurance</a:t>
            </a:r>
          </a:p>
          <a:p>
            <a:pPr marL="640217" lvl="1" indent="-174605">
              <a:buFont typeface="Arial" panose="020B0604020202020204" pitchFamily="34" charset="0"/>
              <a:buChar char="•"/>
            </a:pPr>
            <a:r>
              <a:rPr lang="en-GB" sz="1100" dirty="0"/>
              <a:t>Equity Investments</a:t>
            </a:r>
          </a:p>
          <a:p>
            <a:pPr marL="640217" lvl="1" indent="-174605">
              <a:buFont typeface="Arial" panose="020B0604020202020204" pitchFamily="34" charset="0"/>
              <a:buChar char="•"/>
            </a:pPr>
            <a:r>
              <a:rPr lang="en-GB" sz="1100" dirty="0"/>
              <a:t>Mortgage Lending</a:t>
            </a:r>
          </a:p>
          <a:p>
            <a:pPr marL="640217" lvl="1" indent="-174605">
              <a:buFont typeface="Arial" panose="020B0604020202020204" pitchFamily="34" charset="0"/>
              <a:buChar char="•"/>
            </a:pPr>
            <a:r>
              <a:rPr lang="en-GB" sz="1100" dirty="0"/>
              <a:t>Case Studies (including for Category A projects)</a:t>
            </a:r>
            <a:endParaRPr lang="en-US" sz="1600" dirty="0"/>
          </a:p>
          <a:p>
            <a:pPr marL="174605" indent="-174605">
              <a:buFont typeface="Arial" panose="020B0604020202020204" pitchFamily="34" charset="0"/>
              <a:buChar char="•"/>
            </a:pPr>
            <a:endParaRPr lang="en-GB" dirty="0"/>
          </a:p>
        </p:txBody>
      </p:sp>
    </p:spTree>
    <p:extLst>
      <p:ext uri="{BB962C8B-B14F-4D97-AF65-F5344CB8AC3E}">
        <p14:creationId xmlns:p14="http://schemas.microsoft.com/office/powerpoint/2010/main" val="1666342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183">
              <a:defRPr/>
            </a:pPr>
            <a:endParaRPr lang="en-GB" dirty="0"/>
          </a:p>
        </p:txBody>
      </p:sp>
    </p:spTree>
    <p:extLst>
      <p:ext uri="{BB962C8B-B14F-4D97-AF65-F5344CB8AC3E}">
        <p14:creationId xmlns:p14="http://schemas.microsoft.com/office/powerpoint/2010/main" val="2161064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7"/>
          <p:cNvSpPr txBox="1">
            <a:spLocks noGrp="1" noChangeArrowheads="1"/>
          </p:cNvSpPr>
          <p:nvPr/>
        </p:nvSpPr>
        <p:spPr bwMode="auto">
          <a:xfrm>
            <a:off x="3885670" y="8686510"/>
            <a:ext cx="2972333" cy="457491"/>
          </a:xfrm>
          <a:prstGeom prst="rect">
            <a:avLst/>
          </a:prstGeom>
          <a:noFill/>
          <a:ln w="9525">
            <a:noFill/>
            <a:miter lim="800000"/>
            <a:headEnd/>
            <a:tailEnd/>
          </a:ln>
        </p:spPr>
        <p:txBody>
          <a:bodyPr lIns="90579" tIns="45291" rIns="90579" bIns="45291" anchor="b"/>
          <a:lstStyle/>
          <a:p>
            <a:pPr algn="r" defTabSz="905245"/>
            <a:fld id="{7C293BD5-D7B2-4F03-A1AA-0818C35EFA13}" type="slidenum">
              <a:rPr lang="en-GB"/>
              <a:pPr algn="r" defTabSz="905245"/>
              <a:t>24</a:t>
            </a:fld>
            <a:endParaRPr lang="en-GB" dirty="0"/>
          </a:p>
        </p:txBody>
      </p:sp>
      <p:sp>
        <p:nvSpPr>
          <p:cNvPr id="1430531" name="Rectangle 2"/>
          <p:cNvSpPr>
            <a:spLocks noGrp="1" noRot="1" noChangeAspect="1" noChangeArrowheads="1" noTextEdit="1"/>
          </p:cNvSpPr>
          <p:nvPr>
            <p:ph type="sldImg"/>
          </p:nvPr>
        </p:nvSpPr>
        <p:spPr>
          <a:xfrm>
            <a:off x="1154113" y="693738"/>
            <a:ext cx="4552950" cy="3414712"/>
          </a:xfrm>
          <a:ln/>
        </p:spPr>
      </p:sp>
      <p:sp>
        <p:nvSpPr>
          <p:cNvPr id="1430532" name="Rectangle 3"/>
          <p:cNvSpPr>
            <a:spLocks noGrp="1" noChangeArrowheads="1"/>
          </p:cNvSpPr>
          <p:nvPr>
            <p:ph type="body" idx="1"/>
          </p:nvPr>
        </p:nvSpPr>
        <p:spPr>
          <a:xfrm>
            <a:off x="914939" y="4345449"/>
            <a:ext cx="5028132" cy="4113046"/>
          </a:xfrm>
        </p:spPr>
        <p:txBody>
          <a:bodyPr/>
          <a:lstStyle/>
          <a:p>
            <a:pPr marL="268224" indent="-268224">
              <a:lnSpc>
                <a:spcPts val="2800"/>
              </a:lnSpc>
              <a:buFont typeface="Arial" pitchFamily="34" charset="0"/>
              <a:buChar char="•"/>
            </a:pPr>
            <a:endParaRPr lang="en-GB" dirty="0"/>
          </a:p>
        </p:txBody>
      </p:sp>
    </p:spTree>
    <p:extLst>
      <p:ext uri="{BB962C8B-B14F-4D97-AF65-F5344CB8AC3E}">
        <p14:creationId xmlns:p14="http://schemas.microsoft.com/office/powerpoint/2010/main" val="2455696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9652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98606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763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5" name="Footer Placeholder 4"/>
          <p:cNvSpPr>
            <a:spLocks noGrp="1"/>
          </p:cNvSpPr>
          <p:nvPr>
            <p:ph type="ftr" sz="quarter" idx="11"/>
            <p:custDataLst>
              <p:tags r:id="rId2"/>
            </p:custDataLst>
          </p:nvPr>
        </p:nvSpPr>
        <p:spPr>
          <a:xfrm>
            <a:off x="0" y="8684899"/>
            <a:ext cx="6858000" cy="457639"/>
          </a:xfrm>
        </p:spPr>
        <p:txBody>
          <a:bodyPr/>
          <a:lstStyle/>
          <a:p>
            <a:pPr>
              <a:defRPr/>
            </a:pPr>
            <a:r>
              <a:rPr lang="en-US" smtClean="0"/>
              <a:t>OFFICIAL USE</a:t>
            </a:r>
            <a:r>
              <a:rPr lang="en-US" smtClean="0">
                <a:solidFill>
                  <a:srgbClr val="000000"/>
                </a:solidFill>
              </a:rPr>
              <a:t>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pPr/>
              <a:t>27</a:t>
            </a:fld>
            <a:endParaRPr lang="en-GB" dirty="0"/>
          </a:p>
        </p:txBody>
      </p:sp>
    </p:spTree>
    <p:extLst>
      <p:ext uri="{BB962C8B-B14F-4D97-AF65-F5344CB8AC3E}">
        <p14:creationId xmlns:p14="http://schemas.microsoft.com/office/powerpoint/2010/main" val="1859565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lvl="1" defTabSz="897454">
              <a:defRPr/>
            </a:pPr>
            <a:endParaRPr lang="en-US" dirty="0"/>
          </a:p>
        </p:txBody>
      </p:sp>
    </p:spTree>
    <p:extLst>
      <p:ext uri="{BB962C8B-B14F-4D97-AF65-F5344CB8AC3E}">
        <p14:creationId xmlns:p14="http://schemas.microsoft.com/office/powerpoint/2010/main" val="62601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smtClean="0"/>
              <a:t>Categorisation</a:t>
            </a:r>
            <a:r>
              <a:rPr lang="en-GB" noProof="0" dirty="0" smtClean="0"/>
              <a:t>: done </a:t>
            </a:r>
            <a:r>
              <a:rPr lang="en-GB" b="1" noProof="0" dirty="0" smtClean="0"/>
              <a:t>by EBRD ESD </a:t>
            </a:r>
            <a:r>
              <a:rPr lang="en-GB" noProof="0" dirty="0" smtClean="0"/>
              <a:t>at Concept Review</a:t>
            </a:r>
            <a:r>
              <a:rPr lang="en-GB" baseline="0" noProof="0" dirty="0" smtClean="0"/>
              <a:t> stage. </a:t>
            </a:r>
            <a:r>
              <a:rPr lang="en-GB" i="1" dirty="0"/>
              <a:t>In case insufficient information is available at the time of categorisation Initial Environmental and Social Examinations (IESEs) may be performed to determine the appropriate category and scope of appraisal.</a:t>
            </a:r>
            <a:r>
              <a:rPr lang="en-GB" baseline="0" noProof="0" dirty="0" smtClean="0"/>
              <a:t> </a:t>
            </a:r>
          </a:p>
          <a:p>
            <a:r>
              <a:rPr lang="en-GB" baseline="0" noProof="0" dirty="0" smtClean="0"/>
              <a:t>At Due Diligence stage, Bank’s consultant may be required to confirm categorisation.</a:t>
            </a:r>
          </a:p>
          <a:p>
            <a:endParaRPr lang="en-GB" i="1" dirty="0"/>
          </a:p>
          <a:p>
            <a:endParaRPr lang="en-GB" noProof="0" dirty="0"/>
          </a:p>
        </p:txBody>
      </p:sp>
    </p:spTree>
    <p:extLst>
      <p:ext uri="{BB962C8B-B14F-4D97-AF65-F5344CB8AC3E}">
        <p14:creationId xmlns:p14="http://schemas.microsoft.com/office/powerpoint/2010/main" val="42294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225" eaLnBrk="0" fontAlgn="base" hangingPunct="0">
              <a:spcBef>
                <a:spcPct val="30000"/>
              </a:spcBef>
              <a:spcAft>
                <a:spcPct val="0"/>
              </a:spcAft>
              <a:defRPr/>
            </a:pPr>
            <a:r>
              <a:rPr lang="en-US" dirty="0" smtClean="0"/>
              <a:t>EBRD relies</a:t>
            </a:r>
            <a:r>
              <a:rPr lang="en-US" baseline="0" dirty="0" smtClean="0"/>
              <a:t> on FIs to fulfill its contractual obligations in order to meet its mandate and E&amp;S goals</a:t>
            </a:r>
          </a:p>
          <a:p>
            <a:pPr defTabSz="931225" eaLnBrk="0" fontAlgn="base" hangingPunct="0">
              <a:spcBef>
                <a:spcPct val="30000"/>
              </a:spcBef>
              <a:spcAft>
                <a:spcPct val="0"/>
              </a:spcAft>
              <a:defRPr/>
            </a:pPr>
            <a:r>
              <a:rPr lang="en-US" dirty="0"/>
              <a:t>FI are key </a:t>
            </a:r>
            <a:r>
              <a:rPr lang="en-CA" dirty="0"/>
              <a:t>instrument for promoting sustainable financial markets through the finance of sustainable projects</a:t>
            </a:r>
          </a:p>
          <a:p>
            <a:pPr defTabSz="931225" eaLnBrk="0" fontAlgn="base" hangingPunct="0">
              <a:spcBef>
                <a:spcPct val="30000"/>
              </a:spcBef>
              <a:spcAft>
                <a:spcPct val="0"/>
              </a:spcAft>
              <a:defRPr/>
            </a:pPr>
            <a:endParaRPr lang="en-US" baseline="0" dirty="0" smtClean="0"/>
          </a:p>
          <a:p>
            <a:pPr defTabSz="931225" eaLnBrk="0" fontAlgn="base" hangingPunct="0">
              <a:spcBef>
                <a:spcPct val="30000"/>
              </a:spcBef>
              <a:spcAft>
                <a:spcPct val="0"/>
              </a:spcAft>
              <a:defRPr/>
            </a:pPr>
            <a:endParaRPr lang="en-US" dirty="0" smtClean="0"/>
          </a:p>
          <a:p>
            <a:endParaRPr lang="en-US" dirty="0"/>
          </a:p>
        </p:txBody>
      </p:sp>
    </p:spTree>
    <p:extLst>
      <p:ext uri="{BB962C8B-B14F-4D97-AF65-F5344CB8AC3E}">
        <p14:creationId xmlns:p14="http://schemas.microsoft.com/office/powerpoint/2010/main" val="335668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pPr marL="188868" lvl="4" indent="-177758"/>
            <a:r>
              <a:rPr lang="en-US" dirty="0" smtClean="0"/>
              <a:t>The principles and standards embodied in the ILO conventions 2 relate to: </a:t>
            </a:r>
          </a:p>
          <a:p>
            <a:pPr marL="188868" lvl="4" indent="-177758">
              <a:buFontTx/>
              <a:buChar char="•"/>
            </a:pPr>
            <a:r>
              <a:rPr lang="en-US" dirty="0" smtClean="0"/>
              <a:t>abolition of child </a:t>
            </a:r>
            <a:r>
              <a:rPr lang="en-US" dirty="0" err="1" smtClean="0"/>
              <a:t>labour</a:t>
            </a:r>
            <a:endParaRPr lang="en-US" dirty="0" smtClean="0"/>
          </a:p>
          <a:p>
            <a:pPr marL="188868" lvl="4" indent="-177758">
              <a:buFontTx/>
              <a:buChar char="•"/>
            </a:pPr>
            <a:r>
              <a:rPr lang="en-US" dirty="0" smtClean="0"/>
              <a:t>elimination of forced </a:t>
            </a:r>
            <a:r>
              <a:rPr lang="en-US" dirty="0" err="1" smtClean="0"/>
              <a:t>labour</a:t>
            </a:r>
            <a:endParaRPr lang="en-US" dirty="0" smtClean="0"/>
          </a:p>
          <a:p>
            <a:pPr marL="188868" lvl="4" indent="-177758">
              <a:buFontTx/>
              <a:buChar char="•"/>
            </a:pPr>
            <a:r>
              <a:rPr lang="en-US" dirty="0" smtClean="0"/>
              <a:t>elimination of discrimination related to employment </a:t>
            </a:r>
          </a:p>
          <a:p>
            <a:pPr marL="188868" lvl="4" indent="-177758">
              <a:buFontTx/>
              <a:buChar char="•"/>
            </a:pPr>
            <a:r>
              <a:rPr lang="en-US" dirty="0" smtClean="0"/>
              <a:t>freedom of association and collective bargaining.</a:t>
            </a:r>
          </a:p>
          <a:p>
            <a:pPr marL="4762" lvl="2">
              <a:spcAft>
                <a:spcPts val="600"/>
              </a:spcAft>
            </a:pPr>
            <a:endParaRPr lang="en-US" dirty="0" smtClean="0"/>
          </a:p>
          <a:p>
            <a:pPr marL="4762" lvl="2">
              <a:spcAft>
                <a:spcPts val="600"/>
              </a:spcAft>
            </a:pPr>
            <a:endParaRPr lang="en-US" dirty="0"/>
          </a:p>
          <a:p>
            <a:pPr marL="4762" lvl="2">
              <a:spcAft>
                <a:spcPts val="600"/>
              </a:spcAft>
            </a:pPr>
            <a:endParaRPr lang="en-US" dirty="0"/>
          </a:p>
          <a:p>
            <a:endParaRPr lang="en-US" dirty="0"/>
          </a:p>
        </p:txBody>
      </p:sp>
    </p:spTree>
    <p:extLst>
      <p:ext uri="{BB962C8B-B14F-4D97-AF65-F5344CB8AC3E}">
        <p14:creationId xmlns:p14="http://schemas.microsoft.com/office/powerpoint/2010/main" val="74772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p:txBody>
          <a:bodyPr/>
          <a:lstStyle/>
          <a:p>
            <a:pPr marL="4762" lvl="2">
              <a:spcAft>
                <a:spcPts val="600"/>
              </a:spcAft>
            </a:pPr>
            <a:r>
              <a:rPr lang="en-US" dirty="0" smtClean="0"/>
              <a:t>PR4 – only the Occupational health and safety aspect applies to FIs.</a:t>
            </a:r>
          </a:p>
          <a:p>
            <a:pPr marL="4762" lvl="2">
              <a:spcAft>
                <a:spcPts val="600"/>
              </a:spcAft>
            </a:pPr>
            <a:endParaRPr lang="en-US" dirty="0"/>
          </a:p>
          <a:p>
            <a:pPr marL="4762" lvl="2">
              <a:spcAft>
                <a:spcPts val="600"/>
              </a:spcAft>
            </a:pPr>
            <a:endParaRPr lang="en-US" dirty="0"/>
          </a:p>
          <a:p>
            <a:endParaRPr lang="en-US" dirty="0"/>
          </a:p>
        </p:txBody>
      </p:sp>
    </p:spTree>
    <p:extLst>
      <p:ext uri="{BB962C8B-B14F-4D97-AF65-F5344CB8AC3E}">
        <p14:creationId xmlns:p14="http://schemas.microsoft.com/office/powerpoint/2010/main" val="125221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ts val="2342"/>
              </a:lnSpc>
            </a:pPr>
            <a:r>
              <a:rPr lang="en-GB" sz="2200" dirty="0"/>
              <a:t>PR9:</a:t>
            </a:r>
          </a:p>
          <a:p>
            <a:pPr defTabSz="931225" eaLnBrk="0" fontAlgn="base" hangingPunct="0">
              <a:lnSpc>
                <a:spcPts val="2342"/>
              </a:lnSpc>
              <a:spcBef>
                <a:spcPct val="30000"/>
              </a:spcBef>
              <a:spcAft>
                <a:spcPct val="0"/>
              </a:spcAft>
              <a:defRPr/>
            </a:pPr>
            <a:r>
              <a:rPr lang="en-US" sz="2000" dirty="0"/>
              <a:t>FI ORGANISATIONAL CAPACITY</a:t>
            </a:r>
          </a:p>
          <a:p>
            <a:pPr marL="271607" indent="-271607" defTabSz="931225" eaLnBrk="0" fontAlgn="base" hangingPunct="0">
              <a:lnSpc>
                <a:spcPts val="2342"/>
              </a:lnSpc>
              <a:spcBef>
                <a:spcPct val="30000"/>
              </a:spcBef>
              <a:spcAft>
                <a:spcPct val="0"/>
              </a:spcAft>
              <a:buFont typeface="Arial" pitchFamily="34" charset="0"/>
              <a:buChar char="•"/>
              <a:defRPr/>
            </a:pPr>
            <a:r>
              <a:rPr lang="en-US" sz="2000" dirty="0"/>
              <a:t>FIs will maintain human resources policies, management systems and practices in accordance with EBRD </a:t>
            </a:r>
            <a:r>
              <a:rPr lang="en-US" sz="2000" b="1" dirty="0"/>
              <a:t>PR 2 – </a:t>
            </a:r>
            <a:r>
              <a:rPr lang="en-US" sz="2000" b="1" dirty="0" err="1"/>
              <a:t>Labour</a:t>
            </a:r>
            <a:r>
              <a:rPr lang="en-US" sz="2000" b="1" dirty="0"/>
              <a:t> and Working Conditions and the relevant occupational health &amp; safety requirements of PR4 – Health and Safety.</a:t>
            </a:r>
          </a:p>
          <a:p>
            <a:pPr marL="271607" indent="-271607" defTabSz="931225" eaLnBrk="0" fontAlgn="base" hangingPunct="0">
              <a:lnSpc>
                <a:spcPts val="2342"/>
              </a:lnSpc>
              <a:spcBef>
                <a:spcPct val="30000"/>
              </a:spcBef>
              <a:spcAft>
                <a:spcPct val="0"/>
              </a:spcAft>
              <a:buFont typeface="Arial" pitchFamily="34" charset="0"/>
              <a:buChar char="•"/>
              <a:defRPr/>
            </a:pPr>
            <a:r>
              <a:rPr lang="en-US" sz="2000" dirty="0" err="1"/>
              <a:t>Fis</a:t>
            </a:r>
            <a:r>
              <a:rPr lang="en-US" sz="2000" dirty="0"/>
              <a:t> will designate a senior management representative to be </a:t>
            </a:r>
            <a:r>
              <a:rPr lang="en-US" sz="2000" b="1" dirty="0"/>
              <a:t>responsible for environmental, social, and health and safety matters, including the implementation of PR2, 4 and 9.</a:t>
            </a:r>
          </a:p>
          <a:p>
            <a:pPr>
              <a:lnSpc>
                <a:spcPts val="2342"/>
              </a:lnSpc>
            </a:pPr>
            <a:endParaRPr lang="en-US" sz="2000" dirty="0"/>
          </a:p>
          <a:p>
            <a:pPr>
              <a:lnSpc>
                <a:spcPts val="2342"/>
              </a:lnSpc>
            </a:pPr>
            <a:r>
              <a:rPr lang="en-US" sz="2000" dirty="0"/>
              <a:t>FI PRACTICES ON ESRM</a:t>
            </a:r>
          </a:p>
          <a:p>
            <a:pPr marL="349209" indent="-349209">
              <a:lnSpc>
                <a:spcPts val="2342"/>
              </a:lnSpc>
              <a:buFont typeface="Arial" pitchFamily="34" charset="0"/>
              <a:buChar char="•"/>
            </a:pPr>
            <a:r>
              <a:rPr lang="en-US" sz="2000" dirty="0"/>
              <a:t>The ESMS must be commensurate with the nature of the FI, the level of E&amp;S risks associated with its business activities and the types of sub-projects.</a:t>
            </a:r>
          </a:p>
          <a:p>
            <a:pPr marL="349209" indent="-349209">
              <a:lnSpc>
                <a:spcPts val="2342"/>
              </a:lnSpc>
              <a:buFont typeface="Arial" pitchFamily="34" charset="0"/>
              <a:buChar char="•"/>
            </a:pPr>
            <a:r>
              <a:rPr lang="en-US" sz="2000" dirty="0"/>
              <a:t>If an ESMS is already in place, the FI must provided documented evidence of such an ESMS.</a:t>
            </a:r>
          </a:p>
          <a:p>
            <a:pPr marL="349209" indent="-349209">
              <a:lnSpc>
                <a:spcPts val="2342"/>
              </a:lnSpc>
              <a:buFont typeface="Arial" pitchFamily="34" charset="0"/>
              <a:buChar char="•"/>
            </a:pPr>
            <a:r>
              <a:rPr lang="en-US" sz="2000" dirty="0"/>
              <a:t>The ESMS must contain procedures (relevant to type of EBRD facility in question – corporate/SME loan , equity </a:t>
            </a:r>
            <a:r>
              <a:rPr lang="en-US" sz="2000" dirty="0" err="1"/>
              <a:t>etc</a:t>
            </a:r>
            <a:r>
              <a:rPr lang="en-US" sz="2000" dirty="0"/>
              <a:t>) around risk assessment and monitoring including</a:t>
            </a:r>
          </a:p>
          <a:p>
            <a:pPr marL="814822" lvl="1" indent="-349209">
              <a:buFont typeface="Arial" panose="020B0604020202020204" pitchFamily="34" charset="0"/>
              <a:buChar char="•"/>
            </a:pPr>
            <a:r>
              <a:rPr lang="en-GB" sz="2000" dirty="0"/>
              <a:t>screening against the EBRD E&amp;S Exclusion List, </a:t>
            </a:r>
            <a:r>
              <a:rPr lang="en-GB" sz="2000" b="1" dirty="0"/>
              <a:t>and excluding any that are on the list</a:t>
            </a:r>
          </a:p>
          <a:p>
            <a:pPr marL="814822" lvl="1" indent="-349209">
              <a:buFont typeface="Arial" panose="020B0604020202020204" pitchFamily="34" charset="0"/>
              <a:buChar char="•"/>
            </a:pPr>
            <a:r>
              <a:rPr lang="en-GB" sz="2000" dirty="0"/>
              <a:t>categorisation of E&amp;S risk (Low/Medium/High</a:t>
            </a:r>
            <a:r>
              <a:rPr lang="en-GB" sz="2000" b="1" dirty="0"/>
              <a:t>) using EBRD’s E&amp;S Risk Categorisation List or the E&amp;S Toolkit</a:t>
            </a:r>
          </a:p>
          <a:p>
            <a:pPr marL="814822" lvl="1" indent="-349209">
              <a:buFont typeface="Arial" panose="020B0604020202020204" pitchFamily="34" charset="0"/>
              <a:buChar char="•"/>
            </a:pPr>
            <a:r>
              <a:rPr lang="en-GB" sz="2000" dirty="0"/>
              <a:t>checking that subprojects meet national regulatory standards and monitoring continued compliance, </a:t>
            </a:r>
            <a:r>
              <a:rPr lang="en-GB" sz="2000" b="1" dirty="0"/>
              <a:t>and where necessary, requiring clients to implement corrective action plans</a:t>
            </a:r>
          </a:p>
          <a:p>
            <a:pPr marL="814822" lvl="1" indent="-349209">
              <a:buFont typeface="Arial" panose="020B0604020202020204" pitchFamily="34" charset="0"/>
              <a:buChar char="•"/>
            </a:pPr>
            <a:r>
              <a:rPr lang="en-GB" sz="2000" dirty="0"/>
              <a:t>checking that Category A subprojects meet PRs1-8 and 10</a:t>
            </a:r>
          </a:p>
          <a:p>
            <a:pPr marL="814822" lvl="1" indent="-349209">
              <a:buFont typeface="Arial" panose="020B0604020202020204" pitchFamily="34" charset="0"/>
              <a:buChar char="•"/>
            </a:pPr>
            <a:r>
              <a:rPr lang="en-GB" sz="2000" dirty="0"/>
              <a:t>keeping E&amp;S records on subprojects</a:t>
            </a:r>
          </a:p>
          <a:p>
            <a:pPr marL="814822" lvl="1" indent="-349209">
              <a:buFont typeface="Arial" panose="020B0604020202020204" pitchFamily="34" charset="0"/>
              <a:buChar char="•"/>
            </a:pPr>
            <a:endParaRPr lang="en-GB" sz="2000" dirty="0"/>
          </a:p>
        </p:txBody>
      </p:sp>
    </p:spTree>
    <p:extLst>
      <p:ext uri="{BB962C8B-B14F-4D97-AF65-F5344CB8AC3E}">
        <p14:creationId xmlns:p14="http://schemas.microsoft.com/office/powerpoint/2010/main" val="296261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STAKEHOLDER ENGAGEMENT</a:t>
            </a:r>
          </a:p>
          <a:p>
            <a:pPr marL="174605" indent="-174605">
              <a:buFont typeface="Arial" panose="020B0604020202020204" pitchFamily="34" charset="0"/>
              <a:buChar char="•"/>
            </a:pPr>
            <a:r>
              <a:rPr lang="en-US" dirty="0" err="1" smtClean="0"/>
              <a:t>Fis</a:t>
            </a:r>
            <a:r>
              <a:rPr lang="en-US" dirty="0" smtClean="0"/>
              <a:t> will put in</a:t>
            </a:r>
            <a:r>
              <a:rPr lang="en-US" baseline="0" dirty="0" smtClean="0"/>
              <a:t> place a system for dealing with external communication on E&amp;S matters, </a:t>
            </a:r>
            <a:r>
              <a:rPr lang="en-US" b="1" baseline="0" dirty="0" smtClean="0"/>
              <a:t>e.g. by establishing a point of contact for dealing with public enquiries.</a:t>
            </a:r>
          </a:p>
          <a:p>
            <a:endParaRPr lang="en-US" b="0" baseline="0" dirty="0" smtClean="0"/>
          </a:p>
        </p:txBody>
      </p:sp>
    </p:spTree>
    <p:extLst>
      <p:ext uri="{BB962C8B-B14F-4D97-AF65-F5344CB8AC3E}">
        <p14:creationId xmlns:p14="http://schemas.microsoft.com/office/powerpoint/2010/main" val="119003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wmf"/><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0232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490973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7157630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7487445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209791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Tree>
    <p:extLst>
      <p:ext uri="{BB962C8B-B14F-4D97-AF65-F5344CB8AC3E}">
        <p14:creationId xmlns:p14="http://schemas.microsoft.com/office/powerpoint/2010/main" val="23091561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9924541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Tree>
    <p:extLst>
      <p:ext uri="{BB962C8B-B14F-4D97-AF65-F5344CB8AC3E}">
        <p14:creationId xmlns:p14="http://schemas.microsoft.com/office/powerpoint/2010/main" val="31908966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Tree>
    <p:extLst>
      <p:ext uri="{BB962C8B-B14F-4D97-AF65-F5344CB8AC3E}">
        <p14:creationId xmlns:p14="http://schemas.microsoft.com/office/powerpoint/2010/main" val="8096267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18736761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6472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448019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9253820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9758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001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51767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946779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531779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33135854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2084593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207287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42425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370016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6990202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5333211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3459013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3455969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611560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335835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032718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713755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8072353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870862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3677078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219021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771468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3017659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177953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7849231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750648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7613370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380480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5586898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01529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4395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3625330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5363996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2337636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49432958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78167450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Tree>
    <p:extLst>
      <p:ext uri="{BB962C8B-B14F-4D97-AF65-F5344CB8AC3E}">
        <p14:creationId xmlns:p14="http://schemas.microsoft.com/office/powerpoint/2010/main" val="7897894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Title and section</a:t>
            </a:r>
            <a:br>
              <a:rPr lang="en-US" sz="7000" dirty="0">
                <a:solidFill>
                  <a:srgbClr val="FFFFFF"/>
                </a:solidFill>
                <a:latin typeface="Franklin Gothic Book"/>
              </a:rPr>
            </a:br>
            <a:r>
              <a:rPr lang="en-US" sz="7000" dirty="0">
                <a:solidFill>
                  <a:srgbClr val="FFFFFF"/>
                </a:solidFill>
                <a:latin typeface="Franklin Gothic Book"/>
              </a:rPr>
              <a:t>slides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791966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0963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7"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smtClean="0"/>
              <a:t>Presentation title</a:t>
            </a:r>
            <a:endParaRPr lang="en-US" dirty="0"/>
          </a:p>
        </p:txBody>
      </p:sp>
      <p:sp>
        <p:nvSpPr>
          <p:cNvPr id="18"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141948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5444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10103798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smtClean="0"/>
              <a:t>Presentation title</a:t>
            </a:r>
            <a:endParaRPr lang="en-US" dirty="0"/>
          </a:p>
        </p:txBody>
      </p:sp>
      <p:sp>
        <p:nvSpPr>
          <p:cNvPr id="1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426038267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68194252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9" name="Picture 2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25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smtClean="0"/>
              <a:t>Presentation title</a:t>
            </a:r>
            <a:endParaRPr lang="en-US" dirty="0"/>
          </a:p>
        </p:txBody>
      </p:sp>
      <p:sp>
        <p:nvSpPr>
          <p:cNvPr id="25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405958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276872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pic>
        <p:nvPicPr>
          <p:cNvPr id="78" name="Picture 7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8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smtClean="0"/>
              <a:t>Presentation title</a:t>
            </a:r>
            <a:endParaRPr lang="en-US" dirty="0"/>
          </a:p>
        </p:txBody>
      </p:sp>
      <p:sp>
        <p:nvSpPr>
          <p:cNvPr id="8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4674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8" name="Picture 1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5955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6"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smtClean="0"/>
              <a:t>Presentation title</a:t>
            </a:r>
            <a:endParaRPr lang="en-US" dirty="0"/>
          </a:p>
        </p:txBody>
      </p:sp>
      <p:sp>
        <p:nvSpPr>
          <p:cNvPr id="77"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17320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FFFFF"/>
              </a:solidFill>
            </a:endParaRPr>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539B"/>
              </a:solidFill>
            </a:endParaRPr>
          </a:p>
        </p:txBody>
      </p:sp>
      <p:sp>
        <p:nvSpPr>
          <p:cNvPr id="5" name="Rectangle 5"/>
          <p:cNvSpPr>
            <a:spLocks noGrp="1" noChangeArrowheads="1"/>
          </p:cNvSpPr>
          <p:nvPr>
            <p:ph type="ftr" sz="quarter" idx="11"/>
            <p:custDataLst>
              <p:tags r:id="rId1"/>
            </p:custDataLst>
          </p:nvPr>
        </p:nvSpPr>
        <p:spPr>
          <a:xfrm>
            <a:off x="0" y="6480000"/>
            <a:ext cx="9144000" cy="378000"/>
          </a:xfrm>
          <a:ln/>
        </p:spPr>
        <p:txBody>
          <a:bodyPr/>
          <a:lstStyle>
            <a:lvl1pPr>
              <a:defRPr lang="en-GB" sz="900" b="1" i="0" u="none">
                <a:solidFill>
                  <a:srgbClr val="0000FF"/>
                </a:solidFill>
                <a:latin typeface="Arial"/>
              </a:defRPr>
            </a:lvl1pPr>
          </a:lstStyle>
          <a:p>
            <a:pPr>
              <a:defRPr/>
            </a:pPr>
            <a:r>
              <a:rPr lang="en-GB" smtClean="0"/>
              <a:t>OFFICIAL USE</a:t>
            </a:r>
            <a:r>
              <a:rPr lang="en-GB" smtClean="0">
                <a:solidFill>
                  <a:srgbClr val="000000"/>
                </a:solidFill>
              </a:rPr>
              <a:t>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6D047-64F2-4F46-BB36-1EB688760BBE}" type="slidenum">
              <a:rPr lang="en-GB" altLang="en-US">
                <a:solidFill>
                  <a:srgbClr val="00539B"/>
                </a:solidFill>
              </a:rPr>
              <a:pPr>
                <a:defRPr/>
              </a:pPr>
              <a:t>‹#›</a:t>
            </a:fld>
            <a:endParaRPr lang="en-GB" altLang="en-US">
              <a:solidFill>
                <a:srgbClr val="00539B"/>
              </a:solidFill>
            </a:endParaRPr>
          </a:p>
        </p:txBody>
      </p:sp>
    </p:spTree>
    <p:extLst>
      <p:ext uri="{BB962C8B-B14F-4D97-AF65-F5344CB8AC3E}">
        <p14:creationId xmlns:p14="http://schemas.microsoft.com/office/powerpoint/2010/main" val="3328212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529403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89298761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8" name="Text Placeholder 7" descr="First level - paragraph text&#10;Second level - bullet 1&#10;Third level - bullet 2&#10;&#10;No more than 100 words per slide"/>
          <p:cNvSpPr>
            <a:spLocks noGrp="1"/>
          </p:cNvSpPr>
          <p:nvPr>
            <p:ph type="body" sz="quarter" idx="13"/>
          </p:nvPr>
        </p:nvSpPr>
        <p:spPr>
          <a:xfrm>
            <a:off x="720725" y="1071035"/>
            <a:ext cx="8096250" cy="4860000"/>
          </a:xfrm>
        </p:spPr>
        <p:txBody>
          <a:bodyPr/>
          <a:lstStyle>
            <a:lvl1pPr>
              <a:lnSpc>
                <a:spcPct val="100000"/>
              </a:lnSpc>
              <a:spcBef>
                <a:spcPts val="0"/>
              </a:spcBef>
              <a:spcAft>
                <a:spcPts val="600"/>
              </a:spcAft>
              <a:defRPr/>
            </a:lvl1pPr>
            <a:lvl2pPr marL="360000" indent="-360000">
              <a:lnSpc>
                <a:spcPct val="100000"/>
              </a:lnSpc>
              <a:spcBef>
                <a:spcPts val="0"/>
              </a:spcBef>
              <a:spcAft>
                <a:spcPts val="600"/>
              </a:spcAft>
              <a:defRPr/>
            </a:lvl2pPr>
            <a:lvl3pPr marL="720000" indent="-360000">
              <a:lnSpc>
                <a:spcPct val="100000"/>
              </a:lnSpc>
              <a:spcBef>
                <a:spcPts val="0"/>
              </a:spcBef>
              <a:spcAft>
                <a:spcPts val="600"/>
              </a:spcAft>
              <a:defRPr/>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endParaRPr lang="en-GB" dirty="0">
              <a:solidFill>
                <a:srgbClr val="FFFFFF"/>
              </a:solidFill>
            </a:endParaRPr>
          </a:p>
        </p:txBody>
      </p:sp>
      <p:sp>
        <p:nvSpPr>
          <p:cNvPr id="9"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8840038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DB21870-A959-4328-8F10-FD75B3E52C39}"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036628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descr="First level - paragraph text&#10;Second level - bullet 1&#10;Third level - bullet 2&#10;&#10;Two column layout to allow comparison&#10;No more than 100 words per slide"/>
          <p:cNvSpPr>
            <a:spLocks noGrp="1"/>
          </p:cNvSpPr>
          <p:nvPr>
            <p:ph type="body" sz="quarter" idx="13"/>
          </p:nvPr>
        </p:nvSpPr>
        <p:spPr>
          <a:xfrm>
            <a:off x="720725" y="1080000"/>
            <a:ext cx="7560000" cy="4860000"/>
          </a:xfrm>
        </p:spPr>
        <p:txBody>
          <a:bodyPr numCol="2" spcCol="360000">
            <a:normAutofit/>
          </a:bodyPr>
          <a:lstStyle>
            <a:lvl1pPr marL="0" indent="0">
              <a:lnSpc>
                <a:spcPts val="2400"/>
              </a:lnSpc>
              <a:spcBef>
                <a:spcPts val="300"/>
              </a:spcBef>
              <a:spcAft>
                <a:spcPts val="300"/>
              </a:spcAft>
              <a:buNone/>
              <a:defRPr sz="2000"/>
            </a:lvl1pPr>
            <a:lvl2pPr marL="360000" indent="-360000">
              <a:spcBef>
                <a:spcPts val="300"/>
              </a:spcBef>
              <a:spcAft>
                <a:spcPts val="300"/>
              </a:spcAft>
              <a:buFont typeface="Arial" pitchFamily="34" charset="0"/>
              <a:buChar char="•"/>
              <a:defRPr sz="1800"/>
            </a:lvl2pPr>
            <a:lvl3pPr marL="720000" indent="-360000">
              <a:spcBef>
                <a:spcPts val="300"/>
              </a:spcBef>
              <a:spcAft>
                <a:spcPts val="300"/>
              </a:spcAft>
              <a:defRPr sz="1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endParaRPr lang="en-GB" dirty="0">
              <a:solidFill>
                <a:srgbClr val="FFFFFF"/>
              </a:solidFill>
            </a:endParaRPr>
          </a:p>
        </p:txBody>
      </p:sp>
      <p:sp>
        <p:nvSpPr>
          <p:cNvPr id="9" name="Footer Placeholder 4"/>
          <p:cNvSpPr>
            <a:spLocks noGrp="1"/>
          </p:cNvSpPr>
          <p:nvPr>
            <p:ph type="ftr" sz="quarter" idx="3"/>
            <p:custDataLst>
              <p:tags r:id="rId1"/>
            </p:custDataLst>
          </p:nvPr>
        </p:nvSpPr>
        <p:spPr>
          <a:xfrm>
            <a:off x="0" y="6470651"/>
            <a:ext cx="91440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98588841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6B22079-E0EF-458B-8A44-814CC9290479}"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8079890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7" y="290513"/>
            <a:ext cx="6391275" cy="635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966790"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64357603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custDataLst>
              <p:tags r:id="rId1"/>
            </p:custDataLst>
          </p:nvPr>
        </p:nvSpPr>
        <p:spPr>
          <a:xfrm>
            <a:off x="0" y="6480000"/>
            <a:ext cx="9144000" cy="378000"/>
          </a:xfrm>
        </p:spPr>
        <p:txBody>
          <a:bodyPr/>
          <a:lstStyle>
            <a:lvl1pPr>
              <a:defRPr lang="en-GB" sz="900" b="1" i="0" u="none" dirty="0">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6" name="Slide Number Placeholder 5"/>
          <p:cNvSpPr>
            <a:spLocks noGrp="1"/>
          </p:cNvSpPr>
          <p:nvPr>
            <p:ph type="sldNum" sz="quarter" idx="12"/>
          </p:nvPr>
        </p:nvSpPr>
        <p:spPr/>
        <p:txBody>
          <a:bodyPr/>
          <a:lstStyle/>
          <a:p>
            <a:fld id="{F51B316B-D4E2-4FE0-83B6-FCB2BFA7951F}"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71932" y="-27384"/>
            <a:ext cx="1964565" cy="371893"/>
          </a:xfrm>
          <a:prstGeom prst="rect">
            <a:avLst/>
          </a:prstGeom>
          <a:solidFill>
            <a:srgbClr val="2F6BB7"/>
          </a:solidFill>
        </p:spPr>
      </p:pic>
    </p:spTree>
    <p:extLst>
      <p:ext uri="{BB962C8B-B14F-4D97-AF65-F5344CB8AC3E}">
        <p14:creationId xmlns:p14="http://schemas.microsoft.com/office/powerpoint/2010/main" val="172343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9752550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r>
              <a:rPr lang="en-GB" smtClean="0"/>
              <a:t>OFFICIAL USE</a:t>
            </a:r>
            <a:r>
              <a:rPr lang="en-GB" smtClean="0">
                <a:solidFill>
                  <a:srgbClr val="000000"/>
                </a:solidFill>
              </a:rPr>
              <a:t> </a:t>
            </a:r>
            <a:endParaRPr lang="en-GB">
              <a:solidFill>
                <a:srgbClr val="000000"/>
              </a:solidFill>
            </a:endParaRPr>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907950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ags" Target="../tags/tag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77"/>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pPr fontAlgn="base">
              <a:spcBef>
                <a:spcPct val="0"/>
              </a:spcBef>
              <a:spcAft>
                <a:spcPct val="0"/>
              </a:spcAft>
            </a:pPr>
            <a:r>
              <a:rPr lang="en-GB" smtClean="0"/>
              <a:t>OFFICIAL USE</a:t>
            </a:r>
            <a:r>
              <a:rPr lang="en-GB" smtClean="0">
                <a:solidFill>
                  <a:srgbClr val="000000"/>
                </a:solidFill>
              </a:rPr>
              <a:t> </a:t>
            </a:r>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a:t>
            </a:fld>
            <a:endParaRPr lang="en-GB" dirty="0">
              <a:solidFill>
                <a:srgbClr val="00539B"/>
              </a:solidFill>
              <a:ea typeface="ＭＳ Ｐゴシック" charset="0"/>
            </a:endParaRPr>
          </a:p>
        </p:txBody>
      </p:sp>
      <p:pic>
        <p:nvPicPr>
          <p:cNvPr id="10" name="Picture 9"/>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244987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7.xml"/><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0.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8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3.xml"/><Relationship Id="rId5" Type="http://schemas.openxmlformats.org/officeDocument/2006/relationships/slideLayout" Target="../slideLayouts/slideLayout70.xml"/><Relationship Id="rId4" Type="http://schemas.openxmlformats.org/officeDocument/2006/relationships/tags" Target="../tags/tag8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2.xml"/><Relationship Id="rId1" Type="http://schemas.openxmlformats.org/officeDocument/2006/relationships/tags" Target="../tags/tag8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0.xml"/><Relationship Id="rId1" Type="http://schemas.openxmlformats.org/officeDocument/2006/relationships/tags" Target="../tags/tag88.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72.xml"/><Relationship Id="rId1" Type="http://schemas.openxmlformats.org/officeDocument/2006/relationships/tags" Target="../tags/tag8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8.xml"/><Relationship Id="rId1"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0.xml"/><Relationship Id="rId1" Type="http://schemas.openxmlformats.org/officeDocument/2006/relationships/tags" Target="../tags/tag91.xml"/></Relationships>
</file>

<file path=ppt/slides/_rels/slide19.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19.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73.xml"/><Relationship Id="rId5" Type="http://schemas.openxmlformats.org/officeDocument/2006/relationships/tags" Target="../tags/tag96.xml"/><Relationship Id="rId4" Type="http://schemas.openxmlformats.org/officeDocument/2006/relationships/tags" Target="../tags/tag9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0.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68.xml"/><Relationship Id="rId1" Type="http://schemas.openxmlformats.org/officeDocument/2006/relationships/tags" Target="../tags/tag9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4.xml"/><Relationship Id="rId1" Type="http://schemas.openxmlformats.org/officeDocument/2006/relationships/tags" Target="../tags/tag9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8.xml"/><Relationship Id="rId1" Type="http://schemas.openxmlformats.org/officeDocument/2006/relationships/tags" Target="../tags/tag99.xml"/><Relationship Id="rId5" Type="http://schemas.openxmlformats.org/officeDocument/2006/relationships/hyperlink" Target="http://www.ebrd.com/what-we-do/strategies-and-policies/approval-of-new-governance-policies.html"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4.xml"/><Relationship Id="rId1" Type="http://schemas.openxmlformats.org/officeDocument/2006/relationships/tags" Target="../tags/tag10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google.co.uk/ur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3.xml"/><Relationship Id="rId1" Type="http://schemas.openxmlformats.org/officeDocument/2006/relationships/tags" Target="../tags/tag10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5.xml"/><Relationship Id="rId1" Type="http://schemas.openxmlformats.org/officeDocument/2006/relationships/tags" Target="../tags/tag102.xml"/><Relationship Id="rId6" Type="http://schemas.openxmlformats.org/officeDocument/2006/relationships/comments" Target="../comments/comment1.xml"/><Relationship Id="rId5" Type="http://schemas.openxmlformats.org/officeDocument/2006/relationships/chart" Target="../charts/char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6.xml"/><Relationship Id="rId7" Type="http://schemas.openxmlformats.org/officeDocument/2006/relationships/hyperlink" Target="http://www.ebrd.com/work-with-us/project-finance/project-summary-documents.html" TargetMode="External"/><Relationship Id="rId2" Type="http://schemas.openxmlformats.org/officeDocument/2006/relationships/slideLayout" Target="../slideLayouts/slideLayout74.xml"/><Relationship Id="rId1" Type="http://schemas.openxmlformats.org/officeDocument/2006/relationships/tags" Target="../tags/tag103.xml"/><Relationship Id="rId6" Type="http://schemas.openxmlformats.org/officeDocument/2006/relationships/hyperlink" Target="http://www.ebrd.com/news/publications/policies/environmental-and-social-policy-esp.html" TargetMode="External"/><Relationship Id="rId5" Type="http://schemas.openxmlformats.org/officeDocument/2006/relationships/hyperlink" Target="http://ebrd.coastlinesolutions.com/GUI_loginEBRD_ES.asp" TargetMode="Externa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04.xml"/><Relationship Id="rId5" Type="http://schemas.openxmlformats.org/officeDocument/2006/relationships/image" Target="../media/image30.jpeg"/><Relationship Id="rId4" Type="http://schemas.openxmlformats.org/officeDocument/2006/relationships/hyperlink" Target="http://www.ebrd.com/news/publications/sustainability-report/sustainability-report-2015.htm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9.xml"/><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1.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8.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1.xml"/><Relationship Id="rId1" Type="http://schemas.openxmlformats.org/officeDocument/2006/relationships/tags" Target="../tags/tag7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6.xml"/><Relationship Id="rId4"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6.jpeg"/><Relationship Id="rId5" Type="http://schemas.openxmlformats.org/officeDocument/2006/relationships/notesSlide" Target="../notesSlides/notesSlide7.xml"/><Relationship Id="rId4"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0.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0.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4509120"/>
            <a:ext cx="6192688" cy="18002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dirty="0" smtClean="0"/>
              <a:t>EBRD’s Environmental and Social Requirements for Financial Institutions</a:t>
            </a:r>
            <a:br>
              <a:rPr lang="en-US" dirty="0" smtClean="0"/>
            </a:br>
            <a:r>
              <a:rPr lang="en-US" dirty="0"/>
              <a:t/>
            </a:r>
            <a:br>
              <a:rPr lang="en-US" dirty="0"/>
            </a:br>
            <a:r>
              <a:rPr lang="en-US" dirty="0" smtClean="0"/>
              <a:t>Anne Maria Cronin</a:t>
            </a:r>
            <a:r>
              <a:rPr lang="en-US" dirty="0"/>
              <a:t/>
            </a:r>
            <a:br>
              <a:rPr lang="en-US" dirty="0"/>
            </a:br>
            <a:r>
              <a:rPr lang="en-US" dirty="0" smtClean="0"/>
              <a:t>Associate Director</a:t>
            </a:r>
            <a:endParaRPr lang="en-US" sz="1600" dirty="0"/>
          </a:p>
        </p:txBody>
      </p:sp>
      <p:sp>
        <p:nvSpPr>
          <p:cNvPr id="3" name="Text Placeholder 2"/>
          <p:cNvSpPr>
            <a:spLocks noGrp="1"/>
          </p:cNvSpPr>
          <p:nvPr>
            <p:ph type="body" sz="quarter" idx="10"/>
          </p:nvPr>
        </p:nvSpPr>
        <p:spPr>
          <a:xfrm>
            <a:off x="539552" y="6741368"/>
            <a:ext cx="6127750" cy="825624"/>
          </a:xfrm>
        </p:spPr>
        <p:txBody>
          <a:bodyPr/>
          <a:lstStyle/>
          <a:p>
            <a:r>
              <a:rPr lang="en-GB" dirty="0" smtClean="0"/>
              <a:t> </a:t>
            </a:r>
          </a:p>
        </p:txBody>
      </p:sp>
      <p:sp>
        <p:nvSpPr>
          <p:cNvPr id="2"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186137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dirty="0" smtClean="0"/>
              <a:t>PR 9: Financial Intermediaries</a:t>
            </a:r>
            <a:endParaRPr lang="en-GB" dirty="0"/>
          </a:p>
        </p:txBody>
      </p:sp>
      <p:sp>
        <p:nvSpPr>
          <p:cNvPr id="3" name="Text Placeholder 2"/>
          <p:cNvSpPr>
            <a:spLocks noGrp="1"/>
          </p:cNvSpPr>
          <p:nvPr>
            <p:ph type="body" sz="quarter" idx="13"/>
          </p:nvPr>
        </p:nvSpPr>
        <p:spPr>
          <a:xfrm>
            <a:off x="720000" y="1579035"/>
            <a:ext cx="8096975" cy="4860000"/>
          </a:xfrm>
        </p:spPr>
        <p:txBody>
          <a:bodyPr>
            <a:normAutofit/>
          </a:bodyPr>
          <a:lstStyle/>
          <a:p>
            <a:pPr marL="0" lvl="1" indent="0">
              <a:buNone/>
            </a:pPr>
            <a:r>
              <a:rPr lang="en-US" sz="2000" b="1" dirty="0" smtClean="0"/>
              <a:t>5. Voluntary initiatives</a:t>
            </a:r>
          </a:p>
          <a:p>
            <a:pPr lvl="2"/>
            <a:r>
              <a:rPr lang="en-US" sz="2000" dirty="0" smtClean="0"/>
              <a:t>FIs encouraged to follow good international practice on E&amp;S management by</a:t>
            </a:r>
          </a:p>
          <a:p>
            <a:pPr lvl="3"/>
            <a:r>
              <a:rPr lang="en-US" sz="2000" dirty="0">
                <a:solidFill>
                  <a:srgbClr val="414141"/>
                </a:solidFill>
              </a:rPr>
              <a:t>Extending E&amp;S procedures to all business activities</a:t>
            </a:r>
          </a:p>
          <a:p>
            <a:pPr lvl="3"/>
            <a:r>
              <a:rPr lang="en-US" sz="2000" dirty="0">
                <a:solidFill>
                  <a:srgbClr val="414141"/>
                </a:solidFill>
              </a:rPr>
              <a:t>Develop financial products with high E&amp;S benefits</a:t>
            </a:r>
          </a:p>
          <a:p>
            <a:pPr lvl="3"/>
            <a:r>
              <a:rPr lang="en-US" sz="2000" dirty="0">
                <a:solidFill>
                  <a:srgbClr val="414141"/>
                </a:solidFill>
              </a:rPr>
              <a:t>Join existing international initiatives that promoted best practice</a:t>
            </a:r>
          </a:p>
        </p:txBody>
      </p:sp>
      <p:sp>
        <p:nvSpPr>
          <p:cNvPr id="2" name="Footer Placeholder 1"/>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84183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3"/>
          <p:cNvSpPr txBox="1">
            <a:spLocks noGrp="1"/>
          </p:cNvSpPr>
          <p:nvPr/>
        </p:nvSpPr>
        <p:spPr bwMode="auto">
          <a:xfrm>
            <a:off x="5383525" y="6057200"/>
            <a:ext cx="2133600" cy="476250"/>
          </a:xfrm>
          <a:prstGeom prst="rect">
            <a:avLst/>
          </a:prstGeom>
          <a:noFill/>
          <a:ln w="9525">
            <a:noFill/>
            <a:miter lim="800000"/>
            <a:headEnd/>
            <a:tailEnd/>
          </a:ln>
        </p:spPr>
        <p:txBody>
          <a:bodyPr/>
          <a:lstStyle/>
          <a:p>
            <a:pPr algn="r" fontAlgn="base">
              <a:spcBef>
                <a:spcPct val="0"/>
              </a:spcBef>
              <a:spcAft>
                <a:spcPct val="50000"/>
              </a:spcAft>
            </a:pPr>
            <a:fld id="{886CCD9A-9650-4582-899E-6BCB84E07A50}" type="slidenum">
              <a:rPr lang="en-GB" sz="1600">
                <a:solidFill>
                  <a:srgbClr val="FFFFFF"/>
                </a:solidFill>
                <a:cs typeface="Arial" pitchFamily="34" charset="0"/>
              </a:rPr>
              <a:pPr algn="r" fontAlgn="base">
                <a:spcBef>
                  <a:spcPct val="0"/>
                </a:spcBef>
                <a:spcAft>
                  <a:spcPct val="50000"/>
                </a:spcAft>
              </a:pPr>
              <a:t>11</a:t>
            </a:fld>
            <a:endParaRPr lang="en-GB" sz="1600" dirty="0">
              <a:solidFill>
                <a:srgbClr val="FFFFFF"/>
              </a:solidFill>
              <a:cs typeface="Arial" pitchFamily="34" charset="0"/>
            </a:endParaRPr>
          </a:p>
        </p:txBody>
      </p:sp>
      <p:sp>
        <p:nvSpPr>
          <p:cNvPr id="1179650" name="Rectangle 2"/>
          <p:cNvSpPr>
            <a:spLocks noGrp="1" noChangeArrowheads="1"/>
          </p:cNvSpPr>
          <p:nvPr>
            <p:ph type="title"/>
          </p:nvPr>
        </p:nvSpPr>
        <p:spPr/>
        <p:txBody>
          <a:bodyPr>
            <a:normAutofit/>
          </a:bodyPr>
          <a:lstStyle/>
          <a:p>
            <a:r>
              <a:rPr lang="en-GB" dirty="0" smtClean="0"/>
              <a:t>E&amp;S Exclusion List – excluded from EBRD financing</a:t>
            </a:r>
          </a:p>
        </p:txBody>
      </p:sp>
      <p:sp>
        <p:nvSpPr>
          <p:cNvPr id="6" name="Text Placeholder 5"/>
          <p:cNvSpPr>
            <a:spLocks noGrp="1"/>
          </p:cNvSpPr>
          <p:nvPr>
            <p:ph type="body" sz="quarter" idx="4294967295"/>
          </p:nvPr>
        </p:nvSpPr>
        <p:spPr>
          <a:xfrm>
            <a:off x="457213" y="1452526"/>
            <a:ext cx="4487333" cy="4604674"/>
          </a:xfrm>
          <a:prstGeom prst="rect">
            <a:avLst/>
          </a:prstGeom>
        </p:spPr>
        <p:txBody>
          <a:bodyPr>
            <a:noAutofit/>
          </a:bodyPr>
          <a:lstStyle/>
          <a:p>
            <a:pPr lvl="1">
              <a:spcBef>
                <a:spcPts val="600"/>
              </a:spcBef>
              <a:spcAft>
                <a:spcPts val="600"/>
              </a:spcAft>
            </a:pPr>
            <a:r>
              <a:rPr lang="en-IN" sz="2000" dirty="0" smtClean="0">
                <a:latin typeface="+mn-lt"/>
                <a:cs typeface="+mn-cs"/>
              </a:rPr>
              <a:t>Activities or products that deemed </a:t>
            </a:r>
            <a:r>
              <a:rPr lang="en-IN" sz="2000" b="1" dirty="0" smtClean="0">
                <a:latin typeface="+mn-lt"/>
                <a:cs typeface="+mn-cs"/>
              </a:rPr>
              <a:t>illegal</a:t>
            </a:r>
            <a:r>
              <a:rPr lang="en-IN" sz="2000" dirty="0" smtClean="0">
                <a:latin typeface="+mn-lt"/>
                <a:cs typeface="+mn-cs"/>
              </a:rPr>
              <a:t> under host country laws</a:t>
            </a:r>
            <a:endParaRPr lang="en-IN" sz="2000" dirty="0">
              <a:latin typeface="+mn-lt"/>
              <a:cs typeface="+mn-cs"/>
            </a:endParaRPr>
          </a:p>
          <a:p>
            <a:pPr lvl="1">
              <a:spcBef>
                <a:spcPts val="600"/>
              </a:spcBef>
              <a:spcAft>
                <a:spcPts val="600"/>
              </a:spcAft>
            </a:pPr>
            <a:r>
              <a:rPr lang="en-IN" sz="2000" dirty="0" smtClean="0">
                <a:latin typeface="+mn-lt"/>
                <a:cs typeface="+mn-cs"/>
              </a:rPr>
              <a:t>Production </a:t>
            </a:r>
            <a:r>
              <a:rPr lang="en-IN" sz="2000" dirty="0">
                <a:latin typeface="+mn-lt"/>
                <a:cs typeface="+mn-cs"/>
              </a:rPr>
              <a:t>or use of or trade in unbonded </a:t>
            </a:r>
            <a:r>
              <a:rPr lang="en-IN" sz="2000" b="1" dirty="0">
                <a:latin typeface="+mn-lt"/>
                <a:cs typeface="+mn-cs"/>
              </a:rPr>
              <a:t>asbestos</a:t>
            </a:r>
            <a:r>
              <a:rPr lang="en-IN" sz="2000" dirty="0">
                <a:latin typeface="+mn-lt"/>
                <a:cs typeface="+mn-cs"/>
              </a:rPr>
              <a:t> fibres or asbestos-containing products</a:t>
            </a:r>
          </a:p>
          <a:p>
            <a:pPr lvl="1">
              <a:spcBef>
                <a:spcPts val="600"/>
              </a:spcBef>
              <a:spcAft>
                <a:spcPts val="600"/>
              </a:spcAft>
            </a:pPr>
            <a:r>
              <a:rPr lang="en-IN" sz="2000" dirty="0" smtClean="0">
                <a:latin typeface="+mn-lt"/>
                <a:cs typeface="+mn-cs"/>
              </a:rPr>
              <a:t>Prohibited impacts on </a:t>
            </a:r>
            <a:r>
              <a:rPr lang="en-IN" sz="2000" b="1" dirty="0" smtClean="0">
                <a:latin typeface="+mn-lt"/>
                <a:cs typeface="+mn-cs"/>
              </a:rPr>
              <a:t>biodiversity</a:t>
            </a:r>
            <a:r>
              <a:rPr lang="en-IN" sz="2000" dirty="0" smtClean="0">
                <a:latin typeface="+mn-lt"/>
                <a:cs typeface="+mn-cs"/>
              </a:rPr>
              <a:t> </a:t>
            </a:r>
            <a:r>
              <a:rPr lang="en-IN" sz="2000" dirty="0">
                <a:latin typeface="+mn-lt"/>
                <a:cs typeface="+mn-cs"/>
              </a:rPr>
              <a:t>resources or </a:t>
            </a:r>
            <a:r>
              <a:rPr lang="en-IN" sz="2000" b="1" dirty="0">
                <a:latin typeface="+mn-lt"/>
                <a:cs typeface="+mn-cs"/>
              </a:rPr>
              <a:t>cultural</a:t>
            </a:r>
            <a:r>
              <a:rPr lang="en-IN" sz="2000" dirty="0">
                <a:latin typeface="+mn-lt"/>
                <a:cs typeface="+mn-cs"/>
              </a:rPr>
              <a:t> </a:t>
            </a:r>
            <a:r>
              <a:rPr lang="en-IN" sz="2000" b="1" dirty="0">
                <a:latin typeface="+mn-lt"/>
                <a:cs typeface="+mn-cs"/>
              </a:rPr>
              <a:t>heritage</a:t>
            </a:r>
          </a:p>
          <a:p>
            <a:pPr lvl="1">
              <a:spcBef>
                <a:spcPts val="600"/>
              </a:spcBef>
              <a:spcAft>
                <a:spcPts val="600"/>
              </a:spcAft>
            </a:pPr>
            <a:r>
              <a:rPr lang="en-IN" sz="2000" b="1" dirty="0">
                <a:latin typeface="+mn-lt"/>
                <a:cs typeface="+mn-cs"/>
              </a:rPr>
              <a:t>Drift net fishing </a:t>
            </a:r>
          </a:p>
          <a:p>
            <a:pPr lvl="1">
              <a:spcBef>
                <a:spcPts val="600"/>
              </a:spcBef>
              <a:spcAft>
                <a:spcPts val="600"/>
              </a:spcAft>
            </a:pPr>
            <a:r>
              <a:rPr lang="en-IN" sz="2000" dirty="0" smtClean="0">
                <a:latin typeface="+mn-lt"/>
                <a:cs typeface="+mn-cs"/>
              </a:rPr>
              <a:t>Shipments that do not </a:t>
            </a:r>
            <a:r>
              <a:rPr lang="en-IN" sz="2000" dirty="0">
                <a:latin typeface="+mn-lt"/>
                <a:cs typeface="+mn-cs"/>
              </a:rPr>
              <a:t>comply with </a:t>
            </a:r>
            <a:r>
              <a:rPr lang="en-IN" sz="2000" b="1" dirty="0">
                <a:latin typeface="+mn-lt"/>
                <a:cs typeface="+mn-cs"/>
              </a:rPr>
              <a:t>IMO</a:t>
            </a:r>
            <a:r>
              <a:rPr lang="en-IN" sz="2000" dirty="0">
                <a:latin typeface="+mn-lt"/>
                <a:cs typeface="+mn-cs"/>
              </a:rPr>
              <a:t> </a:t>
            </a:r>
            <a:r>
              <a:rPr lang="en-IN" sz="2000" b="1" dirty="0">
                <a:latin typeface="+mn-lt"/>
                <a:cs typeface="+mn-cs"/>
              </a:rPr>
              <a:t>requirements</a:t>
            </a:r>
          </a:p>
          <a:p>
            <a:pPr lvl="1">
              <a:spcBef>
                <a:spcPts val="600"/>
              </a:spcBef>
              <a:spcAft>
                <a:spcPts val="600"/>
              </a:spcAft>
            </a:pPr>
            <a:r>
              <a:rPr lang="en-IN" sz="2000" dirty="0" smtClean="0">
                <a:latin typeface="+mn-lt"/>
                <a:cs typeface="+mn-cs"/>
              </a:rPr>
              <a:t>Goods are traded </a:t>
            </a:r>
            <a:r>
              <a:rPr lang="en-IN" sz="2000" b="1" dirty="0" smtClean="0">
                <a:latin typeface="+mn-lt"/>
                <a:cs typeface="+mn-cs"/>
              </a:rPr>
              <a:t>without</a:t>
            </a:r>
            <a:r>
              <a:rPr lang="en-IN" sz="2000" dirty="0" smtClean="0">
                <a:latin typeface="+mn-lt"/>
                <a:cs typeface="+mn-cs"/>
              </a:rPr>
              <a:t> </a:t>
            </a:r>
            <a:r>
              <a:rPr lang="en-IN" sz="2000" b="1" dirty="0" smtClean="0">
                <a:latin typeface="+mn-lt"/>
                <a:cs typeface="+mn-cs"/>
              </a:rPr>
              <a:t>licence</a:t>
            </a:r>
            <a:endParaRPr lang="en-IN" sz="2000" b="1" dirty="0">
              <a:latin typeface="+mn-lt"/>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32775"/>
            <a:ext cx="36576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1141322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Category A projects</a:t>
            </a:r>
          </a:p>
        </p:txBody>
      </p:sp>
      <p:sp>
        <p:nvSpPr>
          <p:cNvPr id="3" name="Text Placeholder 2"/>
          <p:cNvSpPr>
            <a:spLocks noGrp="1"/>
          </p:cNvSpPr>
          <p:nvPr>
            <p:ph type="body" sz="quarter" idx="4294967295"/>
          </p:nvPr>
        </p:nvSpPr>
        <p:spPr>
          <a:xfrm>
            <a:off x="323528" y="1484784"/>
            <a:ext cx="3780000" cy="4860000"/>
          </a:xfrm>
          <a:prstGeom prst="rect">
            <a:avLst/>
          </a:prstGeom>
        </p:spPr>
        <p:txBody>
          <a:bodyPr>
            <a:normAutofit fontScale="85000" lnSpcReduction="20000"/>
          </a:bodyPr>
          <a:lstStyle/>
          <a:p>
            <a:pPr lvl="1">
              <a:lnSpc>
                <a:spcPct val="150000"/>
              </a:lnSpc>
            </a:pPr>
            <a:r>
              <a:rPr lang="en-GB" dirty="0"/>
              <a:t>Projects with potential significant adverse E&amp;S impacts.</a:t>
            </a:r>
          </a:p>
          <a:p>
            <a:pPr lvl="1">
              <a:lnSpc>
                <a:spcPct val="150000"/>
              </a:lnSpc>
            </a:pPr>
            <a:r>
              <a:rPr lang="en-GB" dirty="0"/>
              <a:t>Typically greenfield or major expansion/conversion projects.</a:t>
            </a:r>
          </a:p>
          <a:p>
            <a:pPr lvl="1">
              <a:lnSpc>
                <a:spcPct val="150000"/>
              </a:lnSpc>
            </a:pPr>
            <a:r>
              <a:rPr lang="en-GB" dirty="0"/>
              <a:t>An E&amp;S Impact Assessment (ESIA) is required, as well as the application of Performance Requirements 1-8 and 10, where applicable to the project.</a:t>
            </a:r>
          </a:p>
          <a:p>
            <a:pPr lvl="1">
              <a:lnSpc>
                <a:spcPct val="150000"/>
              </a:lnSpc>
            </a:pPr>
            <a:r>
              <a:rPr lang="en-GB" dirty="0"/>
              <a:t>Examples: crude oil refineries, large scale municipal solid waste processing, large-scale logging or deforestation, construction of motorways, long distance railway lines.</a:t>
            </a:r>
          </a:p>
        </p:txBody>
      </p:sp>
      <p:sp>
        <p:nvSpPr>
          <p:cNvPr id="6" name="Footer Placeholder 1"/>
          <p:cNvSpPr txBox="1">
            <a:spLocks/>
          </p:cNvSpPr>
          <p:nvPr>
            <p:custDataLst>
              <p:tags r:id="rId1"/>
            </p:custDataLst>
          </p:nvPr>
        </p:nvSpPr>
        <p:spPr>
          <a:xfrm>
            <a:off x="152400" y="6623077"/>
            <a:ext cx="9144000" cy="365125"/>
          </a:xfrm>
          <a:prstGeom prst="rect">
            <a:avLst/>
          </a:prstGeom>
        </p:spPr>
        <p:txBody>
          <a:bodyPr vert="horz" lIns="91440" tIns="45720" rIns="91440" bIns="45720" rtlCol="0" anchor="ctr"/>
          <a:lstStyle>
            <a:defPPr>
              <a:defRPr lang="en-US"/>
            </a:defPPr>
            <a:lvl1pPr marL="0" marR="0" indent="0" algn="ctr" defTabSz="914400" rtl="0" eaLnBrk="1" fontAlgn="base" latinLnBrk="0" hangingPunct="1">
              <a:lnSpc>
                <a:spcPct val="100000"/>
              </a:lnSpc>
              <a:spcBef>
                <a:spcPct val="0"/>
              </a:spcBef>
              <a:spcAft>
                <a:spcPct val="50000"/>
              </a:spcAft>
              <a:buClrTx/>
              <a:buSzTx/>
              <a:buFontTx/>
              <a:buNone/>
              <a:tabLst/>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FFFFFF"/>
              </a:solidFill>
            </a:endParaRPr>
          </a:p>
        </p:txBody>
      </p:sp>
      <p:pic>
        <p:nvPicPr>
          <p:cNvPr id="1027" name="Picture 3"/>
          <p:cNvPicPr>
            <a:picLocks noGrp="1" noChangeAspect="1" noChangeArrowheads="1"/>
          </p:cNvPicPr>
          <p:nvPr>
            <p:ph type="pic" sz="quarter" idx="4294967295"/>
          </p:nvPr>
        </p:nvPicPr>
        <p:blipFill>
          <a:blip r:embed="rId5">
            <a:extLst>
              <a:ext uri="{28A0092B-C50C-407E-A947-70E740481C1C}">
                <a14:useLocalDpi xmlns:a14="http://schemas.microsoft.com/office/drawing/2010/main" val="0"/>
              </a:ext>
            </a:extLst>
          </a:blip>
          <a:srcRect t="4779" b="4779"/>
          <a:stretch>
            <a:fillRect/>
          </a:stretch>
        </p:blipFill>
        <p:spPr bwMode="auto">
          <a:xfrm>
            <a:off x="4067944" y="1700808"/>
            <a:ext cx="285631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2346" y="1484784"/>
            <a:ext cx="242778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custDataLst>
              <p:tags r:id="rId2"/>
            </p:custDataLst>
          </p:nvPr>
        </p:nvSpPr>
        <p:spPr>
          <a:xfrm>
            <a:off x="0" y="6480000"/>
            <a:ext cx="9144000" cy="378000"/>
          </a:xfrm>
        </p:spPr>
        <p:txBody>
          <a:bodyPr/>
          <a:lstStyle/>
          <a:p>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37634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normAutofit/>
          </a:bodyPr>
          <a:lstStyle/>
          <a:p>
            <a:r>
              <a:rPr lang="en-GB" dirty="0" smtClean="0"/>
              <a:t>PRs 1-8 and 10 for Cat A sub projects</a:t>
            </a:r>
          </a:p>
        </p:txBody>
      </p:sp>
      <p:sp>
        <p:nvSpPr>
          <p:cNvPr id="90116" name="Rectangle 3"/>
          <p:cNvSpPr>
            <a:spLocks noGrp="1" noChangeArrowheads="1"/>
          </p:cNvSpPr>
          <p:nvPr>
            <p:ph type="body" sz="quarter" idx="13"/>
          </p:nvPr>
        </p:nvSpPr>
        <p:spPr>
          <a:xfrm>
            <a:off x="656781" y="1528235"/>
            <a:ext cx="8304019" cy="4860000"/>
          </a:xfrm>
        </p:spPr>
        <p:txBody>
          <a:bodyPr>
            <a:normAutofit fontScale="92500"/>
          </a:bodyPr>
          <a:lstStyle/>
          <a:p>
            <a:pPr lvl="1">
              <a:lnSpc>
                <a:spcPct val="150000"/>
              </a:lnSpc>
            </a:pPr>
            <a:r>
              <a:rPr lang="en-GB" dirty="0" smtClean="0"/>
              <a:t>PR1 – requires an E&amp;S impact assessment of the project’s potential impacts. Depending on the results of this assessment, the following PRs will apply:</a:t>
            </a:r>
          </a:p>
          <a:p>
            <a:pPr lvl="1"/>
            <a:r>
              <a:rPr lang="en-GB" dirty="0" smtClean="0"/>
              <a:t>PR2 – on labour and working conditions</a:t>
            </a:r>
          </a:p>
          <a:p>
            <a:pPr lvl="1"/>
            <a:r>
              <a:rPr lang="en-GB" dirty="0" smtClean="0"/>
              <a:t>PR3 – on resource efficiency and pollution prevention and control.</a:t>
            </a:r>
          </a:p>
          <a:p>
            <a:pPr lvl="1"/>
            <a:r>
              <a:rPr lang="en-GB" dirty="0" smtClean="0"/>
              <a:t>PR4 – on health and safety</a:t>
            </a:r>
          </a:p>
          <a:p>
            <a:pPr lvl="1"/>
            <a:r>
              <a:rPr lang="en-GB" dirty="0" smtClean="0"/>
              <a:t>PR5 – on land acquisition, involuntary resettlement and economic displacement</a:t>
            </a:r>
          </a:p>
          <a:p>
            <a:pPr lvl="1"/>
            <a:r>
              <a:rPr lang="en-GB" dirty="0" smtClean="0"/>
              <a:t>PR6 – on biodiversity conservation and sustainable management of living natural resources</a:t>
            </a:r>
          </a:p>
          <a:p>
            <a:pPr lvl="1"/>
            <a:r>
              <a:rPr lang="en-GB" dirty="0" smtClean="0"/>
              <a:t>PR7 – on indigenous peoples</a:t>
            </a:r>
          </a:p>
          <a:p>
            <a:pPr lvl="1"/>
            <a:r>
              <a:rPr lang="en-GB" dirty="0" smtClean="0"/>
              <a:t>PR8 – on cultural heritage</a:t>
            </a:r>
          </a:p>
          <a:p>
            <a:pPr lvl="1"/>
            <a:r>
              <a:rPr lang="en-GB" dirty="0" smtClean="0"/>
              <a:t>PR10 – on information disclosure and stakeholder engagement</a:t>
            </a:r>
          </a:p>
          <a:p>
            <a:pPr lvl="1"/>
            <a:r>
              <a:rPr lang="en-GB" dirty="0" smtClean="0"/>
              <a:t>Encourage publication of ESIA</a:t>
            </a:r>
          </a:p>
        </p:txBody>
      </p:sp>
      <p:sp>
        <p:nvSpPr>
          <p:cNvPr id="90126" name="Text Box 13"/>
          <p:cNvSpPr txBox="1">
            <a:spLocks noChangeArrowheads="1"/>
          </p:cNvSpPr>
          <p:nvPr>
            <p:custDataLst>
              <p:tags r:id="rId1"/>
            </p:custDataLst>
          </p:nvPr>
        </p:nvSpPr>
        <p:spPr bwMode="auto">
          <a:xfrm>
            <a:off x="-15875" y="12700"/>
            <a:ext cx="184150" cy="396875"/>
          </a:xfrm>
          <a:prstGeom prst="rect">
            <a:avLst/>
          </a:prstGeom>
          <a:noFill/>
          <a:ln w="9525" algn="ctr">
            <a:noFill/>
            <a:miter lim="800000"/>
            <a:headEnd/>
            <a:tailEnd/>
          </a:ln>
        </p:spPr>
        <p:txBody>
          <a:bodyPr>
            <a:spAutoFit/>
          </a:bodyPr>
          <a:lstStyle/>
          <a:p>
            <a:pPr marL="342900" indent="-342900"/>
            <a:endParaRPr lang="en-US" b="0" dirty="0"/>
          </a:p>
        </p:txBody>
      </p:sp>
      <p:sp>
        <p:nvSpPr>
          <p:cNvPr id="90127" name="Text Box 14"/>
          <p:cNvSpPr txBox="1">
            <a:spLocks noChangeArrowheads="1"/>
          </p:cNvSpPr>
          <p:nvPr>
            <p:custDataLst>
              <p:tags r:id="rId2"/>
            </p:custDataLst>
          </p:nvPr>
        </p:nvSpPr>
        <p:spPr bwMode="auto">
          <a:xfrm>
            <a:off x="-17463" y="12700"/>
            <a:ext cx="187326" cy="519113"/>
          </a:xfrm>
          <a:prstGeom prst="rect">
            <a:avLst/>
          </a:prstGeom>
          <a:noFill/>
          <a:ln w="12700">
            <a:noFill/>
            <a:miter lim="800000"/>
            <a:headEnd/>
            <a:tailEnd/>
          </a:ln>
        </p:spPr>
        <p:txBody>
          <a:bodyPr lIns="93600" tIns="46800" rIns="93600" bIns="46800">
            <a:spAutoFit/>
          </a:bodyPr>
          <a:lstStyle/>
          <a:p>
            <a:pPr algn="ctr">
              <a:spcBef>
                <a:spcPct val="0"/>
              </a:spcBef>
              <a:buClrTx/>
              <a:buSzTx/>
              <a:buFontTx/>
              <a:buNone/>
            </a:pPr>
            <a:endParaRPr lang="ru-RU" sz="2800" b="0"/>
          </a:p>
        </p:txBody>
      </p:sp>
      <p:sp>
        <p:nvSpPr>
          <p:cNvPr id="90128" name="Text Box 15"/>
          <p:cNvSpPr txBox="1">
            <a:spLocks noChangeArrowheads="1"/>
          </p:cNvSpPr>
          <p:nvPr>
            <p:custDataLst>
              <p:tags r:id="rId3"/>
            </p:custDataLst>
          </p:nvPr>
        </p:nvSpPr>
        <p:spPr bwMode="auto">
          <a:xfrm>
            <a:off x="-17463" y="12700"/>
            <a:ext cx="187326" cy="519113"/>
          </a:xfrm>
          <a:prstGeom prst="rect">
            <a:avLst/>
          </a:prstGeom>
          <a:noFill/>
          <a:ln w="12700">
            <a:noFill/>
            <a:miter lim="800000"/>
            <a:headEnd/>
            <a:tailEnd/>
          </a:ln>
        </p:spPr>
        <p:txBody>
          <a:bodyPr lIns="93600" tIns="46800" rIns="93600" bIns="46800">
            <a:spAutoFit/>
          </a:bodyPr>
          <a:lstStyle/>
          <a:p>
            <a:pPr algn="ctr">
              <a:spcBef>
                <a:spcPct val="0"/>
              </a:spcBef>
              <a:buClrTx/>
              <a:buSzTx/>
              <a:buFontTx/>
              <a:buNone/>
            </a:pPr>
            <a:endParaRPr lang="ru-RU" sz="2800" b="0"/>
          </a:p>
        </p:txBody>
      </p:sp>
      <p:sp>
        <p:nvSpPr>
          <p:cNvPr id="12" name="Chevron 11"/>
          <p:cNvSpPr/>
          <p:nvPr/>
        </p:nvSpPr>
        <p:spPr>
          <a:xfrm>
            <a:off x="2336800" y="6502399"/>
            <a:ext cx="2052000" cy="32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14141"/>
                </a:solidFill>
              </a:rPr>
              <a:t>	</a:t>
            </a:r>
            <a:endParaRPr lang="en-US" b="1" dirty="0">
              <a:solidFill>
                <a:srgbClr val="414141"/>
              </a:solidFill>
            </a:endParaRPr>
          </a:p>
        </p:txBody>
      </p:sp>
      <p:sp>
        <p:nvSpPr>
          <p:cNvPr id="2" name="Footer Placeholder 1"/>
          <p:cNvSpPr>
            <a:spLocks noGrp="1"/>
          </p:cNvSpPr>
          <p:nvPr>
            <p:ph type="ftr" sz="quarter" idx="3"/>
            <p:custDataLst>
              <p:tags r:id="rId4"/>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1173749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of an ESMS</a:t>
            </a:r>
            <a:endParaRPr lang="en-GB" dirty="0">
              <a:solidFill>
                <a:srgbClr val="FF0000"/>
              </a:solidFill>
            </a:endParaRPr>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b="13567"/>
          <a:stretch/>
        </p:blipFill>
        <p:spPr bwMode="auto">
          <a:xfrm>
            <a:off x="3194458" y="1519140"/>
            <a:ext cx="3348843" cy="3790718"/>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154379" y="2751457"/>
            <a:ext cx="2921330" cy="1200329"/>
          </a:xfrm>
          <a:prstGeom prst="rect">
            <a:avLst/>
          </a:prstGeom>
          <a:noFill/>
        </p:spPr>
        <p:txBody>
          <a:bodyPr wrap="square" rtlCol="0">
            <a:spAutoFit/>
          </a:bodyPr>
          <a:lstStyle/>
          <a:p>
            <a:pPr fontAlgn="base">
              <a:spcBef>
                <a:spcPct val="0"/>
              </a:spcBef>
              <a:spcAft>
                <a:spcPct val="50000"/>
              </a:spcAft>
            </a:pPr>
            <a:r>
              <a:rPr lang="en-GB" sz="1200" b="1" dirty="0" smtClean="0">
                <a:solidFill>
                  <a:srgbClr val="0079C1"/>
                </a:solidFill>
                <a:cs typeface="Arial" pitchFamily="34" charset="0"/>
              </a:rPr>
              <a:t>Governance:</a:t>
            </a: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Board member with accountability for E&amp;S Performance</a:t>
            </a: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Identification of team with E&amp;S responsibility and training needs </a:t>
            </a:r>
            <a:endParaRPr lang="en-GB" sz="1200" dirty="0" smtClean="0">
              <a:solidFill>
                <a:srgbClr val="FFFFFF">
                  <a:lumMod val="50000"/>
                </a:srgbClr>
              </a:solidFill>
              <a:cs typeface="Arial" pitchFamily="34" charset="0"/>
            </a:endParaRPr>
          </a:p>
        </p:txBody>
      </p:sp>
      <p:sp>
        <p:nvSpPr>
          <p:cNvPr id="9" name="TextBox 8"/>
          <p:cNvSpPr txBox="1"/>
          <p:nvPr/>
        </p:nvSpPr>
        <p:spPr>
          <a:xfrm>
            <a:off x="154379" y="930851"/>
            <a:ext cx="3978238" cy="1200329"/>
          </a:xfrm>
          <a:prstGeom prst="rect">
            <a:avLst/>
          </a:prstGeom>
          <a:noFill/>
        </p:spPr>
        <p:txBody>
          <a:bodyPr wrap="square" rtlCol="0">
            <a:spAutoFit/>
          </a:bodyPr>
          <a:lstStyle/>
          <a:p>
            <a:pPr fontAlgn="base">
              <a:spcBef>
                <a:spcPct val="0"/>
              </a:spcBef>
              <a:spcAft>
                <a:spcPct val="50000"/>
              </a:spcAft>
            </a:pPr>
            <a:r>
              <a:rPr lang="en-GB" sz="1200" b="1" dirty="0">
                <a:solidFill>
                  <a:srgbClr val="0079C1"/>
                </a:solidFill>
                <a:cs typeface="Arial" pitchFamily="34" charset="0"/>
              </a:rPr>
              <a:t>Strategy:</a:t>
            </a: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Overall approach to sustainability for the organisation considering current status and future goals</a:t>
            </a: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Clearly articulated strategic priorities, goals and </a:t>
            </a:r>
            <a:r>
              <a:rPr lang="en-GB" sz="1200" dirty="0" smtClean="0">
                <a:solidFill>
                  <a:srgbClr val="FFFFFF">
                    <a:lumMod val="50000"/>
                  </a:srgbClr>
                </a:solidFill>
                <a:cs typeface="Arial" pitchFamily="34" charset="0"/>
              </a:rPr>
              <a:t>milestones</a:t>
            </a:r>
            <a:endParaRPr lang="en-GB" sz="1200" dirty="0">
              <a:solidFill>
                <a:srgbClr val="FFFFFF">
                  <a:lumMod val="50000"/>
                </a:srgbClr>
              </a:solidFill>
              <a:cs typeface="Arial" pitchFamily="34" charset="0"/>
            </a:endParaRPr>
          </a:p>
        </p:txBody>
      </p:sp>
      <p:sp>
        <p:nvSpPr>
          <p:cNvPr id="10" name="TextBox 9"/>
          <p:cNvSpPr txBox="1"/>
          <p:nvPr/>
        </p:nvSpPr>
        <p:spPr>
          <a:xfrm>
            <a:off x="6572996" y="3207752"/>
            <a:ext cx="2386940" cy="1200329"/>
          </a:xfrm>
          <a:prstGeom prst="rect">
            <a:avLst/>
          </a:prstGeom>
          <a:noFill/>
        </p:spPr>
        <p:txBody>
          <a:bodyPr wrap="square" rtlCol="0">
            <a:spAutoFit/>
          </a:bodyPr>
          <a:lstStyle/>
          <a:p>
            <a:pPr algn="r" fontAlgn="base">
              <a:spcBef>
                <a:spcPct val="0"/>
              </a:spcBef>
              <a:spcAft>
                <a:spcPct val="50000"/>
              </a:spcAft>
            </a:pPr>
            <a:r>
              <a:rPr lang="en-GB" sz="1200" b="1" dirty="0" smtClean="0">
                <a:solidFill>
                  <a:srgbClr val="0079C1"/>
                </a:solidFill>
                <a:cs typeface="Arial" pitchFamily="34" charset="0"/>
              </a:rPr>
              <a:t>Procedures / Processes:</a:t>
            </a:r>
          </a:p>
          <a:p>
            <a:pPr marL="171450" indent="-171450" algn="r" fontAlgn="base">
              <a:spcBef>
                <a:spcPct val="0"/>
              </a:spcBef>
              <a:spcAft>
                <a:spcPct val="50000"/>
              </a:spcAft>
              <a:buFont typeface="Arial" panose="020B0604020202020204" pitchFamily="34" charset="0"/>
              <a:buChar char="•"/>
            </a:pPr>
            <a:r>
              <a:rPr lang="en-GB" sz="1200" dirty="0" smtClean="0">
                <a:solidFill>
                  <a:srgbClr val="FFFFFF">
                    <a:lumMod val="50000"/>
                  </a:srgbClr>
                </a:solidFill>
                <a:cs typeface="Arial" pitchFamily="34" charset="0"/>
              </a:rPr>
              <a:t>Risk Assessment E&amp;S </a:t>
            </a:r>
            <a:r>
              <a:rPr lang="en-GB" sz="1200" dirty="0">
                <a:solidFill>
                  <a:srgbClr val="FFFFFF">
                    <a:lumMod val="50000"/>
                  </a:srgbClr>
                </a:solidFill>
                <a:cs typeface="Arial" pitchFamily="34" charset="0"/>
              </a:rPr>
              <a:t>impacts, risks to the FI and stakeholder </a:t>
            </a:r>
            <a:r>
              <a:rPr lang="en-GB" sz="1200" dirty="0" smtClean="0">
                <a:solidFill>
                  <a:srgbClr val="FFFFFF">
                    <a:lumMod val="50000"/>
                  </a:srgbClr>
                </a:solidFill>
                <a:cs typeface="Arial" pitchFamily="34" charset="0"/>
              </a:rPr>
              <a:t>concerns</a:t>
            </a:r>
          </a:p>
          <a:p>
            <a:pPr marL="171450" indent="-171450" algn="r" fontAlgn="base">
              <a:spcBef>
                <a:spcPct val="0"/>
              </a:spcBef>
              <a:spcAft>
                <a:spcPct val="50000"/>
              </a:spcAft>
              <a:buFont typeface="Arial" panose="020B0604020202020204" pitchFamily="34" charset="0"/>
              <a:buChar char="•"/>
            </a:pPr>
            <a:r>
              <a:rPr lang="en-GB" sz="1200" dirty="0" smtClean="0">
                <a:solidFill>
                  <a:srgbClr val="FFFFFF">
                    <a:lumMod val="50000"/>
                  </a:srgbClr>
                </a:solidFill>
                <a:cs typeface="Arial" pitchFamily="34" charset="0"/>
              </a:rPr>
              <a:t>In house and transactions</a:t>
            </a:r>
          </a:p>
        </p:txBody>
      </p:sp>
      <p:sp>
        <p:nvSpPr>
          <p:cNvPr id="11" name="TextBox 10"/>
          <p:cNvSpPr txBox="1"/>
          <p:nvPr/>
        </p:nvSpPr>
        <p:spPr>
          <a:xfrm>
            <a:off x="154379" y="5121390"/>
            <a:ext cx="4465123" cy="1292662"/>
          </a:xfrm>
          <a:prstGeom prst="rect">
            <a:avLst/>
          </a:prstGeom>
          <a:noFill/>
        </p:spPr>
        <p:txBody>
          <a:bodyPr wrap="square" rtlCol="0">
            <a:spAutoFit/>
          </a:bodyPr>
          <a:lstStyle/>
          <a:p>
            <a:pPr fontAlgn="base">
              <a:spcBef>
                <a:spcPct val="0"/>
              </a:spcBef>
              <a:spcAft>
                <a:spcPct val="50000"/>
              </a:spcAft>
            </a:pPr>
            <a:r>
              <a:rPr lang="en-GB" sz="1200" b="1" dirty="0" smtClean="0">
                <a:solidFill>
                  <a:srgbClr val="0079C1"/>
                </a:solidFill>
                <a:cs typeface="Arial" pitchFamily="34" charset="0"/>
              </a:rPr>
              <a:t>Supporting infrastructure and data:</a:t>
            </a: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Management information – </a:t>
            </a:r>
            <a:r>
              <a:rPr lang="en-GB" sz="1200" dirty="0" smtClean="0">
                <a:solidFill>
                  <a:srgbClr val="FFFFFF">
                    <a:lumMod val="50000"/>
                  </a:srgbClr>
                </a:solidFill>
                <a:cs typeface="Arial" pitchFamily="34" charset="0"/>
              </a:rPr>
              <a:t>performance </a:t>
            </a:r>
            <a:r>
              <a:rPr lang="en-GB" sz="1200" dirty="0">
                <a:solidFill>
                  <a:srgbClr val="FFFFFF">
                    <a:lumMod val="50000"/>
                  </a:srgbClr>
                </a:solidFill>
                <a:cs typeface="Arial" pitchFamily="34" charset="0"/>
              </a:rPr>
              <a:t>data </a:t>
            </a:r>
            <a:r>
              <a:rPr lang="en-GB" sz="1200" dirty="0" smtClean="0">
                <a:solidFill>
                  <a:srgbClr val="FFFFFF">
                    <a:lumMod val="50000"/>
                  </a:srgbClr>
                </a:solidFill>
                <a:cs typeface="Arial" pitchFamily="34" charset="0"/>
              </a:rPr>
              <a:t>at </a:t>
            </a:r>
            <a:r>
              <a:rPr lang="en-GB" sz="1200" dirty="0">
                <a:solidFill>
                  <a:srgbClr val="FFFFFF">
                    <a:lumMod val="50000"/>
                  </a:srgbClr>
                </a:solidFill>
                <a:cs typeface="Arial" pitchFamily="34" charset="0"/>
              </a:rPr>
              <a:t>transaction and team </a:t>
            </a:r>
            <a:r>
              <a:rPr lang="en-GB" sz="1200" dirty="0" smtClean="0">
                <a:solidFill>
                  <a:srgbClr val="FFFFFF">
                    <a:lumMod val="50000"/>
                  </a:srgbClr>
                </a:solidFill>
                <a:cs typeface="Arial" pitchFamily="34" charset="0"/>
              </a:rPr>
              <a:t>level </a:t>
            </a:r>
            <a:endParaRPr lang="en-GB" sz="1200" dirty="0">
              <a:solidFill>
                <a:srgbClr val="FFFFFF">
                  <a:lumMod val="50000"/>
                </a:srgbClr>
              </a:solidFill>
              <a:cs typeface="Arial" pitchFamily="34" charset="0"/>
            </a:endParaRP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Communication and reporting</a:t>
            </a:r>
          </a:p>
          <a:p>
            <a:pPr marL="171450" indent="-171450"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Technology infrastructure for data </a:t>
            </a:r>
            <a:r>
              <a:rPr lang="en-GB" sz="1200" dirty="0" smtClean="0">
                <a:solidFill>
                  <a:srgbClr val="FFFFFF">
                    <a:lumMod val="50000"/>
                  </a:srgbClr>
                </a:solidFill>
                <a:cs typeface="Arial" pitchFamily="34" charset="0"/>
              </a:rPr>
              <a:t>capture</a:t>
            </a:r>
          </a:p>
        </p:txBody>
      </p:sp>
      <p:sp>
        <p:nvSpPr>
          <p:cNvPr id="12" name="TextBox 11"/>
          <p:cNvSpPr txBox="1"/>
          <p:nvPr/>
        </p:nvSpPr>
        <p:spPr>
          <a:xfrm>
            <a:off x="5533906" y="1108590"/>
            <a:ext cx="3426030" cy="1200329"/>
          </a:xfrm>
          <a:prstGeom prst="rect">
            <a:avLst/>
          </a:prstGeom>
          <a:noFill/>
        </p:spPr>
        <p:txBody>
          <a:bodyPr wrap="square" rtlCol="0">
            <a:spAutoFit/>
          </a:bodyPr>
          <a:lstStyle/>
          <a:p>
            <a:pPr algn="r" fontAlgn="base">
              <a:spcBef>
                <a:spcPct val="0"/>
              </a:spcBef>
              <a:spcAft>
                <a:spcPct val="50000"/>
              </a:spcAft>
            </a:pPr>
            <a:r>
              <a:rPr lang="en-GB" sz="1200" b="1" dirty="0" smtClean="0">
                <a:solidFill>
                  <a:srgbClr val="0079C1"/>
                </a:solidFill>
                <a:cs typeface="Arial" pitchFamily="34" charset="0"/>
              </a:rPr>
              <a:t>Policy</a:t>
            </a:r>
            <a:r>
              <a:rPr lang="en-GB" sz="1200" b="1" dirty="0">
                <a:solidFill>
                  <a:srgbClr val="0079C1"/>
                </a:solidFill>
                <a:cs typeface="Arial" pitchFamily="34" charset="0"/>
              </a:rPr>
              <a:t>:</a:t>
            </a:r>
          </a:p>
          <a:p>
            <a:pPr marL="171450" indent="-171450" algn="r"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Commitments on how E&amp;S will be managed in-house and in business activities</a:t>
            </a:r>
          </a:p>
          <a:p>
            <a:pPr marL="171450" indent="-171450" algn="r"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Provides the framework for a consistent approach to E&amp;S management </a:t>
            </a:r>
          </a:p>
        </p:txBody>
      </p:sp>
      <p:sp>
        <p:nvSpPr>
          <p:cNvPr id="13" name="TextBox 12"/>
          <p:cNvSpPr txBox="1"/>
          <p:nvPr/>
        </p:nvSpPr>
        <p:spPr>
          <a:xfrm>
            <a:off x="6293922" y="4858934"/>
            <a:ext cx="2666014" cy="1292662"/>
          </a:xfrm>
          <a:prstGeom prst="rect">
            <a:avLst/>
          </a:prstGeom>
          <a:noFill/>
        </p:spPr>
        <p:txBody>
          <a:bodyPr wrap="square" rtlCol="0">
            <a:spAutoFit/>
          </a:bodyPr>
          <a:lstStyle/>
          <a:p>
            <a:pPr algn="r" fontAlgn="base">
              <a:spcBef>
                <a:spcPct val="0"/>
              </a:spcBef>
              <a:spcAft>
                <a:spcPct val="50000"/>
              </a:spcAft>
            </a:pPr>
            <a:r>
              <a:rPr lang="en-GB" sz="1200" b="1" dirty="0" smtClean="0">
                <a:solidFill>
                  <a:srgbClr val="0079C1"/>
                </a:solidFill>
                <a:cs typeface="Arial" pitchFamily="34" charset="0"/>
              </a:rPr>
              <a:t>Review:</a:t>
            </a:r>
          </a:p>
          <a:p>
            <a:pPr marL="171450" indent="-171450" algn="r"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Internal review to understand effectiveness</a:t>
            </a:r>
          </a:p>
          <a:p>
            <a:pPr marL="171450" indent="-171450" algn="r"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Report to lenders and investors</a:t>
            </a:r>
          </a:p>
          <a:p>
            <a:pPr marL="171450" indent="-171450" algn="r" fontAlgn="base">
              <a:spcBef>
                <a:spcPct val="0"/>
              </a:spcBef>
              <a:spcAft>
                <a:spcPct val="50000"/>
              </a:spcAft>
              <a:buFont typeface="Arial" panose="020B0604020202020204" pitchFamily="34" charset="0"/>
              <a:buChar char="•"/>
            </a:pPr>
            <a:r>
              <a:rPr lang="en-GB" sz="1200" dirty="0">
                <a:solidFill>
                  <a:srgbClr val="FFFFFF">
                    <a:lumMod val="50000"/>
                  </a:srgbClr>
                </a:solidFill>
                <a:cs typeface="Arial" pitchFamily="34" charset="0"/>
              </a:rPr>
              <a:t>Report to external </a:t>
            </a:r>
            <a:r>
              <a:rPr lang="en-GB" sz="1200" dirty="0" smtClean="0">
                <a:solidFill>
                  <a:srgbClr val="FFFFFF">
                    <a:lumMod val="50000"/>
                  </a:srgbClr>
                </a:solidFill>
                <a:cs typeface="Arial" pitchFamily="34" charset="0"/>
              </a:rPr>
              <a:t>stakeholders</a:t>
            </a:r>
          </a:p>
        </p:txBody>
      </p:sp>
      <p:cxnSp>
        <p:nvCxnSpPr>
          <p:cNvPr id="24" name="Elbow Connector 23"/>
          <p:cNvCxnSpPr/>
          <p:nvPr/>
        </p:nvCxnSpPr>
        <p:spPr>
          <a:xfrm>
            <a:off x="1140031" y="1061090"/>
            <a:ext cx="3716974" cy="410550"/>
          </a:xfrm>
          <a:prstGeom prst="bentConnector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6543303" y="2308919"/>
            <a:ext cx="2149436" cy="113646"/>
          </a:xfrm>
          <a:prstGeom prst="bentConnector3">
            <a:avLst>
              <a:gd name="adj1" fmla="val -276"/>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77539" y="2909454"/>
            <a:ext cx="1745670"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572996" y="3336971"/>
            <a:ext cx="463137"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6572999" y="4633707"/>
            <a:ext cx="2119741" cy="243239"/>
          </a:xfrm>
          <a:prstGeom prst="bentConnector3">
            <a:avLst>
              <a:gd name="adj1" fmla="val 14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51018" y="5250483"/>
            <a:ext cx="195940"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dirty="0">
              <a:solidFill>
                <a:srgbClr val="000000"/>
              </a:solidFill>
            </a:endParaRPr>
          </a:p>
        </p:txBody>
      </p:sp>
    </p:spTree>
    <p:extLst>
      <p:ext uri="{BB962C8B-B14F-4D97-AF65-F5344CB8AC3E}">
        <p14:creationId xmlns:p14="http://schemas.microsoft.com/office/powerpoint/2010/main" val="293514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3" name="Rectangle 5"/>
          <p:cNvSpPr>
            <a:spLocks noGrp="1" noChangeArrowheads="1"/>
          </p:cNvSpPr>
          <p:nvPr>
            <p:ph type="title"/>
          </p:nvPr>
        </p:nvSpPr>
        <p:spPr/>
        <p:txBody>
          <a:bodyPr>
            <a:normAutofit/>
          </a:bodyPr>
          <a:lstStyle/>
          <a:p>
            <a:r>
              <a:rPr lang="en-GB" sz="2900" dirty="0" smtClean="0"/>
              <a:t>EBRD E&amp;S </a:t>
            </a:r>
            <a:r>
              <a:rPr lang="en-GB" sz="2900" dirty="0"/>
              <a:t>Procedures</a:t>
            </a:r>
          </a:p>
        </p:txBody>
      </p:sp>
      <p:sp>
        <p:nvSpPr>
          <p:cNvPr id="1382404" name="Rectangle 6"/>
          <p:cNvSpPr>
            <a:spLocks noGrp="1" noChangeArrowheads="1"/>
          </p:cNvSpPr>
          <p:nvPr>
            <p:ph type="body" sz="quarter" idx="13"/>
          </p:nvPr>
        </p:nvSpPr>
        <p:spPr/>
        <p:txBody>
          <a:bodyPr>
            <a:normAutofit/>
          </a:bodyPr>
          <a:lstStyle/>
          <a:p>
            <a:pPr lvl="1">
              <a:lnSpc>
                <a:spcPct val="150000"/>
              </a:lnSpc>
              <a:buNone/>
            </a:pPr>
            <a:r>
              <a:rPr lang="en-GB" sz="2000" b="1" dirty="0" smtClean="0"/>
              <a:t>Aim</a:t>
            </a:r>
          </a:p>
          <a:p>
            <a:pPr lvl="1">
              <a:lnSpc>
                <a:spcPct val="150000"/>
              </a:lnSpc>
            </a:pPr>
            <a:r>
              <a:rPr lang="en-GB" sz="2000" dirty="0" smtClean="0"/>
              <a:t>Control and minimise EBRD and FI exposure to E&amp;S risk</a:t>
            </a:r>
          </a:p>
          <a:p>
            <a:pPr lvl="1">
              <a:lnSpc>
                <a:spcPct val="150000"/>
              </a:lnSpc>
            </a:pPr>
            <a:r>
              <a:rPr lang="en-GB" sz="2000" dirty="0" smtClean="0"/>
              <a:t>Identify and develop E&amp;S opportunities</a:t>
            </a:r>
          </a:p>
          <a:p>
            <a:pPr lvl="1">
              <a:lnSpc>
                <a:spcPct val="150000"/>
              </a:lnSpc>
            </a:pPr>
            <a:endParaRPr lang="en-GB" sz="2000" dirty="0" smtClean="0"/>
          </a:p>
          <a:p>
            <a:pPr marL="0" lvl="1" indent="0">
              <a:lnSpc>
                <a:spcPct val="150000"/>
              </a:lnSpc>
              <a:buNone/>
            </a:pPr>
            <a:r>
              <a:rPr lang="en-GB" sz="2000" dirty="0" smtClean="0"/>
              <a:t>Integration of E&amp;S procedures into transaction appraisal is a condition of EBRD finance</a:t>
            </a:r>
          </a:p>
          <a:p>
            <a:pPr lvl="1">
              <a:lnSpc>
                <a:spcPct val="150000"/>
              </a:lnSpc>
              <a:buNone/>
            </a:pPr>
            <a:endParaRPr lang="en-GB" sz="2000" dirty="0" smtClean="0">
              <a:solidFill>
                <a:srgbClr val="FF0000"/>
              </a:solidFill>
            </a:endParaRPr>
          </a:p>
        </p:txBody>
      </p:sp>
      <p:sp>
        <p:nvSpPr>
          <p:cNvPr id="2" name="Footer Placeholder 1"/>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6658048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3244" y="1456378"/>
            <a:ext cx="8700849" cy="1084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50000"/>
              </a:spcAft>
            </a:pPr>
            <a:endParaRPr lang="en-GB" sz="1200">
              <a:solidFill>
                <a:srgbClr val="FFFFFF"/>
              </a:solidFill>
            </a:endParaRPr>
          </a:p>
        </p:txBody>
      </p:sp>
      <p:sp>
        <p:nvSpPr>
          <p:cNvPr id="16" name="Rectangle 15"/>
          <p:cNvSpPr/>
          <p:nvPr/>
        </p:nvSpPr>
        <p:spPr>
          <a:xfrm>
            <a:off x="241269" y="2546903"/>
            <a:ext cx="8700849" cy="3248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50000"/>
              </a:spcAft>
            </a:pPr>
            <a:endParaRPr lang="en-GB" sz="1200">
              <a:solidFill>
                <a:srgbClr val="FFFFFF"/>
              </a:solidFill>
            </a:endParaRPr>
          </a:p>
        </p:txBody>
      </p:sp>
      <p:sp>
        <p:nvSpPr>
          <p:cNvPr id="2" name="Title 1"/>
          <p:cNvSpPr>
            <a:spLocks noGrp="1"/>
          </p:cNvSpPr>
          <p:nvPr>
            <p:ph type="title"/>
          </p:nvPr>
        </p:nvSpPr>
        <p:spPr/>
        <p:txBody>
          <a:bodyPr/>
          <a:lstStyle/>
          <a:p>
            <a:r>
              <a:rPr lang="en-GB" dirty="0" smtClean="0"/>
              <a:t>Integration into transactions</a:t>
            </a:r>
            <a:endParaRPr lang="en-GB" dirty="0">
              <a:solidFill>
                <a:srgbClr val="C00000"/>
              </a:solidFill>
            </a:endParaRPr>
          </a:p>
        </p:txBody>
      </p:sp>
      <p:sp>
        <p:nvSpPr>
          <p:cNvPr id="3" name="Text Placeholder 2"/>
          <p:cNvSpPr>
            <a:spLocks noGrp="1"/>
          </p:cNvSpPr>
          <p:nvPr>
            <p:ph type="body" sz="quarter" idx="13"/>
          </p:nvPr>
        </p:nvSpPr>
        <p:spPr/>
        <p:txBody>
          <a:bodyPr numCol="1"/>
          <a:lstStyle/>
          <a:p>
            <a:r>
              <a:rPr lang="en-GB" dirty="0" smtClean="0"/>
              <a:t>Example transaction process and E&amp;S management  </a:t>
            </a:r>
            <a:endParaRPr lang="en-GB" dirty="0"/>
          </a:p>
        </p:txBody>
      </p:sp>
      <p:graphicFrame>
        <p:nvGraphicFramePr>
          <p:cNvPr id="6" name="Diagram 5"/>
          <p:cNvGraphicFramePr/>
          <p:nvPr>
            <p:extLst>
              <p:ext uri="{D42A27DB-BD31-4B8C-83A1-F6EECF244321}">
                <p14:modId xmlns:p14="http://schemas.microsoft.com/office/powerpoint/2010/main" val="3313352312"/>
              </p:ext>
            </p:extLst>
          </p:nvPr>
        </p:nvGraphicFramePr>
        <p:xfrm>
          <a:off x="761968" y="1563254"/>
          <a:ext cx="8095013" cy="978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2137547" y="2707577"/>
            <a:ext cx="5345394" cy="2885696"/>
            <a:chOff x="2137547" y="2707577"/>
            <a:chExt cx="5345394" cy="2885696"/>
          </a:xfrm>
        </p:grpSpPr>
        <p:sp>
          <p:nvSpPr>
            <p:cNvPr id="7" name="Up Arrow Callout 6"/>
            <p:cNvSpPr/>
            <p:nvPr/>
          </p:nvSpPr>
          <p:spPr>
            <a:xfrm>
              <a:off x="2137547" y="2719443"/>
              <a:ext cx="1058400" cy="2873830"/>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71450" indent="-171450" fontAlgn="base">
                <a:spcBef>
                  <a:spcPct val="0"/>
                </a:spcBef>
                <a:spcAft>
                  <a:spcPct val="50000"/>
                </a:spcAft>
                <a:buFont typeface="Arial" panose="020B0604020202020204" pitchFamily="34" charset="0"/>
                <a:buChar char="•"/>
              </a:pPr>
              <a:r>
                <a:rPr lang="en-GB" sz="1000" dirty="0" smtClean="0">
                  <a:solidFill>
                    <a:srgbClr val="FFFFFF"/>
                  </a:solidFill>
                </a:rPr>
                <a:t>Screen for exclusions</a:t>
              </a:r>
            </a:p>
            <a:p>
              <a:pPr marL="171450" indent="-171450" fontAlgn="base">
                <a:spcBef>
                  <a:spcPct val="0"/>
                </a:spcBef>
                <a:spcAft>
                  <a:spcPct val="50000"/>
                </a:spcAft>
                <a:buFont typeface="Arial" panose="020B0604020202020204" pitchFamily="34" charset="0"/>
                <a:buChar char="•"/>
              </a:pPr>
              <a:r>
                <a:rPr lang="en-GB" sz="1000" dirty="0" smtClean="0">
                  <a:solidFill>
                    <a:srgbClr val="FFFFFF"/>
                  </a:solidFill>
                </a:rPr>
                <a:t>Categorise level of risk to inform due diligence approach </a:t>
              </a:r>
              <a:endParaRPr lang="en-GB" sz="1000" dirty="0">
                <a:solidFill>
                  <a:srgbClr val="FFFFFF"/>
                </a:solidFill>
              </a:endParaRPr>
            </a:p>
          </p:txBody>
        </p:sp>
        <p:sp>
          <p:nvSpPr>
            <p:cNvPr id="8" name="Up Arrow Callout 7"/>
            <p:cNvSpPr/>
            <p:nvPr/>
          </p:nvSpPr>
          <p:spPr>
            <a:xfrm>
              <a:off x="3657592" y="2743199"/>
              <a:ext cx="1058400" cy="2850074"/>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71450" indent="-171450" fontAlgn="base">
                <a:spcBef>
                  <a:spcPct val="0"/>
                </a:spcBef>
                <a:spcAft>
                  <a:spcPct val="50000"/>
                </a:spcAft>
                <a:buFont typeface="Arial" panose="020B0604020202020204" pitchFamily="34" charset="0"/>
                <a:buChar char="•"/>
              </a:pPr>
              <a:r>
                <a:rPr lang="en-GB" sz="1000" dirty="0" smtClean="0">
                  <a:solidFill>
                    <a:srgbClr val="FFFFFF"/>
                  </a:solidFill>
                </a:rPr>
                <a:t>E&amp;S due </a:t>
              </a:r>
              <a:r>
                <a:rPr lang="en-GB" sz="1000" dirty="0">
                  <a:solidFill>
                    <a:srgbClr val="FFFFFF"/>
                  </a:solidFill>
                </a:rPr>
                <a:t>diligence scaled to level of risk</a:t>
              </a:r>
            </a:p>
            <a:p>
              <a:pPr marL="171450" indent="-171450" fontAlgn="base">
                <a:spcBef>
                  <a:spcPct val="0"/>
                </a:spcBef>
                <a:spcAft>
                  <a:spcPct val="50000"/>
                </a:spcAft>
                <a:buFont typeface="Arial" panose="020B0604020202020204" pitchFamily="34" charset="0"/>
                <a:buChar char="•"/>
              </a:pPr>
              <a:r>
                <a:rPr lang="en-GB" sz="1000" dirty="0">
                  <a:solidFill>
                    <a:srgbClr val="FFFFFF"/>
                  </a:solidFill>
                </a:rPr>
                <a:t>Use external experts if necessary </a:t>
              </a:r>
            </a:p>
          </p:txBody>
        </p:sp>
        <p:sp>
          <p:nvSpPr>
            <p:cNvPr id="9" name="Up Arrow Callout 8"/>
            <p:cNvSpPr/>
            <p:nvPr/>
          </p:nvSpPr>
          <p:spPr>
            <a:xfrm>
              <a:off x="5023255" y="2707577"/>
              <a:ext cx="1056880" cy="2885696"/>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71450" indent="-171450" fontAlgn="base">
                <a:spcBef>
                  <a:spcPct val="0"/>
                </a:spcBef>
                <a:spcAft>
                  <a:spcPct val="50000"/>
                </a:spcAft>
                <a:buFont typeface="Arial" panose="020B0604020202020204" pitchFamily="34" charset="0"/>
                <a:buChar char="•"/>
              </a:pPr>
              <a:r>
                <a:rPr lang="en-GB" sz="1000" dirty="0">
                  <a:solidFill>
                    <a:srgbClr val="FFFFFF"/>
                  </a:solidFill>
                </a:rPr>
                <a:t>Evaluate risk</a:t>
              </a:r>
            </a:p>
            <a:p>
              <a:pPr marL="171450" indent="-171450" fontAlgn="base">
                <a:spcBef>
                  <a:spcPct val="0"/>
                </a:spcBef>
                <a:spcAft>
                  <a:spcPct val="50000"/>
                </a:spcAft>
                <a:buFont typeface="Arial" panose="020B0604020202020204" pitchFamily="34" charset="0"/>
                <a:buChar char="•"/>
              </a:pPr>
              <a:r>
                <a:rPr lang="en-GB" sz="1000" dirty="0">
                  <a:solidFill>
                    <a:srgbClr val="FFFFFF"/>
                  </a:solidFill>
                </a:rPr>
                <a:t>Include management measures in contracts</a:t>
              </a:r>
            </a:p>
            <a:p>
              <a:pPr marL="171450" indent="-171450" fontAlgn="base">
                <a:spcBef>
                  <a:spcPct val="0"/>
                </a:spcBef>
                <a:spcAft>
                  <a:spcPct val="50000"/>
                </a:spcAft>
                <a:buFont typeface="Arial" panose="020B0604020202020204" pitchFamily="34" charset="0"/>
                <a:buChar char="•"/>
              </a:pPr>
              <a:r>
                <a:rPr lang="en-GB" sz="1000" dirty="0">
                  <a:solidFill>
                    <a:srgbClr val="FFFFFF"/>
                  </a:solidFill>
                </a:rPr>
                <a:t>Agree post-DD action plan if necessary</a:t>
              </a:r>
            </a:p>
          </p:txBody>
        </p:sp>
        <p:sp>
          <p:nvSpPr>
            <p:cNvPr id="10" name="Up Arrow Callout 9"/>
            <p:cNvSpPr/>
            <p:nvPr/>
          </p:nvSpPr>
          <p:spPr>
            <a:xfrm>
              <a:off x="6424541" y="2726378"/>
              <a:ext cx="1058400" cy="2866895"/>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171450" indent="-171450" fontAlgn="base">
                <a:spcBef>
                  <a:spcPct val="0"/>
                </a:spcBef>
                <a:spcAft>
                  <a:spcPct val="50000"/>
                </a:spcAft>
                <a:buFont typeface="Arial" panose="020B0604020202020204" pitchFamily="34" charset="0"/>
                <a:buChar char="•"/>
              </a:pPr>
              <a:r>
                <a:rPr lang="en-GB" sz="1000" dirty="0">
                  <a:solidFill>
                    <a:srgbClr val="FFFFFF"/>
                  </a:solidFill>
                </a:rPr>
                <a:t>Agree monitoring indicators and reporting schedule</a:t>
              </a:r>
            </a:p>
            <a:p>
              <a:pPr marL="171450" indent="-171450" fontAlgn="base">
                <a:spcBef>
                  <a:spcPct val="0"/>
                </a:spcBef>
                <a:spcAft>
                  <a:spcPct val="50000"/>
                </a:spcAft>
                <a:buFont typeface="Arial" panose="020B0604020202020204" pitchFamily="34" charset="0"/>
                <a:buChar char="•"/>
              </a:pPr>
              <a:r>
                <a:rPr lang="en-GB" sz="1000" dirty="0">
                  <a:solidFill>
                    <a:srgbClr val="FFFFFF"/>
                  </a:solidFill>
                </a:rPr>
                <a:t>Review and evaluate performance</a:t>
              </a:r>
            </a:p>
            <a:p>
              <a:pPr marL="171450" indent="-171450" fontAlgn="base">
                <a:spcBef>
                  <a:spcPct val="0"/>
                </a:spcBef>
                <a:spcAft>
                  <a:spcPct val="50000"/>
                </a:spcAft>
                <a:buFont typeface="Arial" panose="020B0604020202020204" pitchFamily="34" charset="0"/>
                <a:buChar char="•"/>
              </a:pPr>
              <a:r>
                <a:rPr lang="en-GB" sz="1000" dirty="0">
                  <a:solidFill>
                    <a:srgbClr val="FFFFFF"/>
                  </a:solidFill>
                </a:rPr>
                <a:t>Act if commitments not fulfilled</a:t>
              </a:r>
            </a:p>
          </p:txBody>
        </p:sp>
      </p:grpSp>
      <p:sp>
        <p:nvSpPr>
          <p:cNvPr id="11" name="TextBox 10"/>
          <p:cNvSpPr txBox="1"/>
          <p:nvPr/>
        </p:nvSpPr>
        <p:spPr>
          <a:xfrm rot="16200000">
            <a:off x="-128615" y="1828239"/>
            <a:ext cx="1143831" cy="400110"/>
          </a:xfrm>
          <a:prstGeom prst="rect">
            <a:avLst/>
          </a:prstGeom>
          <a:noFill/>
        </p:spPr>
        <p:txBody>
          <a:bodyPr wrap="square" rtlCol="0">
            <a:spAutoFit/>
          </a:bodyPr>
          <a:lstStyle/>
          <a:p>
            <a:pPr algn="ctr" fontAlgn="base">
              <a:spcBef>
                <a:spcPct val="0"/>
              </a:spcBef>
              <a:spcAft>
                <a:spcPct val="50000"/>
              </a:spcAft>
            </a:pPr>
            <a:r>
              <a:rPr lang="en-GB" sz="1000" b="1" dirty="0" smtClean="0">
                <a:solidFill>
                  <a:srgbClr val="00687A"/>
                </a:solidFill>
                <a:cs typeface="Arial" pitchFamily="34" charset="0"/>
              </a:rPr>
              <a:t>Transaction Process</a:t>
            </a:r>
          </a:p>
        </p:txBody>
      </p:sp>
      <p:cxnSp>
        <p:nvCxnSpPr>
          <p:cNvPr id="13" name="Straight Connector 12"/>
          <p:cNvCxnSpPr/>
          <p:nvPr/>
        </p:nvCxnSpPr>
        <p:spPr>
          <a:xfrm>
            <a:off x="243245" y="2541319"/>
            <a:ext cx="87008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992067" y="4027315"/>
            <a:ext cx="2885697" cy="246221"/>
          </a:xfrm>
          <a:prstGeom prst="rect">
            <a:avLst/>
          </a:prstGeom>
          <a:noFill/>
        </p:spPr>
        <p:txBody>
          <a:bodyPr wrap="square" rtlCol="0">
            <a:spAutoFit/>
          </a:bodyPr>
          <a:lstStyle/>
          <a:p>
            <a:pPr algn="ctr" fontAlgn="base">
              <a:spcBef>
                <a:spcPct val="0"/>
              </a:spcBef>
              <a:spcAft>
                <a:spcPct val="50000"/>
              </a:spcAft>
            </a:pPr>
            <a:r>
              <a:rPr lang="en-GB" sz="1000" b="1" dirty="0" smtClean="0">
                <a:solidFill>
                  <a:srgbClr val="00687A"/>
                </a:solidFill>
                <a:cs typeface="Arial" pitchFamily="34" charset="0"/>
              </a:rPr>
              <a:t>Example E&amp;S Procedure</a:t>
            </a:r>
          </a:p>
        </p:txBody>
      </p:sp>
      <p:sp>
        <p:nvSpPr>
          <p:cNvPr id="12" name="Rectangle 11"/>
          <p:cNvSpPr/>
          <p:nvPr/>
        </p:nvSpPr>
        <p:spPr>
          <a:xfrm rot="19300055">
            <a:off x="440077" y="4643405"/>
            <a:ext cx="1623136" cy="332509"/>
          </a:xfrm>
          <a:prstGeom prst="rect">
            <a:avLst/>
          </a:prstGeom>
          <a:solidFill>
            <a:srgbClr val="003C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50000"/>
              </a:spcAft>
            </a:pPr>
            <a:r>
              <a:rPr lang="en-GB" sz="1200" dirty="0" smtClean="0">
                <a:solidFill>
                  <a:srgbClr val="FFFFFF"/>
                </a:solidFill>
              </a:rPr>
              <a:t>ILLUSTRATIVE</a:t>
            </a:r>
            <a:endParaRPr lang="en-GB" sz="1200" dirty="0">
              <a:solidFill>
                <a:srgbClr val="FFFFFF"/>
              </a:solidFill>
            </a:endParaRPr>
          </a:p>
        </p:txBody>
      </p:sp>
      <p:sp>
        <p:nvSpPr>
          <p:cNvPr id="17" name="Footer Placeholder 16"/>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dirty="0">
              <a:solidFill>
                <a:srgbClr val="000000"/>
              </a:solidFill>
            </a:endParaRPr>
          </a:p>
        </p:txBody>
      </p:sp>
    </p:spTree>
    <p:extLst>
      <p:ext uri="{BB962C8B-B14F-4D97-AF65-F5344CB8AC3E}">
        <p14:creationId xmlns:p14="http://schemas.microsoft.com/office/powerpoint/2010/main" val="36617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16" y="0"/>
            <a:ext cx="6336582" cy="847725"/>
          </a:xfrm>
        </p:spPr>
        <p:txBody>
          <a:bodyPr>
            <a:noAutofit/>
          </a:bodyPr>
          <a:lstStyle/>
          <a:p>
            <a:pPr lvl="0"/>
            <a:r>
              <a:rPr lang="en-GB" sz="2400" dirty="0"/>
              <a:t>EBRD E&amp;S risk management procedures for corporate </a:t>
            </a:r>
            <a:r>
              <a:rPr lang="en-GB" sz="2400" dirty="0" smtClean="0"/>
              <a:t>lending</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200811173"/>
              </p:ext>
            </p:extLst>
          </p:nvPr>
        </p:nvGraphicFramePr>
        <p:xfrm>
          <a:off x="300300" y="943574"/>
          <a:ext cx="8509000" cy="5227600"/>
        </p:xfrm>
        <a:graphic>
          <a:graphicData uri="http://schemas.openxmlformats.org/drawingml/2006/table">
            <a:tbl>
              <a:tblPr firstRow="1" firstCol="1" bandRow="1">
                <a:tableStyleId>{5C22544A-7EE6-4342-B048-85BDC9FD1C3A}</a:tableStyleId>
              </a:tblPr>
              <a:tblGrid>
                <a:gridCol w="2000922"/>
                <a:gridCol w="2253578"/>
                <a:gridCol w="2253578"/>
                <a:gridCol w="2000922"/>
              </a:tblGrid>
              <a:tr h="273023">
                <a:tc rowSpan="2">
                  <a:txBody>
                    <a:bodyPr/>
                    <a:lstStyle/>
                    <a:p>
                      <a:pPr>
                        <a:lnSpc>
                          <a:spcPct val="115000"/>
                        </a:lnSpc>
                        <a:spcAft>
                          <a:spcPts val="600"/>
                        </a:spcAft>
                      </a:pPr>
                      <a:r>
                        <a:rPr lang="en-GB" sz="1400" dirty="0">
                          <a:effectLst/>
                        </a:rPr>
                        <a:t>E&amp;S risk assessment activity</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15000"/>
                        </a:lnSpc>
                        <a:spcAft>
                          <a:spcPts val="600"/>
                        </a:spcAft>
                      </a:pPr>
                      <a:r>
                        <a:rPr lang="en-GB" sz="1400">
                          <a:effectLst/>
                        </a:rPr>
                        <a:t>E&amp;S risk level of loan</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r>
              <a:tr h="237465">
                <a:tc vMerge="1">
                  <a:txBody>
                    <a:bodyPr/>
                    <a:lstStyle/>
                    <a:p>
                      <a:endParaRPr lang="en-GB"/>
                    </a:p>
                  </a:txBody>
                  <a:tcPr/>
                </a:tc>
                <a:tc>
                  <a:txBody>
                    <a:bodyPr/>
                    <a:lstStyle/>
                    <a:p>
                      <a:pPr>
                        <a:lnSpc>
                          <a:spcPct val="115000"/>
                        </a:lnSpc>
                        <a:spcAft>
                          <a:spcPts val="600"/>
                        </a:spcAft>
                      </a:pPr>
                      <a:r>
                        <a:rPr lang="en-GB" sz="1400">
                          <a:effectLst/>
                        </a:rPr>
                        <a:t>Low</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a:effectLst/>
                        </a:rPr>
                        <a:t>Medium</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dirty="0">
                          <a:effectLst/>
                        </a:rPr>
                        <a:t>High</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r>
              <a:tr h="2421642">
                <a:tc>
                  <a:txBody>
                    <a:bodyPr/>
                    <a:lstStyle/>
                    <a:p>
                      <a:pPr>
                        <a:lnSpc>
                          <a:spcPct val="115000"/>
                        </a:lnSpc>
                        <a:spcAft>
                          <a:spcPts val="600"/>
                        </a:spcAft>
                      </a:pPr>
                      <a:r>
                        <a:rPr lang="en-GB" sz="1400">
                          <a:effectLst/>
                        </a:rPr>
                        <a:t>Regulatory compliance check</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dirty="0">
                          <a:effectLst/>
                        </a:rPr>
                        <a:t>Confirm compliance from the client through warranties and covenants</a:t>
                      </a:r>
                    </a:p>
                    <a:p>
                      <a:pPr>
                        <a:lnSpc>
                          <a:spcPct val="115000"/>
                        </a:lnSpc>
                        <a:spcAft>
                          <a:spcPts val="600"/>
                        </a:spcAft>
                      </a:pPr>
                      <a:r>
                        <a:rPr lang="en-GB" sz="1400" dirty="0">
                          <a:effectLst/>
                        </a:rPr>
                        <a:t> </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5000"/>
                        </a:lnSpc>
                        <a:spcAft>
                          <a:spcPts val="600"/>
                        </a:spcAft>
                        <a:buFont typeface="Wingdings" panose="05000000000000000000" pitchFamily="2" charset="2"/>
                        <a:buChar char=""/>
                      </a:pPr>
                      <a:r>
                        <a:rPr lang="en-GB" sz="1400" dirty="0">
                          <a:effectLst/>
                        </a:rPr>
                        <a:t>Confirm compliance from the client through warranties </a:t>
                      </a:r>
                    </a:p>
                    <a:p>
                      <a:pPr marL="342900" lvl="0" indent="-342900">
                        <a:lnSpc>
                          <a:spcPct val="115000"/>
                        </a:lnSpc>
                        <a:spcAft>
                          <a:spcPts val="600"/>
                        </a:spcAft>
                        <a:buFont typeface="Wingdings" panose="05000000000000000000" pitchFamily="2" charset="2"/>
                        <a:buChar char=""/>
                      </a:pPr>
                      <a:r>
                        <a:rPr lang="en-GB" sz="1400" dirty="0">
                          <a:effectLst/>
                        </a:rPr>
                        <a:t>If concerned check compliance, e.g. review permits/licenses, speak to regulator, etc.</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dirty="0">
                          <a:effectLst/>
                        </a:rPr>
                        <a:t>*Confirm compliance from the client through warrantee AND check compliance e.g. review permits/licenses, speak to regulator, etc.</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r>
              <a:tr h="1273260">
                <a:tc>
                  <a:txBody>
                    <a:bodyPr/>
                    <a:lstStyle/>
                    <a:p>
                      <a:pPr>
                        <a:lnSpc>
                          <a:spcPct val="115000"/>
                        </a:lnSpc>
                        <a:spcAft>
                          <a:spcPts val="600"/>
                        </a:spcAft>
                      </a:pPr>
                      <a:r>
                        <a:rPr lang="en-GB" sz="1400" dirty="0">
                          <a:effectLst/>
                        </a:rPr>
                        <a:t>Evaluate company management of E&amp;S risk</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a:effectLst/>
                        </a:rPr>
                        <a:t> </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dirty="0">
                          <a:effectLst/>
                        </a:rPr>
                        <a:t>Engage company to assess commitment, capacity and track record in managing E&amp;S risk</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dirty="0">
                          <a:effectLst/>
                        </a:rPr>
                        <a:t>Engage company to assess commitment, capacity and track record in managing E&amp;S risk</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r>
              <a:tr h="1014311">
                <a:tc>
                  <a:txBody>
                    <a:bodyPr/>
                    <a:lstStyle/>
                    <a:p>
                      <a:pPr>
                        <a:lnSpc>
                          <a:spcPct val="115000"/>
                        </a:lnSpc>
                        <a:spcAft>
                          <a:spcPts val="600"/>
                        </a:spcAft>
                      </a:pPr>
                      <a:r>
                        <a:rPr lang="en-GB" sz="1400" dirty="0">
                          <a:effectLst/>
                        </a:rPr>
                        <a:t>Conduct an operational site visit</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a:effectLst/>
                        </a:rPr>
                        <a:t> </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a:effectLst/>
                        </a:rPr>
                        <a:t> </a:t>
                      </a:r>
                      <a:endParaRPr lang="en-GB" sz="14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en-GB" sz="1400" dirty="0">
                          <a:effectLst/>
                        </a:rPr>
                        <a:t>Conduct an operational site visit to check areas of concern</a:t>
                      </a:r>
                      <a:endParaRPr lang="en-GB"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Footer Placeholder 2"/>
          <p:cNvSpPr>
            <a:spLocks noGrp="1"/>
          </p:cNvSpPr>
          <p:nvPr>
            <p:ph type="ftr" sz="quarter" idx="11"/>
            <p:custDataLst>
              <p:tags r:id="rId1"/>
            </p:custDataLst>
          </p:nvPr>
        </p:nvSpPr>
        <p:spPr>
          <a:xfrm>
            <a:off x="0" y="6470651"/>
            <a:ext cx="9144000" cy="365125"/>
          </a:xfrm>
        </p:spPr>
        <p:txBody>
          <a:bodyPr/>
          <a:lstStyle/>
          <a:p>
            <a:r>
              <a:rPr lang="en-US" smtClean="0"/>
              <a:t>OFFICIAL USE</a:t>
            </a:r>
            <a:r>
              <a:rPr lang="en-US"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07029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0" dirty="0"/>
              <a:t>E&amp;S Regulation: FI Requirements</a:t>
            </a:r>
          </a:p>
        </p:txBody>
      </p:sp>
      <p:sp>
        <p:nvSpPr>
          <p:cNvPr id="3" name="Text Placeholder 2"/>
          <p:cNvSpPr>
            <a:spLocks noGrp="1"/>
          </p:cNvSpPr>
          <p:nvPr>
            <p:ph type="body" sz="quarter" idx="13"/>
          </p:nvPr>
        </p:nvSpPr>
        <p:spPr>
          <a:xfrm>
            <a:off x="446049" y="1071035"/>
            <a:ext cx="8370926" cy="4860000"/>
          </a:xfrm>
        </p:spPr>
        <p:txBody>
          <a:bodyPr>
            <a:normAutofit/>
          </a:bodyPr>
          <a:lstStyle/>
          <a:p>
            <a:pPr marL="0" lvl="1" indent="0">
              <a:lnSpc>
                <a:spcPct val="150000"/>
              </a:lnSpc>
              <a:buNone/>
            </a:pPr>
            <a:r>
              <a:rPr lang="en-GB" sz="2000" dirty="0" smtClean="0"/>
              <a:t>FIs must require customer compliance with E&amp;S laws and regulations in areas such as:</a:t>
            </a:r>
          </a:p>
          <a:p>
            <a:pPr lvl="1">
              <a:lnSpc>
                <a:spcPct val="150000"/>
              </a:lnSpc>
            </a:pPr>
            <a:r>
              <a:rPr lang="en-GB" sz="2000" dirty="0" smtClean="0"/>
              <a:t>Environment (e.g. waste, water, land, air, biodiversity)</a:t>
            </a:r>
          </a:p>
          <a:p>
            <a:pPr lvl="1">
              <a:lnSpc>
                <a:spcPct val="150000"/>
              </a:lnSpc>
            </a:pPr>
            <a:r>
              <a:rPr lang="en-GB" sz="2000" dirty="0" smtClean="0"/>
              <a:t>Labour rights and working conditions</a:t>
            </a:r>
          </a:p>
          <a:p>
            <a:pPr lvl="1">
              <a:lnSpc>
                <a:spcPct val="150000"/>
              </a:lnSpc>
            </a:pPr>
            <a:r>
              <a:rPr lang="en-GB" sz="2000" dirty="0" smtClean="0"/>
              <a:t>Occupational health and safety</a:t>
            </a:r>
          </a:p>
          <a:p>
            <a:pPr lvl="1">
              <a:lnSpc>
                <a:spcPct val="150000"/>
              </a:lnSpc>
            </a:pPr>
            <a:r>
              <a:rPr lang="en-GB" sz="2000" dirty="0" smtClean="0"/>
              <a:t>Public health and safety</a:t>
            </a:r>
          </a:p>
          <a:p>
            <a:pPr lvl="1">
              <a:lnSpc>
                <a:spcPct val="150000"/>
              </a:lnSpc>
            </a:pPr>
            <a:r>
              <a:rPr lang="en-GB" sz="2000" dirty="0" smtClean="0"/>
              <a:t>Public disclosure and consultation</a:t>
            </a:r>
          </a:p>
          <a:p>
            <a:pPr lvl="1">
              <a:lnSpc>
                <a:spcPct val="150000"/>
              </a:lnSpc>
            </a:pPr>
            <a:r>
              <a:rPr lang="en-GB" sz="2000" dirty="0" smtClean="0"/>
              <a:t>Community disturbance (e.g. transport, noise)</a:t>
            </a:r>
          </a:p>
          <a:p>
            <a:pPr lvl="1">
              <a:lnSpc>
                <a:spcPct val="150000"/>
              </a:lnSpc>
            </a:pPr>
            <a:r>
              <a:rPr lang="en-GB" sz="2000" dirty="0" smtClean="0"/>
              <a:t>Resettlement and displacement</a:t>
            </a:r>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340767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idx="4294967295"/>
          </p:nvPr>
        </p:nvSpPr>
        <p:spPr/>
        <p:txBody>
          <a:bodyPr/>
          <a:lstStyle/>
          <a:p>
            <a:pPr>
              <a:defRPr/>
            </a:pPr>
            <a:r>
              <a:rPr lang="en-GB" dirty="0" smtClean="0">
                <a:latin typeface="+mj-lt"/>
                <a:ea typeface="+mj-ea"/>
                <a:cs typeface="+mj-cs"/>
              </a:rPr>
              <a:t>Environmental </a:t>
            </a:r>
            <a:r>
              <a:rPr lang="en-GB" dirty="0">
                <a:latin typeface="+mj-lt"/>
                <a:ea typeface="+mj-ea"/>
                <a:cs typeface="+mj-cs"/>
              </a:rPr>
              <a:t>and social risk monitoring</a:t>
            </a:r>
            <a:endParaRPr lang="en-GB" i="1" dirty="0">
              <a:solidFill>
                <a:schemeClr val="bg2"/>
              </a:solidFill>
              <a:latin typeface="+mj-lt"/>
              <a:ea typeface="+mj-ea"/>
              <a:cs typeface="+mj-cs"/>
            </a:endParaRPr>
          </a:p>
        </p:txBody>
      </p:sp>
      <p:sp>
        <p:nvSpPr>
          <p:cNvPr id="1413124" name="Rectangle 3"/>
          <p:cNvSpPr>
            <a:spLocks noGrp="1" noChangeArrowheads="1"/>
          </p:cNvSpPr>
          <p:nvPr>
            <p:ph type="body" idx="4294967295"/>
          </p:nvPr>
        </p:nvSpPr>
        <p:spPr>
          <a:xfrm>
            <a:off x="323528" y="1340768"/>
            <a:ext cx="6092056" cy="4608512"/>
          </a:xfrm>
        </p:spPr>
        <p:txBody>
          <a:bodyPr/>
          <a:lstStyle/>
          <a:p>
            <a:pPr marL="285750" indent="-285750">
              <a:buFont typeface="Arial" panose="020B0604020202020204" pitchFamily="34" charset="0"/>
              <a:buChar char="•"/>
            </a:pPr>
            <a:r>
              <a:rPr lang="en-GB" altLang="en-US" sz="1800" dirty="0"/>
              <a:t>Include E&amp;S issues in the regular, documented monitoring of active transactions</a:t>
            </a:r>
          </a:p>
          <a:p>
            <a:pPr marL="285750" indent="-285750">
              <a:buFont typeface="Arial" panose="020B0604020202020204" pitchFamily="34" charset="0"/>
              <a:buChar char="•"/>
            </a:pPr>
            <a:r>
              <a:rPr lang="en-GB" altLang="en-US" sz="1800" dirty="0"/>
              <a:t>Take proper account of E&amp;S risk in entering, amending, and exiting any transaction</a:t>
            </a:r>
          </a:p>
          <a:p>
            <a:pPr marL="285750" indent="-285750">
              <a:buFont typeface="Arial" panose="020B0604020202020204" pitchFamily="34" charset="0"/>
              <a:buChar char="•"/>
            </a:pPr>
            <a:r>
              <a:rPr lang="en-GB" altLang="en-US" sz="1800" dirty="0"/>
              <a:t>Monitor E&amp;S risk associated with a loan or other transaction on a regular basis throughout its lifetime</a:t>
            </a:r>
          </a:p>
          <a:p>
            <a:pPr marL="285750" indent="-285750">
              <a:buFont typeface="Arial" panose="020B0604020202020204" pitchFamily="34" charset="0"/>
              <a:buChar char="•"/>
            </a:pPr>
            <a:r>
              <a:rPr lang="en-GB" altLang="en-US" sz="1800" dirty="0"/>
              <a:t>Ensure that E&amp;S risk is managed upon the re-negotiation or foreclosure of a loan, especially if the bank (or agents of the bank) takes possession of physical collateral (land, building, equipment)</a:t>
            </a:r>
          </a:p>
          <a:p>
            <a:pPr marL="285750" indent="-285750">
              <a:buFont typeface="Arial" panose="020B0604020202020204" pitchFamily="34" charset="0"/>
              <a:buChar char="•"/>
            </a:pPr>
            <a:r>
              <a:rPr lang="en-GB" altLang="en-US" sz="1800" dirty="0"/>
              <a:t>Risk may change due to change in legislation, client activities and legal action. </a:t>
            </a:r>
          </a:p>
        </p:txBody>
      </p:sp>
      <p:sp>
        <p:nvSpPr>
          <p:cNvPr id="1413125" name="Text Box 4"/>
          <p:cNvSpPr txBox="1">
            <a:spLocks noChangeArrowheads="1"/>
          </p:cNvSpPr>
          <p:nvPr>
            <p:custDataLst>
              <p:tags r:id="rId1"/>
            </p:custDataLst>
          </p:nvPr>
        </p:nvSpPr>
        <p:spPr bwMode="auto">
          <a:xfrm>
            <a:off x="-15875" y="127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2000" b="0">
              <a:latin typeface="Arial" pitchFamily="34" charset="0"/>
            </a:endParaRPr>
          </a:p>
        </p:txBody>
      </p:sp>
      <p:sp>
        <p:nvSpPr>
          <p:cNvPr id="1413126" name="Text Box 5"/>
          <p:cNvSpPr txBox="1">
            <a:spLocks noChangeArrowheads="1"/>
          </p:cNvSpPr>
          <p:nvPr/>
        </p:nvSpPr>
        <p:spPr bwMode="auto">
          <a:xfrm>
            <a:off x="6588225" y="1700808"/>
            <a:ext cx="2297014" cy="3384376"/>
          </a:xfrm>
          <a:prstGeom prst="rect">
            <a:avLst/>
          </a:prstGeom>
          <a:solidFill>
            <a:srgbClr val="308CBA"/>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 bIns="180000" anchor="ctr"/>
          <a:lstStyle>
            <a:lvl1pPr marL="193675" indent="-193675">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75000"/>
              <a:buFont typeface="Wingdings" pitchFamily="2" charset="2"/>
              <a:buNone/>
            </a:pPr>
            <a:r>
              <a:rPr lang="en-GB" altLang="en-US" sz="2000" dirty="0">
                <a:solidFill>
                  <a:schemeClr val="bg1"/>
                </a:solidFill>
                <a:latin typeface="Arial" pitchFamily="34" charset="0"/>
              </a:rPr>
              <a:t>Supporting</a:t>
            </a:r>
          </a:p>
          <a:p>
            <a:pPr>
              <a:buSzPct val="75000"/>
              <a:buFont typeface="Wingdings" pitchFamily="2" charset="2"/>
              <a:buNone/>
            </a:pPr>
            <a:r>
              <a:rPr lang="en-GB" altLang="en-US" sz="2000" dirty="0">
                <a:solidFill>
                  <a:schemeClr val="bg1"/>
                </a:solidFill>
                <a:latin typeface="Arial" pitchFamily="34" charset="0"/>
              </a:rPr>
              <a:t>tools</a:t>
            </a:r>
          </a:p>
          <a:p>
            <a:pPr>
              <a:buSzPct val="75000"/>
              <a:buFont typeface="Wingdings" pitchFamily="2" charset="2"/>
              <a:buNone/>
            </a:pPr>
            <a:endParaRPr lang="en-GB" altLang="en-US" sz="2000" b="0" dirty="0">
              <a:solidFill>
                <a:schemeClr val="bg1"/>
              </a:solidFill>
              <a:latin typeface="Arial" pitchFamily="34" charset="0"/>
            </a:endParaRPr>
          </a:p>
          <a:p>
            <a:pPr>
              <a:lnSpc>
                <a:spcPts val="1900"/>
              </a:lnSpc>
              <a:spcBef>
                <a:spcPts val="600"/>
              </a:spcBef>
              <a:spcAft>
                <a:spcPts val="600"/>
              </a:spcAft>
            </a:pPr>
            <a:r>
              <a:rPr lang="en-GB" altLang="en-US" sz="1600" b="0" dirty="0" smtClean="0">
                <a:solidFill>
                  <a:schemeClr val="bg1"/>
                </a:solidFill>
                <a:latin typeface="Arial" pitchFamily="34" charset="0"/>
              </a:rPr>
              <a:t>	Regular </a:t>
            </a:r>
            <a:r>
              <a:rPr lang="en-GB" altLang="en-US" sz="1600" b="0" dirty="0">
                <a:solidFill>
                  <a:schemeClr val="bg1"/>
                </a:solidFill>
                <a:latin typeface="Arial" pitchFamily="34" charset="0"/>
              </a:rPr>
              <a:t>contact </a:t>
            </a:r>
            <a:r>
              <a:rPr lang="en-GB" altLang="en-US" sz="1600" b="0" dirty="0" smtClean="0">
                <a:solidFill>
                  <a:schemeClr val="bg1"/>
                </a:solidFill>
                <a:latin typeface="Arial" pitchFamily="34" charset="0"/>
              </a:rPr>
              <a:t>with EBRD </a:t>
            </a:r>
            <a:r>
              <a:rPr lang="en-GB" altLang="en-US" sz="1600" b="0" dirty="0">
                <a:solidFill>
                  <a:schemeClr val="bg1"/>
                </a:solidFill>
                <a:latin typeface="Arial" pitchFamily="34" charset="0"/>
              </a:rPr>
              <a:t>through periodic reporting</a:t>
            </a:r>
          </a:p>
        </p:txBody>
      </p:sp>
      <p:sp>
        <p:nvSpPr>
          <p:cNvPr id="1413136" name="Text Box 24"/>
          <p:cNvSpPr txBox="1">
            <a:spLocks noChangeArrowheads="1"/>
          </p:cNvSpPr>
          <p:nvPr>
            <p:custDataLst>
              <p:tags r:id="rId2"/>
            </p:custDataLst>
          </p:nvPr>
        </p:nvSpPr>
        <p:spPr bwMode="auto">
          <a:xfrm>
            <a:off x="-15875" y="127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2000" b="0">
              <a:latin typeface="Arial" pitchFamily="34" charset="0"/>
            </a:endParaRPr>
          </a:p>
        </p:txBody>
      </p:sp>
      <p:sp>
        <p:nvSpPr>
          <p:cNvPr id="1413137" name="Text Box 25"/>
          <p:cNvSpPr txBox="1">
            <a:spLocks noChangeArrowheads="1"/>
          </p:cNvSpPr>
          <p:nvPr>
            <p:custDataLst>
              <p:tags r:id="rId3"/>
            </p:custDataLst>
          </p:nvPr>
        </p:nvSpPr>
        <p:spPr bwMode="auto">
          <a:xfrm>
            <a:off x="-17463" y="12700"/>
            <a:ext cx="18732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buClrTx/>
              <a:buSzTx/>
              <a:buFontTx/>
              <a:buNone/>
            </a:pPr>
            <a:endParaRPr lang="ru-RU" altLang="en-US" sz="2800" b="0">
              <a:latin typeface="Arial" pitchFamily="34" charset="0"/>
            </a:endParaRPr>
          </a:p>
        </p:txBody>
      </p:sp>
      <p:sp>
        <p:nvSpPr>
          <p:cNvPr id="1413138" name="Text Box 26"/>
          <p:cNvSpPr txBox="1">
            <a:spLocks noChangeArrowheads="1"/>
          </p:cNvSpPr>
          <p:nvPr>
            <p:custDataLst>
              <p:tags r:id="rId4"/>
            </p:custDataLst>
          </p:nvPr>
        </p:nvSpPr>
        <p:spPr bwMode="auto">
          <a:xfrm>
            <a:off x="-17463" y="12700"/>
            <a:ext cx="18732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buClrTx/>
              <a:buSzTx/>
              <a:buFontTx/>
              <a:buNone/>
            </a:pPr>
            <a:endParaRPr lang="ru-RU" altLang="en-US" sz="2800" b="0">
              <a:latin typeface="Arial" pitchFamily="34" charset="0"/>
            </a:endParaRPr>
          </a:p>
        </p:txBody>
      </p:sp>
      <p:sp>
        <p:nvSpPr>
          <p:cNvPr id="2" name="BJPseudoFooter"/>
          <p:cNvSpPr txBox="1"/>
          <p:nvPr>
            <p:custDataLst>
              <p:tags r:id="rId5"/>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35306947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EBRD </a:t>
            </a:r>
            <a:r>
              <a:rPr lang="en-GB" dirty="0"/>
              <a:t>commitment to </a:t>
            </a:r>
            <a:r>
              <a:rPr lang="en-GB" dirty="0" smtClean="0"/>
              <a:t>Sustainability</a:t>
            </a:r>
            <a:endParaRPr lang="en-IN" dirty="0">
              <a:solidFill>
                <a:srgbClr val="C00000"/>
              </a:solidFill>
            </a:endParaRPr>
          </a:p>
        </p:txBody>
      </p:sp>
      <p:sp>
        <p:nvSpPr>
          <p:cNvPr id="3" name="Text Placeholder 2"/>
          <p:cNvSpPr>
            <a:spLocks noGrp="1"/>
          </p:cNvSpPr>
          <p:nvPr>
            <p:ph type="body" sz="quarter" idx="13"/>
          </p:nvPr>
        </p:nvSpPr>
        <p:spPr>
          <a:xfrm>
            <a:off x="711201" y="1433885"/>
            <a:ext cx="8188696" cy="641651"/>
          </a:xfrm>
        </p:spPr>
        <p:txBody>
          <a:bodyPr>
            <a:normAutofit/>
          </a:bodyPr>
          <a:lstStyle/>
          <a:p>
            <a:pPr>
              <a:lnSpc>
                <a:spcPct val="150000"/>
              </a:lnSpc>
              <a:spcAft>
                <a:spcPts val="600"/>
              </a:spcAft>
            </a:pPr>
            <a:r>
              <a:rPr lang="en-US" sz="2000" dirty="0" smtClean="0">
                <a:latin typeface="+mj-lt"/>
              </a:rPr>
              <a:t>EBRD seeks to ensure that it finances activities that:</a:t>
            </a:r>
            <a:endParaRPr lang="en-GB" sz="2000" dirty="0">
              <a:latin typeface="+mj-lt"/>
            </a:endParaRPr>
          </a:p>
        </p:txBody>
      </p:sp>
      <p:sp>
        <p:nvSpPr>
          <p:cNvPr id="5" name="Text Placeholder 2"/>
          <p:cNvSpPr txBox="1">
            <a:spLocks/>
          </p:cNvSpPr>
          <p:nvPr/>
        </p:nvSpPr>
        <p:spPr>
          <a:xfrm>
            <a:off x="711200" y="2132861"/>
            <a:ext cx="8105775" cy="408431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2000" dirty="0"/>
              <a:t>a</a:t>
            </a:r>
            <a:r>
              <a:rPr lang="en-GB" sz="2000" dirty="0" smtClean="0"/>
              <a:t>re socially and environmentally sustainable </a:t>
            </a:r>
          </a:p>
          <a:p>
            <a:pPr marL="360000" lvl="2" indent="0">
              <a:buFont typeface="Arial" pitchFamily="34" charset="0"/>
              <a:buNone/>
            </a:pPr>
            <a:r>
              <a:rPr lang="en-GB" sz="2000" dirty="0"/>
              <a:t>r</a:t>
            </a:r>
            <a:r>
              <a:rPr lang="en-GB" sz="2000" dirty="0" smtClean="0"/>
              <a:t>espect the rights of workers and</a:t>
            </a:r>
          </a:p>
          <a:p>
            <a:pPr marL="360000" lvl="2" indent="0">
              <a:buFont typeface="Arial" pitchFamily="34" charset="0"/>
              <a:buNone/>
            </a:pPr>
            <a:r>
              <a:rPr lang="en-GB" sz="2000" dirty="0" smtClean="0"/>
              <a:t>communities</a:t>
            </a:r>
          </a:p>
          <a:p>
            <a:pPr lvl="1"/>
            <a:r>
              <a:rPr lang="en-GB" sz="2000" dirty="0" smtClean="0"/>
              <a:t>comply with applicable regulatory </a:t>
            </a:r>
          </a:p>
          <a:p>
            <a:pPr marL="360000" lvl="2" indent="0">
              <a:buFont typeface="Arial" pitchFamily="34" charset="0"/>
              <a:buNone/>
            </a:pPr>
            <a:r>
              <a:rPr lang="en-GB" sz="2000" dirty="0" smtClean="0"/>
              <a:t>requirements</a:t>
            </a:r>
          </a:p>
          <a:p>
            <a:pPr lvl="1"/>
            <a:endParaRPr lang="en-GB" sz="700" dirty="0" smtClean="0"/>
          </a:p>
          <a:p>
            <a:pPr>
              <a:buClr>
                <a:srgbClr val="0079C1"/>
              </a:buClr>
            </a:pPr>
            <a:r>
              <a:rPr lang="en-GB" sz="2000" dirty="0" smtClean="0"/>
              <a:t>EBRD seeks to minimise E&amp;S risk to both EBRD and its financial partners</a:t>
            </a:r>
            <a:endParaRPr lang="en-GB" sz="2000" dirty="0"/>
          </a:p>
        </p:txBody>
      </p:sp>
      <p:sp>
        <p:nvSpPr>
          <p:cNvPr id="4" name="Footer Placeholder 3"/>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3406316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EBRD resources to help </a:t>
            </a:r>
            <a:r>
              <a:rPr lang="en-GB" dirty="0" smtClean="0"/>
              <a:t>FIs</a:t>
            </a:r>
            <a:endParaRPr lang="en-GB" dirty="0">
              <a:solidFill>
                <a:srgbClr val="C00000"/>
              </a:solidFill>
            </a:endParaRPr>
          </a:p>
        </p:txBody>
      </p:sp>
      <p:sp>
        <p:nvSpPr>
          <p:cNvPr id="4" name="Rectangle 3"/>
          <p:cNvSpPr/>
          <p:nvPr/>
        </p:nvSpPr>
        <p:spPr>
          <a:xfrm>
            <a:off x="5187462" y="1470475"/>
            <a:ext cx="3719636" cy="793803"/>
          </a:xfrm>
          <a:prstGeom prst="rect">
            <a:avLst/>
          </a:prstGeom>
          <a:solidFill>
            <a:srgbClr val="005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1600" b="1" dirty="0" smtClean="0"/>
              <a:t>Face-to-Face Training</a:t>
            </a:r>
          </a:p>
          <a:p>
            <a:pPr marL="285750" indent="-285750">
              <a:buFont typeface="Arial" pitchFamily="34" charset="0"/>
              <a:buChar char="•"/>
            </a:pPr>
            <a:r>
              <a:rPr lang="en-GB" sz="1400" b="1" dirty="0"/>
              <a:t>Practical training on E&amp;S </a:t>
            </a:r>
            <a:r>
              <a:rPr lang="en-GB" sz="1400" b="1" dirty="0" smtClean="0"/>
              <a:t>risks </a:t>
            </a:r>
            <a:r>
              <a:rPr lang="en-GB" sz="1400" b="1" dirty="0"/>
              <a:t>and EBRD’s </a:t>
            </a:r>
            <a:r>
              <a:rPr lang="en-GB" sz="1400" b="1" dirty="0" smtClean="0"/>
              <a:t>procedures</a:t>
            </a:r>
            <a:endParaRPr lang="en-GB" sz="1400" b="1" dirty="0"/>
          </a:p>
        </p:txBody>
      </p:sp>
      <p:sp>
        <p:nvSpPr>
          <p:cNvPr id="6" name="Rectangle 5"/>
          <p:cNvSpPr/>
          <p:nvPr/>
        </p:nvSpPr>
        <p:spPr>
          <a:xfrm>
            <a:off x="5199337" y="3318713"/>
            <a:ext cx="3719636" cy="831273"/>
          </a:xfrm>
          <a:prstGeom prst="rect">
            <a:avLst/>
          </a:prstGeom>
          <a:solidFill>
            <a:srgbClr val="93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1600" b="1" dirty="0"/>
              <a:t>E-learning</a:t>
            </a:r>
          </a:p>
          <a:p>
            <a:pPr marL="285750" indent="-285750">
              <a:buFont typeface="Arial" pitchFamily="34" charset="0"/>
              <a:buChar char="•"/>
            </a:pPr>
            <a:r>
              <a:rPr lang="en-GB" sz="1400" b="1" dirty="0" smtClean="0"/>
              <a:t>14 </a:t>
            </a:r>
            <a:r>
              <a:rPr lang="en-GB" sz="1400" b="1" dirty="0"/>
              <a:t>modules on E&amp;S lending and investment </a:t>
            </a:r>
            <a:r>
              <a:rPr lang="en-GB" sz="1400" b="1" dirty="0" smtClean="0"/>
              <a:t>procedures</a:t>
            </a:r>
            <a:endParaRPr lang="en-GB" sz="1400" b="1" dirty="0"/>
          </a:p>
        </p:txBody>
      </p:sp>
      <p:sp>
        <p:nvSpPr>
          <p:cNvPr id="7" name="Rectangle 6"/>
          <p:cNvSpPr/>
          <p:nvPr/>
        </p:nvSpPr>
        <p:spPr>
          <a:xfrm>
            <a:off x="5199337" y="4247284"/>
            <a:ext cx="3719636" cy="926282"/>
          </a:xfrm>
          <a:prstGeom prst="rect">
            <a:avLst/>
          </a:prstGeom>
          <a:solidFill>
            <a:srgbClr val="6FA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1600" b="1" dirty="0"/>
              <a:t>EBRD Environment &amp;</a:t>
            </a:r>
            <a:r>
              <a:rPr lang="en-GB" sz="1600" b="1" dirty="0" smtClean="0"/>
              <a:t> Sustainability </a:t>
            </a:r>
            <a:r>
              <a:rPr lang="en-GB" sz="1600" b="1" dirty="0"/>
              <a:t>Department</a:t>
            </a:r>
          </a:p>
          <a:p>
            <a:pPr marL="285750" indent="-285750">
              <a:spcAft>
                <a:spcPts val="600"/>
              </a:spcAft>
              <a:buFont typeface="Arial" panose="020B0604020202020204" pitchFamily="34" charset="0"/>
              <a:buChar char="•"/>
            </a:pPr>
            <a:r>
              <a:rPr lang="en-GB" sz="1400" b="1" dirty="0" smtClean="0"/>
              <a:t>+44 </a:t>
            </a:r>
            <a:r>
              <a:rPr lang="en-GB" sz="1400" b="1" dirty="0"/>
              <a:t>(0) 20 7338 6000</a:t>
            </a:r>
          </a:p>
        </p:txBody>
      </p:sp>
      <p:graphicFrame>
        <p:nvGraphicFramePr>
          <p:cNvPr id="3" name="Diagram 2"/>
          <p:cNvGraphicFramePr/>
          <p:nvPr>
            <p:extLst>
              <p:ext uri="{D42A27DB-BD31-4B8C-83A1-F6EECF244321}">
                <p14:modId xmlns:p14="http://schemas.microsoft.com/office/powerpoint/2010/main" val="443178039"/>
              </p:ext>
            </p:extLst>
          </p:nvPr>
        </p:nvGraphicFramePr>
        <p:xfrm>
          <a:off x="-94344" y="1165626"/>
          <a:ext cx="5616377" cy="4698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5187462" y="2355627"/>
            <a:ext cx="3719636" cy="871737"/>
          </a:xfrm>
          <a:prstGeom prst="rect">
            <a:avLst/>
          </a:prstGeom>
          <a:solidFill>
            <a:srgbClr val="93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1600" b="1" dirty="0" smtClean="0"/>
              <a:t>E&amp;S Reporting Toolkit</a:t>
            </a:r>
            <a:endParaRPr lang="en-GB" sz="1600" b="1" dirty="0"/>
          </a:p>
          <a:p>
            <a:pPr marL="285750" indent="-285750">
              <a:buFont typeface="Arial" pitchFamily="34" charset="0"/>
              <a:buChar char="•"/>
            </a:pPr>
            <a:r>
              <a:rPr lang="en-GB" sz="1400" b="1" dirty="0" smtClean="0"/>
              <a:t>Excel format and tools to support FI assessment of E&amp;S risk</a:t>
            </a:r>
            <a:endParaRPr lang="en-GB" sz="1400" b="1" dirty="0"/>
          </a:p>
        </p:txBody>
      </p:sp>
      <p:sp>
        <p:nvSpPr>
          <p:cNvPr id="10" name="Rectangle 9"/>
          <p:cNvSpPr/>
          <p:nvPr/>
        </p:nvSpPr>
        <p:spPr>
          <a:xfrm>
            <a:off x="5187462" y="5230168"/>
            <a:ext cx="3719636" cy="807505"/>
          </a:xfrm>
          <a:prstGeom prst="rect">
            <a:avLst/>
          </a:prstGeom>
          <a:solidFill>
            <a:srgbClr val="177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1600" b="1" dirty="0" smtClean="0"/>
              <a:t>Sustainability Index</a:t>
            </a:r>
            <a:endParaRPr lang="en-GB" sz="1600" b="1" dirty="0"/>
          </a:p>
          <a:p>
            <a:pPr marL="285750" indent="-285750">
              <a:spcAft>
                <a:spcPts val="600"/>
              </a:spcAft>
              <a:buFont typeface="Arial" panose="020B0604020202020204" pitchFamily="34" charset="0"/>
              <a:buChar char="•"/>
            </a:pPr>
            <a:r>
              <a:rPr lang="en-GB" sz="1400" b="1" dirty="0" smtClean="0"/>
              <a:t>Annual Reporting for EBRD</a:t>
            </a:r>
            <a:endParaRPr lang="en-GB" sz="1400" b="1" dirty="0"/>
          </a:p>
        </p:txBody>
      </p:sp>
      <p:sp>
        <p:nvSpPr>
          <p:cNvPr id="5" name="Footer Placeholder 4"/>
          <p:cNvSpPr>
            <a:spLocks noGrp="1"/>
          </p:cNvSpPr>
          <p:nvPr>
            <p:ph type="ftr" sz="quarter" idx="11"/>
            <p:custDataLst>
              <p:tags r:id="rId1"/>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1984729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Industry Sub-sectoral Guidelines</a:t>
            </a:r>
            <a:br>
              <a:rPr lang="en-GB" dirty="0" smtClean="0"/>
            </a:br>
            <a:endParaRPr lang="en-GB" dirty="0"/>
          </a:p>
        </p:txBody>
      </p:sp>
      <p:pic>
        <p:nvPicPr>
          <p:cNvPr id="6146" name="Picture 2"/>
          <p:cNvPicPr>
            <a:picLocks noGrp="1" noChangeAspect="1" noChangeArrowheads="1"/>
          </p:cNvPicPr>
          <p:nvPr>
            <p:ph type="chart" sz="half" idx="1"/>
          </p:nvPr>
        </p:nvPicPr>
        <p:blipFill>
          <a:blip r:embed="rId4">
            <a:extLst>
              <a:ext uri="{28A0092B-C50C-407E-A947-70E740481C1C}">
                <a14:useLocalDpi xmlns:a14="http://schemas.microsoft.com/office/drawing/2010/main" val="0"/>
              </a:ext>
            </a:extLst>
          </a:blip>
          <a:srcRect/>
          <a:stretch>
            <a:fillRect/>
          </a:stretch>
        </p:blipFill>
        <p:spPr bwMode="auto">
          <a:xfrm>
            <a:off x="127000" y="999710"/>
            <a:ext cx="2968061" cy="415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268760"/>
            <a:ext cx="3101685" cy="425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585" y="1772816"/>
            <a:ext cx="318569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79370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E&amp;S E-modules</a:t>
            </a:r>
            <a:endParaRPr lang="en-GB" dirty="0">
              <a:solidFill>
                <a:srgbClr val="C00000"/>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09" t="6580" r="5731" b="6671"/>
          <a:stretch/>
        </p:blipFill>
        <p:spPr bwMode="auto">
          <a:xfrm>
            <a:off x="4967490" y="3384465"/>
            <a:ext cx="3748998" cy="28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577500" y="1196751"/>
            <a:ext cx="7895125" cy="2068963"/>
          </a:xfrm>
          <a:prstGeom prst="rect">
            <a:avLst/>
          </a:prstGeom>
        </p:spPr>
        <p:txBody>
          <a:bodyPr vert="horz" lIns="0" tIns="0" rIns="0" bIns="0" rtlCol="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dirty="0" smtClean="0"/>
              <a:t>E-learning modules provide:</a:t>
            </a:r>
          </a:p>
          <a:p>
            <a:pPr lvl="1" fontAlgn="auto"/>
            <a:r>
              <a:rPr lang="en-GB" dirty="0" smtClean="0"/>
              <a:t>step by step guidance for appraisal of environment and social risks</a:t>
            </a:r>
          </a:p>
          <a:p>
            <a:pPr lvl="1" fontAlgn="auto"/>
            <a:r>
              <a:rPr lang="en-GB" dirty="0" smtClean="0"/>
              <a:t>how and why financial intermediaries should carry out environmental and social investigations</a:t>
            </a:r>
          </a:p>
          <a:p>
            <a:pPr lvl="1" fontAlgn="auto"/>
            <a:r>
              <a:rPr lang="en-GB" dirty="0" smtClean="0"/>
              <a:t>supporting reference materials to assess the environmental and social aspects of a transaction</a:t>
            </a:r>
          </a:p>
          <a:p>
            <a:pPr fontAlgn="auto">
              <a:spcAft>
                <a:spcPts val="0"/>
              </a:spcAft>
            </a:pPr>
            <a:endParaRPr lang="en-GB" dirty="0" smtClean="0"/>
          </a:p>
          <a:p>
            <a:pPr fontAlgn="auto">
              <a:spcAft>
                <a:spcPts val="0"/>
              </a:spcAft>
            </a:pPr>
            <a:endParaRPr lang="en-GB" dirty="0" smtClean="0"/>
          </a:p>
        </p:txBody>
      </p:sp>
      <p:sp>
        <p:nvSpPr>
          <p:cNvPr id="3" name="Content Placeholder 2"/>
          <p:cNvSpPr>
            <a:spLocks noGrp="1"/>
          </p:cNvSpPr>
          <p:nvPr>
            <p:ph idx="1"/>
          </p:nvPr>
        </p:nvSpPr>
        <p:spPr>
          <a:xfrm>
            <a:off x="541883" y="3265714"/>
            <a:ext cx="4505134" cy="3075709"/>
          </a:xfrm>
        </p:spPr>
        <p:txBody>
          <a:bodyPr>
            <a:normAutofit fontScale="85000" lnSpcReduction="10000"/>
          </a:bodyPr>
          <a:lstStyle/>
          <a:p>
            <a:r>
              <a:rPr lang="en-GB" dirty="0" smtClean="0"/>
              <a:t>What </a:t>
            </a:r>
            <a:r>
              <a:rPr lang="en-GB" dirty="0"/>
              <a:t>you do</a:t>
            </a:r>
            <a:r>
              <a:rPr lang="en-GB" dirty="0" smtClean="0"/>
              <a:t>:</a:t>
            </a:r>
          </a:p>
          <a:p>
            <a:pPr lvl="1"/>
            <a:r>
              <a:rPr lang="en-GB" dirty="0" smtClean="0"/>
              <a:t>register </a:t>
            </a:r>
            <a:r>
              <a:rPr lang="en-GB" dirty="0"/>
              <a:t>to access the </a:t>
            </a:r>
            <a:r>
              <a:rPr lang="en-GB" dirty="0" smtClean="0"/>
              <a:t>materials</a:t>
            </a:r>
            <a:endParaRPr lang="en-GB" dirty="0"/>
          </a:p>
          <a:p>
            <a:pPr lvl="1"/>
            <a:r>
              <a:rPr lang="en-GB" dirty="0" smtClean="0"/>
              <a:t>select </a:t>
            </a:r>
            <a:r>
              <a:rPr lang="en-GB" dirty="0"/>
              <a:t>training relevant to the products you work </a:t>
            </a:r>
            <a:r>
              <a:rPr lang="en-GB" dirty="0" smtClean="0"/>
              <a:t>with (</a:t>
            </a:r>
            <a:r>
              <a:rPr lang="en-GB" dirty="0" err="1" smtClean="0"/>
              <a:t>eg</a:t>
            </a:r>
            <a:r>
              <a:rPr lang="en-GB" dirty="0" smtClean="0"/>
              <a:t> loans, equity investment)</a:t>
            </a:r>
            <a:endParaRPr lang="en-GB" dirty="0"/>
          </a:p>
          <a:p>
            <a:pPr lvl="1"/>
            <a:r>
              <a:rPr lang="en-GB" dirty="0"/>
              <a:t>w</a:t>
            </a:r>
            <a:r>
              <a:rPr lang="en-GB" dirty="0" smtClean="0"/>
              <a:t>ork through </a:t>
            </a:r>
            <a:r>
              <a:rPr lang="en-GB" dirty="0"/>
              <a:t>c</a:t>
            </a:r>
            <a:r>
              <a:rPr lang="en-GB" dirty="0" smtClean="0"/>
              <a:t>ase </a:t>
            </a:r>
            <a:r>
              <a:rPr lang="en-GB" dirty="0"/>
              <a:t>study material and </a:t>
            </a:r>
            <a:r>
              <a:rPr lang="en-GB" dirty="0" smtClean="0"/>
              <a:t>examples</a:t>
            </a:r>
            <a:endParaRPr lang="en-GB" dirty="0"/>
          </a:p>
          <a:p>
            <a:pPr lvl="1"/>
            <a:r>
              <a:rPr lang="en-GB" dirty="0"/>
              <a:t>a</a:t>
            </a:r>
            <a:r>
              <a:rPr lang="en-GB" dirty="0" smtClean="0"/>
              <a:t>ssess what you have learned </a:t>
            </a:r>
            <a:r>
              <a:rPr lang="en-GB" dirty="0"/>
              <a:t>to help you demonstrate </a:t>
            </a:r>
            <a:r>
              <a:rPr lang="en-GB" dirty="0" smtClean="0"/>
              <a:t>value</a:t>
            </a:r>
          </a:p>
          <a:p>
            <a:pPr marL="0" lvl="1" indent="0">
              <a:buNone/>
            </a:pPr>
            <a:r>
              <a:rPr lang="en-GB" sz="1300" dirty="0" smtClean="0">
                <a:hlinkClick r:id="rId5"/>
              </a:rPr>
              <a:t>http</a:t>
            </a:r>
            <a:r>
              <a:rPr lang="en-GB" sz="1300" dirty="0">
                <a:hlinkClick r:id="rId5"/>
              </a:rPr>
              <a:t>://</a:t>
            </a:r>
            <a:r>
              <a:rPr lang="en-GB" sz="1300" dirty="0" smtClean="0">
                <a:hlinkClick r:id="rId5"/>
              </a:rPr>
              <a:t>ebrd.coastlinesolutions.com/GUI_loginEBRD_ES.asp</a:t>
            </a:r>
            <a:endParaRPr lang="en-GB" sz="1300" dirty="0" smtClean="0"/>
          </a:p>
          <a:p>
            <a:pPr marL="0" lvl="1" indent="0">
              <a:buNone/>
            </a:pPr>
            <a:endParaRPr lang="en-GB" sz="1300" dirty="0"/>
          </a:p>
          <a:p>
            <a:endParaRPr lang="en-GB" dirty="0"/>
          </a:p>
          <a:p>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105527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EBRD E&amp;S Risk Management</a:t>
            </a:r>
            <a:endParaRPr lang="en-GB" dirty="0"/>
          </a:p>
        </p:txBody>
      </p:sp>
      <p:sp>
        <p:nvSpPr>
          <p:cNvPr id="6" name="Rectangle 5"/>
          <p:cNvSpPr/>
          <p:nvPr/>
        </p:nvSpPr>
        <p:spPr>
          <a:xfrm>
            <a:off x="393497" y="1139399"/>
            <a:ext cx="7883607" cy="646331"/>
          </a:xfrm>
          <a:prstGeom prst="rect">
            <a:avLst/>
          </a:prstGeom>
        </p:spPr>
        <p:txBody>
          <a:bodyPr wrap="square">
            <a:spAutoFit/>
          </a:bodyPr>
          <a:lstStyle/>
          <a:p>
            <a:r>
              <a:rPr lang="en-GB" b="1" dirty="0" smtClean="0">
                <a:solidFill>
                  <a:schemeClr val="tx2">
                    <a:lumMod val="20000"/>
                    <a:lumOff val="80000"/>
                  </a:schemeClr>
                </a:solidFill>
                <a:hlinkClick r:id="rId4"/>
              </a:rPr>
              <a:t>Can be </a:t>
            </a:r>
            <a:r>
              <a:rPr lang="en-GB" b="1" dirty="0">
                <a:solidFill>
                  <a:schemeClr val="tx2">
                    <a:lumMod val="20000"/>
                    <a:lumOff val="80000"/>
                  </a:schemeClr>
                </a:solidFill>
                <a:hlinkClick r:id="rId4"/>
              </a:rPr>
              <a:t>found at: http://www.ebrd.com/who-we-are/our-values/environmental-emanual-risk.html</a:t>
            </a:r>
            <a:endParaRPr lang="en-GB" b="1" dirty="0" smtClean="0">
              <a:solidFill>
                <a:schemeClr val="tx2">
                  <a:lumMod val="20000"/>
                  <a:lumOff val="80000"/>
                </a:schemeClr>
              </a:solidFill>
              <a:hlinkClick r:id="rId4"/>
            </a:endParaRPr>
          </a:p>
        </p:txBody>
      </p:sp>
      <p:sp>
        <p:nvSpPr>
          <p:cNvPr id="11" name="Slide Number Placeholder 1"/>
          <p:cNvSpPr txBox="1">
            <a:spLocks/>
          </p:cNvSpPr>
          <p:nvPr/>
        </p:nvSpPr>
        <p:spPr>
          <a:xfrm>
            <a:off x="8279569" y="6480000"/>
            <a:ext cx="360002" cy="378000"/>
          </a:xfrm>
          <a:prstGeom prst="rect">
            <a:avLst/>
          </a:prstGeom>
        </p:spPr>
        <p:txBody>
          <a:bodyPr anchor="ctr"/>
          <a:ls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a:lstStyle>
          <a:p>
            <a:pPr algn="r"/>
            <a:fld id="{71F9F866-B438-9445-8D9F-1F8FF6608833}" type="slidenum">
              <a:rPr lang="en-GB" sz="800" smtClean="0">
                <a:solidFill>
                  <a:schemeClr val="tx2"/>
                </a:solidFill>
              </a:rPr>
              <a:pPr algn="r"/>
              <a:t>23</a:t>
            </a:fld>
            <a:endParaRPr lang="en-GB" sz="800" dirty="0">
              <a:solidFill>
                <a:schemeClr val="tx2"/>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6" y="1865030"/>
            <a:ext cx="4223365" cy="394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3633" y="1604855"/>
            <a:ext cx="3345938" cy="474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279803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3" name="Rectangle 5"/>
          <p:cNvSpPr>
            <a:spLocks noGrp="1" noChangeArrowheads="1"/>
          </p:cNvSpPr>
          <p:nvPr>
            <p:ph type="title" idx="4294967295"/>
          </p:nvPr>
        </p:nvSpPr>
        <p:spPr>
          <a:xfrm>
            <a:off x="357382" y="26"/>
            <a:ext cx="6336582" cy="847725"/>
          </a:xfrm>
        </p:spPr>
        <p:txBody>
          <a:bodyPr>
            <a:normAutofit/>
          </a:bodyPr>
          <a:lstStyle/>
          <a:p>
            <a:pPr>
              <a:lnSpc>
                <a:spcPts val="3200"/>
              </a:lnSpc>
              <a:defRPr/>
            </a:pPr>
            <a:r>
              <a:rPr lang="en-GB" sz="3000" dirty="0" smtClean="0">
                <a:latin typeface="+mj-lt"/>
                <a:ea typeface="+mj-ea"/>
                <a:cs typeface="+mj-cs"/>
              </a:rPr>
              <a:t>Annual E&amp;S reporting to EBRD</a:t>
            </a:r>
            <a:endParaRPr lang="en-GB" sz="3000" dirty="0">
              <a:latin typeface="+mj-lt"/>
              <a:ea typeface="+mj-ea"/>
              <a:cs typeface="+mj-cs"/>
            </a:endParaRPr>
          </a:p>
        </p:txBody>
      </p:sp>
      <p:sp>
        <p:nvSpPr>
          <p:cNvPr id="1429508" name="Rectangle 6"/>
          <p:cNvSpPr>
            <a:spLocks noGrp="1" noChangeArrowheads="1"/>
          </p:cNvSpPr>
          <p:nvPr>
            <p:ph type="body" idx="4294967295"/>
          </p:nvPr>
        </p:nvSpPr>
        <p:spPr>
          <a:xfrm>
            <a:off x="624468" y="1072453"/>
            <a:ext cx="8214732" cy="4860000"/>
          </a:xfrm>
        </p:spPr>
        <p:txBody>
          <a:bodyPr>
            <a:noAutofit/>
          </a:bodyPr>
          <a:lstStyle/>
          <a:p>
            <a:pPr marL="361950" indent="-361950">
              <a:lnSpc>
                <a:spcPts val="2800"/>
              </a:lnSpc>
              <a:spcBef>
                <a:spcPts val="600"/>
              </a:spcBef>
              <a:spcAft>
                <a:spcPts val="600"/>
              </a:spcAft>
            </a:pPr>
            <a:r>
              <a:rPr lang="en-GB" sz="2000" b="1" dirty="0" smtClean="0"/>
              <a:t>The Sustainability Index</a:t>
            </a:r>
          </a:p>
          <a:p>
            <a:pPr lvl="1">
              <a:lnSpc>
                <a:spcPts val="2800"/>
              </a:lnSpc>
              <a:spcBef>
                <a:spcPts val="0"/>
              </a:spcBef>
              <a:spcAft>
                <a:spcPts val="600"/>
              </a:spcAft>
            </a:pPr>
            <a:endParaRPr lang="en-GB" sz="2000" dirty="0"/>
          </a:p>
          <a:p>
            <a:pPr lvl="1">
              <a:lnSpc>
                <a:spcPts val="2800"/>
              </a:lnSpc>
              <a:spcBef>
                <a:spcPts val="0"/>
              </a:spcBef>
              <a:spcAft>
                <a:spcPts val="600"/>
              </a:spcAft>
            </a:pPr>
            <a:endParaRPr lang="en-GB" sz="2000" dirty="0"/>
          </a:p>
        </p:txBody>
      </p:sp>
      <p:pic>
        <p:nvPicPr>
          <p:cNvPr id="2" name="Picture 1"/>
          <p:cNvPicPr>
            <a:picLocks noChangeAspect="1"/>
          </p:cNvPicPr>
          <p:nvPr/>
        </p:nvPicPr>
        <p:blipFill>
          <a:blip r:embed="rId4"/>
          <a:stretch>
            <a:fillRect/>
          </a:stretch>
        </p:blipFill>
        <p:spPr>
          <a:xfrm>
            <a:off x="505506" y="1524003"/>
            <a:ext cx="8333707" cy="4408453"/>
          </a:xfrm>
          <a:prstGeom prst="rect">
            <a:avLst/>
          </a:prstGeom>
        </p:spPr>
      </p:pic>
      <p:sp>
        <p:nvSpPr>
          <p:cNvPr id="3"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17236433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679338586"/>
              </p:ext>
            </p:extLst>
          </p:nvPr>
        </p:nvGraphicFramePr>
        <p:xfrm>
          <a:off x="367504" y="3355635"/>
          <a:ext cx="4846917" cy="2629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2437794304"/>
              </p:ext>
            </p:extLst>
          </p:nvPr>
        </p:nvGraphicFramePr>
        <p:xfrm>
          <a:off x="373156" y="3356992"/>
          <a:ext cx="4846917" cy="342173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507" y="3041667"/>
            <a:ext cx="9144508" cy="342038"/>
          </a:xfrm>
          <a:prstGeom prst="rect">
            <a:avLst/>
          </a:prstGeom>
          <a:solidFill>
            <a:srgbClr val="2F6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sym typeface="Times" charset="0"/>
            </a:endParaRPr>
          </a:p>
        </p:txBody>
      </p:sp>
      <p:sp>
        <p:nvSpPr>
          <p:cNvPr id="13" name="TextBox 12"/>
          <p:cNvSpPr txBox="1"/>
          <p:nvPr/>
        </p:nvSpPr>
        <p:spPr>
          <a:xfrm>
            <a:off x="35496" y="3023665"/>
            <a:ext cx="9253028" cy="369332"/>
          </a:xfrm>
          <a:prstGeom prst="rect">
            <a:avLst/>
          </a:prstGeom>
          <a:noFill/>
        </p:spPr>
        <p:txBody>
          <a:bodyPr wrap="square" rtlCol="0">
            <a:spAutoFit/>
          </a:bodyPr>
          <a:lstStyle/>
          <a:p>
            <a:r>
              <a:rPr lang="en-GB" b="1" dirty="0">
                <a:solidFill>
                  <a:prstClr val="white"/>
                </a:solidFill>
                <a:latin typeface="Georgia" panose="02040502050405020303" pitchFamily="18" charset="0"/>
                <a:ea typeface="ヒラギノ明朝 ProN W3" charset="-128"/>
                <a:sym typeface="Times" charset="0"/>
              </a:rPr>
              <a:t>Summary – Environmental and Social Risk Management Scores</a:t>
            </a:r>
          </a:p>
        </p:txBody>
      </p:sp>
      <p:sp>
        <p:nvSpPr>
          <p:cNvPr id="7" name="TextBox 6"/>
          <p:cNvSpPr txBox="1"/>
          <p:nvPr/>
        </p:nvSpPr>
        <p:spPr>
          <a:xfrm>
            <a:off x="971600" y="766445"/>
            <a:ext cx="7524835" cy="646331"/>
          </a:xfrm>
          <a:prstGeom prst="rect">
            <a:avLst/>
          </a:prstGeom>
          <a:noFill/>
        </p:spPr>
        <p:txBody>
          <a:bodyPr wrap="square" rtlCol="0">
            <a:spAutoFit/>
          </a:bodyPr>
          <a:lstStyle/>
          <a:p>
            <a:pPr algn="ctr"/>
            <a:r>
              <a:rPr lang="en-GB" sz="1200" dirty="0">
                <a:solidFill>
                  <a:prstClr val="black"/>
                </a:solidFill>
                <a:latin typeface="Georgia" panose="02040502050405020303" pitchFamily="18" charset="0"/>
                <a:ea typeface="ヒラギノ明朝 ProN W3" charset="-128"/>
                <a:sym typeface="Times" charset="0"/>
              </a:rPr>
              <a:t>This summary report provides a statistical summary in which you and EBRD can understand how your Financial Institution is responding to the risks and opportunities associated with responding to Environmental and Social (E&amp;S) risks.</a:t>
            </a:r>
            <a:endParaRPr lang="en-GB" sz="1200" b="1" dirty="0">
              <a:solidFill>
                <a:prstClr val="black"/>
              </a:solidFill>
              <a:latin typeface="Georgia" panose="02040502050405020303" pitchFamily="18" charset="0"/>
              <a:ea typeface="ヒラギノ明朝 ProN W3" charset="-128"/>
              <a:sym typeface="Times" charset="0"/>
            </a:endParaRPr>
          </a:p>
        </p:txBody>
      </p:sp>
      <p:sp>
        <p:nvSpPr>
          <p:cNvPr id="10" name="Rectangle 9"/>
          <p:cNvSpPr/>
          <p:nvPr/>
        </p:nvSpPr>
        <p:spPr>
          <a:xfrm>
            <a:off x="5430445" y="4041068"/>
            <a:ext cx="3450948" cy="1015663"/>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en-US" b="1" dirty="0">
                <a:solidFill>
                  <a:srgbClr val="000000"/>
                </a:solidFill>
                <a:latin typeface="Georgia" panose="02040502050405020303" pitchFamily="18" charset="0"/>
                <a:ea typeface="ヒラギノ明朝 ProN W3" charset="-128"/>
                <a:sym typeface="Times" charset="0"/>
              </a:rPr>
              <a:t>The maximum and good practice scores are based on good international practice and EBRD’s knowledge and experience within the Financial Institution community.</a:t>
            </a:r>
          </a:p>
        </p:txBody>
      </p:sp>
      <p:graphicFrame>
        <p:nvGraphicFramePr>
          <p:cNvPr id="11" name="Table 10"/>
          <p:cNvGraphicFramePr>
            <a:graphicFrameLocks noGrp="1"/>
          </p:cNvGraphicFramePr>
          <p:nvPr>
            <p:extLst>
              <p:ext uri="{D42A27DB-BD31-4B8C-83A1-F6EECF244321}">
                <p14:modId xmlns:p14="http://schemas.microsoft.com/office/powerpoint/2010/main" val="1511846330"/>
              </p:ext>
            </p:extLst>
          </p:nvPr>
        </p:nvGraphicFramePr>
        <p:xfrm>
          <a:off x="467544" y="1376772"/>
          <a:ext cx="8413848" cy="1371600"/>
        </p:xfrm>
        <a:graphic>
          <a:graphicData uri="http://schemas.openxmlformats.org/drawingml/2006/table">
            <a:tbl>
              <a:tblPr firstRow="1" bandRow="1">
                <a:tableStyleId>{5C22544A-7EE6-4342-B048-85BDC9FD1C3A}</a:tableStyleId>
              </a:tblPr>
              <a:tblGrid>
                <a:gridCol w="3312368"/>
                <a:gridCol w="648072"/>
                <a:gridCol w="3528392"/>
                <a:gridCol w="925016"/>
              </a:tblGrid>
              <a:tr h="189021">
                <a:tc>
                  <a:txBody>
                    <a:bodyPr/>
                    <a:lstStyle/>
                    <a:p>
                      <a:r>
                        <a:rPr lang="en-GB" sz="1200" b="1" dirty="0" smtClean="0">
                          <a:solidFill>
                            <a:schemeClr val="tx1"/>
                          </a:solidFill>
                          <a:latin typeface="Georgia" panose="02040502050405020303" pitchFamily="18" charset="0"/>
                        </a:rPr>
                        <a:t>FI Name</a:t>
                      </a:r>
                      <a:r>
                        <a:rPr lang="en-GB" sz="1200" dirty="0" smtClean="0">
                          <a:solidFill>
                            <a:schemeClr val="tx1"/>
                          </a:solidFill>
                          <a:latin typeface="Georgia" panose="02040502050405020303" pitchFamily="18" charset="0"/>
                        </a:rPr>
                        <a:t>: FI ABC</a:t>
                      </a:r>
                      <a:endParaRPr lang="en-GB" sz="1200" dirty="0">
                        <a:solidFill>
                          <a:schemeClr val="tx1"/>
                        </a:solidFill>
                        <a:latin typeface="Georgia" panose="02040502050405020303" pitchFamily="18" charset="0"/>
                      </a:endParaRPr>
                    </a:p>
                  </a:txBody>
                  <a:tcPr>
                    <a:noFill/>
                  </a:tcPr>
                </a:tc>
                <a:tc>
                  <a:txBody>
                    <a:bodyPr/>
                    <a:lstStyle/>
                    <a:p>
                      <a:endParaRPr lang="en-GB" sz="1200" dirty="0">
                        <a:solidFill>
                          <a:schemeClr val="tx1"/>
                        </a:solidFill>
                        <a:latin typeface="Georgia" panose="02040502050405020303" pitchFamily="18" charset="0"/>
                      </a:endParaRPr>
                    </a:p>
                  </a:txBody>
                  <a:tcPr>
                    <a:noFill/>
                  </a:tcPr>
                </a:tc>
                <a:tc>
                  <a:txBody>
                    <a:bodyPr/>
                    <a:lstStyle/>
                    <a:p>
                      <a:r>
                        <a:rPr lang="en-GB" sz="1200" b="1" dirty="0" smtClean="0">
                          <a:solidFill>
                            <a:schemeClr val="tx1"/>
                          </a:solidFill>
                          <a:latin typeface="Georgia" panose="02040502050405020303" pitchFamily="18" charset="0"/>
                        </a:rPr>
                        <a:t>Date Completed</a:t>
                      </a:r>
                      <a:r>
                        <a:rPr lang="en-GB" sz="1200" dirty="0" smtClean="0">
                          <a:solidFill>
                            <a:schemeClr val="tx1"/>
                          </a:solidFill>
                          <a:latin typeface="Georgia" panose="02040502050405020303" pitchFamily="18" charset="0"/>
                        </a:rPr>
                        <a:t>:</a:t>
                      </a:r>
                      <a:endParaRPr lang="en-GB" sz="1200" b="0" dirty="0">
                        <a:solidFill>
                          <a:schemeClr val="tx1"/>
                        </a:solidFill>
                        <a:latin typeface="Georgia" panose="02040502050405020303" pitchFamily="18" charset="0"/>
                      </a:endParaRPr>
                    </a:p>
                  </a:txBody>
                  <a:tcPr>
                    <a:noFill/>
                  </a:tcPr>
                </a:tc>
                <a:tc>
                  <a:txBody>
                    <a:bodyPr/>
                    <a:lstStyle/>
                    <a:p>
                      <a:endParaRPr lang="en-GB" sz="1200" dirty="0">
                        <a:solidFill>
                          <a:schemeClr val="tx1"/>
                        </a:solidFill>
                        <a:latin typeface="Georgia" panose="02040502050405020303" pitchFamily="18" charset="0"/>
                      </a:endParaRPr>
                    </a:p>
                  </a:txBody>
                  <a:tcPr>
                    <a:noFill/>
                  </a:tcPr>
                </a:tc>
              </a:tr>
              <a:tr h="264629">
                <a:tc>
                  <a:txBody>
                    <a:bodyPr/>
                    <a:lstStyle/>
                    <a:p>
                      <a:r>
                        <a:rPr lang="en-GB" sz="1200" b="1" dirty="0" smtClean="0">
                          <a:solidFill>
                            <a:schemeClr val="tx1"/>
                          </a:solidFill>
                          <a:latin typeface="Georgia" panose="02040502050405020303" pitchFamily="18" charset="0"/>
                        </a:rPr>
                        <a:t>FI: Address:</a:t>
                      </a:r>
                      <a:endParaRPr lang="en-GB" sz="1200" dirty="0">
                        <a:solidFill>
                          <a:schemeClr val="tx1"/>
                        </a:solidFill>
                        <a:latin typeface="Georgia" panose="02040502050405020303" pitchFamily="18" charset="0"/>
                      </a:endParaRPr>
                    </a:p>
                  </a:txBody>
                  <a:tcPr>
                    <a:noFill/>
                  </a:tcPr>
                </a:tc>
                <a:tc>
                  <a:txBody>
                    <a:bodyPr/>
                    <a:lstStyle/>
                    <a:p>
                      <a:endParaRPr lang="en-GB" sz="1200" dirty="0">
                        <a:solidFill>
                          <a:schemeClr val="tx1"/>
                        </a:solidFill>
                        <a:latin typeface="Georgia" panose="02040502050405020303"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Georgia" panose="02040502050405020303" pitchFamily="18" charset="0"/>
                        </a:rPr>
                        <a:t>Reporting Period</a:t>
                      </a:r>
                      <a:r>
                        <a:rPr lang="en-GB" sz="1200" dirty="0" smtClean="0">
                          <a:solidFill>
                            <a:schemeClr val="tx1"/>
                          </a:solidFill>
                          <a:latin typeface="Georgia" panose="02040502050405020303" pitchFamily="18" charset="0"/>
                        </a:rPr>
                        <a:t>:</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Georgia" panose="02040502050405020303" pitchFamily="18" charset="0"/>
                      </a:endParaRPr>
                    </a:p>
                  </a:txBody>
                  <a:tcP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Georgia" panose="02040502050405020303" pitchFamily="18" charset="0"/>
                        </a:rPr>
                        <a:t>No. of branches</a:t>
                      </a:r>
                      <a:r>
                        <a:rPr lang="en-GB" sz="1200" dirty="0" smtClean="0">
                          <a:solidFill>
                            <a:schemeClr val="tx1"/>
                          </a:solidFill>
                          <a:latin typeface="Georgia" panose="02040502050405020303" pitchFamily="18" charset="0"/>
                        </a:rPr>
                        <a:t>:</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Georgia" panose="02040502050405020303"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Georgia" panose="02040502050405020303" pitchFamily="18" charset="0"/>
                        </a:rPr>
                        <a:t>No of employees: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latin typeface="Georgia" panose="02040502050405020303" pitchFamily="18" charset="0"/>
                      </a:endParaRPr>
                    </a:p>
                  </a:txBody>
                  <a:tcPr>
                    <a:noFill/>
                  </a:tcPr>
                </a:tc>
              </a:tr>
              <a:tr h="189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Georgia" panose="02040502050405020303" pitchFamily="18" charset="0"/>
                        </a:rPr>
                        <a:t>International Operations: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latin typeface="Georgia" panose="02040502050405020303" pitchFamily="18" charset="0"/>
                      </a:endParaRPr>
                    </a:p>
                  </a:txBody>
                  <a:tcPr>
                    <a:noFill/>
                  </a:tcPr>
                </a:tc>
                <a:tc>
                  <a:txBody>
                    <a:bodyPr/>
                    <a:lstStyle/>
                    <a:p>
                      <a:r>
                        <a:rPr lang="en-GB" sz="1200" b="1" dirty="0" smtClean="0">
                          <a:solidFill>
                            <a:schemeClr val="tx1"/>
                          </a:solidFill>
                          <a:latin typeface="Georgia" panose="02040502050405020303" pitchFamily="18" charset="0"/>
                        </a:rPr>
                        <a:t>Date of signing loan agreement:</a:t>
                      </a:r>
                      <a:endParaRPr lang="en-GB" sz="1200" b="1" dirty="0">
                        <a:solidFill>
                          <a:schemeClr val="tx1"/>
                        </a:solidFill>
                        <a:latin typeface="Georgia" panose="02040502050405020303" pitchFamily="18" charset="0"/>
                      </a:endParaRPr>
                    </a:p>
                  </a:txBody>
                  <a:tcPr>
                    <a:noFill/>
                  </a:tcPr>
                </a:tc>
                <a:tc>
                  <a:txBody>
                    <a:bodyPr/>
                    <a:lstStyle/>
                    <a:p>
                      <a:endParaRPr lang="en-GB" sz="1200" dirty="0">
                        <a:solidFill>
                          <a:schemeClr val="tx1"/>
                        </a:solidFill>
                        <a:latin typeface="Georgia" panose="02040502050405020303" pitchFamily="18" charset="0"/>
                      </a:endParaRPr>
                    </a:p>
                  </a:txBody>
                  <a:tcPr>
                    <a:noFill/>
                  </a:tcPr>
                </a:tc>
              </a:tr>
              <a:tr h="189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Georgia" panose="02040502050405020303" pitchFamily="18" charset="0"/>
                        </a:rPr>
                        <a:t>Currency used:</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latin typeface="Georgia" panose="02040502050405020303" pitchFamily="18" charset="0"/>
                      </a:endParaRPr>
                    </a:p>
                  </a:txBody>
                  <a:tcPr>
                    <a:noFill/>
                  </a:tcPr>
                </a:tc>
                <a:tc>
                  <a:txBody>
                    <a:bodyPr/>
                    <a:lstStyle/>
                    <a:p>
                      <a:r>
                        <a:rPr lang="en-GB" sz="1200" b="1" dirty="0" smtClean="0">
                          <a:solidFill>
                            <a:schemeClr val="tx1"/>
                          </a:solidFill>
                          <a:latin typeface="Georgia" panose="02040502050405020303" pitchFamily="18" charset="0"/>
                        </a:rPr>
                        <a:t>Operate Internationally:</a:t>
                      </a:r>
                      <a:endParaRPr lang="en-GB" sz="1200" b="1" dirty="0">
                        <a:solidFill>
                          <a:schemeClr val="tx1"/>
                        </a:solidFill>
                        <a:latin typeface="Georgia" panose="02040502050405020303" pitchFamily="18" charset="0"/>
                      </a:endParaRPr>
                    </a:p>
                  </a:txBody>
                  <a:tcPr>
                    <a:noFill/>
                  </a:tcPr>
                </a:tc>
                <a:tc>
                  <a:txBody>
                    <a:bodyPr/>
                    <a:lstStyle/>
                    <a:p>
                      <a:endParaRPr lang="en-GB" sz="1200" dirty="0">
                        <a:solidFill>
                          <a:schemeClr val="tx1"/>
                        </a:solidFill>
                        <a:latin typeface="Georgia" panose="02040502050405020303" pitchFamily="18" charset="0"/>
                      </a:endParaRPr>
                    </a:p>
                  </a:txBody>
                  <a:tcPr>
                    <a:noFill/>
                  </a:tcPr>
                </a:tc>
              </a:tr>
            </a:tbl>
          </a:graphicData>
        </a:graphic>
      </p:graphicFrame>
      <p:sp>
        <p:nvSpPr>
          <p:cNvPr id="14" name="TextBox 13"/>
          <p:cNvSpPr txBox="1"/>
          <p:nvPr/>
        </p:nvSpPr>
        <p:spPr>
          <a:xfrm>
            <a:off x="35496" y="-63388"/>
            <a:ext cx="1368152" cy="369332"/>
          </a:xfrm>
          <a:prstGeom prst="rect">
            <a:avLst/>
          </a:prstGeom>
          <a:noFill/>
        </p:spPr>
        <p:txBody>
          <a:bodyPr wrap="square" rtlCol="0">
            <a:spAutoFit/>
          </a:bodyPr>
          <a:lstStyle/>
          <a:p>
            <a:r>
              <a:rPr lang="en-GB" b="1" dirty="0">
                <a:solidFill>
                  <a:prstClr val="white"/>
                </a:solidFill>
                <a:latin typeface="Georgia" panose="02040502050405020303" pitchFamily="18" charset="0"/>
                <a:ea typeface="ヒラギノ明朝 ProN W3" charset="-128"/>
                <a:sym typeface="Times" charset="0"/>
              </a:rPr>
              <a:t>Section 1</a:t>
            </a:r>
          </a:p>
        </p:txBody>
      </p:sp>
      <p:sp>
        <p:nvSpPr>
          <p:cNvPr id="3" name="Footer Placeholder 2"/>
          <p:cNvSpPr>
            <a:spLocks noGrp="1"/>
          </p:cNvSpPr>
          <p:nvPr>
            <p:ph type="ftr" sz="quarter" idx="11"/>
            <p:custDataLst>
              <p:tags r:id="rId1"/>
            </p:custDataLst>
          </p:nvPr>
        </p:nvSpPr>
        <p:spPr>
          <a:xfrm>
            <a:off x="0" y="6356351"/>
            <a:ext cx="9144000" cy="365125"/>
          </a:xfrm>
        </p:spPr>
        <p:txBody>
          <a:bodyPr/>
          <a:lstStyle/>
          <a:p>
            <a:r>
              <a:rPr lang="en-GB" smtClean="0"/>
              <a:t>OFFICIAL USE</a:t>
            </a:r>
            <a:r>
              <a:rPr lang="en-GB" smtClean="0">
                <a:solidFill>
                  <a:srgbClr val="000000"/>
                </a:solidFill>
              </a:rPr>
              <a:t> </a:t>
            </a:r>
            <a:endParaRPr lang="en-GB" dirty="0">
              <a:solidFill>
                <a:srgbClr val="000000"/>
              </a:solidFill>
            </a:endParaRPr>
          </a:p>
        </p:txBody>
      </p:sp>
    </p:spTree>
    <p:extLst>
      <p:ext uri="{BB962C8B-B14F-4D97-AF65-F5344CB8AC3E}">
        <p14:creationId xmlns:p14="http://schemas.microsoft.com/office/powerpoint/2010/main" val="81492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Additional Information</a:t>
            </a:r>
          </a:p>
        </p:txBody>
      </p:sp>
      <p:pic>
        <p:nvPicPr>
          <p:cNvPr id="3074" name="Picture 2"/>
          <p:cNvPicPr>
            <a:picLocks noGrp="1" noChangeAspect="1" noChangeArrowheads="1"/>
          </p:cNvPicPr>
          <p:nvPr>
            <p:ph type="chart" sz="half" idx="1"/>
          </p:nvPr>
        </p:nvPicPr>
        <p:blipFill>
          <a:blip r:embed="rId4">
            <a:extLst>
              <a:ext uri="{28A0092B-C50C-407E-A947-70E740481C1C}">
                <a14:useLocalDpi xmlns:a14="http://schemas.microsoft.com/office/drawing/2010/main" val="0"/>
              </a:ext>
            </a:extLst>
          </a:blip>
          <a:srcRect/>
          <a:stretch>
            <a:fillRect/>
          </a:stretch>
        </p:blipFill>
        <p:spPr bwMode="auto">
          <a:xfrm>
            <a:off x="6084168" y="1124744"/>
            <a:ext cx="21717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95536" y="1196752"/>
            <a:ext cx="5688632" cy="3970318"/>
          </a:xfrm>
          <a:prstGeom prst="rect">
            <a:avLst/>
          </a:prstGeom>
        </p:spPr>
        <p:txBody>
          <a:bodyPr wrap="square">
            <a:spAutoFit/>
          </a:bodyPr>
          <a:lstStyle/>
          <a:p>
            <a:r>
              <a:rPr lang="en-GB" b="1" dirty="0"/>
              <a:t>Project summary documents</a:t>
            </a:r>
          </a:p>
          <a:p>
            <a:r>
              <a:rPr lang="en-GB" b="1" dirty="0">
                <a:hlinkClick r:id="rId5"/>
              </a:rPr>
              <a:t>http://</a:t>
            </a:r>
            <a:r>
              <a:rPr lang="en-GB" b="1" dirty="0" smtClean="0">
                <a:hlinkClick r:id="rId5"/>
              </a:rPr>
              <a:t>www.ebrd.com/work-with-us/project-finance/project-summary-documents.html</a:t>
            </a:r>
            <a:endParaRPr lang="en-GB" b="1" dirty="0" smtClean="0"/>
          </a:p>
          <a:p>
            <a:endParaRPr lang="en-GB" b="1" dirty="0"/>
          </a:p>
          <a:p>
            <a:r>
              <a:rPr lang="en-GB" b="1" dirty="0"/>
              <a:t>EBRD Sustainability Report : </a:t>
            </a:r>
          </a:p>
          <a:p>
            <a:r>
              <a:rPr lang="en-GB" b="1" dirty="0">
                <a:hlinkClick r:id="rId6"/>
              </a:rPr>
              <a:t>http://</a:t>
            </a:r>
            <a:r>
              <a:rPr lang="en-GB" b="1" dirty="0" smtClean="0">
                <a:hlinkClick r:id="rId6"/>
              </a:rPr>
              <a:t>www.ebrd.com/news/publications/sustainability-report/sustainability-report-2015.html</a:t>
            </a:r>
            <a:r>
              <a:rPr lang="en-GB" b="1" dirty="0" smtClean="0">
                <a:hlinkClick r:id="rId7"/>
              </a:rPr>
              <a:t>ver</a:t>
            </a:r>
            <a:endParaRPr lang="en-GB" b="1" dirty="0"/>
          </a:p>
          <a:p>
            <a:endParaRPr lang="en-GB" b="1" dirty="0"/>
          </a:p>
          <a:p>
            <a:r>
              <a:rPr lang="en-GB" b="1" dirty="0"/>
              <a:t>EBRD Governance Policies</a:t>
            </a:r>
          </a:p>
          <a:p>
            <a:pPr marL="342900" indent="-342900">
              <a:buFont typeface="Arial" panose="020B0604020202020204" pitchFamily="34" charset="0"/>
              <a:buChar char="•"/>
            </a:pPr>
            <a:r>
              <a:rPr lang="en-GB" dirty="0"/>
              <a:t>Environment and Social Policy</a:t>
            </a:r>
          </a:p>
          <a:p>
            <a:pPr marL="342900" indent="-342900">
              <a:buFont typeface="Arial" panose="020B0604020202020204" pitchFamily="34" charset="0"/>
              <a:buChar char="•"/>
            </a:pPr>
            <a:r>
              <a:rPr lang="en-GB" dirty="0"/>
              <a:t>Public Information Policy</a:t>
            </a:r>
          </a:p>
          <a:p>
            <a:pPr marL="342900" indent="-342900">
              <a:buFont typeface="Arial" panose="020B0604020202020204" pitchFamily="34" charset="0"/>
              <a:buChar char="•"/>
            </a:pPr>
            <a:r>
              <a:rPr lang="en-GB" dirty="0"/>
              <a:t>Project Complaint Mechanism</a:t>
            </a:r>
          </a:p>
          <a:p>
            <a:r>
              <a:rPr lang="en-GB" b="1" dirty="0">
                <a:hlinkClick r:id="rId7"/>
              </a:rPr>
              <a:t>http://www.ebrd.com/what-we-do/strategies-and-policies/approval-of-new-go</a:t>
            </a:r>
            <a:r>
              <a:rPr lang="en-GB" b="1" dirty="0" smtClean="0">
                <a:hlinkClick r:id="rId7"/>
              </a:rPr>
              <a:t>nance-policies.html</a:t>
            </a:r>
            <a:endParaRPr lang="en-GB" b="1" dirty="0"/>
          </a:p>
        </p:txBody>
      </p:sp>
      <p:sp>
        <p:nvSpPr>
          <p:cNvPr id="8"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7826" y="3537024"/>
            <a:ext cx="2269174" cy="319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25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en-GB" dirty="0" smtClean="0">
                <a:latin typeface="Bodoni MT" pitchFamily="18" charset="0"/>
                <a:cs typeface="Arial" charset="0"/>
              </a:rPr>
              <a:t>Contacts</a:t>
            </a:r>
          </a:p>
        </p:txBody>
      </p:sp>
      <p:sp>
        <p:nvSpPr>
          <p:cNvPr id="2" name="Date Placeholder 1"/>
          <p:cNvSpPr>
            <a:spLocks noGrp="1"/>
          </p:cNvSpPr>
          <p:nvPr>
            <p:ph type="dt" sz="half" idx="2"/>
          </p:nvPr>
        </p:nvSpPr>
        <p:spPr/>
        <p:txBody>
          <a:bodyPr/>
          <a:lstStyle/>
          <a:p>
            <a:fld id="{5E7AFAC6-CBDD-4542-A6A0-C04FE9ADCAA8}" type="datetime3">
              <a:rPr lang="en-US" smtClean="0"/>
              <a:t>11 July 2016</a:t>
            </a:fld>
            <a:endParaRPr lang="en-GB" dirty="0"/>
          </a:p>
        </p:txBody>
      </p:sp>
      <p:sp>
        <p:nvSpPr>
          <p:cNvPr id="31762" name="Slide Number Placeholder 2"/>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bg1"/>
                </a:solidFill>
                <a:latin typeface="Arial" charset="0"/>
                <a:cs typeface="Arial" charset="0"/>
              </a:defRPr>
            </a:lvl1pPr>
            <a:lvl2pPr marL="742950" indent="-285750" eaLnBrk="0" hangingPunct="0">
              <a:defRPr sz="1200">
                <a:solidFill>
                  <a:schemeClr val="bg1"/>
                </a:solidFill>
                <a:latin typeface="Arial" charset="0"/>
                <a:cs typeface="Arial" charset="0"/>
              </a:defRPr>
            </a:lvl2pPr>
            <a:lvl3pPr marL="1143000" indent="-228600" eaLnBrk="0" hangingPunct="0">
              <a:defRPr sz="1200">
                <a:solidFill>
                  <a:schemeClr val="bg1"/>
                </a:solidFill>
                <a:latin typeface="Arial" charset="0"/>
                <a:cs typeface="Arial" charset="0"/>
              </a:defRPr>
            </a:lvl3pPr>
            <a:lvl4pPr marL="1600200" indent="-228600" eaLnBrk="0" hangingPunct="0">
              <a:defRPr sz="1200">
                <a:solidFill>
                  <a:schemeClr val="bg1"/>
                </a:solidFill>
                <a:latin typeface="Arial" charset="0"/>
                <a:cs typeface="Arial" charset="0"/>
              </a:defRPr>
            </a:lvl4pPr>
            <a:lvl5pPr marL="2057400" indent="-228600" eaLnBrk="0" hangingPunct="0">
              <a:defRPr sz="1200">
                <a:solidFill>
                  <a:schemeClr val="bg1"/>
                </a:solidFill>
                <a:latin typeface="Arial" charset="0"/>
                <a:cs typeface="Arial" charset="0"/>
              </a:defRPr>
            </a:lvl5pPr>
            <a:lvl6pPr marL="2514600" indent="-228600" eaLnBrk="0" fontAlgn="base" hangingPunct="0">
              <a:spcBef>
                <a:spcPct val="0"/>
              </a:spcBef>
              <a:spcAft>
                <a:spcPct val="0"/>
              </a:spcAft>
              <a:defRPr sz="1200">
                <a:solidFill>
                  <a:schemeClr val="bg1"/>
                </a:solidFill>
                <a:latin typeface="Arial" charset="0"/>
                <a:cs typeface="Arial" charset="0"/>
              </a:defRPr>
            </a:lvl6pPr>
            <a:lvl7pPr marL="2971800" indent="-228600" eaLnBrk="0" fontAlgn="base" hangingPunct="0">
              <a:spcBef>
                <a:spcPct val="0"/>
              </a:spcBef>
              <a:spcAft>
                <a:spcPct val="0"/>
              </a:spcAft>
              <a:defRPr sz="1200">
                <a:solidFill>
                  <a:schemeClr val="bg1"/>
                </a:solidFill>
                <a:latin typeface="Arial" charset="0"/>
                <a:cs typeface="Arial" charset="0"/>
              </a:defRPr>
            </a:lvl7pPr>
            <a:lvl8pPr marL="3429000" indent="-228600" eaLnBrk="0" fontAlgn="base" hangingPunct="0">
              <a:spcBef>
                <a:spcPct val="0"/>
              </a:spcBef>
              <a:spcAft>
                <a:spcPct val="0"/>
              </a:spcAft>
              <a:defRPr sz="1200">
                <a:solidFill>
                  <a:schemeClr val="bg1"/>
                </a:solidFill>
                <a:latin typeface="Arial" charset="0"/>
                <a:cs typeface="Arial" charset="0"/>
              </a:defRPr>
            </a:lvl8pPr>
            <a:lvl9pPr marL="3886200" indent="-228600" eaLnBrk="0" fontAlgn="base" hangingPunct="0">
              <a:spcBef>
                <a:spcPct val="0"/>
              </a:spcBef>
              <a:spcAft>
                <a:spcPct val="0"/>
              </a:spcAft>
              <a:defRPr sz="1200">
                <a:solidFill>
                  <a:schemeClr val="bg1"/>
                </a:solidFill>
                <a:latin typeface="Arial" charset="0"/>
                <a:cs typeface="Arial" charset="0"/>
              </a:defRPr>
            </a:lvl9pPr>
          </a:lstStyle>
          <a:p>
            <a:pPr algn="ctr" eaLnBrk="1" hangingPunct="1"/>
            <a:r>
              <a:rPr lang="en-GB" sz="900" smtClean="0"/>
              <a:t>21</a:t>
            </a: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719138" y="1628800"/>
            <a:ext cx="2772742" cy="3447098"/>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en-GB" sz="1400" dirty="0" smtClean="0">
                <a:latin typeface="Franklin Gothic Book" pitchFamily="34" charset="0"/>
                <a:cs typeface="Arial" charset="0"/>
              </a:rPr>
              <a:t>For further enquiries, please contact:</a:t>
            </a:r>
          </a:p>
          <a:p>
            <a:pPr eaLnBrk="1" hangingPunct="1">
              <a:spcBef>
                <a:spcPct val="50000"/>
              </a:spcBef>
              <a:spcAft>
                <a:spcPct val="50000"/>
              </a:spcAft>
            </a:pPr>
            <a:r>
              <a:rPr lang="en-GB" sz="1400" dirty="0" smtClean="0">
                <a:latin typeface="Franklin Gothic Book" pitchFamily="34" charset="0"/>
                <a:cs typeface="Arial" charset="0"/>
              </a:rPr>
              <a:t>Name: Anne Maria Cronin</a:t>
            </a:r>
            <a:br>
              <a:rPr lang="en-GB" sz="1400" dirty="0" smtClean="0">
                <a:latin typeface="Franklin Gothic Book" pitchFamily="34" charset="0"/>
                <a:cs typeface="Arial" charset="0"/>
              </a:rPr>
            </a:br>
            <a:r>
              <a:rPr lang="en-GB" sz="1400" dirty="0" smtClean="0">
                <a:latin typeface="Franklin Gothic Book" pitchFamily="34" charset="0"/>
                <a:cs typeface="Arial" charset="0"/>
              </a:rPr>
              <a:t>Title: Associate Director</a:t>
            </a:r>
            <a:br>
              <a:rPr lang="en-GB" sz="1400" dirty="0" smtClean="0">
                <a:latin typeface="Franklin Gothic Book" pitchFamily="34" charset="0"/>
                <a:cs typeface="Arial" charset="0"/>
              </a:rPr>
            </a:br>
            <a:r>
              <a:rPr lang="en-GB" sz="1400" dirty="0" smtClean="0">
                <a:latin typeface="Franklin Gothic Book" pitchFamily="34" charset="0"/>
                <a:cs typeface="Arial" charset="0"/>
              </a:rPr>
              <a:t>Department: Environment and Sustainability Department</a:t>
            </a:r>
          </a:p>
          <a:p>
            <a:pPr eaLnBrk="1" hangingPunct="1">
              <a:spcBef>
                <a:spcPct val="50000"/>
              </a:spcBef>
              <a:spcAft>
                <a:spcPct val="50000"/>
              </a:spcAft>
            </a:pPr>
            <a:r>
              <a:rPr lang="en-GB" sz="1400" dirty="0" smtClean="0">
                <a:latin typeface="Franklin Gothic Book" pitchFamily="34" charset="0"/>
                <a:cs typeface="Arial" charset="0"/>
              </a:rPr>
              <a:t>Tel: </a:t>
            </a:r>
            <a:r>
              <a:rPr lang="en-GB" sz="1400" dirty="0">
                <a:latin typeface="Franklin Gothic Book" pitchFamily="34" charset="0"/>
                <a:cs typeface="Arial" charset="0"/>
              </a:rPr>
              <a:t>+ 44 20 </a:t>
            </a:r>
            <a:r>
              <a:rPr lang="en-GB" sz="1400" dirty="0" smtClean="0">
                <a:latin typeface="Franklin Gothic Book" pitchFamily="34" charset="0"/>
                <a:cs typeface="Arial" charset="0"/>
              </a:rPr>
              <a:t>7338 6605</a:t>
            </a:r>
            <a:br>
              <a:rPr lang="en-GB" sz="1400" dirty="0" smtClean="0">
                <a:latin typeface="Franklin Gothic Book" pitchFamily="34" charset="0"/>
                <a:cs typeface="Arial" charset="0"/>
              </a:rPr>
            </a:br>
            <a:r>
              <a:rPr lang="en-GB" sz="1400" dirty="0" smtClean="0">
                <a:latin typeface="Franklin Gothic Book" pitchFamily="34" charset="0"/>
                <a:cs typeface="Arial" charset="0"/>
              </a:rPr>
              <a:t>Email: Cronina@ebrd.com</a:t>
            </a:r>
            <a:endParaRPr lang="en-GB" sz="1400" dirty="0">
              <a:latin typeface="Franklin Gothic Book" pitchFamily="34" charset="0"/>
              <a:cs typeface="Arial" charset="0"/>
            </a:endParaRPr>
          </a:p>
          <a:p>
            <a:pPr eaLnBrk="1" hangingPunct="1">
              <a:spcBef>
                <a:spcPct val="50000"/>
              </a:spcBef>
              <a:spcAft>
                <a:spcPct val="50000"/>
              </a:spcAft>
            </a:pPr>
            <a:r>
              <a:rPr lang="en-GB" sz="1400" dirty="0" smtClean="0">
                <a:latin typeface="Franklin Gothic Book" pitchFamily="34" charset="0"/>
                <a:cs typeface="Arial" charset="0"/>
              </a:rPr>
              <a:t> </a:t>
            </a:r>
          </a:p>
          <a:p>
            <a:pPr eaLnBrk="1" hangingPunct="1">
              <a:spcBef>
                <a:spcPct val="50000"/>
              </a:spcBef>
              <a:spcAft>
                <a:spcPct val="50000"/>
              </a:spcAft>
            </a:pPr>
            <a:r>
              <a:rPr lang="en-GB" sz="1400" dirty="0">
                <a:latin typeface="Franklin Gothic Book" pitchFamily="34" charset="0"/>
                <a:cs typeface="Arial" charset="0"/>
              </a:rPr>
              <a:t>EBRD, One Exchange </a:t>
            </a:r>
            <a:r>
              <a:rPr lang="en-GB" sz="1400" dirty="0" smtClean="0">
                <a:latin typeface="Franklin Gothic Book" pitchFamily="34" charset="0"/>
                <a:cs typeface="Arial" charset="0"/>
              </a:rPr>
              <a:t>Square</a:t>
            </a:r>
            <a:br>
              <a:rPr lang="en-GB" sz="1400" dirty="0" smtClean="0">
                <a:latin typeface="Franklin Gothic Book" pitchFamily="34" charset="0"/>
                <a:cs typeface="Arial" charset="0"/>
              </a:rPr>
            </a:br>
            <a:r>
              <a:rPr lang="en-GB" sz="1400" dirty="0" smtClean="0">
                <a:latin typeface="Franklin Gothic Book" pitchFamily="34" charset="0"/>
                <a:cs typeface="Arial" charset="0"/>
              </a:rPr>
              <a:t>London</a:t>
            </a:r>
            <a:r>
              <a:rPr lang="en-GB" sz="1400" dirty="0">
                <a:latin typeface="Franklin Gothic Book" pitchFamily="34" charset="0"/>
                <a:cs typeface="Arial" charset="0"/>
              </a:rPr>
              <a:t>, EC2A 2JN </a:t>
            </a:r>
            <a:r>
              <a:rPr lang="en-GB" sz="1400" dirty="0" smtClean="0">
                <a:latin typeface="Franklin Gothic Book" pitchFamily="34" charset="0"/>
                <a:cs typeface="Arial" charset="0"/>
              </a:rPr>
              <a:t/>
            </a:r>
            <a:br>
              <a:rPr lang="en-GB" sz="1400" dirty="0" smtClean="0">
                <a:latin typeface="Franklin Gothic Book" pitchFamily="34" charset="0"/>
                <a:cs typeface="Arial" charset="0"/>
              </a:rPr>
            </a:br>
            <a:r>
              <a:rPr lang="en-GB" sz="1400" dirty="0" smtClean="0">
                <a:latin typeface="Franklin Gothic Book" pitchFamily="34" charset="0"/>
                <a:cs typeface="Arial" charset="0"/>
              </a:rPr>
              <a:t>United Kingdom</a:t>
            </a:r>
            <a:br>
              <a:rPr lang="en-GB" sz="1400" dirty="0" smtClean="0">
                <a:latin typeface="Franklin Gothic Book" pitchFamily="34" charset="0"/>
                <a:cs typeface="Arial" charset="0"/>
              </a:rPr>
            </a:br>
            <a:r>
              <a:rPr lang="en-GB" sz="1400" dirty="0" smtClean="0">
                <a:latin typeface="Franklin Gothic Book" pitchFamily="34" charset="0"/>
                <a:cs typeface="Arial" charset="0"/>
              </a:rPr>
              <a:t>www.ebrd.com </a:t>
            </a:r>
          </a:p>
        </p:txBody>
      </p:sp>
      <p:pic>
        <p:nvPicPr>
          <p:cNvPr id="10242" name="Picture 2">
            <a:hlinkClick r:id="rId4"/>
          </p:cNvPr>
          <p:cNvPicPr>
            <a:picLocks noGrp="1" noChangeAspect="1" noChangeArrowheads="1"/>
          </p:cNvPicPr>
          <p:nvPr>
            <p:ph sz="quarter" idx="17"/>
          </p:nvPr>
        </p:nvPicPr>
        <p:blipFill rotWithShape="1">
          <a:blip r:embed="rId5" cstate="print">
            <a:extLst>
              <a:ext uri="{28A0092B-C50C-407E-A947-70E740481C1C}">
                <a14:useLocalDpi xmlns:a14="http://schemas.microsoft.com/office/drawing/2010/main" val="0"/>
              </a:ext>
            </a:extLst>
          </a:blip>
          <a:srcRect l="20199" r="13641"/>
          <a:stretch/>
        </p:blipFill>
        <p:spPr bwMode="auto">
          <a:xfrm>
            <a:off x="3657600" y="1803400"/>
            <a:ext cx="4621967" cy="467659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custDataLst>
              <p:tags r:id="rId1"/>
            </p:custDataLst>
          </p:nvPr>
        </p:nvSpPr>
        <p:spPr>
          <a:xfrm>
            <a:off x="0" y="6480000"/>
            <a:ext cx="9144000" cy="378000"/>
          </a:xfrm>
        </p:spPr>
        <p:txBody>
          <a:bodyPr/>
          <a:lstStyle/>
          <a:p>
            <a:r>
              <a:rPr lang="en-GB" smtClean="0"/>
              <a:t>OFFICIAL USE</a:t>
            </a:r>
            <a:r>
              <a:rPr lang="en-GB" smtClean="0">
                <a:solidFill>
                  <a:srgbClr val="000000"/>
                </a:solidFill>
              </a:rPr>
              <a:t> </a:t>
            </a:r>
            <a:endParaRPr lang="en-GB">
              <a:solidFill>
                <a:srgbClr val="000000"/>
              </a:solidFill>
            </a:endParaRPr>
          </a:p>
        </p:txBody>
      </p:sp>
    </p:spTree>
    <p:extLst>
      <p:ext uri="{BB962C8B-B14F-4D97-AF65-F5344CB8AC3E}">
        <p14:creationId xmlns:p14="http://schemas.microsoft.com/office/powerpoint/2010/main" val="555499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dirty="0" smtClean="0"/>
              <a:t>Thank you!</a:t>
            </a:r>
            <a:endParaRPr lang="en-US" dirty="0"/>
          </a:p>
        </p:txBody>
      </p:sp>
      <p:sp>
        <p:nvSpPr>
          <p:cNvPr id="2"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304114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EBRD Performance </a:t>
            </a:r>
            <a:r>
              <a:rPr lang="en-IN" dirty="0" smtClean="0"/>
              <a:t>Requirements</a:t>
            </a:r>
            <a:endParaRPr lang="en-IN" dirty="0">
              <a:solidFill>
                <a:srgbClr val="FF0000"/>
              </a:solidFill>
            </a:endParaRPr>
          </a:p>
        </p:txBody>
      </p:sp>
      <p:sp>
        <p:nvSpPr>
          <p:cNvPr id="11" name="Text Placeholder 2"/>
          <p:cNvSpPr txBox="1">
            <a:spLocks/>
          </p:cNvSpPr>
          <p:nvPr/>
        </p:nvSpPr>
        <p:spPr>
          <a:xfrm>
            <a:off x="338668" y="1054415"/>
            <a:ext cx="8568266" cy="4860000"/>
          </a:xfrm>
          <a:prstGeom prst="rect">
            <a:avLst/>
          </a:prstGeom>
        </p:spPr>
        <p:txBody>
          <a:bodyPr lIns="0">
            <a:normAutofit/>
          </a:bodyPr>
          <a:lstStyle>
            <a:lvl1pPr marL="0" indent="0" algn="l" defTabSz="914400" rtl="0" eaLnBrk="1" latinLnBrk="0" hangingPunct="1">
              <a:lnSpc>
                <a:spcPts val="3200"/>
              </a:lnSpc>
              <a:spcBef>
                <a:spcPts val="1200"/>
              </a:spcBef>
              <a:buClr>
                <a:schemeClr val="tx2"/>
              </a:buClr>
              <a:buFont typeface="Arial" pitchFamily="34" charset="0"/>
              <a:buNone/>
              <a:defRPr sz="2400" kern="1200">
                <a:solidFill>
                  <a:srgbClr val="414141"/>
                </a:solidFill>
                <a:latin typeface="Arial" pitchFamily="34" charset="0"/>
                <a:ea typeface="+mn-ea"/>
                <a:cs typeface="Arial" pitchFamily="34" charset="0"/>
              </a:defRPr>
            </a:lvl1pPr>
            <a:lvl2pPr marL="36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2pPr>
            <a:lvl3pPr marL="720000" indent="-360000" algn="l" defTabSz="914400" rtl="0" eaLnBrk="1" latinLnBrk="0" hangingPunct="1">
              <a:spcBef>
                <a:spcPts val="300"/>
              </a:spcBef>
              <a:spcAft>
                <a:spcPts val="300"/>
              </a:spcAft>
              <a:buClr>
                <a:srgbClr val="00539B"/>
              </a:buClr>
              <a:buFont typeface="Arial" pitchFamily="34" charset="0"/>
              <a:buChar char="‒"/>
              <a:defRPr sz="1800" kern="1200">
                <a:solidFill>
                  <a:srgbClr val="414141"/>
                </a:solidFill>
                <a:latin typeface="Arial" pitchFamily="34" charset="0"/>
                <a:ea typeface="+mn-ea"/>
                <a:cs typeface="Arial" pitchFamily="34" charset="0"/>
              </a:defRPr>
            </a:lvl3pPr>
            <a:lvl4pPr marL="1600200" indent="-438150" algn="l" defTabSz="914400" rtl="0" eaLnBrk="1" latinLnBrk="0" hangingPunct="1">
              <a:spcBef>
                <a:spcPct val="20000"/>
              </a:spcBef>
              <a:buClr>
                <a:schemeClr val="tx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4381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Clr>
                <a:srgbClr val="0079C1"/>
              </a:buClr>
            </a:pPr>
            <a:r>
              <a:rPr lang="en-US" sz="2000" b="1" dirty="0" smtClean="0"/>
              <a:t>EBRD’s E&amp;S Policy 2014 has defined 10 Performance Requirements</a:t>
            </a:r>
          </a:p>
        </p:txBody>
      </p:sp>
      <p:graphicFrame>
        <p:nvGraphicFramePr>
          <p:cNvPr id="12" name="Picture Placeholder 7"/>
          <p:cNvGraphicFramePr>
            <a:graphicFrameLocks/>
          </p:cNvGraphicFramePr>
          <p:nvPr>
            <p:extLst>
              <p:ext uri="{D42A27DB-BD31-4B8C-83A1-F6EECF244321}">
                <p14:modId xmlns:p14="http://schemas.microsoft.com/office/powerpoint/2010/main" val="3985964870"/>
              </p:ext>
            </p:extLst>
          </p:nvPr>
        </p:nvGraphicFramePr>
        <p:xfrm>
          <a:off x="338681" y="1525473"/>
          <a:ext cx="8478307" cy="4682400"/>
        </p:xfrm>
        <a:graphic>
          <a:graphicData uri="http://schemas.openxmlformats.org/drawingml/2006/table">
            <a:tbl>
              <a:tblPr>
                <a:tableStyleId>{5C22544A-7EE6-4342-B048-85BDC9FD1C3A}</a:tableStyleId>
              </a:tblPr>
              <a:tblGrid>
                <a:gridCol w="1604878"/>
                <a:gridCol w="687342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kern="1200" dirty="0" smtClean="0">
                          <a:solidFill>
                            <a:sysClr val="windowText" lastClr="000000"/>
                          </a:solidFill>
                          <a:latin typeface="+mn-lt"/>
                          <a:ea typeface="+mn-ea"/>
                          <a:cs typeface="+mn-cs"/>
                        </a:rPr>
                        <a:t>PR1</a:t>
                      </a:r>
                      <a:endParaRPr lang="en-IN" sz="2000" b="1" kern="1200" dirty="0">
                        <a:solidFill>
                          <a:sysClr val="windowText" lastClr="000000"/>
                        </a:solidFill>
                        <a:latin typeface="+mn-lt"/>
                        <a:ea typeface="+mn-ea"/>
                        <a:cs typeface="+mn-cs"/>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ysClr val="windowText" lastClr="000000"/>
                          </a:solidFill>
                          <a:latin typeface="+mn-lt"/>
                          <a:ea typeface="+mn-ea"/>
                          <a:cs typeface="+mn-cs"/>
                        </a:rPr>
                        <a:t>Assessment and Management of Environmental and Social Impacts and Issues (Management Systems)</a:t>
                      </a:r>
                      <a:endParaRPr lang="en-IN" sz="2000" kern="1200" dirty="0">
                        <a:solidFill>
                          <a:sysClr val="windowText" lastClr="000000"/>
                        </a:solidFill>
                        <a:latin typeface="+mn-lt"/>
                        <a:ea typeface="+mn-ea"/>
                        <a:cs typeface="+mn-cs"/>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en-US" sz="2000" b="1" dirty="0" smtClean="0">
                          <a:solidFill>
                            <a:schemeClr val="bg1"/>
                          </a:solidFill>
                        </a:rPr>
                        <a:t>PR2</a:t>
                      </a:r>
                      <a:endParaRPr lang="en-IN" sz="2000" b="1" dirty="0">
                        <a:solidFill>
                          <a:schemeClr val="bg1"/>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2000" b="1" dirty="0" smtClean="0">
                          <a:solidFill>
                            <a:schemeClr val="bg1"/>
                          </a:solidFill>
                        </a:rPr>
                        <a:t>Labour &amp; Working Conditions</a:t>
                      </a:r>
                      <a:endParaRPr lang="en-IN" sz="2000" b="1" dirty="0">
                        <a:solidFill>
                          <a:schemeClr val="bg1"/>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370840">
                <a:tc>
                  <a:txBody>
                    <a:bodyPr/>
                    <a:lstStyle/>
                    <a:p>
                      <a:r>
                        <a:rPr lang="en-US" sz="2000" b="1" dirty="0" smtClean="0">
                          <a:solidFill>
                            <a:sysClr val="windowText" lastClr="000000"/>
                          </a:solidFill>
                        </a:rPr>
                        <a:t>PR3</a:t>
                      </a:r>
                      <a:endParaRPr lang="en-IN" sz="2000" b="1"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solidFill>
                            <a:sysClr val="windowText" lastClr="000000"/>
                          </a:solidFill>
                        </a:rPr>
                        <a:t>Resource Efficiency and Pollution Prevention and Control </a:t>
                      </a:r>
                      <a:endParaRPr lang="en-IN" sz="2000"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000" b="1" dirty="0" smtClean="0">
                          <a:solidFill>
                            <a:schemeClr val="bg1"/>
                          </a:solidFill>
                        </a:rPr>
                        <a:t>PR4</a:t>
                      </a:r>
                      <a:endParaRPr lang="en-IN" sz="2000" b="1" dirty="0">
                        <a:solidFill>
                          <a:schemeClr val="bg1"/>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r>
                        <a:rPr lang="en-IN" sz="2000" b="1" dirty="0" smtClean="0">
                          <a:solidFill>
                            <a:schemeClr val="bg1"/>
                          </a:solidFill>
                        </a:rPr>
                        <a:t>Health and Safety</a:t>
                      </a:r>
                      <a:endParaRPr lang="en-IN" sz="2000" b="1" dirty="0">
                        <a:solidFill>
                          <a:schemeClr val="bg1"/>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r>
              <a:tr h="370840">
                <a:tc>
                  <a:txBody>
                    <a:bodyPr/>
                    <a:lstStyle/>
                    <a:p>
                      <a:r>
                        <a:rPr lang="en-IN" sz="2000" b="1" dirty="0" smtClean="0">
                          <a:solidFill>
                            <a:sysClr val="windowText" lastClr="000000"/>
                          </a:solidFill>
                        </a:rPr>
                        <a:t>PR5</a:t>
                      </a:r>
                      <a:endParaRPr lang="en-IN" sz="2000" b="1"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ysClr val="windowText" lastClr="000000"/>
                          </a:solidFill>
                        </a:rPr>
                        <a:t>Land Acquisition, Involuntary Resettlement &amp; Economic Displacement</a:t>
                      </a:r>
                      <a:endParaRPr lang="en-IN" sz="2000" dirty="0" smtClean="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000" b="1" dirty="0" smtClean="0">
                          <a:solidFill>
                            <a:sysClr val="windowText" lastClr="000000"/>
                          </a:solidFill>
                        </a:rPr>
                        <a:t>PR6</a:t>
                      </a:r>
                      <a:endParaRPr lang="en-IN" sz="2000" b="1"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ysClr val="windowText" lastClr="000000"/>
                          </a:solidFill>
                        </a:rPr>
                        <a:t>Biodiversity Conservation &amp; Sustainable Management of Living Natural Resources</a:t>
                      </a: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000" b="1" dirty="0" smtClean="0">
                          <a:solidFill>
                            <a:sysClr val="windowText" lastClr="000000"/>
                          </a:solidFill>
                        </a:rPr>
                        <a:t>PR7</a:t>
                      </a:r>
                      <a:endParaRPr lang="en-IN" sz="2000" b="1"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solidFill>
                            <a:sysClr val="windowText" lastClr="000000"/>
                          </a:solidFill>
                        </a:rPr>
                        <a:t>Indigenous Peoples</a:t>
                      </a:r>
                      <a:endParaRPr lang="en-IN" sz="2000"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000" b="1" dirty="0" smtClean="0">
                          <a:solidFill>
                            <a:sysClr val="windowText" lastClr="000000"/>
                          </a:solidFill>
                        </a:rPr>
                        <a:t>PR8</a:t>
                      </a:r>
                      <a:endParaRPr lang="en-IN" sz="2000" b="1"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solidFill>
                            <a:sysClr val="windowText" lastClr="000000"/>
                          </a:solidFill>
                        </a:rPr>
                        <a:t>Cultural Heritage</a:t>
                      </a:r>
                      <a:endParaRPr lang="en-IN" sz="2000"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000" b="1" dirty="0" smtClean="0">
                          <a:solidFill>
                            <a:schemeClr val="bg1"/>
                          </a:solidFill>
                        </a:rPr>
                        <a:t>PR9</a:t>
                      </a:r>
                      <a:endParaRPr lang="en-IN" sz="2000" b="1" dirty="0">
                        <a:solidFill>
                          <a:schemeClr val="bg1"/>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2000" b="1" dirty="0" smtClean="0">
                          <a:solidFill>
                            <a:schemeClr val="bg1"/>
                          </a:solidFill>
                        </a:rPr>
                        <a:t>Financial Intermediaries</a:t>
                      </a:r>
                      <a:endParaRPr lang="en-IN" sz="2000" b="1" dirty="0">
                        <a:solidFill>
                          <a:schemeClr val="bg1"/>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370840">
                <a:tc>
                  <a:txBody>
                    <a:bodyPr/>
                    <a:lstStyle/>
                    <a:p>
                      <a:r>
                        <a:rPr lang="en-US" sz="2000" b="1" dirty="0" smtClean="0">
                          <a:solidFill>
                            <a:sysClr val="windowText" lastClr="000000"/>
                          </a:solidFill>
                        </a:rPr>
                        <a:t>PR10</a:t>
                      </a:r>
                      <a:endParaRPr lang="en-IN" sz="2000" b="1"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solidFill>
                            <a:sysClr val="windowText" lastClr="000000"/>
                          </a:solidFill>
                        </a:rPr>
                        <a:t>Information disclosure &amp; stakeholder engagement</a:t>
                      </a:r>
                      <a:endParaRPr lang="en-IN" sz="2000" dirty="0">
                        <a:solidFill>
                          <a:sysClr val="windowText" lastClr="000000"/>
                        </a:solidFill>
                      </a:endParaRPr>
                    </a:p>
                  </a:txBody>
                  <a:tcPr marL="54000" marR="54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7649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308975" cy="4787900"/>
          </a:xfrm>
        </p:spPr>
        <p:txBody>
          <a:bodyPr/>
          <a:lstStyle/>
          <a:p>
            <a:r>
              <a:rPr lang="en-GB" b="1" dirty="0" smtClean="0"/>
              <a:t>Category A Projects</a:t>
            </a:r>
          </a:p>
          <a:p>
            <a:endParaRPr lang="en-GB" sz="800" dirty="0" smtClean="0"/>
          </a:p>
          <a:p>
            <a:endParaRPr lang="en-GB" sz="800" dirty="0" smtClean="0"/>
          </a:p>
          <a:p>
            <a:endParaRPr lang="en-GB" sz="800" dirty="0" smtClean="0"/>
          </a:p>
          <a:p>
            <a:endParaRPr lang="en-GB" sz="900" dirty="0" smtClean="0"/>
          </a:p>
          <a:p>
            <a:r>
              <a:rPr lang="en-GB" b="1" dirty="0" smtClean="0"/>
              <a:t>Category B Projects</a:t>
            </a:r>
          </a:p>
          <a:p>
            <a:endParaRPr lang="en-GB" sz="1400" dirty="0" smtClean="0"/>
          </a:p>
          <a:p>
            <a:endParaRPr lang="en-GB" dirty="0" smtClean="0"/>
          </a:p>
          <a:p>
            <a:endParaRPr lang="en-GB" dirty="0" smtClean="0"/>
          </a:p>
          <a:p>
            <a:endParaRPr lang="en-GB" dirty="0" smtClean="0"/>
          </a:p>
          <a:p>
            <a:r>
              <a:rPr lang="en-GB" b="1" dirty="0" smtClean="0"/>
              <a:t>Category C Projects</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1055014549"/>
              </p:ext>
            </p:extLst>
          </p:nvPr>
        </p:nvGraphicFramePr>
        <p:xfrm>
          <a:off x="323528" y="1700808"/>
          <a:ext cx="8424937" cy="1005840"/>
        </p:xfrm>
        <a:graphic>
          <a:graphicData uri="http://schemas.openxmlformats.org/drawingml/2006/table">
            <a:tbl>
              <a:tblPr firstRow="1" bandRow="1">
                <a:tableStyleId>{3C2FFA5D-87B4-456A-9821-1D502468CF0F}</a:tableStyleId>
              </a:tblPr>
              <a:tblGrid>
                <a:gridCol w="3931637"/>
                <a:gridCol w="641900"/>
                <a:gridCol w="3851400"/>
              </a:tblGrid>
              <a:tr h="370840">
                <a:tc>
                  <a:txBody>
                    <a:bodyPr/>
                    <a:lstStyle/>
                    <a:p>
                      <a:r>
                        <a:rPr lang="en-GB" sz="1500" u="none" strike="noStrike" kern="1200" baseline="0" noProof="0" dirty="0" smtClean="0">
                          <a:solidFill>
                            <a:schemeClr val="tx1"/>
                          </a:solidFill>
                        </a:rPr>
                        <a:t>Potentially significant adverse future environmental and/or social impacts which, at the time of categorization, cannot readily be identified or assessed </a:t>
                      </a:r>
                      <a:endParaRPr lang="en-GB" sz="1500" noProof="0" dirty="0">
                        <a:solidFill>
                          <a:schemeClr val="tx1"/>
                        </a:solidFill>
                      </a:endParaRPr>
                    </a:p>
                  </a:txBody>
                  <a:tcPr>
                    <a:solidFill>
                      <a:schemeClr val="tx2">
                        <a:lumMod val="25000"/>
                        <a:lumOff val="75000"/>
                      </a:schemeClr>
                    </a:solidFill>
                  </a:tcPr>
                </a:tc>
                <a:tc>
                  <a:txBody>
                    <a:bodyPr/>
                    <a:lstStyle/>
                    <a:p>
                      <a:endParaRPr lang="en-GB" noProof="0" dirty="0" smtClean="0">
                        <a:solidFill>
                          <a:schemeClr val="tx1"/>
                        </a:solidFill>
                      </a:endParaRPr>
                    </a:p>
                    <a:p>
                      <a:pPr algn="ctr"/>
                      <a:r>
                        <a:rPr lang="en-GB" sz="2800" noProof="0" dirty="0" smtClean="0">
                          <a:solidFill>
                            <a:schemeClr val="tx1"/>
                          </a:solidFill>
                          <a:sym typeface="Wingdings" panose="05000000000000000000" pitchFamily="2" charset="2"/>
                        </a:rPr>
                        <a:t></a:t>
                      </a:r>
                      <a:endParaRPr lang="en-GB" sz="2800" noProof="0" dirty="0">
                        <a:solidFill>
                          <a:schemeClr val="tx1"/>
                        </a:solidFill>
                      </a:endParaRPr>
                    </a:p>
                  </a:txBody>
                  <a:tcPr>
                    <a:solidFill>
                      <a:schemeClr val="tx2">
                        <a:lumMod val="25000"/>
                        <a:lumOff val="75000"/>
                      </a:schemeClr>
                    </a:solidFill>
                  </a:tcPr>
                </a:tc>
                <a:tc>
                  <a:txBody>
                    <a:bodyPr/>
                    <a:lstStyle/>
                    <a:p>
                      <a:r>
                        <a:rPr lang="en-GB" sz="1500" u="none" strike="noStrike" kern="1200" baseline="0" noProof="0" dirty="0" smtClean="0">
                          <a:solidFill>
                            <a:schemeClr val="tx1"/>
                          </a:solidFill>
                        </a:rPr>
                        <a:t>Require a formalised and participatory environmental and social impact assessment process </a:t>
                      </a:r>
                      <a:endParaRPr lang="en-GB" sz="1500" noProof="0" dirty="0">
                        <a:solidFill>
                          <a:schemeClr val="tx1"/>
                        </a:solidFill>
                      </a:endParaRPr>
                    </a:p>
                  </a:txBody>
                  <a:tcPr>
                    <a:solidFill>
                      <a:schemeClr val="tx2">
                        <a:lumMod val="25000"/>
                        <a:lumOff val="7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73766039"/>
              </p:ext>
            </p:extLst>
          </p:nvPr>
        </p:nvGraphicFramePr>
        <p:xfrm>
          <a:off x="287525" y="3429000"/>
          <a:ext cx="8496941" cy="1234440"/>
        </p:xfrm>
        <a:graphic>
          <a:graphicData uri="http://schemas.openxmlformats.org/drawingml/2006/table">
            <a:tbl>
              <a:tblPr firstRow="1" bandRow="1">
                <a:tableStyleId>{3C2FFA5D-87B4-456A-9821-1D502468CF0F}</a:tableStyleId>
              </a:tblPr>
              <a:tblGrid>
                <a:gridCol w="3927831"/>
                <a:gridCol w="641278"/>
                <a:gridCol w="3927832"/>
              </a:tblGrid>
              <a:tr h="915189">
                <a:tc>
                  <a:txBody>
                    <a:bodyPr/>
                    <a:lstStyle/>
                    <a:p>
                      <a:r>
                        <a:rPr lang="en-GB" sz="1500" u="none" strike="noStrike" kern="1200" baseline="0" noProof="0" dirty="0" smtClean="0">
                          <a:solidFill>
                            <a:schemeClr val="tx1"/>
                          </a:solidFill>
                        </a:rPr>
                        <a:t>Potential site-specific adverse future environmental and/or social impacts, and/or readily identified and addressed through mitigation measures </a:t>
                      </a:r>
                      <a:endParaRPr lang="en-GB" sz="1500" u="none" strike="noStrike" kern="1200" baseline="0" noProof="0" dirty="0">
                        <a:solidFill>
                          <a:schemeClr val="tx1"/>
                        </a:solidFill>
                        <a:latin typeface="+mn-lt"/>
                        <a:ea typeface="+mn-ea"/>
                        <a:cs typeface="+mn-cs"/>
                      </a:endParaRPr>
                    </a:p>
                  </a:txBody>
                  <a:tcPr>
                    <a:solidFill>
                      <a:schemeClr val="tx2">
                        <a:lumMod val="25000"/>
                        <a:lumOff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500" u="none" strike="noStrike" kern="1200" baseline="0" noProof="0" dirty="0" smtClean="0">
                        <a:solidFill>
                          <a:schemeClr val="tx1"/>
                        </a:solidFill>
                        <a:sym typeface="Wingdings" panose="05000000000000000000" pitchFamily="2" charset="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kern="1200" noProof="0" dirty="0" smtClean="0">
                          <a:solidFill>
                            <a:schemeClr val="tx1"/>
                          </a:solidFill>
                          <a:sym typeface="Wingdings" panose="05000000000000000000" pitchFamily="2" charset="2"/>
                        </a:rPr>
                        <a:t></a:t>
                      </a:r>
                      <a:endParaRPr lang="en-GB" sz="2800" kern="1200" noProof="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500" u="none" strike="noStrike" kern="1200" baseline="0" noProof="0" dirty="0" smtClean="0">
                        <a:solidFill>
                          <a:schemeClr val="tx1"/>
                        </a:solidFill>
                      </a:endParaRPr>
                    </a:p>
                    <a:p>
                      <a:endParaRPr lang="en-GB" sz="1500" u="none" strike="noStrike" kern="1200" baseline="0" noProof="0" dirty="0">
                        <a:solidFill>
                          <a:schemeClr val="tx1"/>
                        </a:solidFill>
                        <a:latin typeface="+mn-lt"/>
                        <a:ea typeface="+mn-ea"/>
                        <a:cs typeface="+mn-cs"/>
                      </a:endParaRPr>
                    </a:p>
                  </a:txBody>
                  <a:tcPr>
                    <a:solidFill>
                      <a:schemeClr val="tx2">
                        <a:lumMod val="25000"/>
                        <a:lumOff val="75000"/>
                      </a:schemeClr>
                    </a:solidFill>
                  </a:tcPr>
                </a:tc>
                <a:tc>
                  <a:txBody>
                    <a:bodyPr/>
                    <a:lstStyle/>
                    <a:p>
                      <a:r>
                        <a:rPr lang="en-GB" sz="1500" u="none" strike="noStrike" kern="1200" baseline="0" noProof="0" dirty="0" smtClean="0">
                          <a:solidFill>
                            <a:schemeClr val="tx1"/>
                          </a:solidFill>
                        </a:rPr>
                        <a:t>Environmental and social appraisal requirements may vary depending on the size and context of the project and will be determined by the EBRD on a case-by-case basis.</a:t>
                      </a:r>
                      <a:endParaRPr lang="en-GB" sz="1500" noProof="0" dirty="0">
                        <a:solidFill>
                          <a:schemeClr val="tx1"/>
                        </a:solidFill>
                      </a:endParaRPr>
                    </a:p>
                  </a:txBody>
                  <a:tcPr>
                    <a:solidFill>
                      <a:schemeClr val="tx2">
                        <a:lumMod val="25000"/>
                        <a:lumOff val="7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09828096"/>
              </p:ext>
            </p:extLst>
          </p:nvPr>
        </p:nvGraphicFramePr>
        <p:xfrm>
          <a:off x="323528" y="5517231"/>
          <a:ext cx="8568951" cy="822960"/>
        </p:xfrm>
        <a:graphic>
          <a:graphicData uri="http://schemas.openxmlformats.org/drawingml/2006/table">
            <a:tbl>
              <a:tblPr firstRow="1" bandRow="1">
                <a:tableStyleId>{3C2FFA5D-87B4-456A-9821-1D502468CF0F}</a:tableStyleId>
              </a:tblPr>
              <a:tblGrid>
                <a:gridCol w="3961119"/>
                <a:gridCol w="646713"/>
                <a:gridCol w="3961119"/>
              </a:tblGrid>
              <a:tr h="534927">
                <a:tc>
                  <a:txBody>
                    <a:bodyPr/>
                    <a:lstStyle/>
                    <a:p>
                      <a:r>
                        <a:rPr lang="en-US" sz="1600" u="none" strike="noStrike" kern="1200" baseline="0" dirty="0" smtClean="0">
                          <a:solidFill>
                            <a:schemeClr val="tx1"/>
                          </a:solidFill>
                        </a:rPr>
                        <a:t>Likely to have minimal or no potential adverse future environmental and/or social impacts </a:t>
                      </a:r>
                      <a:endParaRPr lang="es-ES" sz="1600" dirty="0">
                        <a:solidFill>
                          <a:schemeClr val="tx1"/>
                        </a:solidFill>
                      </a:endParaRPr>
                    </a:p>
                  </a:txBody>
                  <a:tcPr>
                    <a:solidFill>
                      <a:schemeClr val="tx2">
                        <a:lumMod val="25000"/>
                        <a:lumOff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900" dirty="0" smtClean="0">
                        <a:solidFill>
                          <a:schemeClr val="tx1"/>
                        </a:solidFill>
                        <a:sym typeface="Wingdings" panose="05000000000000000000" pitchFamily="2" charset="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2800" dirty="0" smtClean="0">
                          <a:solidFill>
                            <a:schemeClr val="tx1"/>
                          </a:solidFill>
                          <a:sym typeface="Wingdings" panose="05000000000000000000" pitchFamily="2" charset="2"/>
                        </a:rPr>
                        <a:t></a:t>
                      </a:r>
                      <a:endParaRPr lang="es-ES" sz="2800" dirty="0" smtClean="0">
                        <a:solidFill>
                          <a:schemeClr val="tx1"/>
                        </a:solidFill>
                      </a:endParaRPr>
                    </a:p>
                  </a:txBody>
                  <a:tcPr>
                    <a:solidFill>
                      <a:schemeClr val="tx2">
                        <a:lumMod val="25000"/>
                        <a:lumOff val="75000"/>
                      </a:schemeClr>
                    </a:solidFill>
                  </a:tcPr>
                </a:tc>
                <a:tc>
                  <a:txBody>
                    <a:bodyPr/>
                    <a:lstStyle/>
                    <a:p>
                      <a:r>
                        <a:rPr lang="en-US" sz="1600" u="none" strike="noStrike" kern="1200" baseline="0" dirty="0" smtClean="0">
                          <a:solidFill>
                            <a:schemeClr val="tx1"/>
                          </a:solidFill>
                        </a:rPr>
                        <a:t>Can readily be addressed through limited environmental and social appraisal</a:t>
                      </a:r>
                      <a:endParaRPr lang="es-ES" sz="1600" dirty="0">
                        <a:solidFill>
                          <a:schemeClr val="tx1"/>
                        </a:solidFill>
                      </a:endParaRPr>
                    </a:p>
                  </a:txBody>
                  <a:tcPr>
                    <a:solidFill>
                      <a:schemeClr val="tx2">
                        <a:lumMod val="25000"/>
                        <a:lumOff val="75000"/>
                      </a:schemeClr>
                    </a:solidFill>
                  </a:tcPr>
                </a:tc>
              </a:tr>
            </a:tbl>
          </a:graphicData>
        </a:graphic>
      </p:graphicFrame>
      <p:sp>
        <p:nvSpPr>
          <p:cNvPr id="4" name="Title 3"/>
          <p:cNvSpPr>
            <a:spLocks noGrp="1"/>
          </p:cNvSpPr>
          <p:nvPr>
            <p:ph type="title"/>
          </p:nvPr>
        </p:nvSpPr>
        <p:spPr/>
        <p:txBody>
          <a:bodyPr/>
          <a:lstStyle/>
          <a:p>
            <a:r>
              <a:rPr lang="en-GB" dirty="0" smtClean="0">
                <a:solidFill>
                  <a:schemeClr val="accent3">
                    <a:lumMod val="75000"/>
                  </a:schemeClr>
                </a:solidFill>
              </a:rPr>
              <a:t>Project Categorisation</a:t>
            </a:r>
            <a:endParaRPr lang="en-GB" dirty="0">
              <a:solidFill>
                <a:schemeClr val="accent3">
                  <a:lumMod val="75000"/>
                </a:schemeClr>
              </a:solidFill>
            </a:endParaRPr>
          </a:p>
        </p:txBody>
      </p:sp>
      <p:sp>
        <p:nvSpPr>
          <p:cNvPr id="2" name="Footer Placeholder 1"/>
          <p:cNvSpPr>
            <a:spLocks noGrp="1"/>
          </p:cNvSpPr>
          <p:nvPr>
            <p:ph type="ftr" sz="quarter" idx="11"/>
            <p:custDataLst>
              <p:tags r:id="rId1"/>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383386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639" y="1274516"/>
            <a:ext cx="8404375" cy="3444936"/>
            <a:chOff x="460639" y="1274516"/>
            <a:chExt cx="8404375" cy="3444936"/>
          </a:xfrm>
        </p:grpSpPr>
        <p:pic>
          <p:nvPicPr>
            <p:cNvPr id="40963" name="Picture 3"/>
            <p:cNvPicPr>
              <a:picLocks noChangeAspect="1" noChangeArrowheads="1"/>
            </p:cNvPicPr>
            <p:nvPr/>
          </p:nvPicPr>
          <p:blipFill>
            <a:blip r:embed="rId4" cstate="print"/>
            <a:stretch>
              <a:fillRect/>
            </a:stretch>
          </p:blipFill>
          <p:spPr bwMode="auto">
            <a:xfrm>
              <a:off x="711199" y="1274516"/>
              <a:ext cx="8153815" cy="3378619"/>
            </a:xfrm>
            <a:prstGeom prst="rect">
              <a:avLst/>
            </a:prstGeom>
            <a:noFill/>
            <a:ln>
              <a:noFill/>
            </a:ln>
          </p:spPr>
        </p:pic>
        <p:sp>
          <p:nvSpPr>
            <p:cNvPr id="8" name="Rectangle 7"/>
            <p:cNvSpPr/>
            <p:nvPr/>
          </p:nvSpPr>
          <p:spPr>
            <a:xfrm>
              <a:off x="460639" y="3974381"/>
              <a:ext cx="1891699" cy="745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a:normAutofit/>
          </a:bodyPr>
          <a:lstStyle/>
          <a:p>
            <a:r>
              <a:rPr lang="en-IN" dirty="0"/>
              <a:t>EBRD Relationship with FIs</a:t>
            </a:r>
          </a:p>
        </p:txBody>
      </p:sp>
      <p:sp>
        <p:nvSpPr>
          <p:cNvPr id="3" name="TextBox 2"/>
          <p:cNvSpPr txBox="1"/>
          <p:nvPr/>
        </p:nvSpPr>
        <p:spPr>
          <a:xfrm>
            <a:off x="6931891" y="3974381"/>
            <a:ext cx="1933123" cy="1061829"/>
          </a:xfrm>
          <a:prstGeom prst="rect">
            <a:avLst/>
          </a:prstGeom>
          <a:solidFill>
            <a:schemeClr val="bg1"/>
          </a:solidFill>
        </p:spPr>
        <p:txBody>
          <a:bodyPr wrap="square" rtlCol="0">
            <a:spAutoFit/>
          </a:bodyPr>
          <a:lstStyle/>
          <a:p>
            <a:r>
              <a:rPr lang="en-GB" sz="1400" dirty="0">
                <a:solidFill>
                  <a:srgbClr val="FFFFFF">
                    <a:lumMod val="50000"/>
                  </a:srgbClr>
                </a:solidFill>
                <a:sym typeface="Wingdings" panose="05000000000000000000" pitchFamily="2" charset="2"/>
              </a:rPr>
              <a:t> </a:t>
            </a:r>
            <a:r>
              <a:rPr lang="en-GB" sz="1400" dirty="0">
                <a:solidFill>
                  <a:srgbClr val="FFFFFF">
                    <a:lumMod val="50000"/>
                  </a:srgbClr>
                </a:solidFill>
              </a:rPr>
              <a:t>Socially and environmentally sound</a:t>
            </a:r>
          </a:p>
          <a:p>
            <a:r>
              <a:rPr lang="en-GB" sz="1400" dirty="0">
                <a:solidFill>
                  <a:srgbClr val="FFFFFF">
                    <a:lumMod val="50000"/>
                  </a:srgbClr>
                </a:solidFill>
                <a:sym typeface="Wingdings" panose="05000000000000000000" pitchFamily="2" charset="2"/>
              </a:rPr>
              <a:t> </a:t>
            </a:r>
            <a:r>
              <a:rPr lang="en-GB" sz="1400" dirty="0">
                <a:solidFill>
                  <a:srgbClr val="FFFFFF">
                    <a:lumMod val="50000"/>
                  </a:srgbClr>
                </a:solidFill>
              </a:rPr>
              <a:t>Sustainable</a:t>
            </a:r>
          </a:p>
        </p:txBody>
      </p:sp>
      <p:sp>
        <p:nvSpPr>
          <p:cNvPr id="5" name="BJPseudoFooter"/>
          <p:cNvSpPr txBox="1"/>
          <p:nvPr>
            <p:custDataLst>
              <p:tags r:id="rId1"/>
            </p:custDataLst>
          </p:nvPr>
        </p:nvSpPr>
        <p:spPr>
          <a:xfrm>
            <a:off x="127000" y="6614468"/>
            <a:ext cx="8890000" cy="230832"/>
          </a:xfrm>
          <a:prstGeom prst="rect">
            <a:avLst/>
          </a:prstGeom>
          <a:noFill/>
        </p:spPr>
        <p:txBody>
          <a:bodyPr vert="horz" wrap="square" rtlCol="0">
            <a:spAutoFit/>
          </a:bodyPr>
          <a:lstStyle/>
          <a:p>
            <a:pPr algn="ctr"/>
            <a:r>
              <a:rPr lang="en-GB" sz="900" b="1" smtClean="0">
                <a:solidFill>
                  <a:srgbClr val="0000FF"/>
                </a:solidFill>
                <a:latin typeface="Arial"/>
              </a:rPr>
              <a:t>OFFICIAL USE</a:t>
            </a:r>
            <a:r>
              <a:rPr lang="en-GB" sz="900" b="1" smtClean="0">
                <a:solidFill>
                  <a:srgbClr val="000000"/>
                </a:solidFill>
                <a:latin typeface="Arial"/>
              </a:rPr>
              <a:t> </a:t>
            </a:r>
            <a:endParaRPr lang="en-GB" sz="900" b="1" dirty="0">
              <a:solidFill>
                <a:srgbClr val="000000"/>
              </a:solidFill>
              <a:latin typeface="Arial"/>
            </a:endParaRPr>
          </a:p>
        </p:txBody>
      </p:sp>
    </p:spTree>
    <p:extLst>
      <p:ext uri="{BB962C8B-B14F-4D97-AF65-F5344CB8AC3E}">
        <p14:creationId xmlns:p14="http://schemas.microsoft.com/office/powerpoint/2010/main" val="39759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noAutofit/>
          </a:bodyPr>
          <a:lstStyle/>
          <a:p>
            <a:r>
              <a:rPr lang="en-GB" sz="2900" dirty="0" smtClean="0"/>
              <a:t>PR 2: Labour &amp; working conditions</a:t>
            </a:r>
            <a:endParaRPr lang="en-GB" sz="2900" dirty="0"/>
          </a:p>
        </p:txBody>
      </p:sp>
      <p:sp>
        <p:nvSpPr>
          <p:cNvPr id="1257475" name="Rectangle 3"/>
          <p:cNvSpPr>
            <a:spLocks noGrp="1" noChangeArrowheads="1"/>
          </p:cNvSpPr>
          <p:nvPr>
            <p:ph type="body" idx="1"/>
          </p:nvPr>
        </p:nvSpPr>
        <p:spPr>
          <a:xfrm>
            <a:off x="720000" y="1492250"/>
            <a:ext cx="8005037" cy="4537075"/>
          </a:xfrm>
        </p:spPr>
        <p:txBody>
          <a:bodyPr>
            <a:normAutofit/>
          </a:bodyPr>
          <a:lstStyle/>
          <a:p>
            <a:r>
              <a:rPr lang="en-GB" sz="2000" b="1" dirty="0" smtClean="0"/>
              <a:t>Aim </a:t>
            </a:r>
            <a:r>
              <a:rPr lang="en-GB" sz="2000" b="1" dirty="0"/>
              <a:t>of </a:t>
            </a:r>
            <a:r>
              <a:rPr lang="en-GB" sz="2000" b="1" dirty="0" smtClean="0"/>
              <a:t>PR2: </a:t>
            </a:r>
            <a:endParaRPr lang="en-GB" sz="2000" b="1" dirty="0"/>
          </a:p>
          <a:p>
            <a:pPr lvl="1">
              <a:buFont typeface="+mj-lt"/>
              <a:buAutoNum type="arabicPeriod"/>
            </a:pPr>
            <a:r>
              <a:rPr lang="en-GB" sz="2000" dirty="0" smtClean="0"/>
              <a:t>Promote </a:t>
            </a:r>
            <a:r>
              <a:rPr lang="en-GB" sz="2000" dirty="0"/>
              <a:t>good HR management; and </a:t>
            </a:r>
          </a:p>
          <a:p>
            <a:pPr lvl="1">
              <a:buFont typeface="+mj-lt"/>
              <a:buAutoNum type="arabicPeriod"/>
            </a:pPr>
            <a:r>
              <a:rPr lang="en-GB" sz="2000" dirty="0" smtClean="0"/>
              <a:t>Comply with </a:t>
            </a:r>
            <a:r>
              <a:rPr lang="en-GB" sz="2000" dirty="0"/>
              <a:t>ILO core labour standards and national labour laws </a:t>
            </a:r>
          </a:p>
          <a:p>
            <a:r>
              <a:rPr lang="en-GB" sz="2000" b="1" dirty="0" smtClean="0"/>
              <a:t>Main </a:t>
            </a:r>
            <a:r>
              <a:rPr lang="en-GB" sz="2000" b="1" dirty="0"/>
              <a:t>issues for </a:t>
            </a:r>
            <a:r>
              <a:rPr lang="en-GB" sz="2000" b="1" dirty="0" smtClean="0"/>
              <a:t>FIs:</a:t>
            </a:r>
            <a:endParaRPr lang="en-GB" sz="2000" b="1" dirty="0"/>
          </a:p>
          <a:p>
            <a:pPr lvl="1"/>
            <a:r>
              <a:rPr lang="en-GB" sz="2000" dirty="0"/>
              <a:t>Non-discrimination and equal </a:t>
            </a:r>
            <a:r>
              <a:rPr lang="en-GB" sz="2000" dirty="0" smtClean="0"/>
              <a:t>opportunity</a:t>
            </a:r>
            <a:endParaRPr lang="en-GB" sz="2000" dirty="0"/>
          </a:p>
          <a:p>
            <a:pPr lvl="1"/>
            <a:r>
              <a:rPr lang="en-GB" sz="2000" dirty="0"/>
              <a:t>Grievance mechanism</a:t>
            </a:r>
          </a:p>
          <a:p>
            <a:pPr lvl="1"/>
            <a:r>
              <a:rPr lang="en-GB" sz="2000" dirty="0" smtClean="0"/>
              <a:t>Labour </a:t>
            </a:r>
            <a:r>
              <a:rPr lang="en-GB" sz="2000" dirty="0"/>
              <a:t>policies of contractors </a:t>
            </a:r>
            <a:r>
              <a:rPr lang="en-GB" sz="2000" dirty="0" smtClean="0"/>
              <a:t>(e.g. cleaners</a:t>
            </a:r>
            <a:r>
              <a:rPr lang="en-GB" sz="2000" dirty="0"/>
              <a:t>, caterers)</a:t>
            </a:r>
          </a:p>
          <a:p>
            <a:pPr lvl="1"/>
            <a:r>
              <a:rPr lang="en-GB" sz="2000" dirty="0" smtClean="0"/>
              <a:t>Redundancies /retrenchment</a:t>
            </a:r>
          </a:p>
          <a:p>
            <a:pPr lvl="1">
              <a:buNone/>
            </a:pPr>
            <a:endParaRPr lang="en-GB" sz="2000" dirty="0" smtClean="0"/>
          </a:p>
          <a:p>
            <a:pPr marL="0" lvl="1" indent="0">
              <a:buNone/>
            </a:pPr>
            <a:r>
              <a:rPr lang="en-GB" sz="2000" dirty="0" smtClean="0"/>
              <a:t>FIs have relatively low labour risks compared to some sectors</a:t>
            </a:r>
          </a:p>
        </p:txBody>
      </p:sp>
      <p:sp>
        <p:nvSpPr>
          <p:cNvPr id="1257476" name="Text Box 4"/>
          <p:cNvSpPr txBox="1">
            <a:spLocks noChangeArrowheads="1"/>
          </p:cNvSpPr>
          <p:nvPr>
            <p:custDataLst>
              <p:tags r:id="rId1"/>
            </p:custDataLst>
          </p:nvPr>
        </p:nvSpPr>
        <p:spPr bwMode="auto">
          <a:xfrm>
            <a:off x="-15875" y="12700"/>
            <a:ext cx="184150" cy="396875"/>
          </a:xfrm>
          <a:prstGeom prst="rect">
            <a:avLst/>
          </a:prstGeom>
          <a:noFill/>
          <a:ln w="9525" algn="ctr">
            <a:noFill/>
            <a:miter lim="800000"/>
            <a:headEnd/>
            <a:tailEnd/>
          </a:ln>
          <a:effectLst/>
        </p:spPr>
        <p:txBody>
          <a:bodyPr>
            <a:spAutoFit/>
          </a:bodyPr>
          <a:lstStyle/>
          <a:p>
            <a:pPr marL="342900" indent="-342900"/>
            <a:endParaRPr lang="en-US" dirty="0">
              <a:solidFill>
                <a:srgbClr val="58595B"/>
              </a:solidFill>
            </a:endParaRPr>
          </a:p>
        </p:txBody>
      </p:sp>
      <p:sp>
        <p:nvSpPr>
          <p:cNvPr id="1257477" name="Text Box 5"/>
          <p:cNvSpPr txBox="1">
            <a:spLocks noChangeArrowheads="1"/>
          </p:cNvSpPr>
          <p:nvPr>
            <p:custDataLst>
              <p:tags r:id="rId2"/>
            </p:custDataLst>
          </p:nvPr>
        </p:nvSpPr>
        <p:spPr bwMode="auto">
          <a:xfrm>
            <a:off x="-15875" y="12700"/>
            <a:ext cx="184150" cy="396875"/>
          </a:xfrm>
          <a:prstGeom prst="rect">
            <a:avLst/>
          </a:prstGeom>
          <a:noFill/>
          <a:ln w="9525" algn="ctr">
            <a:noFill/>
            <a:miter lim="800000"/>
            <a:headEnd/>
            <a:tailEnd/>
          </a:ln>
          <a:effectLst/>
        </p:spPr>
        <p:txBody>
          <a:bodyPr>
            <a:spAutoFit/>
          </a:bodyPr>
          <a:lstStyle/>
          <a:p>
            <a:pPr marL="342900" indent="-342900"/>
            <a:endParaRPr lang="en-US" dirty="0">
              <a:solidFill>
                <a:srgbClr val="58595B"/>
              </a:solidFill>
            </a:endParaRPr>
          </a:p>
        </p:txBody>
      </p:sp>
      <p:sp>
        <p:nvSpPr>
          <p:cNvPr id="2" name="Footer Placeholder 1"/>
          <p:cNvSpPr>
            <a:spLocks noGrp="1"/>
          </p:cNvSpPr>
          <p:nvPr>
            <p:ph type="ftr" sz="quarter" idx="11"/>
            <p:custDataLst>
              <p:tags r:id="rId3"/>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20912717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noAutofit/>
          </a:bodyPr>
          <a:lstStyle/>
          <a:p>
            <a:r>
              <a:rPr lang="en-GB" sz="2900" dirty="0" smtClean="0"/>
              <a:t>PR 4: Health &amp; Safety</a:t>
            </a:r>
            <a:endParaRPr lang="en-GB" sz="2900" dirty="0"/>
          </a:p>
        </p:txBody>
      </p:sp>
      <p:sp>
        <p:nvSpPr>
          <p:cNvPr id="1257475" name="Rectangle 3"/>
          <p:cNvSpPr>
            <a:spLocks noGrp="1" noChangeArrowheads="1"/>
          </p:cNvSpPr>
          <p:nvPr>
            <p:ph type="body" idx="1"/>
          </p:nvPr>
        </p:nvSpPr>
        <p:spPr>
          <a:xfrm>
            <a:off x="720000" y="1492250"/>
            <a:ext cx="8005037" cy="4537075"/>
          </a:xfrm>
        </p:spPr>
        <p:txBody>
          <a:bodyPr>
            <a:normAutofit/>
          </a:bodyPr>
          <a:lstStyle/>
          <a:p>
            <a:r>
              <a:rPr lang="en-GB" sz="2000" b="1" dirty="0" smtClean="0"/>
              <a:t>Aim </a:t>
            </a:r>
            <a:r>
              <a:rPr lang="en-GB" sz="2000" b="1" dirty="0"/>
              <a:t>of </a:t>
            </a:r>
            <a:r>
              <a:rPr lang="en-GB" sz="2000" b="1" dirty="0" smtClean="0"/>
              <a:t>PR4 for FIs: </a:t>
            </a:r>
            <a:endParaRPr lang="en-GB" sz="2000" b="1" dirty="0"/>
          </a:p>
          <a:p>
            <a:pPr lvl="1">
              <a:buFont typeface="+mj-lt"/>
              <a:buAutoNum type="arabicPeriod"/>
            </a:pPr>
            <a:r>
              <a:rPr lang="en-GB" sz="2000" dirty="0" smtClean="0"/>
              <a:t>Promote safety and health of workers</a:t>
            </a:r>
            <a:endParaRPr lang="en-GB" sz="2000" dirty="0"/>
          </a:p>
          <a:p>
            <a:r>
              <a:rPr lang="en-GB" sz="2000" b="1" dirty="0" smtClean="0"/>
              <a:t>Main </a:t>
            </a:r>
            <a:r>
              <a:rPr lang="en-GB" sz="2000" b="1" dirty="0"/>
              <a:t>issues for </a:t>
            </a:r>
            <a:r>
              <a:rPr lang="en-GB" sz="2000" b="1" dirty="0" smtClean="0"/>
              <a:t>FIs:</a:t>
            </a:r>
            <a:endParaRPr lang="en-GB" sz="2000" b="1" dirty="0"/>
          </a:p>
          <a:p>
            <a:pPr lvl="1"/>
            <a:r>
              <a:rPr lang="en-GB" sz="2000" dirty="0" smtClean="0"/>
              <a:t>Safe and healthy workplace</a:t>
            </a:r>
          </a:p>
          <a:p>
            <a:pPr lvl="1"/>
            <a:r>
              <a:rPr lang="en-GB" sz="2000" dirty="0" smtClean="0"/>
              <a:t>Safe and healthy workforce</a:t>
            </a:r>
            <a:endParaRPr lang="en-GB" sz="2000" dirty="0"/>
          </a:p>
          <a:p>
            <a:pPr marL="0" lvl="1" indent="0">
              <a:buNone/>
            </a:pPr>
            <a:r>
              <a:rPr lang="en-GB" sz="2000" dirty="0" smtClean="0"/>
              <a:t>FIs have relatively low labour risks compared to some sectors</a:t>
            </a:r>
          </a:p>
        </p:txBody>
      </p:sp>
      <p:sp>
        <p:nvSpPr>
          <p:cNvPr id="1257476" name="Text Box 4"/>
          <p:cNvSpPr txBox="1">
            <a:spLocks noChangeArrowheads="1"/>
          </p:cNvSpPr>
          <p:nvPr>
            <p:custDataLst>
              <p:tags r:id="rId1"/>
            </p:custDataLst>
          </p:nvPr>
        </p:nvSpPr>
        <p:spPr bwMode="auto">
          <a:xfrm>
            <a:off x="-15875" y="12700"/>
            <a:ext cx="184150" cy="396875"/>
          </a:xfrm>
          <a:prstGeom prst="rect">
            <a:avLst/>
          </a:prstGeom>
          <a:noFill/>
          <a:ln w="9525" algn="ctr">
            <a:noFill/>
            <a:miter lim="800000"/>
            <a:headEnd/>
            <a:tailEnd/>
          </a:ln>
          <a:effectLst/>
        </p:spPr>
        <p:txBody>
          <a:bodyPr>
            <a:spAutoFit/>
          </a:bodyPr>
          <a:lstStyle/>
          <a:p>
            <a:pPr marL="342900" indent="-342900"/>
            <a:endParaRPr lang="en-US" dirty="0">
              <a:solidFill>
                <a:srgbClr val="58595B"/>
              </a:solidFill>
            </a:endParaRPr>
          </a:p>
        </p:txBody>
      </p:sp>
      <p:sp>
        <p:nvSpPr>
          <p:cNvPr id="1257477" name="Text Box 5"/>
          <p:cNvSpPr txBox="1">
            <a:spLocks noChangeArrowheads="1"/>
          </p:cNvSpPr>
          <p:nvPr>
            <p:custDataLst>
              <p:tags r:id="rId2"/>
            </p:custDataLst>
          </p:nvPr>
        </p:nvSpPr>
        <p:spPr bwMode="auto">
          <a:xfrm>
            <a:off x="-15875" y="12700"/>
            <a:ext cx="184150" cy="396875"/>
          </a:xfrm>
          <a:prstGeom prst="rect">
            <a:avLst/>
          </a:prstGeom>
          <a:noFill/>
          <a:ln w="9525" algn="ctr">
            <a:noFill/>
            <a:miter lim="800000"/>
            <a:headEnd/>
            <a:tailEnd/>
          </a:ln>
          <a:effectLst/>
        </p:spPr>
        <p:txBody>
          <a:bodyPr>
            <a:spAutoFit/>
          </a:bodyPr>
          <a:lstStyle/>
          <a:p>
            <a:pPr marL="342900" indent="-342900"/>
            <a:endParaRPr lang="en-US" dirty="0">
              <a:solidFill>
                <a:srgbClr val="58595B"/>
              </a:solidFill>
            </a:endParaRPr>
          </a:p>
        </p:txBody>
      </p:sp>
      <p:sp>
        <p:nvSpPr>
          <p:cNvPr id="2" name="Footer Placeholder 1"/>
          <p:cNvSpPr>
            <a:spLocks noGrp="1"/>
          </p:cNvSpPr>
          <p:nvPr>
            <p:ph type="ftr" sz="quarter" idx="11"/>
            <p:custDataLst>
              <p:tags r:id="rId3"/>
            </p:custDataLst>
          </p:nvPr>
        </p:nvSpPr>
        <p:spPr>
          <a:xfrm>
            <a:off x="0" y="6480000"/>
            <a:ext cx="9144000" cy="378000"/>
          </a:xfrm>
        </p:spPr>
        <p:txBody>
          <a:bodyPr/>
          <a:lstStyle/>
          <a:p>
            <a:pPr>
              <a:defRPr/>
            </a:pPr>
            <a:r>
              <a:rPr lang="en-GB" smtClean="0"/>
              <a:t>OFFICIAL USE</a:t>
            </a:r>
            <a:r>
              <a:rPr lang="en-GB" smtClean="0">
                <a:solidFill>
                  <a:srgbClr val="000000"/>
                </a:solidFill>
              </a:rPr>
              <a:t> </a:t>
            </a:r>
            <a:endParaRPr>
              <a:solidFill>
                <a:srgbClr val="000000"/>
              </a:solidFill>
            </a:endParaRPr>
          </a:p>
        </p:txBody>
      </p:sp>
      <p:pic>
        <p:nvPicPr>
          <p:cNvPr id="7" name="Picture 4" descr="EBRD Annual Meeting 2015: Driving Change: Gender-Responsive Practices in Busin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4293096"/>
            <a:ext cx="4661581" cy="220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0626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dirty="0" smtClean="0"/>
              <a:t>PR 9: Financial Intermediaries</a:t>
            </a:r>
            <a:endParaRPr lang="en-GB" dirty="0"/>
          </a:p>
        </p:txBody>
      </p:sp>
      <p:sp>
        <p:nvSpPr>
          <p:cNvPr id="3" name="Text Placeholder 2"/>
          <p:cNvSpPr>
            <a:spLocks noGrp="1"/>
          </p:cNvSpPr>
          <p:nvPr>
            <p:ph type="body" sz="quarter" idx="13"/>
          </p:nvPr>
        </p:nvSpPr>
        <p:spPr>
          <a:xfrm>
            <a:off x="711200" y="1196752"/>
            <a:ext cx="8105775" cy="5091753"/>
          </a:xfrm>
        </p:spPr>
        <p:txBody>
          <a:bodyPr>
            <a:normAutofit fontScale="92500" lnSpcReduction="20000"/>
          </a:bodyPr>
          <a:lstStyle/>
          <a:p>
            <a:r>
              <a:rPr lang="en-GB" sz="2000" b="1" dirty="0" smtClean="0">
                <a:solidFill>
                  <a:schemeClr val="tx2"/>
                </a:solidFill>
              </a:rPr>
              <a:t>Five main requirements: </a:t>
            </a:r>
          </a:p>
          <a:p>
            <a:endParaRPr lang="en-GB" sz="2000" b="1" dirty="0" smtClean="0">
              <a:solidFill>
                <a:schemeClr val="tx2"/>
              </a:solidFill>
            </a:endParaRPr>
          </a:p>
          <a:p>
            <a:r>
              <a:rPr lang="en-GB" sz="2000" b="1" dirty="0" smtClean="0"/>
              <a:t>1. FI Organisational capacity</a:t>
            </a:r>
            <a:endParaRPr lang="en-US" sz="2000" b="1" dirty="0" smtClean="0"/>
          </a:p>
          <a:p>
            <a:pPr lvl="2"/>
            <a:r>
              <a:rPr lang="en-US" sz="2000" dirty="0" smtClean="0"/>
              <a:t>FIs will have human resources policies and management systems in line with PR2 and PR4 at the FI level</a:t>
            </a:r>
          </a:p>
          <a:p>
            <a:pPr lvl="2"/>
            <a:r>
              <a:rPr lang="en-US" sz="2000" dirty="0" smtClean="0"/>
              <a:t>FIs will designate senior management responsibility</a:t>
            </a:r>
            <a:r>
              <a:rPr lang="en-US" sz="2000" dirty="0"/>
              <a:t> </a:t>
            </a:r>
            <a:r>
              <a:rPr lang="en-US" sz="2000" dirty="0" smtClean="0"/>
              <a:t>for E&amp;S</a:t>
            </a:r>
          </a:p>
          <a:p>
            <a:r>
              <a:rPr lang="en-GB" sz="2000" b="1" dirty="0" smtClean="0"/>
              <a:t>2. FI Practices on E&amp;S Risk Management</a:t>
            </a:r>
            <a:endParaRPr lang="en-US" sz="2000" b="1" dirty="0" smtClean="0"/>
          </a:p>
          <a:p>
            <a:pPr lvl="2"/>
            <a:r>
              <a:rPr lang="en-US" sz="2000" dirty="0" smtClean="0"/>
              <a:t>FIs will have a clearly defined Environmental &amp; Social Management System (ESMS) which includes appropriate policies and procedures</a:t>
            </a:r>
          </a:p>
          <a:p>
            <a:pPr lvl="2"/>
            <a:r>
              <a:rPr lang="en-GB" sz="2000" dirty="0" smtClean="0"/>
              <a:t>ESMS procedures must cover: </a:t>
            </a:r>
          </a:p>
          <a:p>
            <a:pPr lvl="3"/>
            <a:r>
              <a:rPr lang="en-GB" sz="2100" dirty="0">
                <a:solidFill>
                  <a:srgbClr val="414141"/>
                </a:solidFill>
              </a:rPr>
              <a:t>screening against the EBRD E&amp;S Exclusion List, </a:t>
            </a:r>
          </a:p>
          <a:p>
            <a:pPr lvl="3"/>
            <a:r>
              <a:rPr lang="en-GB" sz="2100" dirty="0">
                <a:solidFill>
                  <a:srgbClr val="414141"/>
                </a:solidFill>
              </a:rPr>
              <a:t>categorisation of E&amp;S risk (Low/Medium/High)</a:t>
            </a:r>
          </a:p>
          <a:p>
            <a:pPr lvl="3"/>
            <a:r>
              <a:rPr lang="en-GB" sz="2100" dirty="0">
                <a:solidFill>
                  <a:srgbClr val="414141"/>
                </a:solidFill>
              </a:rPr>
              <a:t>checking that subprojects meet national regulatory standards and monitoring continued compliance</a:t>
            </a:r>
          </a:p>
          <a:p>
            <a:pPr lvl="3"/>
            <a:r>
              <a:rPr lang="en-GB" sz="2100" dirty="0">
                <a:solidFill>
                  <a:srgbClr val="414141"/>
                </a:solidFill>
              </a:rPr>
              <a:t>checking that Category A subprojects meet PRs1-8 and 10</a:t>
            </a:r>
          </a:p>
          <a:p>
            <a:pPr lvl="3"/>
            <a:r>
              <a:rPr lang="en-GB" sz="2100" dirty="0">
                <a:solidFill>
                  <a:srgbClr val="414141"/>
                </a:solidFill>
              </a:rPr>
              <a:t>keeping E&amp;S records on subprojects</a:t>
            </a:r>
          </a:p>
          <a:p>
            <a:pPr lvl="3"/>
            <a:endParaRPr lang="en-GB" sz="2000" dirty="0"/>
          </a:p>
        </p:txBody>
      </p:sp>
      <p:sp>
        <p:nvSpPr>
          <p:cNvPr id="2" name="Footer Placeholder 1"/>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216505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dirty="0" smtClean="0"/>
              <a:t>PR 9: Financial Intermediaries</a:t>
            </a:r>
            <a:endParaRPr lang="en-GB" dirty="0"/>
          </a:p>
        </p:txBody>
      </p:sp>
      <p:sp>
        <p:nvSpPr>
          <p:cNvPr id="3" name="Text Placeholder 2"/>
          <p:cNvSpPr>
            <a:spLocks noGrp="1"/>
          </p:cNvSpPr>
          <p:nvPr>
            <p:ph type="body" sz="quarter" idx="13"/>
          </p:nvPr>
        </p:nvSpPr>
        <p:spPr>
          <a:xfrm>
            <a:off x="720000" y="1579035"/>
            <a:ext cx="8096975" cy="4860000"/>
          </a:xfrm>
        </p:spPr>
        <p:txBody>
          <a:bodyPr>
            <a:normAutofit/>
          </a:bodyPr>
          <a:lstStyle/>
          <a:p>
            <a:r>
              <a:rPr lang="en-GB" sz="2000" b="1" dirty="0" smtClean="0"/>
              <a:t>3. Stakeholder engagement</a:t>
            </a:r>
            <a:endParaRPr lang="en-US" sz="2000" b="1" dirty="0" smtClean="0"/>
          </a:p>
          <a:p>
            <a:pPr lvl="2"/>
            <a:r>
              <a:rPr lang="en-US" sz="2000" dirty="0" smtClean="0"/>
              <a:t>FIs will put in place a system for stakeholder engagement and respond to queries in a timely manner</a:t>
            </a:r>
          </a:p>
          <a:p>
            <a:pPr lvl="2"/>
            <a:r>
              <a:rPr lang="en-US" sz="2000" dirty="0" smtClean="0"/>
              <a:t>FIs are encouraged to publish their corporate E&amp;S Policy or a summary of their ESMS on their website</a:t>
            </a:r>
          </a:p>
          <a:p>
            <a:pPr lvl="2"/>
            <a:r>
              <a:rPr lang="en-US" sz="2000" dirty="0" smtClean="0"/>
              <a:t>Where possible, link any E&amp;S Impact Assessment reports to Category A subprojects</a:t>
            </a:r>
          </a:p>
          <a:p>
            <a:r>
              <a:rPr lang="en-GB" sz="2000" b="1" dirty="0" smtClean="0"/>
              <a:t>4. Reporting to the EBRD</a:t>
            </a:r>
            <a:endParaRPr lang="en-US" sz="2000" b="1" dirty="0" smtClean="0"/>
          </a:p>
          <a:p>
            <a:pPr lvl="2"/>
            <a:r>
              <a:rPr lang="en-US" sz="2000" dirty="0" smtClean="0"/>
              <a:t>FIs will submit annual E&amp;S reports using the Sustainability Index to EBRD on:</a:t>
            </a:r>
          </a:p>
          <a:p>
            <a:pPr lvl="3"/>
            <a:r>
              <a:rPr lang="en-US" sz="2000" dirty="0">
                <a:solidFill>
                  <a:srgbClr val="414141"/>
                </a:solidFill>
              </a:rPr>
              <a:t>the implementation of its ESMS, PR2, 4 and 9 </a:t>
            </a:r>
          </a:p>
          <a:p>
            <a:pPr lvl="3"/>
            <a:r>
              <a:rPr lang="en-US" sz="2000" dirty="0">
                <a:solidFill>
                  <a:srgbClr val="414141"/>
                </a:solidFill>
              </a:rPr>
              <a:t>E&amp;S performance of its portfolio of subprojects</a:t>
            </a:r>
          </a:p>
        </p:txBody>
      </p:sp>
      <p:sp>
        <p:nvSpPr>
          <p:cNvPr id="2" name="Footer Placeholder 1"/>
          <p:cNvSpPr>
            <a:spLocks noGrp="1"/>
          </p:cNvSpPr>
          <p:nvPr>
            <p:ph type="ftr" sz="quarter" idx="3"/>
            <p:custDataLst>
              <p:tags r:id="rId1"/>
            </p:custDataLst>
          </p:nvPr>
        </p:nvSpPr>
        <p:spPr>
          <a:xfrm>
            <a:off x="0" y="6470651"/>
            <a:ext cx="9144000" cy="365125"/>
          </a:xfrm>
        </p:spPr>
        <p:txBody>
          <a:bodyPr/>
          <a:lstStyle/>
          <a:p>
            <a:r>
              <a:rPr lang="en-GB" smtClean="0"/>
              <a:t>OFFICIAL USE</a:t>
            </a:r>
            <a:r>
              <a:rPr lang="en-GB" smtClean="0">
                <a:solidFill>
                  <a:srgbClr val="000000"/>
                </a:solidFill>
              </a:rPr>
              <a:t> </a:t>
            </a:r>
            <a:endParaRPr>
              <a:solidFill>
                <a:srgbClr val="000000"/>
              </a:solidFill>
            </a:endParaRPr>
          </a:p>
        </p:txBody>
      </p:sp>
    </p:spTree>
    <p:extLst>
      <p:ext uri="{BB962C8B-B14F-4D97-AF65-F5344CB8AC3E}">
        <p14:creationId xmlns:p14="http://schemas.microsoft.com/office/powerpoint/2010/main" val="1995207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SLIDEELEMTYPE" val="41"/>
</p:tagLst>
</file>

<file path=ppt/tags/tag72.xml><?xml version="1.0" encoding="utf-8"?>
<p:tagLst xmlns:a="http://schemas.openxmlformats.org/drawingml/2006/main" xmlns:r="http://schemas.openxmlformats.org/officeDocument/2006/relationships" xmlns:p="http://schemas.openxmlformats.org/presentationml/2006/main">
  <p:tag name="SLIDEELEMTYPE" val="41"/>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SLIDEELEMTYPE" val="41"/>
</p:tagLst>
</file>

<file path=ppt/tags/tag75.xml><?xml version="1.0" encoding="utf-8"?>
<p:tagLst xmlns:a="http://schemas.openxmlformats.org/drawingml/2006/main" xmlns:r="http://schemas.openxmlformats.org/officeDocument/2006/relationships" xmlns:p="http://schemas.openxmlformats.org/presentationml/2006/main">
  <p:tag name="SLIDEELEMTYPE" val="41"/>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SLIDEELEMTYPE" val="41"/>
</p:tagLst>
</file>

<file path=ppt/tags/tag84.xml><?xml version="1.0" encoding="utf-8"?>
<p:tagLst xmlns:a="http://schemas.openxmlformats.org/drawingml/2006/main" xmlns:r="http://schemas.openxmlformats.org/officeDocument/2006/relationships" xmlns:p="http://schemas.openxmlformats.org/presentationml/2006/main">
  <p:tag name="SLIDEELEMTYPE" val="41"/>
</p:tagLst>
</file>

<file path=ppt/tags/tag85.xml><?xml version="1.0" encoding="utf-8"?>
<p:tagLst xmlns:a="http://schemas.openxmlformats.org/drawingml/2006/main" xmlns:r="http://schemas.openxmlformats.org/officeDocument/2006/relationships" xmlns:p="http://schemas.openxmlformats.org/presentationml/2006/main">
  <p:tag name="SLIDEELEMTYPE" val="41"/>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SLIDEELEMTYPE" val="41"/>
</p:tagLst>
</file>

<file path=ppt/tags/tag93.xml><?xml version="1.0" encoding="utf-8"?>
<p:tagLst xmlns:a="http://schemas.openxmlformats.org/drawingml/2006/main" xmlns:r="http://schemas.openxmlformats.org/officeDocument/2006/relationships" xmlns:p="http://schemas.openxmlformats.org/presentationml/2006/main">
  <p:tag name="SLIDEELEMTYPE" val="41"/>
</p:tagLst>
</file>

<file path=ppt/tags/tag94.xml><?xml version="1.0" encoding="utf-8"?>
<p:tagLst xmlns:a="http://schemas.openxmlformats.org/drawingml/2006/main" xmlns:r="http://schemas.openxmlformats.org/officeDocument/2006/relationships" xmlns:p="http://schemas.openxmlformats.org/presentationml/2006/main">
  <p:tag name="SLIDEELEMTYPE" val="41"/>
</p:tagLst>
</file>

<file path=ppt/tags/tag95.xml><?xml version="1.0" encoding="utf-8"?>
<p:tagLst xmlns:a="http://schemas.openxmlformats.org/drawingml/2006/main" xmlns:r="http://schemas.openxmlformats.org/officeDocument/2006/relationships" xmlns:p="http://schemas.openxmlformats.org/presentationml/2006/main">
  <p:tag name="SLIDEELEMTYPE" val="41"/>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RoutingEnabled xmlns="http://schemas.microsoft.com/sharepoint/v3">true</RoutingEnabled>
    <URL xmlns="http://schemas.microsoft.com/sharepoint/v3">
      <Url xsi:nil="true"/>
      <Description xsi:nil="true"/>
    </URL>
    <ContentDate xmlns="a029a951-197a-4454-90a0-4e8ba8bb2239">2016-07-13T21:00:00+00:00</ContentDate>
    <OrganizationalUnit xmlns="8e878111-5d44-4ac0-8d7d-001e9b3d0fd0">63</OrganizationalUnit>
    <CEID xmlns="a029a951-197a-4454-90a0-4e8ba8bb2239">21376c5d-5011-4429-b9d3-b74599d35a14</CEID>
    <LanguageRef xmlns="a029a951-197a-4454-90a0-4e8ba8bb2239">
      <Value>2</Value>
    </LanguageRef>
    <TitleBackup xmlns="8e878111-5d44-4ac0-8d7d-001e9b3d0fd0">20160712_EBRD_Greek_FI_Presentation(Part_1)</TitleBackup>
    <Topic xmlns="8e878111-5d44-4ac0-8d7d-001e9b3d0fd0">91</Topic>
    <ShowInContentGroups xmlns="a029a951-197a-4454-90a0-4e8ba8bb2239"/>
    <ItemOrder xmlns="a029a951-197a-4454-90a0-4e8ba8bb2239" xsi:nil="true"/>
    <Image xmlns="a029a951-197a-4454-90a0-4e8ba8bb2239">
      <Url xsi:nil="true"/>
      <Description xsi:nil="true"/>
    </Image>
    <AlternateText xmlns="a029a951-197a-4454-90a0-4e8ba8bb2239" xsi:nil="true"/>
    <RelatedEntity xmlns="8e878111-5d44-4ac0-8d7d-001e9b3d0fd0" xsi:nil="true"/>
    <ParentEntity xmlns="8e878111-5d44-4ac0-8d7d-001e9b3d0fd0" xsi:nil="true"/>
    <TitleEn xmlns="a029a951-197a-4454-90a0-4e8ba8bb2239" xsi:nil="true"/>
    <Source xmlns="8e878111-5d44-4ac0-8d7d-001e9b3d0fd0" xsi:nil="true"/>
    <DisplayTitle xmlns="8e878111-5d44-4ac0-8d7d-001e9b3d0fd0">20160712_EBRD_Greek_FI_Presentation(Part_1)</DisplayTitle>
    <AModifiedBy xmlns="a029a951-197a-4454-90a0-4e8ba8bb2239">Anastasopoulou Eleftheria</AModifiedBy>
    <AModified xmlns="a029a951-197a-4454-90a0-4e8ba8bb2239">2019-07-27T01:24:31+00:00</AModified>
    <AID xmlns="a029a951-197a-4454-90a0-4e8ba8bb2239">12225</AID>
    <ACreated xmlns="a029a951-197a-4454-90a0-4e8ba8bb2239">2019-07-06T19:59:33+00:00</ACreated>
    <ACreatedBy xmlns="a029a951-197a-4454-90a0-4e8ba8bb2239">sp_AuthSetup</ACreatedBy>
    <AVersion xmlns="a029a951-197a-4454-90a0-4e8ba8bb2239">9.0</AVersion>
  </documentManagement>
</p:properties>
</file>

<file path=customXml/item2.xml><?xml version="1.0" encoding="utf-8"?>
<sisl xmlns:xsi="http://www.w3.org/2001/XMLSchema-instance" xmlns:xsd="http://www.w3.org/2001/XMLSchema" xmlns="http://www.boldonjames.com/2008/01/sie/internal/label" sislVersion="0" policy="1d45786f-a737-4735-8af6-df12fb6939a2">
  <element uid="id_classification_generalbusiness" value=""/>
  <element uid="3f2bf68e-965f-4645-8d3a-c9eb7a3821bd" value=""/>
</sis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CommonInGroups" ma:contentTypeID="0x010100C99F32645853284EB835B50D610223A1010100A120E579C51EAB44A46ECBD0880E5BC6" ma:contentTypeVersion="21" ma:contentTypeDescription="" ma:contentTypeScope="" ma:versionID="a403141326c204125f9099c96dd1bf69">
  <xsd:schema xmlns:xsd="http://www.w3.org/2001/XMLSchema" xmlns:xs="http://www.w3.org/2001/XMLSchema" xmlns:p="http://schemas.microsoft.com/office/2006/metadata/properties" xmlns:ns1="http://schemas.microsoft.com/sharepoint/v3" xmlns:ns2="a029a951-197a-4454-90a0-4e8ba8bb2239" xmlns:ns3="8e878111-5d44-4ac0-8d7d-001e9b3d0fd0" xmlns:ns4="a2c98312-a1a7-4c30-9dfa-e35e7a09d1f3" targetNamespace="http://schemas.microsoft.com/office/2006/metadata/properties" ma:root="true" ma:fieldsID="22e3c47b957e00e859a4f7030aca4564" ns1:_="" ns2:_="" ns3:_="" ns4:_="">
    <xsd:import namespace="http://schemas.microsoft.com/sharepoint/v3"/>
    <xsd:import namespace="a029a951-197a-4454-90a0-4e8ba8bb2239"/>
    <xsd:import namespace="8e878111-5d44-4ac0-8d7d-001e9b3d0fd0"/>
    <xsd:import namespace="a2c98312-a1a7-4c30-9dfa-e35e7a09d1f3"/>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3:SharedWithUsers" minOccurs="0"/>
                <xsd:element ref="ns2:ItemOrder" minOccurs="0"/>
                <xsd:element ref="ns2:ContentDate" minOccurs="0"/>
                <xsd:element ref="ns2:Image" minOccurs="0"/>
                <xsd:element ref="ns3:ParentEntity" minOccurs="0"/>
                <xsd:element ref="ns3:RelatedEntity" minOccurs="0"/>
                <xsd:element ref="ns3:Source" minOccurs="0"/>
                <xsd:element ref="ns2:TitleEn" minOccurs="0"/>
                <xsd:element ref="ns4:SharedWithUsers" minOccurs="0"/>
                <xsd:element ref="ns3:OrganizationalUnit" minOccurs="0"/>
                <xsd:element ref="ns3:Topic" minOccurs="0"/>
                <xsd:element ref="ns3:TitleBackup" minOccurs="0"/>
                <xsd:element ref="ns3:Display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2" nillable="true" ma:displayName="ItemOrder" ma:internalName="ItemOrder">
      <xsd:simpleType>
        <xsd:restriction base="dms:Number"/>
      </xsd:simpleType>
    </xsd:element>
    <xsd:element name="ContentDate" ma:index="23" nillable="true" ma:displayName="ContentDate" ma:format="DateTime" ma:internalName="ContentDate">
      <xsd:simpleType>
        <xsd:restriction base="dms:DateTime"/>
      </xsd:simpleType>
    </xsd:element>
    <xsd:element name="Image" ma:index="2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TitleEn" ma:index="29" nillable="true" ma:displayName="TitleEn" ma:default="" ma:internalName="Title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78111-5d44-4ac0-8d7d-001e9b3d0fd0" elementFormDefault="qualified">
    <xsd:import namespace="http://schemas.microsoft.com/office/2006/documentManagement/types"/>
    <xsd:import namespace="http://schemas.microsoft.com/office/infopath/2007/PartnerControls"/>
    <xsd:element name="SharedWithUsers" ma:index="21" nillable="true" ma:displayName="Shared With" ma:defaul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Entity" ma:index="26" nillable="true" ma:displayName="ParentEntity" ma:list="{8e878111-5d44-4ac0-8d7d-001e9b3d0fd0}" ma:internalName="ParentEntity" ma:showField="Title">
      <xsd:simpleType>
        <xsd:restriction base="dms:Lookup"/>
      </xsd:simpleType>
    </xsd:element>
    <xsd:element name="RelatedEntity" ma:index="27" nillable="true" ma:displayName="RelatedEntity" ma:list="{8e878111-5d44-4ac0-8d7d-001e9b3d0fd0}" ma:internalName="RelatedEntity" ma:showField="Title">
      <xsd:simpleType>
        <xsd:restriction base="dms:Lookup"/>
      </xsd:simpleType>
    </xsd:element>
    <xsd:element name="Source" ma:index="28" nillable="true" ma:displayName="Source" ma:internalName="Source">
      <xsd:simpleType>
        <xsd:restriction base="dms:Text">
          <xsd:maxLength value="255"/>
        </xsd:restriction>
      </xsd:simpleType>
    </xsd:element>
    <xsd:element name="OrganizationalUnit" ma:index="31" nillable="true" ma:displayName="OrganizationalUnit" ma:list="{8cbccf00-dc01-452b-a0bb-21ad49d2c4da}" ma:internalName="OrganizationalUnit" ma:showField="Title">
      <xsd:simpleType>
        <xsd:restriction base="dms:Lookup"/>
      </xsd:simpleType>
    </xsd:element>
    <xsd:element name="Topic" ma:index="32" nillable="true" ma:displayName="Topic" ma:list="{38e0a57e-bf71-4fb7-8687-2e938e45e10e}" ma:internalName="Topic" ma:showField="Title">
      <xsd:simpleType>
        <xsd:restriction base="dms:Lookup"/>
      </xsd:simpleType>
    </xsd:element>
    <xsd:element name="TitleBackup" ma:index="33" nillable="true" ma:displayName="TitleBackup" ma:internalName="TitleBackup">
      <xsd:simpleType>
        <xsd:restriction base="dms:Text">
          <xsd:maxLength value="255"/>
        </xsd:restriction>
      </xsd:simpleType>
    </xsd:element>
    <xsd:element name="DisplayTitle" ma:index="34" nillable="true" ma:displayName="DisplayTitle" ma:internalName="Display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c98312-a1a7-4c30-9dfa-e35e7a09d1f3"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A26CDC-5897-4328-AB8F-BF7C20A0A666}"/>
</file>

<file path=customXml/itemProps2.xml><?xml version="1.0" encoding="utf-8"?>
<ds:datastoreItem xmlns:ds="http://schemas.openxmlformats.org/officeDocument/2006/customXml" ds:itemID="{8909B73C-E99E-4561-AADA-B03294589E06}"/>
</file>

<file path=customXml/itemProps3.xml><?xml version="1.0" encoding="utf-8"?>
<ds:datastoreItem xmlns:ds="http://schemas.openxmlformats.org/officeDocument/2006/customXml" ds:itemID="{417562CC-B553-44A0-AC67-40321CA6EA49}"/>
</file>

<file path=customXml/itemProps4.xml><?xml version="1.0" encoding="utf-8"?>
<ds:datastoreItem xmlns:ds="http://schemas.openxmlformats.org/officeDocument/2006/customXml" ds:itemID="{D726CE98-9196-4317-B3AD-F97FD806C683}"/>
</file>

<file path=docProps/app.xml><?xml version="1.0" encoding="utf-8"?>
<Properties xmlns="http://schemas.openxmlformats.org/officeDocument/2006/extended-properties" xmlns:vt="http://schemas.openxmlformats.org/officeDocument/2006/docPropsVTypes">
  <TotalTime>1</TotalTime>
  <Words>3575</Words>
  <Application>Microsoft Office PowerPoint</Application>
  <PresentationFormat>On-screen Show (4:3)</PresentationFormat>
  <Paragraphs>429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EBRDmain_english</vt:lpstr>
      <vt:lpstr>   EBRD’s Environmental and Social Requirements for Financial Institutions  Anne Maria Cronin Associate Director</vt:lpstr>
      <vt:lpstr>EBRD commitment to Sustainability</vt:lpstr>
      <vt:lpstr>EBRD Performance Requirements</vt:lpstr>
      <vt:lpstr>Project Categorisation</vt:lpstr>
      <vt:lpstr>EBRD Relationship with FIs</vt:lpstr>
      <vt:lpstr>PR 2: Labour &amp; working conditions</vt:lpstr>
      <vt:lpstr>PR 4: Health &amp; Safety</vt:lpstr>
      <vt:lpstr>PR 9: Financial Intermediaries</vt:lpstr>
      <vt:lpstr>PR 9: Financial Intermediaries</vt:lpstr>
      <vt:lpstr>PR 9: Financial Intermediaries</vt:lpstr>
      <vt:lpstr>E&amp;S Exclusion List – excluded from EBRD financing</vt:lpstr>
      <vt:lpstr>Category A projects</vt:lpstr>
      <vt:lpstr>PRs 1-8 and 10 for Cat A sub projects</vt:lpstr>
      <vt:lpstr>Elements of an ESMS</vt:lpstr>
      <vt:lpstr>EBRD E&amp;S Procedures</vt:lpstr>
      <vt:lpstr>Integration into transactions</vt:lpstr>
      <vt:lpstr>EBRD E&amp;S risk management procedures for corporate lending</vt:lpstr>
      <vt:lpstr>E&amp;S Regulation: FI Requirements</vt:lpstr>
      <vt:lpstr>Environmental and social risk monitoring</vt:lpstr>
      <vt:lpstr>EBRD resources to help FIs</vt:lpstr>
      <vt:lpstr>Industry Sub-sectoral Guidelines </vt:lpstr>
      <vt:lpstr>E&amp;S E-modules</vt:lpstr>
      <vt:lpstr>EBRD E&amp;S Risk Management</vt:lpstr>
      <vt:lpstr>Annual E&amp;S reporting to EBRD</vt:lpstr>
      <vt:lpstr>PowerPoint Presentation</vt:lpstr>
      <vt:lpstr>Additional Information</vt:lpstr>
      <vt:lpstr>Contacts</vt:lpstr>
      <vt:lpstr>Thank you!</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20160712_EBRD_Greek_FI_Presentation(Part_1)</dc:title>
  <dc:creator>Cronin, Anne Maria</dc:creator>
  <cp:keywords>[EBRD/OFFICIAL USE]</cp:keywords>
  <dc:description/>
  <cp:lastModifiedBy>Vrachnou, Augusta</cp:lastModifiedBy>
  <cp:revision>2</cp:revision>
  <dcterms:created xsi:type="dcterms:W3CDTF">2016-07-11T04:56:16Z</dcterms:created>
  <dcterms:modified xsi:type="dcterms:W3CDTF">2016-07-11T08:14:14Z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3eba6823-71c3-422b-9111-27895ddfc097</vt:lpwstr>
  </property>
  <property fmtid="{D5CDD505-2E9C-101B-9397-08002B2CF9AE}" pid="3" name="bjSaver">
    <vt:lpwstr>EdxlEinOk3iTKh4p2Sb4d5g9S+AMEsA0</vt:lpwstr>
  </property>
  <property fmtid="{D5CDD505-2E9C-101B-9397-08002B2CF9AE}" pid="4" name="bjDocumentLabelXML">
    <vt:lpwstr>&lt;?xml version="1.0" encoding="us-ascii"?&gt;&lt;sisl xmlns:xsi="http://www.w3.org/2001/XMLSchema-instance" xmlns:xsd="http://www.w3.org/2001/XMLSchema" sislVersion="0" policy="1d45786f-a737-4735-8af6-df12fb6939a2" xmlns="http://www.boldonjames.com/2008/01/sie/i</vt:lpwstr>
  </property>
  <property fmtid="{D5CDD505-2E9C-101B-9397-08002B2CF9AE}" pid="5" name="bjDocumentLabelXML-0">
    <vt:lpwstr>nternal/label"&gt;&lt;element uid="id_classification_generalbusiness" value="" /&gt;&lt;element uid="3f2bf68e-965f-4645-8d3a-c9eb7a3821bd" value="" /&gt;&lt;/sisl&gt;</vt:lpwstr>
  </property>
  <property fmtid="{D5CDD505-2E9C-101B-9397-08002B2CF9AE}" pid="6" name="bjDocumentSecurityLabel">
    <vt:lpwstr>OFFICIAL USE</vt:lpwstr>
  </property>
  <property fmtid="{D5CDD505-2E9C-101B-9397-08002B2CF9AE}" pid="7" name="ContentTypeId">
    <vt:lpwstr>0x010100C99F32645853284EB835B50D610223A1010100A120E579C51EAB44A46ECBD0880E5BC6</vt:lpwstr>
  </property>
  <property fmtid="{D5CDD505-2E9C-101B-9397-08002B2CF9AE}" pid="8" name="Order">
    <vt:r8>284900</vt:r8>
  </property>
  <property fmtid="{D5CDD505-2E9C-101B-9397-08002B2CF9AE}" pid="9" name="xd_ProgID">
    <vt:lpwstr/>
  </property>
  <property fmtid="{D5CDD505-2E9C-101B-9397-08002B2CF9AE}" pid="10" name="_SharedFileIndex">
    <vt:lpwstr/>
  </property>
  <property fmtid="{D5CDD505-2E9C-101B-9397-08002B2CF9AE}" pid="11" name="_SourceUrl">
    <vt:lpwstr/>
  </property>
  <property fmtid="{D5CDD505-2E9C-101B-9397-08002B2CF9AE}" pid="12" name="TemplateUrl">
    <vt:lpwstr/>
  </property>
</Properties>
</file>