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Default Extension="wdp" ContentType="image/vnd.ms-photo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709" r:id="rId4"/>
    <p:sldMasterId id="2147483721" r:id="rId5"/>
    <p:sldMasterId id="2147483736" r:id="rId6"/>
  </p:sldMasterIdLst>
  <p:notesMasterIdLst>
    <p:notesMasterId r:id="rId16"/>
  </p:notesMasterIdLst>
  <p:sldIdLst>
    <p:sldId id="269" r:id="rId7"/>
    <p:sldId id="270" r:id="rId8"/>
    <p:sldId id="265" r:id="rId9"/>
    <p:sldId id="279" r:id="rId10"/>
    <p:sldId id="260" r:id="rId11"/>
    <p:sldId id="277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1" autoAdjust="0"/>
    <p:restoredTop sz="94660"/>
  </p:normalViewPr>
  <p:slideViewPr>
    <p:cSldViewPr>
      <p:cViewPr>
        <p:scale>
          <a:sx n="90" d="100"/>
          <a:sy n="90" d="100"/>
        </p:scale>
        <p:origin x="-62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ABEE3-0F55-4CAE-8F21-383485EC46E4}" type="datetimeFigureOut">
              <a:rPr lang="el-GR" smtClean="0"/>
              <a:t>11/7/2016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2EFBC-A7C5-4FF2-9FD6-ACF7007DAC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763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47C55-433C-4BDA-8867-5A2290488E5D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904" indent="-2845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8314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3639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8965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4290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9616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4941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0267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341907-180B-483B-8B98-DF083168AC2C}" type="slidenum">
              <a:rPr lang="el-GR" sz="1200">
                <a:solidFill>
                  <a:prstClr val="black"/>
                </a:solidFill>
              </a:rPr>
              <a:pPr eaLnBrk="1" hangingPunct="1"/>
              <a:t>2</a:t>
            </a:fld>
            <a:endParaRPr lang="el-G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904" indent="-2845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8314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3639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8965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4290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9616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4941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0267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D48C58-6114-4822-A69E-48054D5CC0B4}" type="slidenum">
              <a:rPr lang="el-GR" sz="1200">
                <a:solidFill>
                  <a:prstClr val="black"/>
                </a:solidFill>
              </a:rPr>
              <a:pPr eaLnBrk="1" hangingPunct="1"/>
              <a:t>3</a:t>
            </a:fld>
            <a:endParaRPr lang="el-GR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904" indent="-2845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8314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3639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8965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4290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9616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4941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0267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D48C58-6114-4822-A69E-48054D5CC0B4}" type="slidenum">
              <a:rPr lang="el-GR" sz="1200">
                <a:solidFill>
                  <a:prstClr val="black"/>
                </a:solidFill>
              </a:rPr>
              <a:pPr eaLnBrk="1" hangingPunct="1"/>
              <a:t>4</a:t>
            </a:fld>
            <a:endParaRPr lang="el-GR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904" indent="-2845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8314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3639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8965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4290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9616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4941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0267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341907-180B-483B-8B98-DF083168AC2C}" type="slidenum">
              <a:rPr lang="el-GR" sz="1200">
                <a:solidFill>
                  <a:prstClr val="black"/>
                </a:solidFill>
              </a:rPr>
              <a:pPr eaLnBrk="1" hangingPunct="1"/>
              <a:t>5</a:t>
            </a:fld>
            <a:endParaRPr lang="el-G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892" indent="-28457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8295" indent="-22765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3612" indent="-22765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8931" indent="-22765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4248" indent="-2276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9566" indent="-2276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4883" indent="-2276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0202" indent="-2276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341907-180B-483B-8B98-DF083168AC2C}" type="slidenum">
              <a:rPr lang="el-GR" sz="1200">
                <a:solidFill>
                  <a:prstClr val="black"/>
                </a:solidFill>
              </a:rPr>
              <a:pPr eaLnBrk="1" hangingPunct="1"/>
              <a:t>6</a:t>
            </a:fld>
            <a:endParaRPr lang="el-G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904" indent="-2845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8314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3639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8965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4290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9616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4941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0267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341907-180B-483B-8B98-DF083168AC2C}" type="slidenum">
              <a:rPr lang="el-GR" sz="1200">
                <a:solidFill>
                  <a:prstClr val="black"/>
                </a:solidFill>
              </a:rPr>
              <a:pPr eaLnBrk="1" hangingPunct="1"/>
              <a:t>7</a:t>
            </a:fld>
            <a:endParaRPr lang="el-G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904" indent="-2845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8314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3639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8965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4290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9616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4941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0267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341907-180B-483B-8B98-DF083168AC2C}" type="slidenum">
              <a:rPr lang="el-GR" sz="1200">
                <a:solidFill>
                  <a:prstClr val="black"/>
                </a:solidFill>
              </a:rPr>
              <a:pPr eaLnBrk="1" hangingPunct="1"/>
              <a:t>8</a:t>
            </a:fld>
            <a:endParaRPr lang="el-G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904" indent="-2845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8314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3639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8965" indent="-227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4290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9616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4941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0267" indent="-22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341907-180B-483B-8B98-DF083168AC2C}" type="slidenum">
              <a:rPr lang="el-GR" sz="1200">
                <a:solidFill>
                  <a:prstClr val="black"/>
                </a:solidFill>
              </a:rPr>
              <a:pPr eaLnBrk="1" hangingPunct="1"/>
              <a:t>9</a:t>
            </a:fld>
            <a:endParaRPr lang="el-G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732588" y="6308727"/>
            <a:ext cx="187166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5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7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4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02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06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03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98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78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8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57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88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07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0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30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33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4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70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91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22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78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6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62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76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24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07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88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79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FED-521F-4118-8841-9531745DB5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98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FED-521F-4118-8841-9531745DB5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62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FED-521F-4118-8841-9531745DB5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57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FED-521F-4118-8841-9531745DB5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19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FED-521F-4118-8841-9531745DB5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4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160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FED-521F-4118-8841-9531745DB5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59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FED-521F-4118-8841-9531745DB5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21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FED-521F-4118-8841-9531745DB5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8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FED-521F-4118-8841-9531745DB5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95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FED-521F-4118-8841-9531745DB5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57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AFED-521F-4118-8841-9531745DB5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4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 flipV="1">
            <a:off x="323852" y="3260725"/>
            <a:ext cx="845966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41F00"/>
              </a:buClr>
              <a:buSzPct val="100000"/>
              <a:buFont typeface="Wingdings" pitchFamily="2" charset="2"/>
              <a:buNone/>
              <a:defRPr/>
            </a:pPr>
            <a:endParaRPr lang="el-GR" sz="1400" b="1">
              <a:solidFill>
                <a:srgbClr val="173070"/>
              </a:solidFill>
              <a:latin typeface="Times New Roman" pitchFamily="18" charset="0"/>
            </a:endParaRPr>
          </a:p>
        </p:txBody>
      </p:sp>
      <p:pic>
        <p:nvPicPr>
          <p:cNvPr id="5" name="Picture 6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89" y="152400"/>
            <a:ext cx="229918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3046" y="1676400"/>
            <a:ext cx="7174523" cy="129540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7523" y="3405188"/>
            <a:ext cx="71115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 i="1">
                <a:solidFill>
                  <a:srgbClr val="FFFF00"/>
                </a:solidFill>
              </a:defRPr>
            </a:lvl1pPr>
          </a:lstStyle>
          <a:p>
            <a:r>
              <a:rPr lang="el-GR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14297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E59D041E-B40F-4804-9775-9896E33D96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0000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4406903"/>
            <a:ext cx="71745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751" y="2906713"/>
            <a:ext cx="717452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79AB109B-79B2-43C3-A7C1-646AAAEBDA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5969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031" y="1600203"/>
            <a:ext cx="3727938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0646" y="1600203"/>
            <a:ext cx="3727938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EC465968-1CAA-4565-878B-3264180B9A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383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224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74638"/>
            <a:ext cx="75965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535113"/>
            <a:ext cx="37294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031" y="2174875"/>
            <a:ext cx="37294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7717" y="1535113"/>
            <a:ext cx="37308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7717" y="2174875"/>
            <a:ext cx="37308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4612E832-C65B-4D89-9E11-528C1BF3DC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901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CD3492A0-D5E2-4192-A360-5B6835E7A7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5437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69A18E8F-DBD3-4824-9852-FE79E95C48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6830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73050"/>
            <a:ext cx="27769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046" y="273053"/>
            <a:ext cx="47185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031" y="1435103"/>
            <a:ext cx="277690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BE4383DF-A453-4BC2-A891-1D64265A20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35120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421" y="4800600"/>
            <a:ext cx="506436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4421" y="612775"/>
            <a:ext cx="506436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4421" y="5367338"/>
            <a:ext cx="506436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126FC2DB-C5EA-4818-82C1-0ECB696B36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4492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A5E8F014-2DA0-4155-A526-D864EAA471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3463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9446" y="274641"/>
            <a:ext cx="1899138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031" y="274641"/>
            <a:ext cx="5556738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D923CEE2-5C3A-4FB4-AB6D-E954D2A5AC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62686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2048" y="692150"/>
            <a:ext cx="8638443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41F00"/>
              </a:buClr>
              <a:buSzPct val="100000"/>
              <a:buFont typeface="Wingdings" pitchFamily="2" charset="2"/>
              <a:buNone/>
              <a:defRPr/>
            </a:pPr>
            <a:endParaRPr lang="el-GR" sz="1400" b="1">
              <a:solidFill>
                <a:srgbClr val="173070"/>
              </a:solidFill>
              <a:latin typeface="Times New Roman" pitchFamily="18" charset="0"/>
            </a:endParaRPr>
          </a:p>
        </p:txBody>
      </p:sp>
      <p:pic>
        <p:nvPicPr>
          <p:cNvPr id="4" name="Picture 7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1" y="44453"/>
            <a:ext cx="130272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2031" y="274641"/>
            <a:ext cx="7596554" cy="6034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72451" y="6584950"/>
            <a:ext cx="936380" cy="26035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0ABA19FC-7655-48F4-985B-4FB7B8961A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743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UROBAN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78" y="149225"/>
            <a:ext cx="124557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317990" y="2781300"/>
            <a:ext cx="845966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41F00"/>
              </a:buClr>
              <a:buSzPct val="100000"/>
              <a:buFont typeface="Wingdings" pitchFamily="2" charset="2"/>
              <a:buNone/>
            </a:pPr>
            <a:endParaRPr lang="el-GR" sz="1400" b="1">
              <a:solidFill>
                <a:srgbClr val="173070"/>
              </a:solidFill>
              <a:latin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2031" y="274641"/>
            <a:ext cx="7596554" cy="6034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7396" y="2996952"/>
            <a:ext cx="71115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 i="1">
                <a:solidFill>
                  <a:srgbClr val="FFFF00"/>
                </a:solidFill>
              </a:defRPr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72451" y="6584950"/>
            <a:ext cx="936380" cy="26035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64AAC60D-178A-45DF-8055-9A9B2F2DF0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8933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V="1">
            <a:off x="252048" y="620713"/>
            <a:ext cx="870731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41F00"/>
              </a:buClr>
              <a:buSzPct val="100000"/>
              <a:buFont typeface="Wingdings" pitchFamily="2" charset="2"/>
              <a:buNone/>
            </a:pPr>
            <a:endParaRPr lang="el-GR" sz="1400" b="1">
              <a:solidFill>
                <a:srgbClr val="173070"/>
              </a:solidFill>
              <a:latin typeface="Times New Roman" pitchFamily="18" charset="0"/>
            </a:endParaRPr>
          </a:p>
        </p:txBody>
      </p:sp>
      <p:pic>
        <p:nvPicPr>
          <p:cNvPr id="3" name="Picture 6" descr="EUROBAN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9" y="76203"/>
            <a:ext cx="1469781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285356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409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120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802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839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17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172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373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94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12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311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5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671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3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3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3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0C0552-763D-4F44-9C4F-BAA491BA3837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4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0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6AFED-521F-4118-8841-9531745DB59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704" y="274638"/>
            <a:ext cx="504092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337300"/>
            <a:ext cx="28956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400" b="0">
                <a:latin typeface="Comic Sans MS" pitchFamily="66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l-GR">
              <a:solidFill>
                <a:srgbClr val="173070"/>
              </a:solidFill>
            </a:endParaRP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369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400" b="0">
                <a:latin typeface="Comic Sans MS" pitchFamily="66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173070"/>
              </a:solidFill>
            </a:endParaRPr>
          </a:p>
          <a:p>
            <a:pPr fontAlgn="base">
              <a:spcAft>
                <a:spcPct val="0"/>
              </a:spcAft>
              <a:defRPr/>
            </a:pPr>
            <a:fld id="{7BA913A1-0DA7-4DF5-BD42-17CFC319776A}" type="slidenum">
              <a:rPr lang="el-GR">
                <a:solidFill>
                  <a:srgbClr val="17307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173070"/>
              </a:solidFill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457200" y="808038"/>
            <a:ext cx="843622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41F00"/>
              </a:buClr>
              <a:buSzPct val="100000"/>
              <a:buFont typeface="Wingdings" pitchFamily="2" charset="2"/>
              <a:buNone/>
              <a:defRPr/>
            </a:pPr>
            <a:endParaRPr lang="el-GR" sz="1400" b="1">
              <a:solidFill>
                <a:srgbClr val="173070"/>
              </a:solidFill>
              <a:latin typeface="Times New Roman" pitchFamily="18" charset="0"/>
            </a:endParaRPr>
          </a:p>
        </p:txBody>
      </p:sp>
      <p:pic>
        <p:nvPicPr>
          <p:cNvPr id="1031" name="Picture 11" descr="LogoEurobank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6"/>
            <a:ext cx="194456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0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0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07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07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07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07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07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07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07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07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41F00"/>
        </a:buClr>
        <a:buFont typeface="Wingdings" pitchFamily="2" charset="2"/>
        <a:buChar char="Ø"/>
        <a:defRPr sz="1600">
          <a:solidFill>
            <a:srgbClr val="1730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41F00"/>
        </a:buClr>
        <a:buFont typeface="Wingdings" pitchFamily="2" charset="2"/>
        <a:buChar char="ü"/>
        <a:defRPr sz="1400">
          <a:solidFill>
            <a:srgbClr val="17307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41F00"/>
        </a:buClr>
        <a:buFont typeface="Wingdings" pitchFamily="2" charset="2"/>
        <a:buChar char="§"/>
        <a:defRPr sz="1400">
          <a:solidFill>
            <a:srgbClr val="17307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41F00"/>
        </a:buClr>
        <a:buFont typeface="Wingdings" pitchFamily="2" charset="2"/>
        <a:buChar char="§"/>
        <a:defRPr sz="1400">
          <a:solidFill>
            <a:srgbClr val="17307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41F00"/>
        </a:buClr>
        <a:buFont typeface="Wingdings" pitchFamily="2" charset="2"/>
        <a:buChar char="§"/>
        <a:defRPr sz="1400">
          <a:solidFill>
            <a:srgbClr val="17307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41F00"/>
        </a:buClr>
        <a:buFont typeface="Wingdings" pitchFamily="2" charset="2"/>
        <a:buChar char="§"/>
        <a:defRPr sz="1400">
          <a:solidFill>
            <a:srgbClr val="17307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41F00"/>
        </a:buClr>
        <a:buFont typeface="Wingdings" pitchFamily="2" charset="2"/>
        <a:buChar char="§"/>
        <a:defRPr sz="1400">
          <a:solidFill>
            <a:srgbClr val="17307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41F00"/>
        </a:buClr>
        <a:buFont typeface="Wingdings" pitchFamily="2" charset="2"/>
        <a:buChar char="§"/>
        <a:defRPr sz="1400">
          <a:solidFill>
            <a:srgbClr val="17307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41F00"/>
        </a:buClr>
        <a:buFont typeface="Wingdings" pitchFamily="2" charset="2"/>
        <a:buChar char="§"/>
        <a:defRPr sz="1400">
          <a:solidFill>
            <a:srgbClr val="173070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8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koromantzou\Desktop\Report to Management\free-wallpaper-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30587" r="2736" b="30285"/>
          <a:stretch/>
        </p:blipFill>
        <p:spPr bwMode="auto">
          <a:xfrm>
            <a:off x="35496" y="3933056"/>
            <a:ext cx="9001000" cy="1884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914115" y="1556792"/>
            <a:ext cx="7243762" cy="141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12" tIns="46038" rIns="100012" bIns="46038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2060"/>
                </a:solidFill>
              </a:rPr>
              <a:t>Sustainable Development</a:t>
            </a:r>
            <a:r>
              <a:rPr lang="en-US" sz="33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in </a:t>
            </a:r>
            <a:r>
              <a:rPr lang="en-US" sz="4000" b="1" dirty="0" smtClean="0">
                <a:solidFill>
                  <a:srgbClr val="002060"/>
                </a:solidFill>
              </a:rPr>
              <a:t>Eurobank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793" y="188640"/>
            <a:ext cx="1512169" cy="58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2"/>
          <p:cNvSpPr>
            <a:spLocks noChangeShapeType="1"/>
          </p:cNvSpPr>
          <p:nvPr/>
        </p:nvSpPr>
        <p:spPr bwMode="auto">
          <a:xfrm flipV="1">
            <a:off x="228600" y="980728"/>
            <a:ext cx="8915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872" y="652534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July 2016</a:t>
            </a:r>
            <a:endParaRPr lang="el-G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676400" y="6525344"/>
            <a:ext cx="5848350" cy="0"/>
          </a:xfrm>
          <a:prstGeom prst="line">
            <a:avLst/>
          </a:prstGeom>
          <a:noFill/>
          <a:ln w="15875">
            <a:solidFill>
              <a:srgbClr val="938A6B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dirty="0">
              <a:solidFill>
                <a:srgbClr val="3333CC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8368" y="6237312"/>
            <a:ext cx="7162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Group Sustainability/Environmental &amp; Social Affairs </a:t>
            </a:r>
            <a:r>
              <a:rPr lang="en-US" sz="1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Division</a:t>
            </a:r>
            <a:endParaRPr lang="el-GR" sz="14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V="1">
            <a:off x="228600" y="765175"/>
            <a:ext cx="8915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15364" name="Rectangle 1088"/>
          <p:cNvSpPr>
            <a:spLocks noChangeArrowheads="1"/>
          </p:cNvSpPr>
          <p:nvPr/>
        </p:nvSpPr>
        <p:spPr bwMode="auto">
          <a:xfrm>
            <a:off x="432246" y="900115"/>
            <a:ext cx="829468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99"/>
              </a:solidFill>
              <a:cs typeface="Calibri" pitchFamily="34" charset="0"/>
            </a:endParaRPr>
          </a:p>
        </p:txBody>
      </p:sp>
      <p:sp>
        <p:nvSpPr>
          <p:cNvPr id="15365" name="Rectangle 1090"/>
          <p:cNvSpPr>
            <a:spLocks noChangeArrowheads="1"/>
          </p:cNvSpPr>
          <p:nvPr/>
        </p:nvSpPr>
        <p:spPr bwMode="auto">
          <a:xfrm>
            <a:off x="214313" y="857252"/>
            <a:ext cx="8426450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l-GR" dirty="0">
              <a:solidFill>
                <a:srgbClr val="003399"/>
              </a:solidFill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dirty="0">
              <a:solidFill>
                <a:srgbClr val="003399"/>
              </a:solidFill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dirty="0">
              <a:solidFill>
                <a:srgbClr val="003399"/>
              </a:solidFill>
              <a:cs typeface="Calibri" pitchFamily="34" charset="0"/>
            </a:endParaRPr>
          </a:p>
        </p:txBody>
      </p: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34" y="76200"/>
            <a:ext cx="18081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4692" y="898549"/>
            <a:ext cx="87697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Clr>
                <a:srgbClr val="AC7108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concept of </a:t>
            </a:r>
            <a:r>
              <a:rPr lang="en-US" sz="14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Sustainable </a:t>
            </a:r>
            <a:r>
              <a:rPr lang="en-US" sz="14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Development/Sustainability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is 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included in the </a:t>
            </a:r>
            <a:r>
              <a:rPr lang="en-US" sz="14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Management’s core </a:t>
            </a:r>
            <a:r>
              <a:rPr lang="en-US" sz="14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strategies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In this context, the Group has established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and 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implements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following Management Systems, </a:t>
            </a:r>
            <a:r>
              <a:rPr lang="en-US" sz="14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certified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in accordance with </a:t>
            </a:r>
            <a:r>
              <a:rPr lang="en-US" sz="14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International Standards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 marL="0" lvl="1" algn="just">
              <a:buClr>
                <a:srgbClr val="AC7108"/>
              </a:buClr>
              <a:buSzPct val="120000"/>
            </a:pPr>
            <a:endParaRPr lang="en-US" sz="800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742950" lvl="2" indent="-285750" algn="just">
              <a:buClr>
                <a:srgbClr val="AC7108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Environment (ISO 14001/EMAS), </a:t>
            </a:r>
          </a:p>
          <a:p>
            <a:pPr marL="742950" lvl="2" indent="-285750" algn="just">
              <a:buClr>
                <a:srgbClr val="AC7108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Energy (ISO 50001), </a:t>
            </a:r>
          </a:p>
          <a:p>
            <a:pPr marL="742950" lvl="2" indent="-285750" algn="just">
              <a:buClr>
                <a:srgbClr val="AC7108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Quality (ISO 9001), </a:t>
            </a:r>
          </a:p>
          <a:p>
            <a:pPr marL="742950" lvl="2" indent="-285750" algn="just">
              <a:buClr>
                <a:srgbClr val="AC7108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Occupational Health &amp; Safety at Work (OHSAS 18001), </a:t>
            </a:r>
          </a:p>
          <a:p>
            <a:pPr marL="742950" lvl="2" indent="-285750" algn="just">
              <a:buClr>
                <a:srgbClr val="AC7108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 Service (ISO 20000-1), </a:t>
            </a:r>
          </a:p>
          <a:p>
            <a:pPr marL="742950" lvl="2" indent="-285750" algn="just">
              <a:buClr>
                <a:srgbClr val="AC7108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Social Security - Business Continuity (ISO 22301), and </a:t>
            </a:r>
          </a:p>
          <a:p>
            <a:pPr marL="742950" lvl="2" indent="-285750" algn="just">
              <a:buClr>
                <a:srgbClr val="AC7108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Information Security (ISO 27001). </a:t>
            </a:r>
          </a:p>
          <a:p>
            <a:pPr marL="0" lvl="1" algn="just">
              <a:buClr>
                <a:srgbClr val="AC7108"/>
              </a:buClr>
              <a:buSzPct val="120000"/>
            </a:pPr>
            <a:endParaRPr lang="en-US" sz="800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68288" lvl="1" algn="just">
              <a:buClr>
                <a:srgbClr val="AC7108"/>
              </a:buClr>
              <a:buSzPct val="120000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Their implementation contributes to the Organization’s </a:t>
            </a:r>
            <a:r>
              <a:rPr lang="en-US" sz="14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Sustainability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and focuses on the continuous improvement of services, with respect and responsibility towards the </a:t>
            </a:r>
            <a:r>
              <a:rPr lang="en-US" sz="14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environment,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</a:t>
            </a:r>
            <a:r>
              <a:rPr lang="en-US" sz="14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society,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</a:t>
            </a:r>
            <a:r>
              <a:rPr lang="en-US" sz="14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employees,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and all </a:t>
            </a:r>
            <a:r>
              <a:rPr lang="en-US" sz="14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stakeholders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268288" lvl="1" algn="just">
              <a:buClr>
                <a:srgbClr val="AC7108"/>
              </a:buClr>
              <a:buSzPct val="120000"/>
            </a:pPr>
            <a:endParaRPr lang="en-US" sz="900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lvl="1" indent="-285750" algn="just">
              <a:buClr>
                <a:srgbClr val="AC7108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Transition to an </a:t>
            </a:r>
            <a:r>
              <a:rPr lang="en-US" sz="1400" b="1" kern="0" dirty="0">
                <a:solidFill>
                  <a:srgbClr val="E28700"/>
                </a:solidFill>
                <a:latin typeface="Calibri" panose="020F0502020204030204" pitchFamily="34" charset="0"/>
              </a:rPr>
              <a:t>Environmental &amp; Social Management System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</a:p>
          <a:p>
            <a:pPr marL="742950" lvl="2" indent="-285750" algn="just">
              <a:buClr>
                <a:srgbClr val="AC7108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As a natural “maturing” phase of existing systems and approaches</a:t>
            </a:r>
          </a:p>
          <a:p>
            <a:pPr marL="742950" lvl="2" indent="-285750" algn="just">
              <a:buClr>
                <a:srgbClr val="AC7108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 ensure compliance with requirements and expectations of international investors, and the rest of the interested parties and </a:t>
            </a:r>
            <a:r>
              <a:rPr lang="en-US" sz="1400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stakeholers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en-US" sz="1400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lvl="1" indent="-285750" algn="just">
              <a:buClr>
                <a:srgbClr val="AC7108"/>
              </a:buClr>
              <a:buSzPct val="120000"/>
              <a:buFont typeface="Wingdings" panose="05000000000000000000" pitchFamily="2" charset="2"/>
              <a:buChar char="v"/>
            </a:pPr>
            <a:endParaRPr lang="en-US" sz="900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lvl="1" indent="-285750" algn="just">
              <a:buClr>
                <a:srgbClr val="AC7108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Strategic direction and high-level m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onitoring of Sustainability issues, has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been 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entrusted to the </a:t>
            </a:r>
            <a:r>
              <a:rPr lang="en-US" sz="14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Group Sustainability </a:t>
            </a:r>
            <a:r>
              <a:rPr lang="en-US" sz="14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Committee (</a:t>
            </a:r>
            <a:r>
              <a:rPr lang="en-US" sz="1400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GSC)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whose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main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responsibilities are 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to:</a:t>
            </a:r>
          </a:p>
          <a:p>
            <a:pPr marL="742950" lvl="2" indent="-285750">
              <a:buClr>
                <a:srgbClr val="AC7108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Review and </a:t>
            </a:r>
            <a:r>
              <a:rPr lang="en-US" sz="1400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authorise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policies, strategies and major </a:t>
            </a:r>
            <a:r>
              <a:rPr lang="en-US" sz="1400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inititaives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</a:t>
            </a:r>
            <a:endParaRPr lang="el-GR" sz="1400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742950" lvl="2" indent="-285750">
              <a:buClr>
                <a:srgbClr val="AC7108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Review 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progress against policy objectives and annual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targets,</a:t>
            </a:r>
            <a:endParaRPr lang="el-GR" sz="1400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742950" lvl="2" indent="-285750">
              <a:buClr>
                <a:srgbClr val="AC7108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Ensure 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that all sustainability formal/informal, international/national, mandatory/voluntary commitments are fulfilled. </a:t>
            </a:r>
            <a:endParaRPr lang="en-US" sz="1400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742950" lvl="2" indent="-285750">
              <a:buClr>
                <a:srgbClr val="AC7108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Provide resources and top-down support when and as necessary</a:t>
            </a:r>
            <a:endParaRPr lang="el-GR" sz="1400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4314" y="115671"/>
            <a:ext cx="618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Sustainability at Group level</a:t>
            </a:r>
            <a:endParaRPr lang="el-GR" sz="1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Management Systems</a:t>
            </a:r>
            <a:endParaRPr lang="en-US" sz="17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kkoromantzou\Desktop\2016-04-11-1460364332-5086309-Dollarphotoclub_8112406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5"/>
          <a:stretch/>
        </p:blipFill>
        <p:spPr bwMode="auto">
          <a:xfrm>
            <a:off x="5721696" y="1700808"/>
            <a:ext cx="252271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168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koromantzou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32707"/>
            <a:ext cx="1544684" cy="145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34" y="76200"/>
            <a:ext cx="18081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2"/>
          <p:cNvSpPr>
            <a:spLocks noChangeShapeType="1"/>
          </p:cNvSpPr>
          <p:nvPr/>
        </p:nvSpPr>
        <p:spPr bwMode="auto">
          <a:xfrm flipV="1">
            <a:off x="228600" y="765175"/>
            <a:ext cx="8915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84598" y="116634"/>
            <a:ext cx="4243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Sustainability at Group level</a:t>
            </a:r>
          </a:p>
          <a:p>
            <a:r>
              <a:rPr lang="en-US" sz="17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Corporate Sustainability Assessments</a:t>
            </a:r>
            <a:endParaRPr lang="en-US" sz="17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5950" y="762000"/>
            <a:ext cx="7204426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Wingdings 2" pitchFamily="18" charset="2"/>
              <a:buNone/>
              <a:tabLst>
                <a:tab pos="355600" algn="l"/>
              </a:tabLst>
            </a:pPr>
            <a:r>
              <a:rPr lang="en-US" sz="1400" dirty="0">
                <a:solidFill>
                  <a:srgbClr val="002060"/>
                </a:solidFill>
              </a:rPr>
              <a:t>Increasingly, investors are diversifying their portfolios by investing in companies that set industry-wide best practices with regard to Sustainability, due to:</a:t>
            </a:r>
          </a:p>
          <a:p>
            <a:pPr algn="just">
              <a:spcBef>
                <a:spcPct val="20000"/>
              </a:spcBef>
              <a:buFont typeface="Wingdings 2" pitchFamily="18" charset="2"/>
              <a:buNone/>
              <a:tabLst>
                <a:tab pos="355600" algn="l"/>
              </a:tabLst>
            </a:pPr>
            <a:endParaRPr lang="en-US" sz="800" dirty="0">
              <a:solidFill>
                <a:srgbClr val="002060"/>
              </a:solidFill>
            </a:endParaRPr>
          </a:p>
          <a:p>
            <a:pPr marL="285750" indent="-285750" algn="just"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Attractiveness</a:t>
            </a:r>
          </a:p>
          <a:p>
            <a:pPr marL="465138" lvl="1" indent="-285750" algn="just">
              <a:spcBef>
                <a:spcPct val="20000"/>
              </a:spcBef>
              <a:buClr>
                <a:srgbClr val="AE9012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400" dirty="0">
                <a:solidFill>
                  <a:srgbClr val="002060"/>
                </a:solidFill>
              </a:rPr>
              <a:t>Sustainability aims to increase long-term shareholder value</a:t>
            </a:r>
          </a:p>
          <a:p>
            <a:pPr marL="465138" lvl="1" indent="-285750" algn="just">
              <a:spcBef>
                <a:spcPct val="20000"/>
              </a:spcBef>
              <a:buClr>
                <a:srgbClr val="AE9012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400" dirty="0">
                <a:solidFill>
                  <a:srgbClr val="002060"/>
                </a:solidFill>
              </a:rPr>
              <a:t>Sustainability performance financially quantified – investable corporate sustainability concept. </a:t>
            </a:r>
          </a:p>
          <a:p>
            <a:pPr marL="285750" indent="-285750" algn="just"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b="1" dirty="0">
                <a:solidFill>
                  <a:srgbClr val="002060"/>
                </a:solidFill>
              </a:rPr>
              <a:t>Superior performance and risk/return profiles</a:t>
            </a:r>
          </a:p>
          <a:p>
            <a:pPr marL="465138" lvl="1" indent="-285750" algn="just">
              <a:spcBef>
                <a:spcPct val="20000"/>
              </a:spcBef>
              <a:buClr>
                <a:srgbClr val="AE9012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400" dirty="0">
                <a:solidFill>
                  <a:srgbClr val="002060"/>
                </a:solidFill>
              </a:rPr>
              <a:t>A growing number of investors is convinced that Sustainability is a catalyst for enlightened and disciplined management, and, thus, a crucial success factor.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9467" t="329" r="5234" b="11338"/>
          <a:stretch/>
        </p:blipFill>
        <p:spPr bwMode="auto">
          <a:xfrm>
            <a:off x="3846098" y="3429000"/>
            <a:ext cx="527885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42876" y="3265944"/>
            <a:ext cx="3590925" cy="359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Wingdings 2" pitchFamily="18" charset="2"/>
              <a:buNone/>
              <a:tabLst>
                <a:tab pos="355600" algn="l"/>
              </a:tabLst>
            </a:pPr>
            <a:r>
              <a:rPr lang="en-US" sz="1500" b="1" dirty="0">
                <a:solidFill>
                  <a:srgbClr val="002060"/>
                </a:solidFill>
              </a:rPr>
              <a:t>Socially Responsible Investment (SRI) </a:t>
            </a:r>
          </a:p>
          <a:p>
            <a:pPr>
              <a:spcBef>
                <a:spcPct val="20000"/>
              </a:spcBef>
              <a:buFont typeface="Wingdings 2" pitchFamily="18" charset="2"/>
              <a:buNone/>
              <a:tabLst>
                <a:tab pos="355600" algn="l"/>
              </a:tabLst>
            </a:pPr>
            <a:r>
              <a:rPr lang="en-US" sz="1500" b="1" dirty="0">
                <a:solidFill>
                  <a:srgbClr val="002060"/>
                </a:solidFill>
              </a:rPr>
              <a:t>or ESG Integration in Investing:</a:t>
            </a:r>
          </a:p>
          <a:p>
            <a:pPr marL="0" lvl="2">
              <a:spcBef>
                <a:spcPct val="20000"/>
              </a:spcBef>
              <a:tabLst>
                <a:tab pos="355600" algn="l"/>
              </a:tabLst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300" dirty="0">
                <a:solidFill>
                  <a:srgbClr val="E28700"/>
                </a:solidFill>
              </a:rPr>
              <a:t> </a:t>
            </a:r>
            <a:r>
              <a:rPr lang="en-US" sz="1300" b="1" dirty="0">
                <a:solidFill>
                  <a:srgbClr val="E28700"/>
                </a:solidFill>
              </a:rPr>
              <a:t>$13.6 trillion </a:t>
            </a:r>
            <a:r>
              <a:rPr lang="en-US" sz="1300" dirty="0">
                <a:solidFill>
                  <a:srgbClr val="002060"/>
                </a:solidFill>
              </a:rPr>
              <a:t>worth of professionally managed assets incorporate environmental, social and governance (ESG) concerns into their investment selection and management (</a:t>
            </a:r>
            <a:r>
              <a:rPr lang="en-US" sz="1300" b="1" dirty="0">
                <a:solidFill>
                  <a:srgbClr val="E28700"/>
                </a:solidFill>
              </a:rPr>
              <a:t>21,8%</a:t>
            </a:r>
            <a:r>
              <a:rPr lang="en-US" sz="1300" dirty="0">
                <a:solidFill>
                  <a:srgbClr val="002060"/>
                </a:solidFill>
              </a:rPr>
              <a:t> of the total assets managed professionally)</a:t>
            </a:r>
          </a:p>
          <a:p>
            <a:pPr marL="285750" indent="-285750"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300" dirty="0">
                <a:solidFill>
                  <a:srgbClr val="002060"/>
                </a:solidFill>
              </a:rPr>
              <a:t>Europe is the largest region with about </a:t>
            </a:r>
            <a:r>
              <a:rPr lang="en-US" sz="1300" b="1" dirty="0">
                <a:solidFill>
                  <a:srgbClr val="E28700"/>
                </a:solidFill>
              </a:rPr>
              <a:t>65%</a:t>
            </a:r>
            <a:r>
              <a:rPr lang="en-US" sz="1300" dirty="0">
                <a:solidFill>
                  <a:srgbClr val="E28700"/>
                </a:solidFill>
              </a:rPr>
              <a:t> </a:t>
            </a:r>
            <a:r>
              <a:rPr lang="en-US" sz="1300" dirty="0">
                <a:solidFill>
                  <a:srgbClr val="002060"/>
                </a:solidFill>
              </a:rPr>
              <a:t>percent of the known global sustainable investing assets under management</a:t>
            </a:r>
          </a:p>
          <a:p>
            <a:pPr marL="285750" indent="-285750"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300" dirty="0">
                <a:solidFill>
                  <a:srgbClr val="002060"/>
                </a:solidFill>
              </a:rPr>
              <a:t>Europe, the United States, and Canada—together account for </a:t>
            </a:r>
            <a:r>
              <a:rPr lang="en-US" sz="1300" b="1" dirty="0">
                <a:solidFill>
                  <a:srgbClr val="E28700"/>
                </a:solidFill>
              </a:rPr>
              <a:t>96%</a:t>
            </a:r>
            <a:r>
              <a:rPr lang="en-US" sz="1300" dirty="0">
                <a:solidFill>
                  <a:srgbClr val="E28700"/>
                </a:solidFill>
              </a:rPr>
              <a:t> </a:t>
            </a:r>
            <a:r>
              <a:rPr lang="en-US" sz="1300" dirty="0">
                <a:solidFill>
                  <a:srgbClr val="002060"/>
                </a:solidFill>
              </a:rPr>
              <a:t>percent of such assets.</a:t>
            </a:r>
          </a:p>
          <a:p>
            <a:pPr marL="0" lvl="2">
              <a:spcBef>
                <a:spcPct val="20000"/>
              </a:spcBef>
              <a:buClr>
                <a:srgbClr val="FF0000"/>
              </a:buClr>
              <a:tabLst>
                <a:tab pos="355600" algn="l"/>
              </a:tabLst>
            </a:pPr>
            <a:r>
              <a:rPr lang="en-US" sz="800" i="1" dirty="0">
                <a:solidFill>
                  <a:prstClr val="white">
                    <a:lumMod val="50000"/>
                  </a:prstClr>
                </a:solidFill>
              </a:rPr>
              <a:t>(Source: Global Sustainable Investment Review 2012)</a:t>
            </a:r>
            <a:endParaRPr lang="en-US" sz="800" dirty="0">
              <a:solidFill>
                <a:srgbClr val="000099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endParaRPr lang="en-US" sz="1300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6262" y="6603685"/>
            <a:ext cx="4650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Figure 1</a:t>
            </a:r>
            <a:r>
              <a:rPr lang="en-US" sz="10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</a:t>
            </a:r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Global sustainable investments by strategy and region</a:t>
            </a:r>
            <a:endParaRPr lang="el-GR" sz="1000" b="1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34" y="76200"/>
            <a:ext cx="18081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2"/>
          <p:cNvSpPr>
            <a:spLocks noChangeShapeType="1"/>
          </p:cNvSpPr>
          <p:nvPr/>
        </p:nvSpPr>
        <p:spPr bwMode="auto">
          <a:xfrm flipV="1">
            <a:off x="228600" y="765175"/>
            <a:ext cx="8915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84598" y="116634"/>
            <a:ext cx="4243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Sustainability at Group level</a:t>
            </a:r>
          </a:p>
          <a:p>
            <a:r>
              <a:rPr lang="en-US" sz="17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Corporate Sustainability Assessments</a:t>
            </a:r>
            <a:endParaRPr lang="en-US" sz="17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40378" y="1142922"/>
            <a:ext cx="6796118" cy="251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Dow </a:t>
            </a:r>
            <a:r>
              <a:rPr lang="en-US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Jones Sustainability Index (DJSI</a:t>
            </a:r>
            <a:r>
              <a:rPr lang="en-US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  <a:p>
            <a:pPr algn="just">
              <a:buClr>
                <a:srgbClr val="AC7108"/>
              </a:buClr>
              <a:tabLst>
                <a:tab pos="355600" algn="l"/>
              </a:tabLst>
            </a:pPr>
            <a:endParaRPr lang="en-US" sz="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buClr>
                <a:srgbClr val="AE9012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part of the family of indexes evaluating the sustainability performance of the largest 2,500 companies listed on the </a:t>
            </a:r>
            <a:r>
              <a:rPr lang="en-US" sz="1400" u="sng" dirty="0">
                <a:solidFill>
                  <a:srgbClr val="002060"/>
                </a:solidFill>
                <a:latin typeface="Calibri" panose="020F0502020204030204" pitchFamily="34" charset="0"/>
              </a:rPr>
              <a:t>Dow Jones Global Total Stock Market Index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en-US" sz="1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buClr>
                <a:srgbClr val="AE9012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longest-running global sustainability benchmarks worldwide and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key reference point in sustainability investing for investors and companies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alike.</a:t>
            </a:r>
          </a:p>
          <a:p>
            <a:pPr marL="285750" indent="-285750" algn="just">
              <a:lnSpc>
                <a:spcPct val="120000"/>
              </a:lnSpc>
              <a:buClr>
                <a:srgbClr val="AE9012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evaluation Criteria have 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Economic, Environmental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and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 Social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 dimensions through:</a:t>
            </a:r>
            <a:endParaRPr lang="el-GR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922338" lvl="2" indent="-285750" algn="just">
              <a:spcBef>
                <a:spcPct val="20000"/>
              </a:spcBef>
              <a:buClr>
                <a:srgbClr val="E28700"/>
              </a:buClr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Detailed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assessment of corporate’s public evidence </a:t>
            </a:r>
          </a:p>
          <a:p>
            <a:pPr marL="922338" lvl="2" indent="-285750" algn="just">
              <a:spcBef>
                <a:spcPct val="20000"/>
              </a:spcBef>
              <a:buClr>
                <a:srgbClr val="E28700"/>
              </a:buClr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Completion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of extensive questionnaires per </a:t>
            </a:r>
            <a:r>
              <a:rPr lang="en-US" sz="1400" dirty="0" err="1">
                <a:solidFill>
                  <a:srgbClr val="002060"/>
                </a:solidFill>
                <a:latin typeface="Calibri" panose="020F0502020204030204" pitchFamily="34" charset="0"/>
              </a:rPr>
              <a:t>pilar</a:t>
            </a:r>
            <a:endParaRPr lang="el-GR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922338" lvl="2" indent="-285750" algn="just">
              <a:spcBef>
                <a:spcPct val="20000"/>
              </a:spcBef>
              <a:buClr>
                <a:srgbClr val="E28700"/>
              </a:buClr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Verification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by the company</a:t>
            </a:r>
            <a:r>
              <a:rPr lang="el-GR" sz="14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expert networks, media &amp; stakeholder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analysis</a:t>
            </a: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45082" r="55208" b="45901"/>
          <a:stretch>
            <a:fillRect/>
          </a:stretch>
        </p:blipFill>
        <p:spPr bwMode="auto">
          <a:xfrm>
            <a:off x="107504" y="1936445"/>
            <a:ext cx="2019331" cy="89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kkoromantzou\Desktop\downlo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38600"/>
            <a:ext cx="1957387" cy="11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4093616"/>
            <a:ext cx="6553200" cy="10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FTSE4Good 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tabLst>
                <a:tab pos="355600" algn="l"/>
              </a:tabLst>
            </a:pP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Key prerequisite for ERB’s inclusion is the successful results during assessment of liquidity, free-float market capitalization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etc., at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the time of assessment for the index</a:t>
            </a:r>
          </a:p>
          <a:p>
            <a:endParaRPr lang="el-GR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V="1">
            <a:off x="228600" y="765175"/>
            <a:ext cx="8915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15364" name="Rectangle 1088"/>
          <p:cNvSpPr>
            <a:spLocks noChangeArrowheads="1"/>
          </p:cNvSpPr>
          <p:nvPr/>
        </p:nvSpPr>
        <p:spPr bwMode="auto">
          <a:xfrm>
            <a:off x="444500" y="900115"/>
            <a:ext cx="829468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99"/>
              </a:solidFill>
              <a:cs typeface="Calibri" pitchFamily="34" charset="0"/>
            </a:endParaRPr>
          </a:p>
        </p:txBody>
      </p:sp>
      <p:sp>
        <p:nvSpPr>
          <p:cNvPr id="15365" name="Rectangle 1090"/>
          <p:cNvSpPr>
            <a:spLocks noChangeArrowheads="1"/>
          </p:cNvSpPr>
          <p:nvPr/>
        </p:nvSpPr>
        <p:spPr bwMode="auto">
          <a:xfrm>
            <a:off x="214313" y="857252"/>
            <a:ext cx="8426450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l-GR" dirty="0">
              <a:solidFill>
                <a:srgbClr val="003399"/>
              </a:solidFill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dirty="0">
              <a:solidFill>
                <a:srgbClr val="003399"/>
              </a:solidFill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dirty="0">
              <a:solidFill>
                <a:srgbClr val="003399"/>
              </a:solidFill>
              <a:cs typeface="Calibri" pitchFamily="34" charset="0"/>
            </a:endParaRPr>
          </a:p>
        </p:txBody>
      </p: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34" y="76200"/>
            <a:ext cx="18081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38400" y="1412776"/>
            <a:ext cx="6598096" cy="268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ct val="20000"/>
              </a:spcBef>
              <a:buClr>
                <a:srgbClr val="AC7108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500" kern="0" dirty="0">
                <a:solidFill>
                  <a:srgbClr val="002060"/>
                </a:solidFill>
                <a:latin typeface="Calibri" panose="020F0502020204030204" pitchFamily="34" charset="0"/>
              </a:rPr>
              <a:t>We </a:t>
            </a:r>
            <a:r>
              <a:rPr lang="en-US" sz="1500" u="sng" kern="0" dirty="0">
                <a:solidFill>
                  <a:srgbClr val="002060"/>
                </a:solidFill>
                <a:latin typeface="Calibri" panose="020F0502020204030204" pitchFamily="34" charset="0"/>
              </a:rPr>
              <a:t>do not finance </a:t>
            </a:r>
            <a:r>
              <a:rPr lang="en-US" sz="1500" kern="0" dirty="0">
                <a:solidFill>
                  <a:srgbClr val="002060"/>
                </a:solidFill>
                <a:latin typeface="Calibri" panose="020F0502020204030204" pitchFamily="34" charset="0"/>
              </a:rPr>
              <a:t>clients engaged in any of the activities on the </a:t>
            </a:r>
            <a:r>
              <a:rPr lang="en-US" sz="1500" b="1" kern="0" dirty="0">
                <a:solidFill>
                  <a:srgbClr val="E28700"/>
                </a:solidFill>
                <a:latin typeface="Calibri" panose="020F0502020204030204" pitchFamily="34" charset="0"/>
              </a:rPr>
              <a:t>Exclusion List </a:t>
            </a:r>
            <a:r>
              <a:rPr lang="en-US" sz="1500" kern="0" dirty="0">
                <a:solidFill>
                  <a:srgbClr val="002060"/>
                </a:solidFill>
                <a:latin typeface="Calibri" panose="020F0502020204030204" pitchFamily="34" charset="0"/>
              </a:rPr>
              <a:t>such as:</a:t>
            </a:r>
          </a:p>
          <a:p>
            <a:pPr marL="0" lvl="1" algn="just">
              <a:spcBef>
                <a:spcPct val="20000"/>
              </a:spcBef>
              <a:buClr>
                <a:srgbClr val="AC7108"/>
              </a:buClr>
              <a:buSzPct val="120000"/>
            </a:pPr>
            <a:endParaRPr lang="en-US" sz="900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742950" lvl="2" indent="-285750" algn="just">
              <a:spcBef>
                <a:spcPct val="20000"/>
              </a:spcBef>
              <a:buClr>
                <a:srgbClr val="AC7108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rgbClr val="173070"/>
                </a:solidFill>
                <a:latin typeface="Calibri" panose="020F0502020204030204" pitchFamily="34" charset="0"/>
              </a:rPr>
              <a:t>Production or trade in any product or activity </a:t>
            </a:r>
            <a:r>
              <a:rPr lang="en-US" sz="1400" b="1" kern="0" dirty="0">
                <a:solidFill>
                  <a:srgbClr val="173070"/>
                </a:solidFill>
                <a:latin typeface="Calibri" panose="020F0502020204030204" pitchFamily="34" charset="0"/>
              </a:rPr>
              <a:t>deemed illegal </a:t>
            </a:r>
            <a:r>
              <a:rPr lang="en-US" sz="1400" kern="0" dirty="0">
                <a:solidFill>
                  <a:srgbClr val="173070"/>
                </a:solidFill>
                <a:latin typeface="Calibri" panose="020F0502020204030204" pitchFamily="34" charset="0"/>
              </a:rPr>
              <a:t>under national laws or regulations or international conventions and agreements or subject to international phase out or bans, </a:t>
            </a:r>
          </a:p>
          <a:p>
            <a:pPr marL="742950" lvl="2" indent="-285750" algn="just">
              <a:spcBef>
                <a:spcPct val="20000"/>
              </a:spcBef>
              <a:buClr>
                <a:srgbClr val="AC7108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rgbClr val="173070"/>
                </a:solidFill>
                <a:latin typeface="Calibri" panose="020F0502020204030204" pitchFamily="34" charset="0"/>
              </a:rPr>
              <a:t>Production or trade in </a:t>
            </a:r>
            <a:r>
              <a:rPr lang="en-US" sz="1400" b="1" kern="0" dirty="0">
                <a:solidFill>
                  <a:srgbClr val="173070"/>
                </a:solidFill>
                <a:latin typeface="Calibri" panose="020F0502020204030204" pitchFamily="34" charset="0"/>
              </a:rPr>
              <a:t>weapons</a:t>
            </a:r>
            <a:r>
              <a:rPr lang="en-US" sz="1400" kern="0" dirty="0">
                <a:solidFill>
                  <a:srgbClr val="173070"/>
                </a:solidFill>
                <a:latin typeface="Calibri" panose="020F0502020204030204" pitchFamily="34" charset="0"/>
              </a:rPr>
              <a:t> and </a:t>
            </a:r>
            <a:r>
              <a:rPr lang="en-US" sz="1400" b="1" kern="0" dirty="0">
                <a:solidFill>
                  <a:srgbClr val="173070"/>
                </a:solidFill>
                <a:latin typeface="Calibri" panose="020F0502020204030204" pitchFamily="34" charset="0"/>
              </a:rPr>
              <a:t>munitions</a:t>
            </a:r>
            <a:r>
              <a:rPr lang="en-US" sz="1400" kern="0" dirty="0">
                <a:solidFill>
                  <a:srgbClr val="173070"/>
                </a:solidFill>
                <a:latin typeface="Calibri" panose="020F0502020204030204" pitchFamily="34" charset="0"/>
              </a:rPr>
              <a:t>, in </a:t>
            </a:r>
            <a:r>
              <a:rPr lang="en-US" sz="1400" b="1" kern="0" dirty="0">
                <a:solidFill>
                  <a:srgbClr val="173070"/>
                </a:solidFill>
                <a:latin typeface="Calibri" panose="020F0502020204030204" pitchFamily="34" charset="0"/>
              </a:rPr>
              <a:t>radioactive materials</a:t>
            </a:r>
            <a:r>
              <a:rPr lang="en-US" sz="1400" kern="0" dirty="0">
                <a:solidFill>
                  <a:srgbClr val="173070"/>
                </a:solidFill>
                <a:latin typeface="Calibri" panose="020F0502020204030204" pitchFamily="34" charset="0"/>
              </a:rPr>
              <a:t>, in </a:t>
            </a:r>
            <a:r>
              <a:rPr lang="en-US" sz="1400" b="1" kern="0" dirty="0">
                <a:solidFill>
                  <a:srgbClr val="173070"/>
                </a:solidFill>
                <a:latin typeface="Calibri" panose="020F0502020204030204" pitchFamily="34" charset="0"/>
              </a:rPr>
              <a:t>unbounded asbestos fibers </a:t>
            </a:r>
            <a:r>
              <a:rPr lang="en-US" sz="1400" kern="0" dirty="0">
                <a:solidFill>
                  <a:srgbClr val="173070"/>
                </a:solidFill>
                <a:latin typeface="Calibri" panose="020F0502020204030204" pitchFamily="34" charset="0"/>
              </a:rPr>
              <a:t>&amp; </a:t>
            </a:r>
            <a:r>
              <a:rPr lang="en-US" sz="1400" b="1" kern="0" dirty="0">
                <a:solidFill>
                  <a:srgbClr val="173070"/>
                </a:solidFill>
                <a:latin typeface="Calibri" panose="020F0502020204030204" pitchFamily="34" charset="0"/>
              </a:rPr>
              <a:t>drift net fishing </a:t>
            </a:r>
            <a:r>
              <a:rPr lang="en-US" sz="1400" kern="0" dirty="0">
                <a:solidFill>
                  <a:srgbClr val="173070"/>
                </a:solidFill>
                <a:latin typeface="Calibri" panose="020F0502020204030204" pitchFamily="34" charset="0"/>
              </a:rPr>
              <a:t>in the marine environment in certain conditions</a:t>
            </a:r>
            <a:r>
              <a:rPr lang="en-US" sz="1600" i="1" kern="0" dirty="0">
                <a:solidFill>
                  <a:srgbClr val="173070"/>
                </a:solidFill>
              </a:rPr>
              <a:t>. </a:t>
            </a:r>
            <a:endParaRPr lang="en-US" sz="1500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lvl="1" indent="-285750" algn="just">
              <a:spcBef>
                <a:spcPct val="20000"/>
              </a:spcBef>
              <a:buClr>
                <a:srgbClr val="AC7108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400" u="sng" kern="0" dirty="0">
                <a:solidFill>
                  <a:srgbClr val="002060"/>
                </a:solidFill>
                <a:latin typeface="Calibri" panose="020F0502020204030204" pitchFamily="34" charset="0"/>
              </a:rPr>
              <a:t>Identify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 and help </a:t>
            </a:r>
            <a:r>
              <a:rPr lang="en-US" sz="1400" u="sng" kern="0" dirty="0">
                <a:solidFill>
                  <a:srgbClr val="002060"/>
                </a:solidFill>
                <a:latin typeface="Calibri" panose="020F0502020204030204" pitchFamily="34" charset="0"/>
              </a:rPr>
              <a:t>mitigate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500" b="1" kern="0" dirty="0">
                <a:solidFill>
                  <a:srgbClr val="E28700"/>
                </a:solidFill>
                <a:latin typeface="Calibri" panose="020F0502020204030204" pitchFamily="34" charset="0"/>
              </a:rPr>
              <a:t>Credit – Legal </a:t>
            </a:r>
            <a:r>
              <a:rPr lang="en-US" sz="1500" b="1" kern="0" dirty="0" smtClean="0">
                <a:solidFill>
                  <a:srgbClr val="E28700"/>
                </a:solidFill>
                <a:latin typeface="Calibri" panose="020F0502020204030204" pitchFamily="34" charset="0"/>
              </a:rPr>
              <a:t>–Reputational &amp; </a:t>
            </a:r>
            <a:r>
              <a:rPr lang="en-US" sz="1400" b="1" kern="0" dirty="0" smtClean="0">
                <a:solidFill>
                  <a:srgbClr val="E28700"/>
                </a:solidFill>
                <a:latin typeface="Calibri" panose="020F0502020204030204" pitchFamily="34" charset="0"/>
              </a:rPr>
              <a:t>Operational Risks</a:t>
            </a:r>
            <a:r>
              <a:rPr lang="en-US" sz="1400" b="1" kern="0" dirty="0" smtClean="0">
                <a:solidFill>
                  <a:srgbClr val="E28700"/>
                </a:solidFill>
                <a:latin typeface="Calibri" panose="020F0502020204030204" pitchFamily="34" charset="0"/>
              </a:rPr>
              <a:t>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resulting from our clients’ 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E&amp;S performance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" y="4793781"/>
            <a:ext cx="6414367" cy="201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ct val="20000"/>
              </a:spcBef>
              <a:buClr>
                <a:srgbClr val="FF0000"/>
              </a:buClr>
            </a:pPr>
            <a:r>
              <a:rPr lang="en-GB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Group Sustainability E&amp;S Affairs Division:</a:t>
            </a:r>
          </a:p>
          <a:p>
            <a:pPr marL="0" lvl="1" algn="just">
              <a:spcBef>
                <a:spcPct val="20000"/>
              </a:spcBef>
              <a:buClr>
                <a:srgbClr val="AC7108"/>
              </a:buClr>
              <a:buSzPct val="120000"/>
            </a:pP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The Unit with the mandate to ensure that: </a:t>
            </a:r>
          </a:p>
          <a:p>
            <a:pPr marL="285750" lvl="1" indent="-285750" algn="just">
              <a:spcBef>
                <a:spcPct val="20000"/>
              </a:spcBef>
              <a:buClr>
                <a:srgbClr val="AC7108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No good deal is adversely affected by </a:t>
            </a:r>
            <a:r>
              <a:rPr lang="en-US" sz="14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E&amp;S issues</a:t>
            </a:r>
            <a:endParaRPr lang="en-US" sz="1400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lvl="1" indent="-285750" algn="just">
              <a:spcBef>
                <a:spcPct val="20000"/>
              </a:spcBef>
              <a:buClr>
                <a:srgbClr val="AC7108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4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E&amp;S risks 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and</a:t>
            </a:r>
            <a:r>
              <a:rPr lang="en-US" sz="14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 opportunities 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are better understood and embedded in </a:t>
            </a:r>
            <a:r>
              <a:rPr lang="en-US" sz="1400" u="sng" kern="0" dirty="0">
                <a:solidFill>
                  <a:srgbClr val="002060"/>
                </a:solidFill>
                <a:latin typeface="Calibri" panose="020F0502020204030204" pitchFamily="34" charset="0"/>
              </a:rPr>
              <a:t>core business </a:t>
            </a:r>
            <a:r>
              <a:rPr lang="en-US" sz="1400" u="sng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strategies </a:t>
            </a:r>
            <a:r>
              <a:rPr lang="en-US" sz="1400" u="sng" kern="0" dirty="0">
                <a:solidFill>
                  <a:srgbClr val="002060"/>
                </a:solidFill>
                <a:latin typeface="Calibri" panose="020F0502020204030204" pitchFamily="34" charset="0"/>
              </a:rPr>
              <a:t>and systems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by upgrading 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and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coordinating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implementation of the ESMS and pertinent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procedures</a:t>
            </a:r>
            <a:endParaRPr lang="en-US" sz="1400" u="sng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lvl="1" indent="-285750" algn="just">
              <a:spcBef>
                <a:spcPct val="20000"/>
              </a:spcBef>
              <a:buClr>
                <a:srgbClr val="AC7108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Eurobank remains a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key player 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in </a:t>
            </a:r>
            <a:r>
              <a:rPr lang="en-US" sz="14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Sustainable Finance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 and 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thriving of a </a:t>
            </a:r>
            <a:r>
              <a:rPr lang="en-US" sz="14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Green Economy</a:t>
            </a:r>
            <a:r>
              <a:rPr lang="en-US" sz="1400" b="1" u="sng" kern="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1400" b="1" u="sng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" y="3861048"/>
            <a:ext cx="8807896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ct val="20000"/>
              </a:spcBef>
              <a:buClr>
                <a:srgbClr val="FF0000"/>
              </a:buClr>
            </a:pPr>
            <a:r>
              <a:rPr lang="en-GB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Why</a:t>
            </a:r>
            <a:r>
              <a:rPr lang="en-GB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  <a:p>
            <a:pPr marL="0" lvl="1" algn="just">
              <a:spcBef>
                <a:spcPct val="20000"/>
              </a:spcBef>
              <a:buClr>
                <a:srgbClr val="AC7108"/>
              </a:buClr>
              <a:buSzPct val="120000"/>
            </a:pP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Global Investor-led sustainability Indices and benchmarking analyses (</a:t>
            </a:r>
            <a:r>
              <a:rPr lang="en-US" sz="1400" i="1" kern="0" dirty="0">
                <a:solidFill>
                  <a:srgbClr val="002060"/>
                </a:solidFill>
                <a:latin typeface="Calibri" panose="020F0502020204030204" pitchFamily="34" charset="0"/>
              </a:rPr>
              <a:t>DJSI, FTSE4Good, </a:t>
            </a:r>
            <a:r>
              <a:rPr lang="en-US" sz="1400" i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Sustainalytics</a:t>
            </a:r>
            <a:r>
              <a:rPr lang="en-US" sz="1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), 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but also clear </a:t>
            </a:r>
            <a:r>
              <a:rPr lang="en-US" sz="1500" b="1" kern="0" dirty="0">
                <a:solidFill>
                  <a:srgbClr val="E28700"/>
                </a:solidFill>
                <a:latin typeface="Calibri" panose="020F0502020204030204" pitchFamily="34" charset="0"/>
              </a:rPr>
              <a:t>IFC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 and </a:t>
            </a:r>
            <a:r>
              <a:rPr lang="en-US" sz="1500" b="1" kern="0" dirty="0">
                <a:solidFill>
                  <a:srgbClr val="E28700"/>
                </a:solidFill>
                <a:latin typeface="Calibri" panose="020F0502020204030204" pitchFamily="34" charset="0"/>
              </a:rPr>
              <a:t>EBRD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 prerequisites for participation in any SCI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2178496" cy="168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2240364" cy="14173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762002"/>
            <a:ext cx="87323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ct val="20000"/>
              </a:spcBef>
              <a:buClr>
                <a:srgbClr val="FF0000"/>
              </a:buClr>
            </a:pPr>
            <a:r>
              <a:rPr lang="en-GB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Issue:</a:t>
            </a:r>
            <a:endParaRPr lang="en-GB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lvl="1" indent="-285750" algn="just">
              <a:spcBef>
                <a:spcPct val="20000"/>
              </a:spcBef>
              <a:buClr>
                <a:srgbClr val="AC7108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Further integration of </a:t>
            </a:r>
            <a:r>
              <a:rPr lang="en-US" sz="1500" b="1" kern="0" dirty="0">
                <a:solidFill>
                  <a:srgbClr val="E28700"/>
                </a:solidFill>
                <a:latin typeface="Calibri" panose="020F0502020204030204" pitchFamily="34" charset="0"/>
              </a:rPr>
              <a:t>Sustainability</a:t>
            </a:r>
            <a:r>
              <a:rPr lang="en-US" sz="1400" kern="0" dirty="0">
                <a:solidFill>
                  <a:srgbClr val="002060"/>
                </a:solidFill>
                <a:latin typeface="Calibri" panose="020F0502020204030204" pitchFamily="34" charset="0"/>
              </a:rPr>
              <a:t> within operation systems model.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4598" y="116632"/>
            <a:ext cx="7195714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Sustainability at Group level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Environmental &amp; Social Management System (ESMS) –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re-Deployment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Strategy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079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V="1">
            <a:off x="228600" y="765175"/>
            <a:ext cx="8915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 smtClean="0">
              <a:solidFill>
                <a:srgbClr val="000000"/>
              </a:solidFill>
            </a:endParaRPr>
          </a:p>
        </p:txBody>
      </p:sp>
      <p:sp>
        <p:nvSpPr>
          <p:cNvPr id="15364" name="Rectangle 1088"/>
          <p:cNvSpPr>
            <a:spLocks noChangeArrowheads="1"/>
          </p:cNvSpPr>
          <p:nvPr/>
        </p:nvSpPr>
        <p:spPr bwMode="auto">
          <a:xfrm>
            <a:off x="444500" y="900113"/>
            <a:ext cx="829468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smtClean="0">
              <a:solidFill>
                <a:srgbClr val="000099"/>
              </a:solidFill>
              <a:cs typeface="Calibri" pitchFamily="34" charset="0"/>
            </a:endParaRPr>
          </a:p>
        </p:txBody>
      </p:sp>
      <p:sp>
        <p:nvSpPr>
          <p:cNvPr id="15365" name="Rectangle 1090"/>
          <p:cNvSpPr>
            <a:spLocks noChangeArrowheads="1"/>
          </p:cNvSpPr>
          <p:nvPr/>
        </p:nvSpPr>
        <p:spPr bwMode="auto">
          <a:xfrm>
            <a:off x="214313" y="857250"/>
            <a:ext cx="8426450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3399"/>
              </a:solidFill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3399"/>
              </a:solidFill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3399"/>
              </a:solidFill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4582303" y="3988970"/>
            <a:ext cx="1524000" cy="761999"/>
          </a:xfrm>
          <a:prstGeom prst="cube">
            <a:avLst/>
          </a:prstGeom>
          <a:solidFill>
            <a:schemeClr val="accent3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Group SE&amp;SA </a:t>
            </a:r>
            <a:r>
              <a:rPr lang="en-US" sz="1600" b="1" dirty="0">
                <a:solidFill>
                  <a:prstClr val="white"/>
                </a:solidFill>
              </a:rPr>
              <a:t>Division</a:t>
            </a:r>
            <a:endParaRPr lang="el-GR" sz="1600" b="1" dirty="0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8337587">
            <a:off x="3924063" y="5014681"/>
            <a:ext cx="709264" cy="32183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2532692">
            <a:off x="6231680" y="4779114"/>
            <a:ext cx="709264" cy="32183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83768" y="5505089"/>
            <a:ext cx="1981200" cy="732223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4F81BD">
                    <a:lumMod val="75000"/>
                  </a:srgbClr>
                </a:solidFill>
              </a:rPr>
              <a:t>Institutional 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</a:rPr>
              <a:t>Investors (IFC/EBRD </a:t>
            </a:r>
            <a:r>
              <a:rPr lang="en-US" sz="1400" b="1" dirty="0" smtClean="0">
                <a:solidFill>
                  <a:srgbClr val="4F81BD">
                    <a:lumMod val="75000"/>
                  </a:srgbClr>
                </a:solidFill>
              </a:rPr>
              <a:t>)</a:t>
            </a:r>
            <a:endParaRPr lang="el-GR" sz="14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88024" y="5799519"/>
            <a:ext cx="1981200" cy="7258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4F81BD">
                    <a:lumMod val="75000"/>
                  </a:srgbClr>
                </a:solidFill>
              </a:rPr>
              <a:t>Other Stakeholders</a:t>
            </a:r>
            <a:endParaRPr lang="el-GR" sz="14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241538" y="1018396"/>
            <a:ext cx="3098010" cy="2071778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6" name="Group 35"/>
          <p:cNvGrpSpPr/>
          <p:nvPr/>
        </p:nvGrpSpPr>
        <p:grpSpPr>
          <a:xfrm>
            <a:off x="914400" y="1018396"/>
            <a:ext cx="3771900" cy="2071778"/>
            <a:chOff x="-54171" y="117991"/>
            <a:chExt cx="3376329" cy="4775200"/>
          </a:xfrm>
        </p:grpSpPr>
        <p:sp>
          <p:nvSpPr>
            <p:cNvPr id="37" name="Rounded Rectangle 36"/>
            <p:cNvSpPr/>
            <p:nvPr/>
          </p:nvSpPr>
          <p:spPr>
            <a:xfrm>
              <a:off x="-54171" y="117991"/>
              <a:ext cx="3338438" cy="47752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-16280" y="204452"/>
              <a:ext cx="3338438" cy="940349"/>
            </a:xfrm>
            <a:prstGeom prst="rect">
              <a:avLst/>
            </a:prstGeom>
            <a:effectLst>
              <a:glow rad="1016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prstClr val="white"/>
                  </a:solidFill>
                  <a:effectLst>
                    <a:glow rad="139700">
                      <a:schemeClr val="tx1">
                        <a:lumMod val="65000"/>
                        <a:lumOff val="35000"/>
                        <a:alpha val="40000"/>
                      </a:schemeClr>
                    </a:glow>
                  </a:effectLst>
                </a:rPr>
                <a:t>Abroad</a:t>
              </a:r>
              <a:endParaRPr lang="el-GR" b="1" dirty="0">
                <a:solidFill>
                  <a:prstClr val="white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143000" y="3810000"/>
            <a:ext cx="1447800" cy="555104"/>
          </a:xfrm>
          <a:prstGeom prst="round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International Function</a:t>
            </a:r>
            <a:endParaRPr lang="el-GR" sz="1600" dirty="0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881238">
            <a:off x="2948090" y="4248798"/>
            <a:ext cx="1000980" cy="2341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39" name="Rounded Rectangle 4"/>
          <p:cNvSpPr/>
          <p:nvPr/>
        </p:nvSpPr>
        <p:spPr>
          <a:xfrm>
            <a:off x="5029200" y="1018396"/>
            <a:ext cx="3292966" cy="5258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590" tIns="148590" rIns="148590" bIns="148590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prstClr val="white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</a:rPr>
              <a:t>Greece</a:t>
            </a:r>
            <a:endParaRPr lang="el-GR" b="1" dirty="0">
              <a:solidFill>
                <a:prstClr val="white"/>
              </a:solidFill>
              <a:effectLst>
                <a:glow rad="139700">
                  <a:schemeClr val="tx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219200" y="1396276"/>
            <a:ext cx="1371600" cy="1562474"/>
            <a:chOff x="337314" y="1010304"/>
            <a:chExt cx="2670750" cy="1848442"/>
          </a:xfrm>
        </p:grpSpPr>
        <p:sp>
          <p:nvSpPr>
            <p:cNvPr id="43" name="Rounded Rectangle 42"/>
            <p:cNvSpPr/>
            <p:nvPr/>
          </p:nvSpPr>
          <p:spPr>
            <a:xfrm>
              <a:off x="337314" y="1112304"/>
              <a:ext cx="2670750" cy="1746442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 w="158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379484" y="1010304"/>
              <a:ext cx="2628580" cy="1821272"/>
            </a:xfrm>
            <a:prstGeom prst="rect">
              <a:avLst/>
            </a:prstGeom>
            <a:ln w="158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prstClr val="white"/>
                  </a:solidFill>
                </a:rPr>
                <a:t>Non-Banking 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prstClr val="white"/>
                  </a:solidFill>
                </a:rPr>
                <a:t>Subsidiaries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44303" y="1482497"/>
            <a:ext cx="1589897" cy="1478543"/>
            <a:chOff x="2675418" y="3076068"/>
            <a:chExt cx="3879297" cy="1466489"/>
          </a:xfrm>
        </p:grpSpPr>
        <p:sp>
          <p:nvSpPr>
            <p:cNvPr id="46" name="Rounded Rectangle 45"/>
            <p:cNvSpPr/>
            <p:nvPr/>
          </p:nvSpPr>
          <p:spPr>
            <a:xfrm>
              <a:off x="2675418" y="3076068"/>
              <a:ext cx="3248524" cy="1466489"/>
            </a:xfrm>
            <a:prstGeom prst="roundRect">
              <a:avLst>
                <a:gd name="adj" fmla="val 10000"/>
              </a:avLst>
            </a:prstGeom>
            <a:ln w="158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600" b="1" dirty="0" smtClean="0">
                <a:solidFill>
                  <a:prstClr val="white"/>
                </a:solidFill>
              </a:endParaRPr>
            </a:p>
            <a:p>
              <a:pPr algn="ctr"/>
              <a:endParaRPr lang="en-US" sz="1600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prstClr val="white"/>
                  </a:solidFill>
                </a:rPr>
                <a:t>Bank</a:t>
              </a:r>
            </a:p>
            <a:p>
              <a:pPr algn="ctr"/>
              <a:endParaRPr lang="en-US" sz="600" dirty="0" smtClean="0">
                <a:solidFill>
                  <a:prstClr val="white"/>
                </a:solidFill>
              </a:endParaRPr>
            </a:p>
            <a:p>
              <a:pPr algn="ctr"/>
              <a:endParaRPr lang="en-US" sz="600" dirty="0" smtClean="0">
                <a:solidFill>
                  <a:prstClr val="white"/>
                </a:solidFill>
              </a:endParaRPr>
            </a:p>
            <a:p>
              <a:pPr algn="ctr"/>
              <a:endParaRPr lang="en-US" sz="6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47" name="Rounded Rectangle 4"/>
            <p:cNvSpPr/>
            <p:nvPr/>
          </p:nvSpPr>
          <p:spPr>
            <a:xfrm>
              <a:off x="3968305" y="3137422"/>
              <a:ext cx="2586410" cy="1355448"/>
            </a:xfrm>
            <a:prstGeom prst="rect">
              <a:avLst/>
            </a:prstGeom>
            <a:ln w="158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1400">
                <a:solidFill>
                  <a:prstClr val="white"/>
                </a:solidFill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887431" y="4988831"/>
            <a:ext cx="1981200" cy="7258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4F81BD">
                    <a:lumMod val="75000"/>
                  </a:srgbClr>
                </a:solidFill>
              </a:rPr>
              <a:t>Sustainability Indices</a:t>
            </a:r>
            <a:endParaRPr lang="el-GR" sz="1400" b="1" dirty="0">
              <a:solidFill>
                <a:srgbClr val="4F81BD">
                  <a:lumMod val="75000"/>
                </a:srgbClr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959398" y="1484782"/>
            <a:ext cx="1422602" cy="1564953"/>
            <a:chOff x="3691461" y="2940675"/>
            <a:chExt cx="2863254" cy="1552195"/>
          </a:xfrm>
        </p:grpSpPr>
        <p:sp>
          <p:nvSpPr>
            <p:cNvPr id="50" name="Rounded Rectangle 49"/>
            <p:cNvSpPr/>
            <p:nvPr/>
          </p:nvSpPr>
          <p:spPr>
            <a:xfrm>
              <a:off x="3691461" y="2940675"/>
              <a:ext cx="2585775" cy="1464222"/>
            </a:xfrm>
            <a:prstGeom prst="roundRect">
              <a:avLst>
                <a:gd name="adj" fmla="val 10000"/>
              </a:avLst>
            </a:prstGeom>
            <a:ln w="158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1600" b="1" dirty="0" smtClean="0">
                <a:solidFill>
                  <a:prstClr val="white"/>
                </a:solidFill>
              </a:endParaRPr>
            </a:p>
            <a:p>
              <a:pPr algn="ctr"/>
              <a:endParaRPr lang="en-US" sz="1600" b="1" dirty="0">
                <a:solidFill>
                  <a:prstClr val="white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prstClr val="white"/>
                  </a:solidFill>
                </a:rPr>
                <a:t>Subsidiaries</a:t>
              </a: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51" name="Rounded Rectangle 4"/>
            <p:cNvSpPr/>
            <p:nvPr/>
          </p:nvSpPr>
          <p:spPr>
            <a:xfrm>
              <a:off x="3968305" y="3137422"/>
              <a:ext cx="2586410" cy="1355448"/>
            </a:xfrm>
            <a:prstGeom prst="rect">
              <a:avLst/>
            </a:prstGeom>
            <a:ln w="158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971800" y="1421439"/>
            <a:ext cx="1371600" cy="1539600"/>
            <a:chOff x="337314" y="1069453"/>
            <a:chExt cx="2670750" cy="1821381"/>
          </a:xfrm>
        </p:grpSpPr>
        <p:sp>
          <p:nvSpPr>
            <p:cNvPr id="59" name="Rounded Rectangle 58"/>
            <p:cNvSpPr/>
            <p:nvPr/>
          </p:nvSpPr>
          <p:spPr>
            <a:xfrm>
              <a:off x="337314" y="1144392"/>
              <a:ext cx="2670750" cy="1746442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 w="158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4"/>
            <p:cNvSpPr/>
            <p:nvPr/>
          </p:nvSpPr>
          <p:spPr>
            <a:xfrm>
              <a:off x="379484" y="1069453"/>
              <a:ext cx="2628580" cy="1762124"/>
            </a:xfrm>
            <a:prstGeom prst="rect">
              <a:avLst/>
            </a:prstGeom>
            <a:ln w="158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algn="ctr" defTabSz="4889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dirty="0" smtClean="0">
                <a:solidFill>
                  <a:prstClr val="white"/>
                </a:solidFill>
              </a:endParaRPr>
            </a:p>
            <a:p>
              <a:pPr algn="ctr" defTabSz="4889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prstClr val="white"/>
                  </a:solidFill>
                </a:rPr>
                <a:t>Banking 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prstClr val="white"/>
                  </a:solidFill>
                </a:rPr>
                <a:t>Subsidiaries</a:t>
              </a:r>
            </a:p>
            <a:p>
              <a:pPr defTabSz="488950">
                <a:lnSpc>
                  <a:spcPct val="79000"/>
                </a:lnSpc>
                <a:spcBef>
                  <a:spcPct val="0"/>
                </a:spcBef>
              </a:pPr>
              <a:endParaRPr lang="en-US" sz="1400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61" name="Right Arrow 60"/>
          <p:cNvSpPr/>
          <p:nvPr/>
        </p:nvSpPr>
        <p:spPr>
          <a:xfrm rot="5400000">
            <a:off x="1602735" y="3179069"/>
            <a:ext cx="604529" cy="207727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5400000">
            <a:off x="5076399" y="5177226"/>
            <a:ext cx="709264" cy="32183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2667000" y="2220623"/>
            <a:ext cx="233446" cy="177868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3320844">
            <a:off x="3716648" y="3373051"/>
            <a:ext cx="1000980" cy="2341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 rot="7103859">
            <a:off x="5263745" y="3316073"/>
            <a:ext cx="871869" cy="2341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rot="8353705">
            <a:off x="6405471" y="3373051"/>
            <a:ext cx="1000980" cy="2341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 rot="7808718">
            <a:off x="2610114" y="3183713"/>
            <a:ext cx="705500" cy="198440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34" y="76200"/>
            <a:ext cx="18081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14313" y="148970"/>
            <a:ext cx="6332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Environmental &amp; Social Management System (ESMS)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Data Streams</a:t>
            </a:r>
            <a:endParaRPr lang="en-US" sz="17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92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V="1">
            <a:off x="228600" y="765175"/>
            <a:ext cx="8915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15364" name="Rectangle 1088"/>
          <p:cNvSpPr>
            <a:spLocks noChangeArrowheads="1"/>
          </p:cNvSpPr>
          <p:nvPr/>
        </p:nvSpPr>
        <p:spPr bwMode="auto">
          <a:xfrm>
            <a:off x="444500" y="900115"/>
            <a:ext cx="829468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99"/>
              </a:solidFill>
              <a:cs typeface="Calibri" pitchFamily="34" charset="0"/>
            </a:endParaRPr>
          </a:p>
        </p:txBody>
      </p:sp>
      <p:sp>
        <p:nvSpPr>
          <p:cNvPr id="15365" name="Rectangle 1090"/>
          <p:cNvSpPr>
            <a:spLocks noChangeArrowheads="1"/>
          </p:cNvSpPr>
          <p:nvPr/>
        </p:nvSpPr>
        <p:spPr bwMode="auto">
          <a:xfrm>
            <a:off x="214313" y="857252"/>
            <a:ext cx="8426450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3399"/>
              </a:solidFill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3399"/>
              </a:solidFill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3399"/>
              </a:solidFill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3" t="27503" r="26959" b="23990"/>
          <a:stretch/>
        </p:blipFill>
        <p:spPr bwMode="auto">
          <a:xfrm>
            <a:off x="5195063" y="1988841"/>
            <a:ext cx="3841433" cy="345638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1412776"/>
            <a:ext cx="4824536" cy="530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E28700"/>
              </a:buClr>
              <a:buFont typeface="Wingdings" panose="05000000000000000000" pitchFamily="2" charset="2"/>
              <a:buChar char="v"/>
            </a:pPr>
            <a:r>
              <a:rPr lang="en-US" sz="1400" b="1" kern="0" dirty="0">
                <a:solidFill>
                  <a:srgbClr val="173070"/>
                </a:solidFill>
              </a:rPr>
              <a:t>Core elements </a:t>
            </a:r>
            <a:r>
              <a:rPr lang="en-US" sz="1400" kern="0" dirty="0">
                <a:solidFill>
                  <a:srgbClr val="173070"/>
                </a:solidFill>
              </a:rPr>
              <a:t>of Eurobank Group’s ESMS</a:t>
            </a:r>
          </a:p>
          <a:p>
            <a:pPr marL="285750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F00"/>
              </a:buClr>
              <a:buFont typeface="Wingdings" panose="05000000000000000000" pitchFamily="2" charset="2"/>
              <a:buChar char="ü"/>
            </a:pPr>
            <a:endParaRPr lang="en-US" sz="800" kern="0" dirty="0">
              <a:solidFill>
                <a:srgbClr val="173070"/>
              </a:solidFill>
            </a:endParaRPr>
          </a:p>
          <a:p>
            <a:pPr marL="742950" lvl="1" indent="-285750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E28700"/>
              </a:buClr>
              <a:buFont typeface="Wingdings" panose="05000000000000000000" pitchFamily="2" charset="2"/>
              <a:buChar char="§"/>
            </a:pPr>
            <a:r>
              <a:rPr lang="en-US" sz="1400" b="1" kern="0" dirty="0">
                <a:solidFill>
                  <a:srgbClr val="173070"/>
                </a:solidFill>
              </a:rPr>
              <a:t>Group Sustainability Policy Statement</a:t>
            </a:r>
          </a:p>
          <a:p>
            <a:pPr marL="742950" lvl="1" indent="-285750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E28700"/>
              </a:buClr>
              <a:buFont typeface="Wingdings" panose="05000000000000000000" pitchFamily="2" charset="2"/>
              <a:buChar char="§"/>
            </a:pPr>
            <a:r>
              <a:rPr lang="en-US" sz="1400" b="1" kern="0" dirty="0" smtClean="0">
                <a:solidFill>
                  <a:srgbClr val="173070"/>
                </a:solidFill>
              </a:rPr>
              <a:t>Roles </a:t>
            </a:r>
            <a:r>
              <a:rPr lang="en-US" sz="1400" b="1" kern="0" dirty="0">
                <a:solidFill>
                  <a:srgbClr val="173070"/>
                </a:solidFill>
              </a:rPr>
              <a:t>and </a:t>
            </a:r>
            <a:r>
              <a:rPr lang="en-US" sz="1400" b="1" kern="0" dirty="0" smtClean="0">
                <a:solidFill>
                  <a:srgbClr val="173070"/>
                </a:solidFill>
              </a:rPr>
              <a:t>Responsibilities </a:t>
            </a:r>
            <a:r>
              <a:rPr lang="en-US" sz="1400" kern="0" dirty="0">
                <a:solidFill>
                  <a:srgbClr val="173070"/>
                </a:solidFill>
              </a:rPr>
              <a:t>for implementing the </a:t>
            </a:r>
            <a:r>
              <a:rPr lang="en-US" sz="1400" kern="0" dirty="0" smtClean="0">
                <a:solidFill>
                  <a:srgbClr val="173070"/>
                </a:solidFill>
              </a:rPr>
              <a:t>ESMS</a:t>
            </a:r>
          </a:p>
          <a:p>
            <a:pPr marL="742950" lvl="1" indent="-285750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E28700"/>
              </a:buClr>
              <a:buFont typeface="Wingdings" panose="05000000000000000000" pitchFamily="2" charset="2"/>
              <a:buChar char="§"/>
            </a:pPr>
            <a:r>
              <a:rPr lang="en-US" sz="1400" b="1" kern="0" dirty="0" smtClean="0">
                <a:solidFill>
                  <a:srgbClr val="173070"/>
                </a:solidFill>
              </a:rPr>
              <a:t>Group Environmental &amp; Social Policy </a:t>
            </a:r>
            <a:r>
              <a:rPr lang="en-US" sz="1400" kern="0" dirty="0" smtClean="0">
                <a:solidFill>
                  <a:srgbClr val="173070"/>
                </a:solidFill>
              </a:rPr>
              <a:t>outlining the framework of general principles and requirements for the Management of E&amp;S Affairs at the Eurobank Group</a:t>
            </a:r>
            <a:endParaRPr lang="en-US" sz="1400" kern="0" dirty="0">
              <a:solidFill>
                <a:srgbClr val="173070"/>
              </a:solidFill>
            </a:endParaRPr>
          </a:p>
          <a:p>
            <a:pPr marL="742950" lvl="1" indent="-285750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E28700"/>
              </a:buClr>
              <a:buFont typeface="Wingdings" panose="05000000000000000000" pitchFamily="2" charset="2"/>
              <a:buChar char="§"/>
            </a:pPr>
            <a:r>
              <a:rPr lang="en-US" sz="1400" b="1" kern="0" dirty="0">
                <a:solidFill>
                  <a:srgbClr val="173070"/>
                </a:solidFill>
              </a:rPr>
              <a:t>Integration of E&amp;S requirements </a:t>
            </a:r>
            <a:r>
              <a:rPr lang="en-US" sz="1400" kern="0" dirty="0">
                <a:solidFill>
                  <a:srgbClr val="173070"/>
                </a:solidFill>
              </a:rPr>
              <a:t>into the existing credit approval process </a:t>
            </a:r>
          </a:p>
          <a:p>
            <a:pPr marL="742950" lvl="1" indent="-285750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E28700"/>
              </a:buClr>
              <a:buFont typeface="Wingdings" panose="05000000000000000000" pitchFamily="2" charset="2"/>
              <a:buChar char="§"/>
            </a:pPr>
            <a:r>
              <a:rPr lang="en-US" sz="1400" b="1" kern="0" dirty="0">
                <a:solidFill>
                  <a:srgbClr val="173070"/>
                </a:solidFill>
              </a:rPr>
              <a:t>Monitoring</a:t>
            </a:r>
            <a:r>
              <a:rPr lang="en-US" sz="1400" kern="0" dirty="0">
                <a:solidFill>
                  <a:srgbClr val="173070"/>
                </a:solidFill>
              </a:rPr>
              <a:t> and </a:t>
            </a:r>
            <a:r>
              <a:rPr lang="en-US" sz="1400" b="1" kern="0" dirty="0" smtClean="0">
                <a:solidFill>
                  <a:srgbClr val="173070"/>
                </a:solidFill>
              </a:rPr>
              <a:t>Record Keeping</a:t>
            </a:r>
            <a:endParaRPr lang="en-US" sz="1400" b="1" kern="0" dirty="0">
              <a:solidFill>
                <a:srgbClr val="173070"/>
              </a:solidFill>
            </a:endParaRPr>
          </a:p>
          <a:p>
            <a:pPr marL="742950" lvl="2" indent="-285750" algn="just" eaLnBrk="0" fontAlgn="base" hangingPunct="0">
              <a:lnSpc>
                <a:spcPct val="120000"/>
              </a:lnSpc>
              <a:spcBef>
                <a:spcPts val="336"/>
              </a:spcBef>
              <a:spcAft>
                <a:spcPct val="0"/>
              </a:spcAft>
              <a:buClr>
                <a:srgbClr val="E28700"/>
              </a:buClr>
              <a:buFont typeface="Wingdings" panose="05000000000000000000" pitchFamily="2" charset="2"/>
              <a:buChar char="§"/>
            </a:pPr>
            <a:r>
              <a:rPr lang="en-US" sz="1400" kern="0" dirty="0" smtClean="0">
                <a:solidFill>
                  <a:srgbClr val="173070"/>
                </a:solidFill>
              </a:rPr>
              <a:t>ESMS </a:t>
            </a:r>
            <a:r>
              <a:rPr lang="en-US" sz="1400" b="1" kern="0" dirty="0" smtClean="0">
                <a:solidFill>
                  <a:srgbClr val="173070"/>
                </a:solidFill>
              </a:rPr>
              <a:t>Review</a:t>
            </a:r>
            <a:r>
              <a:rPr lang="en-US" sz="1400" kern="0" dirty="0" smtClean="0">
                <a:solidFill>
                  <a:srgbClr val="173070"/>
                </a:solidFill>
              </a:rPr>
              <a:t> and continuous</a:t>
            </a:r>
            <a:r>
              <a:rPr lang="en-US" sz="1400" b="1" kern="0" dirty="0" smtClean="0">
                <a:solidFill>
                  <a:srgbClr val="173070"/>
                </a:solidFill>
              </a:rPr>
              <a:t> </a:t>
            </a:r>
            <a:r>
              <a:rPr lang="en-US" sz="1400" b="1" kern="0" dirty="0">
                <a:solidFill>
                  <a:srgbClr val="173070"/>
                </a:solidFill>
              </a:rPr>
              <a:t>I</a:t>
            </a:r>
            <a:r>
              <a:rPr lang="en-US" sz="1400" b="1" kern="0" dirty="0" smtClean="0">
                <a:solidFill>
                  <a:srgbClr val="173070"/>
                </a:solidFill>
              </a:rPr>
              <a:t>mprovement</a:t>
            </a:r>
          </a:p>
          <a:p>
            <a:pPr marL="742950" lvl="2" indent="-285750" algn="just" eaLnBrk="0" fontAlgn="base" hangingPunct="0">
              <a:lnSpc>
                <a:spcPct val="120000"/>
              </a:lnSpc>
              <a:spcBef>
                <a:spcPts val="336"/>
              </a:spcBef>
              <a:spcAft>
                <a:spcPct val="0"/>
              </a:spcAft>
              <a:buClr>
                <a:srgbClr val="E28700"/>
              </a:buClr>
              <a:buFont typeface="Wingdings" panose="05000000000000000000" pitchFamily="2" charset="2"/>
              <a:buChar char="§"/>
            </a:pPr>
            <a:r>
              <a:rPr lang="en-US" sz="1400" b="1" kern="0" dirty="0" smtClean="0">
                <a:solidFill>
                  <a:srgbClr val="173070"/>
                </a:solidFill>
              </a:rPr>
              <a:t>External Communications </a:t>
            </a:r>
            <a:r>
              <a:rPr lang="en-US" sz="1400" kern="0" dirty="0" smtClean="0">
                <a:solidFill>
                  <a:srgbClr val="173070"/>
                </a:solidFill>
              </a:rPr>
              <a:t>(including </a:t>
            </a:r>
            <a:r>
              <a:rPr lang="en-US" sz="1400" kern="0" dirty="0">
                <a:solidFill>
                  <a:srgbClr val="173070"/>
                </a:solidFill>
              </a:rPr>
              <a:t>grievance mechanism</a:t>
            </a:r>
            <a:r>
              <a:rPr lang="en-US" sz="1400" kern="0" dirty="0" smtClean="0">
                <a:solidFill>
                  <a:srgbClr val="173070"/>
                </a:solidFill>
              </a:rPr>
              <a:t>) &amp; </a:t>
            </a:r>
            <a:r>
              <a:rPr lang="en-US" sz="1400" b="1" kern="0" dirty="0" smtClean="0">
                <a:solidFill>
                  <a:srgbClr val="173070"/>
                </a:solidFill>
              </a:rPr>
              <a:t>Reporting</a:t>
            </a:r>
            <a:endParaRPr lang="en-US" sz="1400" b="1" kern="0" dirty="0">
              <a:solidFill>
                <a:srgbClr val="173070"/>
              </a:solidFill>
            </a:endParaRPr>
          </a:p>
          <a:p>
            <a:pPr marL="742950" lvl="2" indent="-285750" algn="just" eaLnBrk="0" fontAlgn="base" hangingPunct="0">
              <a:lnSpc>
                <a:spcPct val="120000"/>
              </a:lnSpc>
              <a:spcBef>
                <a:spcPts val="336"/>
              </a:spcBef>
              <a:spcAft>
                <a:spcPct val="0"/>
              </a:spcAft>
              <a:buClr>
                <a:srgbClr val="E28700"/>
              </a:buClr>
              <a:buFont typeface="Wingdings" panose="05000000000000000000" pitchFamily="2" charset="2"/>
              <a:buChar char="§"/>
            </a:pPr>
            <a:r>
              <a:rPr lang="en-US" sz="1400" b="1" kern="0" dirty="0" smtClean="0">
                <a:solidFill>
                  <a:srgbClr val="173070"/>
                </a:solidFill>
              </a:rPr>
              <a:t>Staff training </a:t>
            </a:r>
            <a:r>
              <a:rPr lang="en-US" sz="1400" kern="0" dirty="0" smtClean="0">
                <a:solidFill>
                  <a:srgbClr val="173070"/>
                </a:solidFill>
              </a:rPr>
              <a:t>implementation on E&amp;S</a:t>
            </a:r>
            <a:endParaRPr lang="en-US" sz="1400" kern="0" dirty="0">
              <a:solidFill>
                <a:srgbClr val="173070"/>
              </a:solidFill>
            </a:endParaRPr>
          </a:p>
          <a:p>
            <a:pPr marL="285750" indent="-285750" algn="just" eaLnBrk="0" fontAlgn="base" hangingPunct="0">
              <a:lnSpc>
                <a:spcPct val="120000"/>
              </a:lnSpc>
              <a:spcBef>
                <a:spcPts val="336"/>
              </a:spcBef>
              <a:spcAft>
                <a:spcPct val="0"/>
              </a:spcAft>
              <a:buClr>
                <a:srgbClr val="E28700"/>
              </a:buClr>
              <a:buFont typeface="Wingdings" panose="05000000000000000000" pitchFamily="2" charset="2"/>
              <a:buChar char="v"/>
            </a:pPr>
            <a:endParaRPr lang="en-US" sz="1400" kern="0" dirty="0" smtClean="0">
              <a:solidFill>
                <a:srgbClr val="173070"/>
              </a:solidFill>
            </a:endParaRPr>
          </a:p>
          <a:p>
            <a:pPr marL="742950" lvl="1" indent="-285750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E28700"/>
              </a:buClr>
              <a:buFont typeface="Wingdings" panose="05000000000000000000" pitchFamily="2" charset="2"/>
              <a:buChar char="v"/>
            </a:pPr>
            <a:endParaRPr lang="en-US" sz="1400" kern="0" dirty="0">
              <a:solidFill>
                <a:srgbClr val="173070"/>
              </a:solidFill>
            </a:endParaRPr>
          </a:p>
          <a:p>
            <a:pPr marL="742950" lvl="1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1F00"/>
              </a:buClr>
              <a:buFont typeface="Wingdings" panose="05000000000000000000" pitchFamily="2" charset="2"/>
              <a:buChar char="§"/>
            </a:pPr>
            <a:endParaRPr lang="en-US" sz="1400" kern="0" dirty="0">
              <a:solidFill>
                <a:srgbClr val="173070"/>
              </a:solidFill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34" y="76200"/>
            <a:ext cx="18081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9512" y="908720"/>
            <a:ext cx="8107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73070"/>
                </a:solidFill>
              </a:rPr>
              <a:t>Upgrading the ESMS</a:t>
            </a:r>
            <a:endParaRPr lang="en-US" sz="1600" i="1" kern="0" dirty="0">
              <a:solidFill>
                <a:srgbClr val="17307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4598" y="116634"/>
            <a:ext cx="67636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Sustainability at Group level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Environmental &amp; Social Management System (ESMS)</a:t>
            </a:r>
            <a:endParaRPr kumimoji="0" lang="en-US" sz="1700" b="0" i="1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88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t="928" r="4360" b="5086"/>
          <a:stretch/>
        </p:blipFill>
        <p:spPr bwMode="auto">
          <a:xfrm>
            <a:off x="4192091" y="762965"/>
            <a:ext cx="4412357" cy="60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Line 2"/>
          <p:cNvSpPr>
            <a:spLocks noChangeShapeType="1"/>
          </p:cNvSpPr>
          <p:nvPr/>
        </p:nvSpPr>
        <p:spPr bwMode="auto">
          <a:xfrm flipV="1">
            <a:off x="228600" y="765175"/>
            <a:ext cx="8915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15365" name="Rectangle 1090"/>
          <p:cNvSpPr>
            <a:spLocks noChangeArrowheads="1"/>
          </p:cNvSpPr>
          <p:nvPr/>
        </p:nvSpPr>
        <p:spPr bwMode="auto">
          <a:xfrm>
            <a:off x="214313" y="857252"/>
            <a:ext cx="8426450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3399"/>
              </a:solidFill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3399"/>
              </a:solidFill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3399"/>
              </a:solidFill>
              <a:cs typeface="Calibri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34" y="76200"/>
            <a:ext cx="18081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0" y="1052736"/>
            <a:ext cx="38884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algn="just">
              <a:spcBef>
                <a:spcPct val="20000"/>
              </a:spcBef>
              <a:buClr>
                <a:srgbClr val="AC7108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400" kern="0" dirty="0" smtClean="0">
                <a:solidFill>
                  <a:srgbClr val="173070"/>
                </a:solidFill>
              </a:rPr>
              <a:t>The </a:t>
            </a:r>
            <a:r>
              <a:rPr lang="en-GB" sz="1400" b="1" kern="0" dirty="0">
                <a:solidFill>
                  <a:srgbClr val="173070"/>
                </a:solidFill>
              </a:rPr>
              <a:t>Group Sustainability Policy Statement </a:t>
            </a:r>
            <a:r>
              <a:rPr lang="en-US" sz="1400" kern="0" dirty="0">
                <a:solidFill>
                  <a:srgbClr val="173070"/>
                </a:solidFill>
              </a:rPr>
              <a:t>refocuses on E&amp;S risks and depicts Group’s commitment to promote sustainable development integrating environmental and social issues into our decision-making processes through the implementation of an </a:t>
            </a:r>
            <a:r>
              <a:rPr lang="en-US" sz="1400" b="1" kern="0" dirty="0">
                <a:solidFill>
                  <a:srgbClr val="173070"/>
                </a:solidFill>
              </a:rPr>
              <a:t>Environmental &amp; Social Management System</a:t>
            </a:r>
            <a:r>
              <a:rPr lang="en-US" sz="1400" kern="0" dirty="0">
                <a:solidFill>
                  <a:srgbClr val="173070"/>
                </a:solidFill>
              </a:rPr>
              <a:t> based on international best practices</a:t>
            </a:r>
          </a:p>
          <a:p>
            <a:pPr marL="285750" lvl="2" indent="-285750" algn="just">
              <a:spcBef>
                <a:spcPct val="20000"/>
              </a:spcBef>
              <a:buClr>
                <a:srgbClr val="AC7108"/>
              </a:buClr>
              <a:buSzPct val="120000"/>
              <a:buFont typeface="Wingdings" panose="05000000000000000000" pitchFamily="2" charset="2"/>
              <a:buChar char="v"/>
            </a:pPr>
            <a:endParaRPr lang="en-US" sz="1400" kern="0" dirty="0" smtClean="0">
              <a:solidFill>
                <a:srgbClr val="173070"/>
              </a:solidFill>
            </a:endParaRPr>
          </a:p>
          <a:p>
            <a:pPr marL="285750" lvl="2" indent="-285750" algn="just">
              <a:spcBef>
                <a:spcPct val="20000"/>
              </a:spcBef>
              <a:buClr>
                <a:srgbClr val="AC7108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1400" kern="0" dirty="0" smtClean="0">
                <a:solidFill>
                  <a:srgbClr val="173070"/>
                </a:solidFill>
              </a:rPr>
              <a:t>The </a:t>
            </a:r>
            <a:r>
              <a:rPr lang="en-GB" sz="1400" b="1" kern="0" dirty="0" smtClean="0">
                <a:solidFill>
                  <a:srgbClr val="173070"/>
                </a:solidFill>
              </a:rPr>
              <a:t>Group Sustainability Policy Statement </a:t>
            </a:r>
            <a:r>
              <a:rPr lang="en-GB" sz="1400" kern="0" dirty="0" smtClean="0">
                <a:solidFill>
                  <a:srgbClr val="173070"/>
                </a:solidFill>
              </a:rPr>
              <a:t>is supplemented by the </a:t>
            </a:r>
            <a:r>
              <a:rPr lang="en-GB" sz="1400" b="1" kern="0" dirty="0" smtClean="0">
                <a:solidFill>
                  <a:srgbClr val="173070"/>
                </a:solidFill>
              </a:rPr>
              <a:t>Group Environmental &amp; Social Policy</a:t>
            </a:r>
            <a:r>
              <a:rPr lang="en-GB" sz="1400" kern="0" dirty="0" smtClean="0">
                <a:solidFill>
                  <a:srgbClr val="173070"/>
                </a:solidFill>
              </a:rPr>
              <a:t>, detailing the framework of general principles and setting the foundations of Eurobank Group’s ESMS, </a:t>
            </a:r>
            <a:r>
              <a:rPr lang="en-US" sz="1400" kern="0" dirty="0" smtClean="0">
                <a:solidFill>
                  <a:srgbClr val="173070"/>
                </a:solidFill>
              </a:rPr>
              <a:t>in order to achieve and maintain compliance with existing applicable legislation and regulations as well as with commitments to, among others, its shareholders, stakeholders, and the society.</a:t>
            </a:r>
          </a:p>
          <a:p>
            <a:pPr marL="0" lvl="2" algn="just">
              <a:spcBef>
                <a:spcPct val="20000"/>
              </a:spcBef>
              <a:buClr>
                <a:srgbClr val="AC7108"/>
              </a:buClr>
              <a:buSzPct val="120000"/>
            </a:pPr>
            <a:endParaRPr lang="en-US" sz="1400" kern="0" dirty="0" smtClean="0">
              <a:solidFill>
                <a:srgbClr val="173070"/>
              </a:solidFill>
            </a:endParaRPr>
          </a:p>
          <a:p>
            <a:pPr marL="266700" lvl="2" algn="just">
              <a:spcBef>
                <a:spcPct val="20000"/>
              </a:spcBef>
              <a:buClr>
                <a:srgbClr val="AC7108"/>
              </a:buClr>
              <a:buSzPct val="120000"/>
            </a:pPr>
            <a:r>
              <a:rPr lang="en-US" sz="1400" b="1" kern="0" dirty="0">
                <a:solidFill>
                  <a:srgbClr val="173070"/>
                </a:solidFill>
              </a:rPr>
              <a:t>GSE&amp;SA Division </a:t>
            </a:r>
            <a:r>
              <a:rPr lang="en-US" sz="1400" kern="0" dirty="0">
                <a:solidFill>
                  <a:srgbClr val="173070"/>
                </a:solidFill>
              </a:rPr>
              <a:t>is responsible for the systematic deployment and implementation of this </a:t>
            </a:r>
            <a:r>
              <a:rPr lang="en-US" sz="1400" kern="0" dirty="0" smtClean="0">
                <a:solidFill>
                  <a:srgbClr val="173070"/>
                </a:solidFill>
              </a:rPr>
              <a:t>Policy. </a:t>
            </a:r>
            <a:endParaRPr lang="en-US" sz="1400" kern="0" dirty="0">
              <a:solidFill>
                <a:srgbClr val="173070"/>
              </a:solidFill>
            </a:endParaRPr>
          </a:p>
          <a:p>
            <a:pPr marL="285750" lvl="2" indent="-285750" algn="just">
              <a:spcBef>
                <a:spcPct val="20000"/>
              </a:spcBef>
              <a:buClr>
                <a:srgbClr val="AC7108"/>
              </a:buClr>
              <a:buSzPct val="120000"/>
              <a:buFont typeface="Wingdings" panose="05000000000000000000" pitchFamily="2" charset="2"/>
              <a:buChar char="v"/>
            </a:pPr>
            <a:endParaRPr lang="en-US" sz="1400" kern="0" dirty="0" smtClean="0">
              <a:solidFill>
                <a:srgbClr val="173070"/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el-GR" sz="1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4598" y="116634"/>
            <a:ext cx="67636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Sustainability at Group level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Environmental &amp; Social Management System (ESMS)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8" name="Picture 2" descr="C:\Users\kkoromantzou\Desktop\downloa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1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72" r="17294" b="13908"/>
          <a:stretch/>
        </p:blipFill>
        <p:spPr bwMode="auto">
          <a:xfrm>
            <a:off x="-36512" y="6184069"/>
            <a:ext cx="3312368" cy="66524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88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V="1">
            <a:off x="228600" y="765175"/>
            <a:ext cx="8915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15364" name="Rectangle 1088"/>
          <p:cNvSpPr>
            <a:spLocks noChangeArrowheads="1"/>
          </p:cNvSpPr>
          <p:nvPr/>
        </p:nvSpPr>
        <p:spPr bwMode="auto">
          <a:xfrm>
            <a:off x="444500" y="900115"/>
            <a:ext cx="829468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99"/>
              </a:solidFill>
              <a:cs typeface="Calibri" pitchFamily="34" charset="0"/>
            </a:endParaRPr>
          </a:p>
        </p:txBody>
      </p: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34" y="76200"/>
            <a:ext cx="18081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1132987"/>
            <a:ext cx="8021023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ct val="20000"/>
              </a:spcBef>
              <a:buClr>
                <a:srgbClr val="FF0000"/>
              </a:buClr>
            </a:pPr>
            <a:r>
              <a:rPr lang="en-GB" sz="1400" b="1" dirty="0">
                <a:solidFill>
                  <a:srgbClr val="002060"/>
                </a:solidFill>
              </a:rPr>
              <a:t>Awards / Distinctions</a:t>
            </a:r>
          </a:p>
          <a:p>
            <a:pPr marL="285750" lvl="1" indent="-285750" algn="just"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q"/>
            </a:pPr>
            <a:r>
              <a:rPr lang="en-GB" sz="1300" dirty="0">
                <a:solidFill>
                  <a:srgbClr val="002060"/>
                </a:solidFill>
              </a:rPr>
              <a:t>Winner of the 1st prize at the European EMAS Award 2011 contest, </a:t>
            </a:r>
            <a:r>
              <a:rPr lang="en-US" sz="1300" dirty="0">
                <a:solidFill>
                  <a:srgbClr val="002060"/>
                </a:solidFill>
              </a:rPr>
              <a:t>in the category of large organizations, the 1st and only bank in Europe to have achieved such a distinction</a:t>
            </a:r>
            <a:r>
              <a:rPr lang="en-GB" sz="1300" dirty="0">
                <a:solidFill>
                  <a:srgbClr val="002060"/>
                </a:solidFill>
              </a:rPr>
              <a:t> </a:t>
            </a:r>
          </a:p>
          <a:p>
            <a:pPr marL="285750" lvl="1" indent="-285750" algn="just"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rgbClr val="002060"/>
                </a:solidFill>
              </a:rPr>
              <a:t>Winner of consecutive National Awards on the Bank’s Environmental Management Practices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</a:p>
          <a:p>
            <a:pPr marL="285750" lvl="1" indent="-285750" algn="just"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q"/>
            </a:pPr>
            <a:endParaRPr lang="en-US" sz="800" dirty="0">
              <a:solidFill>
                <a:srgbClr val="002060"/>
              </a:solidFill>
            </a:endParaRPr>
          </a:p>
          <a:p>
            <a:pPr marL="742950" lvl="2" indent="-285750" algn="just">
              <a:spcBef>
                <a:spcPct val="20000"/>
              </a:spcBef>
              <a:buClr>
                <a:srgbClr val="AE9012"/>
              </a:buClr>
              <a:buFont typeface="Wingdings" panose="05000000000000000000" pitchFamily="2" charset="2"/>
              <a:buChar char="v"/>
            </a:pPr>
            <a:r>
              <a:rPr lang="en-US" sz="1300" b="1" dirty="0">
                <a:solidFill>
                  <a:srgbClr val="002060"/>
                </a:solidFill>
              </a:rPr>
              <a:t>Energy Mastering Awards 2015</a:t>
            </a:r>
            <a:r>
              <a:rPr lang="en-US" sz="1300" dirty="0">
                <a:solidFill>
                  <a:srgbClr val="002060"/>
                </a:solidFill>
              </a:rPr>
              <a:t>: “Energy Conservation”, “Energy Efficiency Management” and “Energy Efficiency Certification”</a:t>
            </a:r>
          </a:p>
          <a:p>
            <a:pPr marL="742950" lvl="2" indent="-285750" algn="just">
              <a:spcBef>
                <a:spcPct val="20000"/>
              </a:spcBef>
              <a:buClr>
                <a:srgbClr val="AE9012"/>
              </a:buClr>
              <a:buFont typeface="Wingdings" panose="05000000000000000000" pitchFamily="2" charset="2"/>
              <a:buChar char="v"/>
            </a:pPr>
            <a:r>
              <a:rPr lang="en-US" sz="1300" b="1" dirty="0">
                <a:solidFill>
                  <a:srgbClr val="002060"/>
                </a:solidFill>
              </a:rPr>
              <a:t>Environmental Awards 2015</a:t>
            </a:r>
            <a:r>
              <a:rPr lang="en-US" sz="1300" dirty="0">
                <a:solidFill>
                  <a:srgbClr val="002060"/>
                </a:solidFill>
              </a:rPr>
              <a:t>: “</a:t>
            </a:r>
            <a:r>
              <a:rPr lang="en-GB" sz="1300" dirty="0">
                <a:solidFill>
                  <a:srgbClr val="002060"/>
                </a:solidFill>
              </a:rPr>
              <a:t>Energy Efficiency in Business”</a:t>
            </a:r>
          </a:p>
          <a:p>
            <a:pPr marL="742950" lvl="2" indent="-285750" algn="just">
              <a:spcBef>
                <a:spcPct val="20000"/>
              </a:spcBef>
              <a:buClr>
                <a:srgbClr val="AE9012"/>
              </a:buClr>
              <a:buFont typeface="Wingdings" panose="05000000000000000000" pitchFamily="2" charset="2"/>
              <a:buChar char="v"/>
            </a:pPr>
            <a:r>
              <a:rPr lang="en-US" sz="1300" b="1" dirty="0">
                <a:solidFill>
                  <a:srgbClr val="002060"/>
                </a:solidFill>
              </a:rPr>
              <a:t>Environmental Awards 2013</a:t>
            </a:r>
            <a:r>
              <a:rPr lang="en-US" sz="1300" dirty="0">
                <a:solidFill>
                  <a:srgbClr val="002060"/>
                </a:solidFill>
              </a:rPr>
              <a:t>: “</a:t>
            </a:r>
            <a:r>
              <a:rPr lang="en-GB" sz="1300" dirty="0">
                <a:solidFill>
                  <a:srgbClr val="002060"/>
                </a:solidFill>
              </a:rPr>
              <a:t>Sustainable Procurement” and “Climate Protection-GHG </a:t>
            </a:r>
            <a:r>
              <a:rPr lang="en-GB" sz="1300" dirty="0" err="1">
                <a:solidFill>
                  <a:srgbClr val="002060"/>
                </a:solidFill>
              </a:rPr>
              <a:t>Footprinting</a:t>
            </a:r>
            <a:r>
              <a:rPr lang="en-GB" sz="1300" dirty="0">
                <a:solidFill>
                  <a:srgbClr val="002060"/>
                </a:solidFill>
              </a:rPr>
              <a:t>”</a:t>
            </a:r>
          </a:p>
          <a:p>
            <a:pPr marL="742950" lvl="2" indent="-285750" algn="just">
              <a:spcBef>
                <a:spcPct val="20000"/>
              </a:spcBef>
              <a:buClr>
                <a:srgbClr val="AE9012"/>
              </a:buClr>
              <a:buFont typeface="Wingdings" panose="05000000000000000000" pitchFamily="2" charset="2"/>
              <a:buChar char="v"/>
            </a:pPr>
            <a:r>
              <a:rPr lang="en-GB" sz="1300" b="1" dirty="0">
                <a:solidFill>
                  <a:srgbClr val="002060"/>
                </a:solidFill>
              </a:rPr>
              <a:t>National EMAS Award 2009 - 2011 </a:t>
            </a:r>
            <a:r>
              <a:rPr lang="en-GB" sz="1300" dirty="0">
                <a:solidFill>
                  <a:srgbClr val="002060"/>
                </a:solidFill>
              </a:rPr>
              <a:t>(national representative to the European Contest</a:t>
            </a:r>
            <a:r>
              <a:rPr lang="en-GB" sz="1300" dirty="0" smtClean="0">
                <a:solidFill>
                  <a:srgbClr val="002060"/>
                </a:solidFill>
              </a:rPr>
              <a:t>)</a:t>
            </a:r>
            <a:endParaRPr lang="en-US" sz="5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314" y="115671"/>
            <a:ext cx="618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Sustainability at Group leve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l</a:t>
            </a:r>
            <a:endParaRPr lang="en-US" sz="1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Achievements </a:t>
            </a:r>
            <a:endParaRPr lang="en-US" sz="18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 descr="T:\GRAFIO_PERIVALLONTOS\EMS2009\ENVIRONMENTAL AWARDS\Energy Awards\ENERGY AWARDS_GOL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83" y="1196752"/>
            <a:ext cx="705804" cy="91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T:\GRAFIO_PERIVALLONTOS\EMS2009\ENVIRONMENTAL AWARDS\2014\ADMINISTRATION\env_award_20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2"/>
          <a:stretch/>
        </p:blipFill>
        <p:spPr bwMode="auto">
          <a:xfrm>
            <a:off x="8410181" y="2119612"/>
            <a:ext cx="624041" cy="80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:\GRAFIO_PERIVALLONTOS\EMS2009\ENVIRONMENTAL AWARDS\2012\Sustainable Procurem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669" y="2966034"/>
            <a:ext cx="656955" cy="82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2" t="15845" r="7537"/>
          <a:stretch/>
        </p:blipFill>
        <p:spPr bwMode="auto">
          <a:xfrm>
            <a:off x="87464" y="2277402"/>
            <a:ext cx="560959" cy="761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040" y="3680850"/>
            <a:ext cx="8779182" cy="322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ct val="20000"/>
              </a:spcBef>
              <a:buClr>
                <a:srgbClr val="AC7108"/>
              </a:buClr>
            </a:pPr>
            <a:r>
              <a:rPr lang="en-US" sz="1400" b="1" dirty="0">
                <a:solidFill>
                  <a:srgbClr val="002060"/>
                </a:solidFill>
              </a:rPr>
              <a:t>External Relations / Representation on Sustainability Affairs</a:t>
            </a:r>
            <a:endParaRPr lang="en-US" sz="1400" dirty="0">
              <a:solidFill>
                <a:srgbClr val="002060"/>
              </a:solidFill>
            </a:endParaRPr>
          </a:p>
          <a:p>
            <a:pPr marL="285750" lvl="1" indent="-285750" algn="just">
              <a:lnSpc>
                <a:spcPct val="120000"/>
              </a:lnSpc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q"/>
              <a:tabLst>
                <a:tab pos="628650" algn="l"/>
              </a:tabLst>
              <a:defRPr/>
            </a:pPr>
            <a:r>
              <a:rPr lang="en-US" sz="1300" dirty="0">
                <a:solidFill>
                  <a:srgbClr val="002060"/>
                </a:solidFill>
              </a:rPr>
              <a:t>Member of the United Nations Environment Program Finance Initiative (</a:t>
            </a:r>
            <a:r>
              <a:rPr lang="en-US" sz="1300" b="1" dirty="0">
                <a:solidFill>
                  <a:srgbClr val="002060"/>
                </a:solidFill>
              </a:rPr>
              <a:t>UNEP FI</a:t>
            </a:r>
            <a:r>
              <a:rPr lang="en-US" sz="1300" dirty="0">
                <a:solidFill>
                  <a:srgbClr val="002060"/>
                </a:solidFill>
              </a:rPr>
              <a:t>)</a:t>
            </a:r>
          </a:p>
          <a:p>
            <a:pPr marL="742950" lvl="2" indent="-285750" algn="just">
              <a:lnSpc>
                <a:spcPct val="120000"/>
              </a:lnSpc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v"/>
              <a:tabLst>
                <a:tab pos="628650" algn="l"/>
              </a:tabLst>
              <a:defRPr/>
            </a:pPr>
            <a:r>
              <a:rPr lang="en-US" sz="1300" dirty="0" smtClean="0">
                <a:solidFill>
                  <a:srgbClr val="002060"/>
                </a:solidFill>
              </a:rPr>
              <a:t>Chairing </a:t>
            </a:r>
            <a:r>
              <a:rPr lang="en-US" sz="1300" dirty="0">
                <a:solidFill>
                  <a:srgbClr val="002060"/>
                </a:solidFill>
              </a:rPr>
              <a:t>of the European Task Force (2010-2014)</a:t>
            </a:r>
          </a:p>
          <a:p>
            <a:pPr marL="742950" lvl="2" indent="-285750" algn="just">
              <a:lnSpc>
                <a:spcPct val="120000"/>
              </a:lnSpc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v"/>
              <a:tabLst>
                <a:tab pos="628650" algn="l"/>
              </a:tabLst>
              <a:defRPr/>
            </a:pPr>
            <a:r>
              <a:rPr lang="en-US" sz="1300" dirty="0">
                <a:solidFill>
                  <a:srgbClr val="002060"/>
                </a:solidFill>
              </a:rPr>
              <a:t>Member of the </a:t>
            </a:r>
            <a:r>
              <a:rPr lang="en-US" sz="1300" b="1" dirty="0">
                <a:solidFill>
                  <a:srgbClr val="002060"/>
                </a:solidFill>
              </a:rPr>
              <a:t>Banking Commission and the Global Steering Committee</a:t>
            </a:r>
            <a:r>
              <a:rPr lang="en-US" sz="1300" dirty="0">
                <a:solidFill>
                  <a:srgbClr val="002060"/>
                </a:solidFill>
              </a:rPr>
              <a:t>, </a:t>
            </a:r>
          </a:p>
          <a:p>
            <a:pPr marL="742950" lvl="2" indent="-285750" algn="just">
              <a:lnSpc>
                <a:spcPct val="120000"/>
              </a:lnSpc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v"/>
              <a:tabLst>
                <a:tab pos="628650" algn="l"/>
              </a:tabLst>
              <a:defRPr/>
            </a:pPr>
            <a:r>
              <a:rPr lang="en-US" sz="1300" dirty="0">
                <a:solidFill>
                  <a:srgbClr val="002060"/>
                </a:solidFill>
              </a:rPr>
              <a:t>Sustainable finance engagement &amp; outreach delegate (European Banking Federation, W/E Savings Banks Institute, European Commission, </a:t>
            </a:r>
            <a:r>
              <a:rPr lang="en-US" sz="1300" dirty="0" err="1">
                <a:solidFill>
                  <a:srgbClr val="002060"/>
                </a:solidFill>
              </a:rPr>
              <a:t>Eurosif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err="1">
                <a:solidFill>
                  <a:srgbClr val="002060"/>
                </a:solidFill>
              </a:rPr>
              <a:t>etc</a:t>
            </a:r>
            <a:r>
              <a:rPr lang="en-US" sz="1300" dirty="0">
                <a:solidFill>
                  <a:srgbClr val="002060"/>
                </a:solidFill>
              </a:rPr>
              <a:t>)</a:t>
            </a:r>
          </a:p>
          <a:p>
            <a:pPr marL="285750" lvl="1" indent="-285750" algn="just">
              <a:lnSpc>
                <a:spcPct val="120000"/>
              </a:lnSpc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q"/>
              <a:tabLst>
                <a:tab pos="628650" algn="l"/>
              </a:tabLst>
              <a:defRPr/>
            </a:pPr>
            <a:r>
              <a:rPr lang="en-US" sz="1300" dirty="0">
                <a:solidFill>
                  <a:srgbClr val="002060"/>
                </a:solidFill>
              </a:rPr>
              <a:t>Member of a permanent European Commission expert working group (</a:t>
            </a:r>
            <a:r>
              <a:rPr lang="en-US" sz="1300" b="1" dirty="0">
                <a:solidFill>
                  <a:srgbClr val="002060"/>
                </a:solidFill>
              </a:rPr>
              <a:t>Energy Efficiency Financial Institutions Group - EFFIG</a:t>
            </a:r>
            <a:r>
              <a:rPr lang="en-US" sz="1300" dirty="0">
                <a:solidFill>
                  <a:srgbClr val="002060"/>
                </a:solidFill>
              </a:rPr>
              <a:t>)</a:t>
            </a:r>
          </a:p>
          <a:p>
            <a:pPr marL="285750" lvl="1" indent="-285750" algn="just">
              <a:lnSpc>
                <a:spcPct val="120000"/>
              </a:lnSpc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q"/>
              <a:tabLst>
                <a:tab pos="628650" algn="l"/>
              </a:tabLst>
              <a:defRPr/>
            </a:pPr>
            <a:r>
              <a:rPr lang="en-US" sz="1300" dirty="0" smtClean="0">
                <a:solidFill>
                  <a:srgbClr val="002060"/>
                </a:solidFill>
              </a:rPr>
              <a:t>Membership in various </a:t>
            </a:r>
            <a:r>
              <a:rPr lang="en-US" sz="1300" b="1" dirty="0">
                <a:solidFill>
                  <a:srgbClr val="002060"/>
                </a:solidFill>
              </a:rPr>
              <a:t>Environment Ministry expert Committee </a:t>
            </a:r>
            <a:r>
              <a:rPr lang="en-US" sz="1300" dirty="0">
                <a:solidFill>
                  <a:srgbClr val="002060"/>
                </a:solidFill>
              </a:rPr>
              <a:t>on the review of the Environmental Legislation and initiatives</a:t>
            </a:r>
          </a:p>
          <a:p>
            <a:pPr marL="285750" lvl="1" indent="-285750" algn="just">
              <a:lnSpc>
                <a:spcPct val="120000"/>
              </a:lnSpc>
              <a:spcBef>
                <a:spcPct val="20000"/>
              </a:spcBef>
              <a:buClr>
                <a:srgbClr val="AC7108"/>
              </a:buClr>
              <a:buFont typeface="Wingdings" panose="05000000000000000000" pitchFamily="2" charset="2"/>
              <a:buChar char="q"/>
              <a:tabLst>
                <a:tab pos="628650" algn="l"/>
              </a:tabLst>
              <a:defRPr/>
            </a:pPr>
            <a:r>
              <a:rPr lang="en-US" sz="1300" dirty="0">
                <a:solidFill>
                  <a:srgbClr val="002060"/>
                </a:solidFill>
              </a:rPr>
              <a:t>Participation in Sustainability Initiatives with key market players such as the Greek Strategy for CSR (NGOs, Unions, Industry, CSR Network etc.) and Sustainable Greece 2020 (</a:t>
            </a:r>
            <a:r>
              <a:rPr lang="en-US" sz="1300" dirty="0" err="1">
                <a:solidFill>
                  <a:srgbClr val="002060"/>
                </a:solidFill>
              </a:rPr>
              <a:t>QualityNet</a:t>
            </a:r>
            <a:r>
              <a:rPr lang="en-US" sz="1300" dirty="0">
                <a:solidFill>
                  <a:srgbClr val="002060"/>
                </a:solidFill>
              </a:rPr>
              <a:t> Foundation).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16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OTAL WORKING DRAFT IN TEMPLATE">
  <a:themeElements>
    <a:clrScheme name="TOTAL WORKING DRAFT I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TAL WORKING DRAFT I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1031875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D41F00"/>
          </a:buClr>
          <a:buSzPct val="100000"/>
          <a:buFont typeface="Wingdings" pitchFamily="2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17307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1031875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D41F00"/>
          </a:buClr>
          <a:buSzPct val="100000"/>
          <a:buFont typeface="Wingdings" pitchFamily="2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17307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TAL WORKING DRAFT I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TAL WORKING DRAFT I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TAL WORKING DRAFT I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TAL WORKING DRAFT I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TAL WORKING DRAFT I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TAL WORKING DRAFT I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TAL WORKING DRAFT I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TAL WORKING DRAFT I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TAL WORKING DRAFT I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TAL WORKING DRAFT I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TAL WORKING DRAFT I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TAL WORKING DRAFT I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RoutingEnabled xmlns="http://schemas.microsoft.com/sharepoint/v3">true</RoutingEnabled>
    <URL xmlns="http://schemas.microsoft.com/sharepoint/v3">
      <Url xsi:nil="true"/>
      <Description xsi:nil="true"/>
    </URL>
    <ContentDate xmlns="a029a951-197a-4454-90a0-4e8ba8bb2239">2016-07-13T21:00:00+00:00</ContentDate>
    <OrganizationalUnit xmlns="8e878111-5d44-4ac0-8d7d-001e9b3d0fd0">63</OrganizationalUnit>
    <CEID xmlns="a029a951-197a-4454-90a0-4e8ba8bb2239">ea0cb75d-9af8-45d4-9b79-30e3c27d6de3</CEID>
    <LanguageRef xmlns="a029a951-197a-4454-90a0-4e8ba8bb2239">
      <Value>2</Value>
    </LanguageRef>
    <TitleBackup xmlns="8e878111-5d44-4ac0-8d7d-001e9b3d0fd0">20160712_Eurobank_Sustainability_Presentation_12_07_2016</TitleBackup>
    <Topic xmlns="8e878111-5d44-4ac0-8d7d-001e9b3d0fd0">91</Topic>
    <ShowInContentGroups xmlns="a029a951-197a-4454-90a0-4e8ba8bb2239"/>
    <ItemOrder xmlns="a029a951-197a-4454-90a0-4e8ba8bb2239" xsi:nil="true"/>
    <Image xmlns="a029a951-197a-4454-90a0-4e8ba8bb2239">
      <Url xsi:nil="true"/>
      <Description xsi:nil="true"/>
    </Image>
    <AlternateText xmlns="a029a951-197a-4454-90a0-4e8ba8bb2239" xsi:nil="true"/>
    <RelatedEntity xmlns="8e878111-5d44-4ac0-8d7d-001e9b3d0fd0" xsi:nil="true"/>
    <ParentEntity xmlns="8e878111-5d44-4ac0-8d7d-001e9b3d0fd0" xsi:nil="true"/>
    <TitleEn xmlns="a029a951-197a-4454-90a0-4e8ba8bb2239" xsi:nil="true"/>
    <Source xmlns="8e878111-5d44-4ac0-8d7d-001e9b3d0fd0" xsi:nil="true"/>
    <DisplayTitle xmlns="8e878111-5d44-4ac0-8d7d-001e9b3d0fd0">20160712_Eurobank_Sustainability_Presentation_12_07_2016</DisplayTitle>
    <AModifiedBy xmlns="a029a951-197a-4454-90a0-4e8ba8bb2239">Anastasopoulou Eleftheria</AModifiedBy>
    <AModified xmlns="a029a951-197a-4454-90a0-4e8ba8bb2239">2019-07-27T01:24:51+00:00</AModified>
    <AID xmlns="a029a951-197a-4454-90a0-4e8ba8bb2239">12227</AID>
    <ACreated xmlns="a029a951-197a-4454-90a0-4e8ba8bb2239">2019-07-06T19:59:43+00:00</ACreated>
    <ACreatedBy xmlns="a029a951-197a-4454-90a0-4e8ba8bb2239">sp_AuthSetup</ACreatedBy>
    <AVersion xmlns="a029a951-197a-4454-90a0-4e8ba8bb2239">9.0</AVers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CommonInGroups" ma:contentTypeID="0x010100C99F32645853284EB835B50D610223A1010100A120E579C51EAB44A46ECBD0880E5BC6" ma:contentTypeVersion="21" ma:contentTypeDescription="" ma:contentTypeScope="" ma:versionID="a403141326c204125f9099c96dd1bf69">
  <xsd:schema xmlns:xsd="http://www.w3.org/2001/XMLSchema" xmlns:xs="http://www.w3.org/2001/XMLSchema" xmlns:p="http://schemas.microsoft.com/office/2006/metadata/properties" xmlns:ns1="http://schemas.microsoft.com/sharepoint/v3" xmlns:ns2="a029a951-197a-4454-90a0-4e8ba8bb2239" xmlns:ns3="8e878111-5d44-4ac0-8d7d-001e9b3d0fd0" xmlns:ns4="a2c98312-a1a7-4c30-9dfa-e35e7a09d1f3" targetNamespace="http://schemas.microsoft.com/office/2006/metadata/properties" ma:root="true" ma:fieldsID="22e3c47b957e00e859a4f7030aca4564" ns1:_="" ns2:_="" ns3:_="" ns4:_="">
    <xsd:import namespace="http://schemas.microsoft.com/sharepoint/v3"/>
    <xsd:import namespace="a029a951-197a-4454-90a0-4e8ba8bb2239"/>
    <xsd:import namespace="8e878111-5d44-4ac0-8d7d-001e9b3d0fd0"/>
    <xsd:import namespace="a2c98312-a1a7-4c30-9dfa-e35e7a09d1f3"/>
    <xsd:element name="properties">
      <xsd:complexType>
        <xsd:sequence>
          <xsd:element name="documentManagement">
            <xsd:complexType>
              <xsd:all>
                <xsd:element ref="ns2:ACreated" minOccurs="0"/>
                <xsd:element ref="ns2:ACreatedBy" minOccurs="0"/>
                <xsd:element ref="ns2:AID" minOccurs="0"/>
                <xsd:element ref="ns2:AModified" minOccurs="0"/>
                <xsd:element ref="ns2:AModifiedBy" minOccurs="0"/>
                <xsd:element ref="ns2:AVersion" minOccurs="0"/>
                <xsd:element ref="ns2:CEID" minOccurs="0"/>
                <xsd:element ref="ns1:RoutingEnabled"/>
                <xsd:element ref="ns2:LanguageRef" minOccurs="0"/>
                <xsd:element ref="ns1:URL" minOccurs="0"/>
                <xsd:element ref="ns2:AlternateText" minOccurs="0"/>
                <xsd:element ref="ns2:ShowInContentGroups" minOccurs="0"/>
                <xsd:element ref="ns3:SharedWithUsers" minOccurs="0"/>
                <xsd:element ref="ns2:ItemOrder" minOccurs="0"/>
                <xsd:element ref="ns2:ContentDate" minOccurs="0"/>
                <xsd:element ref="ns2:Image" minOccurs="0"/>
                <xsd:element ref="ns3:ParentEntity" minOccurs="0"/>
                <xsd:element ref="ns3:RelatedEntity" minOccurs="0"/>
                <xsd:element ref="ns3:Source" minOccurs="0"/>
                <xsd:element ref="ns2:TitleEn" minOccurs="0"/>
                <xsd:element ref="ns4:SharedWithUsers" minOccurs="0"/>
                <xsd:element ref="ns3:OrganizationalUnit" minOccurs="0"/>
                <xsd:element ref="ns3:Topic" minOccurs="0"/>
                <xsd:element ref="ns3:TitleBackup" minOccurs="0"/>
                <xsd:element ref="ns3:Display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Enabled" ma:index="15" ma:displayName="Active" ma:description="" ma:internalName="RoutingEnabled">
      <xsd:simpleType>
        <xsd:restriction base="dms:Boolean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9a951-197a-4454-90a0-4e8ba8bb2239" elementFormDefault="qualified">
    <xsd:import namespace="http://schemas.microsoft.com/office/2006/documentManagement/types"/>
    <xsd:import namespace="http://schemas.microsoft.com/office/infopath/2007/PartnerControls"/>
    <xsd:element name="ACreated" ma:index="8" nillable="true" ma:displayName="ACreated" ma:format="DateTime" ma:internalName="ACreated">
      <xsd:simpleType>
        <xsd:restriction base="dms:DateTime"/>
      </xsd:simpleType>
    </xsd:element>
    <xsd:element name="ACreatedBy" ma:index="9" nillable="true" ma:displayName="ACreatedBy" ma:internalName="ACreatedBy">
      <xsd:simpleType>
        <xsd:restriction base="dms:Text">
          <xsd:maxLength value="255"/>
        </xsd:restriction>
      </xsd:simpleType>
    </xsd:element>
    <xsd:element name="AID" ma:index="10" nillable="true" ma:displayName="AID" ma:indexed="true" ma:internalName="AID" ma:percentage="FALSE">
      <xsd:simpleType>
        <xsd:restriction base="dms:Number"/>
      </xsd:simpleType>
    </xsd:element>
    <xsd:element name="AModified" ma:index="11" nillable="true" ma:displayName="AModified" ma:format="DateTime" ma:internalName="AModified">
      <xsd:simpleType>
        <xsd:restriction base="dms:DateTime"/>
      </xsd:simpleType>
    </xsd:element>
    <xsd:element name="AModifiedBy" ma:index="12" nillable="true" ma:displayName="AModifiedBy" ma:internalName="AModifiedBy">
      <xsd:simpleType>
        <xsd:restriction base="dms:Text">
          <xsd:maxLength value="255"/>
        </xsd:restriction>
      </xsd:simpleType>
    </xsd:element>
    <xsd:element name="AVersion" ma:index="13" nillable="true" ma:displayName="AVersion" ma:internalName="AVersion">
      <xsd:simpleType>
        <xsd:restriction base="dms:Text">
          <xsd:maxLength value="255"/>
        </xsd:restriction>
      </xsd:simpleType>
    </xsd:element>
    <xsd:element name="CEID" ma:index="14" nillable="true" ma:displayName="CEID" ma:internalName="CEID">
      <xsd:simpleType>
        <xsd:restriction base="dms:Text">
          <xsd:maxLength value="255"/>
        </xsd:restriction>
      </xsd:simpleType>
    </xsd:element>
    <xsd:element name="LanguageRef" ma:index="17" nillable="true" ma:displayName="LanguageRef" ma:list="{90f227ea-5920-45a7-a23d-c88bdf4e0005}" ma:internalName="LanguageRef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lternateText" ma:index="19" nillable="true" ma:displayName="AlternateText" ma:internalName="AlternateText">
      <xsd:simpleType>
        <xsd:restriction base="dms:Text">
          <xsd:maxLength value="255"/>
        </xsd:restriction>
      </xsd:simpleType>
    </xsd:element>
    <xsd:element name="ShowInContentGroups" ma:index="20" nillable="true" ma:displayName="ShowInContentGroups" ma:list="{d322c509-0e61-4df0-aa83-640ea2811344}" ma:internalName="ShowInContentGroups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temOrder" ma:index="22" nillable="true" ma:displayName="ItemOrder" ma:internalName="ItemOrder">
      <xsd:simpleType>
        <xsd:restriction base="dms:Number"/>
      </xsd:simpleType>
    </xsd:element>
    <xsd:element name="ContentDate" ma:index="23" nillable="true" ma:displayName="ContentDate" ma:format="DateTime" ma:internalName="ContentDate">
      <xsd:simpleType>
        <xsd:restriction base="dms:DateTime"/>
      </xsd:simpleType>
    </xsd:element>
    <xsd:element name="Image" ma:index="25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itleEn" ma:index="29" nillable="true" ma:displayName="TitleEn" ma:default="" ma:internalName="TitleE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78111-5d44-4ac0-8d7d-001e9b3d0fd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fault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arentEntity" ma:index="26" nillable="true" ma:displayName="ParentEntity" ma:list="{8e878111-5d44-4ac0-8d7d-001e9b3d0fd0}" ma:internalName="ParentEntity" ma:showField="Title">
      <xsd:simpleType>
        <xsd:restriction base="dms:Lookup"/>
      </xsd:simpleType>
    </xsd:element>
    <xsd:element name="RelatedEntity" ma:index="27" nillable="true" ma:displayName="RelatedEntity" ma:list="{8e878111-5d44-4ac0-8d7d-001e9b3d0fd0}" ma:internalName="RelatedEntity" ma:showField="Title">
      <xsd:simpleType>
        <xsd:restriction base="dms:Lookup"/>
      </xsd:simpleType>
    </xsd:element>
    <xsd:element name="Source" ma:index="28" nillable="true" ma:displayName="Source" ma:internalName="Source">
      <xsd:simpleType>
        <xsd:restriction base="dms:Text">
          <xsd:maxLength value="255"/>
        </xsd:restriction>
      </xsd:simpleType>
    </xsd:element>
    <xsd:element name="OrganizationalUnit" ma:index="31" nillable="true" ma:displayName="OrganizationalUnit" ma:list="{8cbccf00-dc01-452b-a0bb-21ad49d2c4da}" ma:internalName="OrganizationalUnit" ma:showField="Title">
      <xsd:simpleType>
        <xsd:restriction base="dms:Lookup"/>
      </xsd:simpleType>
    </xsd:element>
    <xsd:element name="Topic" ma:index="32" nillable="true" ma:displayName="Topic" ma:list="{38e0a57e-bf71-4fb7-8687-2e938e45e10e}" ma:internalName="Topic" ma:showField="Title">
      <xsd:simpleType>
        <xsd:restriction base="dms:Lookup"/>
      </xsd:simpleType>
    </xsd:element>
    <xsd:element name="TitleBackup" ma:index="33" nillable="true" ma:displayName="TitleBackup" ma:internalName="TitleBackup">
      <xsd:simpleType>
        <xsd:restriction base="dms:Text">
          <xsd:maxLength value="255"/>
        </xsd:restriction>
      </xsd:simpleType>
    </xsd:element>
    <xsd:element name="DisplayTitle" ma:index="34" nillable="true" ma:displayName="DisplayTitle" ma:internalName="DisplayTitl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98312-a1a7-4c30-9dfa-e35e7a09d1f3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description="" ma:internalName="SharedWithUsers0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313EF-064C-4BF5-9D4C-964EAC74C799}"/>
</file>

<file path=customXml/itemProps2.xml><?xml version="1.0" encoding="utf-8"?>
<ds:datastoreItem xmlns:ds="http://schemas.openxmlformats.org/officeDocument/2006/customXml" ds:itemID="{3E0B0D3C-7831-4A02-ADF2-6D41FE798F46}"/>
</file>

<file path=customXml/itemProps3.xml><?xml version="1.0" encoding="utf-8"?>
<ds:datastoreItem xmlns:ds="http://schemas.openxmlformats.org/officeDocument/2006/customXml" ds:itemID="{99FC32E2-3A13-40F1-B302-8A713CC5BA93}"/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1167</Words>
  <Application>Microsoft Office PowerPoint</Application>
  <PresentationFormat>On-screen Show (4:3)</PresentationFormat>
  <Paragraphs>152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Default Design</vt:lpstr>
      <vt:lpstr>Office Theme</vt:lpstr>
      <vt:lpstr>1_Office Theme</vt:lpstr>
      <vt:lpstr>3_Office Theme</vt:lpstr>
      <vt:lpstr>TOTAL WORKING DRAFT IN TEMPLATE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20160712_Eurobank_Sustainability_Presentation_12_07_2016</dc:title>
  <dc:creator>Kelly Koromantzou</dc:creator>
  <dc:description/>
  <cp:lastModifiedBy>HPapageorgiou</cp:lastModifiedBy>
  <cp:revision>102</cp:revision>
  <dcterms:created xsi:type="dcterms:W3CDTF">2016-07-01T08:08:07Z</dcterms:created>
  <dcterms:modified xsi:type="dcterms:W3CDTF">2016-07-11T07:40:38Z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0x010100C99F32645853284EB835B50D610223A1010100A120E579C51EAB44A46ECBD0880E5BC6</vt:lpwstr>
  </property>
  <property fmtid="{D5CDD505-2E9C-101B-9397-08002B2CF9AE}" pid="3" name="Order">
    <vt:r8>285100</vt:r8>
  </property>
  <property fmtid="{D5CDD505-2E9C-101B-9397-08002B2CF9AE}" pid="4" name="xd_ProgID">
    <vt:lpwstr/>
  </property>
  <property fmtid="{D5CDD505-2E9C-101B-9397-08002B2CF9AE}" pid="5" name="_SharedFileIndex">
    <vt:lpwstr/>
  </property>
  <property fmtid="{D5CDD505-2E9C-101B-9397-08002B2CF9AE}" pid="6" name="_SourceUrl">
    <vt:lpwstr/>
  </property>
  <property fmtid="{D5CDD505-2E9C-101B-9397-08002B2CF9AE}" pid="7" name="TemplateUrl">
    <vt:lpwstr/>
  </property>
</Properties>
</file>