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diagrams/layout10.xml" ContentType="application/vnd.openxmlformats-officedocument.drawingml.diagram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Default Extension="png" ContentType="image/png"/>
  <Default Extension="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vml" ContentType="application/vnd.openxmlformats-officedocument.vmlDrawing"/>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Default Extension="jpg" ContentType="image/jpeg"/>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0" r:id="rId4"/>
    <p:sldId id="261" r:id="rId5"/>
    <p:sldId id="262" r:id="rId6"/>
    <p:sldId id="263" r:id="rId7"/>
    <p:sldId id="264" r:id="rId8"/>
    <p:sldId id="265" r:id="rId9"/>
    <p:sldId id="266" r:id="rId10"/>
    <p:sldId id="267" r:id="rId11"/>
    <p:sldId id="270" r:id="rId12"/>
    <p:sldId id="269" r:id="rId13"/>
  </p:sldIdLst>
  <p:sldSz cx="12192000" cy="6858000"/>
  <p:notesSz cx="6805613" cy="99441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104" d="100"/>
          <a:sy n="104" d="100"/>
        </p:scale>
        <p:origin x="8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70463-1598-4330-9A86-A5A015C2F227}"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l-GR"/>
        </a:p>
      </dgm:t>
    </dgm:pt>
    <dgm:pt modelId="{621364C9-A2DF-438D-96F4-79FD33D4CC1B}">
      <dgm:prSet phldrT="[Κείμενο]" phldr="1" custT="1"/>
      <dgm:spPr/>
      <dgm:t>
        <a:bodyPr/>
        <a:lstStyle/>
        <a:p>
          <a:endParaRPr lang="el-GR" sz="1200"/>
        </a:p>
      </dgm:t>
    </dgm:pt>
    <dgm:pt modelId="{3D5CC021-F13F-4E6E-AF36-E0C52FAAB37B}" type="parTrans" cxnId="{27E9F978-79CB-4C37-BD99-080CFF08AEE6}">
      <dgm:prSet/>
      <dgm:spPr/>
      <dgm:t>
        <a:bodyPr/>
        <a:lstStyle/>
        <a:p>
          <a:endParaRPr lang="el-GR" sz="1200"/>
        </a:p>
      </dgm:t>
    </dgm:pt>
    <dgm:pt modelId="{80364411-3B69-45CB-9A22-B2233EC552A3}" type="sibTrans" cxnId="{27E9F978-79CB-4C37-BD99-080CFF08AEE6}">
      <dgm:prSet/>
      <dgm:spPr/>
      <dgm:t>
        <a:bodyPr/>
        <a:lstStyle/>
        <a:p>
          <a:endParaRPr lang="el-GR" sz="1200"/>
        </a:p>
      </dgm:t>
    </dgm:pt>
    <dgm:pt modelId="{97D9B92C-613B-4605-8C39-9009D918D089}">
      <dgm:prSet phldrT="[Κείμενο]" custT="1"/>
      <dgm:spPr/>
      <dgm:t>
        <a:bodyPr/>
        <a:lstStyle/>
        <a:p>
          <a:r>
            <a:rPr lang="en-US" altLang="el-GR" sz="1200" smtClean="0"/>
            <a:t>Tender documentation (Environmental Impact Study and environmental terms)</a:t>
          </a:r>
          <a:endParaRPr lang="el-GR" sz="1200" dirty="0"/>
        </a:p>
      </dgm:t>
    </dgm:pt>
    <dgm:pt modelId="{6E081B64-D3DC-462B-8E1D-79921DC46FDB}" type="parTrans" cxnId="{9D2E9184-7F9B-47BD-9F7B-13313C8B08BF}">
      <dgm:prSet/>
      <dgm:spPr/>
      <dgm:t>
        <a:bodyPr/>
        <a:lstStyle/>
        <a:p>
          <a:endParaRPr lang="el-GR" sz="1200"/>
        </a:p>
      </dgm:t>
    </dgm:pt>
    <dgm:pt modelId="{E1C0D403-0253-4A47-8E49-6D310C091210}" type="sibTrans" cxnId="{9D2E9184-7F9B-47BD-9F7B-13313C8B08BF}">
      <dgm:prSet/>
      <dgm:spPr/>
      <dgm:t>
        <a:bodyPr/>
        <a:lstStyle/>
        <a:p>
          <a:endParaRPr lang="el-GR" sz="1200"/>
        </a:p>
      </dgm:t>
    </dgm:pt>
    <dgm:pt modelId="{74197BCE-9229-4AB7-BA88-39A0310CA91E}">
      <dgm:prSet phldrT="[Κείμενο]" custT="1"/>
      <dgm:spPr>
        <a:solidFill>
          <a:srgbClr val="0000FF"/>
        </a:solidFill>
      </dgm:spPr>
      <dgm:t>
        <a:bodyPr/>
        <a:lstStyle/>
        <a:p>
          <a:r>
            <a:rPr lang="en-US" altLang="el-GR" sz="1200" dirty="0" smtClean="0"/>
            <a:t>Assessment of design and construction risk</a:t>
          </a:r>
          <a:endParaRPr lang="el-GR" sz="1200" dirty="0"/>
        </a:p>
      </dgm:t>
    </dgm:pt>
    <dgm:pt modelId="{C95E92F3-38B2-4969-A184-66D1A1CFF81F}" type="parTrans" cxnId="{7640236A-3865-4BCD-974E-AEFEF7A191EA}">
      <dgm:prSet/>
      <dgm:spPr/>
      <dgm:t>
        <a:bodyPr/>
        <a:lstStyle/>
        <a:p>
          <a:endParaRPr lang="el-GR" sz="1200"/>
        </a:p>
      </dgm:t>
    </dgm:pt>
    <dgm:pt modelId="{5A9ABF8F-76C4-4BBE-8AB8-154D0163E92C}" type="sibTrans" cxnId="{7640236A-3865-4BCD-974E-AEFEF7A191EA}">
      <dgm:prSet/>
      <dgm:spPr>
        <a:solidFill>
          <a:srgbClr val="0000FF"/>
        </a:solidFill>
      </dgm:spPr>
      <dgm:t>
        <a:bodyPr/>
        <a:lstStyle/>
        <a:p>
          <a:endParaRPr lang="el-GR" sz="1200"/>
        </a:p>
      </dgm:t>
    </dgm:pt>
    <dgm:pt modelId="{FA3B986F-1688-40E0-B5F7-28F131309F5E}">
      <dgm:prSet phldrT="[Κείμενο]" custT="1"/>
      <dgm:spPr/>
      <dgm:t>
        <a:bodyPr/>
        <a:lstStyle/>
        <a:p>
          <a:r>
            <a:rPr lang="en-US" altLang="el-GR" sz="1200" dirty="0" smtClean="0"/>
            <a:t>Internal Rating Model</a:t>
          </a:r>
          <a:endParaRPr lang="el-GR" sz="1200" dirty="0"/>
        </a:p>
      </dgm:t>
    </dgm:pt>
    <dgm:pt modelId="{8C158800-B58F-4357-BDF6-D29FD77EDDBC}" type="parTrans" cxnId="{20825C93-2E97-44D0-A7FB-2C83ED90F14D}">
      <dgm:prSet/>
      <dgm:spPr/>
      <dgm:t>
        <a:bodyPr/>
        <a:lstStyle/>
        <a:p>
          <a:endParaRPr lang="el-GR" sz="1200"/>
        </a:p>
      </dgm:t>
    </dgm:pt>
    <dgm:pt modelId="{59E759F3-577F-470A-AEC6-22934C2A59A3}" type="sibTrans" cxnId="{20825C93-2E97-44D0-A7FB-2C83ED90F14D}">
      <dgm:prSet/>
      <dgm:spPr/>
      <dgm:t>
        <a:bodyPr/>
        <a:lstStyle/>
        <a:p>
          <a:endParaRPr lang="el-GR" sz="1200"/>
        </a:p>
      </dgm:t>
    </dgm:pt>
    <dgm:pt modelId="{07870CBF-7F6C-41C3-A899-EA4D143E3916}">
      <dgm:prSet phldrT="[Κείμενο]" custT="1"/>
      <dgm:spPr/>
      <dgm:t>
        <a:bodyPr/>
        <a:lstStyle/>
        <a:p>
          <a:r>
            <a:rPr lang="en-US" altLang="el-GR" sz="1200" dirty="0" smtClean="0"/>
            <a:t>Loan documentation</a:t>
          </a:r>
          <a:endParaRPr lang="el-GR" sz="1200" dirty="0"/>
        </a:p>
      </dgm:t>
    </dgm:pt>
    <dgm:pt modelId="{68E9BC91-CBD8-49FA-B355-394F1912F12E}" type="parTrans" cxnId="{84E9618D-F7A8-4A77-9F6C-91ADE4A197E7}">
      <dgm:prSet/>
      <dgm:spPr/>
      <dgm:t>
        <a:bodyPr/>
        <a:lstStyle/>
        <a:p>
          <a:endParaRPr lang="el-GR" sz="1200"/>
        </a:p>
      </dgm:t>
    </dgm:pt>
    <dgm:pt modelId="{1F4F411B-A242-4988-9738-96CE7612AA80}" type="sibTrans" cxnId="{84E9618D-F7A8-4A77-9F6C-91ADE4A197E7}">
      <dgm:prSet/>
      <dgm:spPr/>
      <dgm:t>
        <a:bodyPr/>
        <a:lstStyle/>
        <a:p>
          <a:endParaRPr lang="el-GR" sz="1200"/>
        </a:p>
      </dgm:t>
    </dgm:pt>
    <dgm:pt modelId="{0854E7B1-E017-4285-99A9-8E448F1FBC0A}">
      <dgm:prSet phldrT="[Κείμενο]" custT="1"/>
      <dgm:spPr/>
      <dgm:t>
        <a:bodyPr/>
        <a:lstStyle/>
        <a:p>
          <a:r>
            <a:rPr lang="en-US" altLang="el-GR" sz="1200" dirty="0" smtClean="0"/>
            <a:t>Lenders’ Advisors reports</a:t>
          </a:r>
          <a:endParaRPr lang="el-GR" sz="1200" dirty="0"/>
        </a:p>
      </dgm:t>
    </dgm:pt>
    <dgm:pt modelId="{97B79334-96D2-46F6-AD41-7C67316F87E3}" type="parTrans" cxnId="{57B4A5AB-0D9E-41D5-9AB3-4655602C46EC}">
      <dgm:prSet/>
      <dgm:spPr/>
      <dgm:t>
        <a:bodyPr/>
        <a:lstStyle/>
        <a:p>
          <a:endParaRPr lang="el-GR" sz="1200"/>
        </a:p>
      </dgm:t>
    </dgm:pt>
    <dgm:pt modelId="{BAA2EE40-148D-42E2-A2A1-FC004276231B}" type="sibTrans" cxnId="{57B4A5AB-0D9E-41D5-9AB3-4655602C46EC}">
      <dgm:prSet/>
      <dgm:spPr/>
      <dgm:t>
        <a:bodyPr/>
        <a:lstStyle/>
        <a:p>
          <a:endParaRPr lang="el-GR" sz="1200"/>
        </a:p>
      </dgm:t>
    </dgm:pt>
    <dgm:pt modelId="{A0528B75-8DC5-424C-8824-42C7C2DD9730}" type="pres">
      <dgm:prSet presAssocID="{A1870463-1598-4330-9A86-A5A015C2F227}" presName="Name0" presStyleCnt="0">
        <dgm:presLayoutVars>
          <dgm:chMax val="1"/>
          <dgm:dir/>
          <dgm:animLvl val="ctr"/>
          <dgm:resizeHandles val="exact"/>
        </dgm:presLayoutVars>
      </dgm:prSet>
      <dgm:spPr/>
      <dgm:t>
        <a:bodyPr/>
        <a:lstStyle/>
        <a:p>
          <a:endParaRPr lang="el-GR"/>
        </a:p>
      </dgm:t>
    </dgm:pt>
    <dgm:pt modelId="{74B29811-0B48-4A63-967D-4E910775F489}" type="pres">
      <dgm:prSet presAssocID="{621364C9-A2DF-438D-96F4-79FD33D4CC1B}" presName="centerShape" presStyleLbl="node0" presStyleIdx="0" presStyleCnt="1" custScaleX="45836" custScaleY="29499"/>
      <dgm:spPr/>
      <dgm:t>
        <a:bodyPr/>
        <a:lstStyle/>
        <a:p>
          <a:endParaRPr lang="el-GR"/>
        </a:p>
      </dgm:t>
    </dgm:pt>
    <dgm:pt modelId="{E7D382B2-78E0-4E2A-9E56-3F88F4F6391D}" type="pres">
      <dgm:prSet presAssocID="{97D9B92C-613B-4605-8C39-9009D918D089}" presName="node" presStyleLbl="node1" presStyleIdx="0" presStyleCnt="5">
        <dgm:presLayoutVars>
          <dgm:bulletEnabled val="1"/>
        </dgm:presLayoutVars>
      </dgm:prSet>
      <dgm:spPr/>
      <dgm:t>
        <a:bodyPr/>
        <a:lstStyle/>
        <a:p>
          <a:endParaRPr lang="el-GR"/>
        </a:p>
      </dgm:t>
    </dgm:pt>
    <dgm:pt modelId="{EB6E6BF5-A6DB-4281-AE32-40D9186B4885}" type="pres">
      <dgm:prSet presAssocID="{97D9B92C-613B-4605-8C39-9009D918D089}" presName="dummy" presStyleCnt="0"/>
      <dgm:spPr/>
    </dgm:pt>
    <dgm:pt modelId="{147C0203-30EC-4BBC-905C-E201271D4571}" type="pres">
      <dgm:prSet presAssocID="{E1C0D403-0253-4A47-8E49-6D310C091210}" presName="sibTrans" presStyleLbl="sibTrans2D1" presStyleIdx="0" presStyleCnt="5"/>
      <dgm:spPr/>
      <dgm:t>
        <a:bodyPr/>
        <a:lstStyle/>
        <a:p>
          <a:endParaRPr lang="el-GR"/>
        </a:p>
      </dgm:t>
    </dgm:pt>
    <dgm:pt modelId="{4544DD92-0D27-47CB-ACF6-0C3D63DC7FCF}" type="pres">
      <dgm:prSet presAssocID="{74197BCE-9229-4AB7-BA88-39A0310CA91E}" presName="node" presStyleLbl="node1" presStyleIdx="1" presStyleCnt="5">
        <dgm:presLayoutVars>
          <dgm:bulletEnabled val="1"/>
        </dgm:presLayoutVars>
      </dgm:prSet>
      <dgm:spPr/>
      <dgm:t>
        <a:bodyPr/>
        <a:lstStyle/>
        <a:p>
          <a:endParaRPr lang="el-GR"/>
        </a:p>
      </dgm:t>
    </dgm:pt>
    <dgm:pt modelId="{76678155-A905-4D32-9A50-DAE0D79AC345}" type="pres">
      <dgm:prSet presAssocID="{74197BCE-9229-4AB7-BA88-39A0310CA91E}" presName="dummy" presStyleCnt="0"/>
      <dgm:spPr/>
    </dgm:pt>
    <dgm:pt modelId="{78910CD1-349F-4F0E-8DED-8F4A85288211}" type="pres">
      <dgm:prSet presAssocID="{5A9ABF8F-76C4-4BBE-8AB8-154D0163E92C}" presName="sibTrans" presStyleLbl="sibTrans2D1" presStyleIdx="1" presStyleCnt="5"/>
      <dgm:spPr/>
      <dgm:t>
        <a:bodyPr/>
        <a:lstStyle/>
        <a:p>
          <a:endParaRPr lang="el-GR"/>
        </a:p>
      </dgm:t>
    </dgm:pt>
    <dgm:pt modelId="{1FFFAB01-AE13-416E-8656-A8E57268148B}" type="pres">
      <dgm:prSet presAssocID="{FA3B986F-1688-40E0-B5F7-28F131309F5E}" presName="node" presStyleLbl="node1" presStyleIdx="2" presStyleCnt="5">
        <dgm:presLayoutVars>
          <dgm:bulletEnabled val="1"/>
        </dgm:presLayoutVars>
      </dgm:prSet>
      <dgm:spPr/>
      <dgm:t>
        <a:bodyPr/>
        <a:lstStyle/>
        <a:p>
          <a:endParaRPr lang="el-GR"/>
        </a:p>
      </dgm:t>
    </dgm:pt>
    <dgm:pt modelId="{EA7EA3A1-1D1D-40D4-A110-79021D550E8B}" type="pres">
      <dgm:prSet presAssocID="{FA3B986F-1688-40E0-B5F7-28F131309F5E}" presName="dummy" presStyleCnt="0"/>
      <dgm:spPr/>
    </dgm:pt>
    <dgm:pt modelId="{704D03D0-834C-4CF7-87E1-4D1F9EF71B4B}" type="pres">
      <dgm:prSet presAssocID="{59E759F3-577F-470A-AEC6-22934C2A59A3}" presName="sibTrans" presStyleLbl="sibTrans2D1" presStyleIdx="2" presStyleCnt="5"/>
      <dgm:spPr/>
      <dgm:t>
        <a:bodyPr/>
        <a:lstStyle/>
        <a:p>
          <a:endParaRPr lang="el-GR"/>
        </a:p>
      </dgm:t>
    </dgm:pt>
    <dgm:pt modelId="{8E65DDCA-C3A7-4343-8F91-D6730B6AE776}" type="pres">
      <dgm:prSet presAssocID="{0854E7B1-E017-4285-99A9-8E448F1FBC0A}" presName="node" presStyleLbl="node1" presStyleIdx="3" presStyleCnt="5">
        <dgm:presLayoutVars>
          <dgm:bulletEnabled val="1"/>
        </dgm:presLayoutVars>
      </dgm:prSet>
      <dgm:spPr/>
      <dgm:t>
        <a:bodyPr/>
        <a:lstStyle/>
        <a:p>
          <a:endParaRPr lang="el-GR"/>
        </a:p>
      </dgm:t>
    </dgm:pt>
    <dgm:pt modelId="{12EB039C-59A3-47DB-9A52-02CF7D314E05}" type="pres">
      <dgm:prSet presAssocID="{0854E7B1-E017-4285-99A9-8E448F1FBC0A}" presName="dummy" presStyleCnt="0"/>
      <dgm:spPr/>
    </dgm:pt>
    <dgm:pt modelId="{D7D99FC6-8E56-47C8-8216-65F206124183}" type="pres">
      <dgm:prSet presAssocID="{BAA2EE40-148D-42E2-A2A1-FC004276231B}" presName="sibTrans" presStyleLbl="sibTrans2D1" presStyleIdx="3" presStyleCnt="5"/>
      <dgm:spPr/>
      <dgm:t>
        <a:bodyPr/>
        <a:lstStyle/>
        <a:p>
          <a:endParaRPr lang="el-GR"/>
        </a:p>
      </dgm:t>
    </dgm:pt>
    <dgm:pt modelId="{37D972D7-2D59-45D9-9852-0ABEA62FA155}" type="pres">
      <dgm:prSet presAssocID="{07870CBF-7F6C-41C3-A899-EA4D143E3916}" presName="node" presStyleLbl="node1" presStyleIdx="4" presStyleCnt="5">
        <dgm:presLayoutVars>
          <dgm:bulletEnabled val="1"/>
        </dgm:presLayoutVars>
      </dgm:prSet>
      <dgm:spPr/>
      <dgm:t>
        <a:bodyPr/>
        <a:lstStyle/>
        <a:p>
          <a:endParaRPr lang="el-GR"/>
        </a:p>
      </dgm:t>
    </dgm:pt>
    <dgm:pt modelId="{928F9A44-00F2-4086-8C83-E365084EF99D}" type="pres">
      <dgm:prSet presAssocID="{07870CBF-7F6C-41C3-A899-EA4D143E3916}" presName="dummy" presStyleCnt="0"/>
      <dgm:spPr/>
    </dgm:pt>
    <dgm:pt modelId="{B781994F-5C20-403C-B428-E5521CA2D116}" type="pres">
      <dgm:prSet presAssocID="{1F4F411B-A242-4988-9738-96CE7612AA80}" presName="sibTrans" presStyleLbl="sibTrans2D1" presStyleIdx="4" presStyleCnt="5"/>
      <dgm:spPr/>
      <dgm:t>
        <a:bodyPr/>
        <a:lstStyle/>
        <a:p>
          <a:endParaRPr lang="el-GR"/>
        </a:p>
      </dgm:t>
    </dgm:pt>
  </dgm:ptLst>
  <dgm:cxnLst>
    <dgm:cxn modelId="{E58C8145-6C0E-4B47-AF50-8488619EF47F}" type="presOf" srcId="{BAA2EE40-148D-42E2-A2A1-FC004276231B}" destId="{D7D99FC6-8E56-47C8-8216-65F206124183}" srcOrd="0" destOrd="0" presId="urn:microsoft.com/office/officeart/2005/8/layout/radial6"/>
    <dgm:cxn modelId="{9709E554-6B81-4DC5-B006-DD4DF5811562}" type="presOf" srcId="{5A9ABF8F-76C4-4BBE-8AB8-154D0163E92C}" destId="{78910CD1-349F-4F0E-8DED-8F4A85288211}" srcOrd="0" destOrd="0" presId="urn:microsoft.com/office/officeart/2005/8/layout/radial6"/>
    <dgm:cxn modelId="{4DC11B73-35FD-45DC-963D-88E4BD9068A9}" type="presOf" srcId="{FA3B986F-1688-40E0-B5F7-28F131309F5E}" destId="{1FFFAB01-AE13-416E-8656-A8E57268148B}" srcOrd="0" destOrd="0" presId="urn:microsoft.com/office/officeart/2005/8/layout/radial6"/>
    <dgm:cxn modelId="{FA6DCF2F-15AA-45AE-9DB1-414E45E04E0D}" type="presOf" srcId="{59E759F3-577F-470A-AEC6-22934C2A59A3}" destId="{704D03D0-834C-4CF7-87E1-4D1F9EF71B4B}" srcOrd="0" destOrd="0" presId="urn:microsoft.com/office/officeart/2005/8/layout/radial6"/>
    <dgm:cxn modelId="{2589A1D0-0906-4AE7-BF1D-16B2C4AF7785}" type="presOf" srcId="{74197BCE-9229-4AB7-BA88-39A0310CA91E}" destId="{4544DD92-0D27-47CB-ACF6-0C3D63DC7FCF}" srcOrd="0" destOrd="0" presId="urn:microsoft.com/office/officeart/2005/8/layout/radial6"/>
    <dgm:cxn modelId="{CCBD4C32-F7AF-49B6-B55E-BEFD7DF3B4B4}" type="presOf" srcId="{A1870463-1598-4330-9A86-A5A015C2F227}" destId="{A0528B75-8DC5-424C-8824-42C7C2DD9730}" srcOrd="0" destOrd="0" presId="urn:microsoft.com/office/officeart/2005/8/layout/radial6"/>
    <dgm:cxn modelId="{20825C93-2E97-44D0-A7FB-2C83ED90F14D}" srcId="{621364C9-A2DF-438D-96F4-79FD33D4CC1B}" destId="{FA3B986F-1688-40E0-B5F7-28F131309F5E}" srcOrd="2" destOrd="0" parTransId="{8C158800-B58F-4357-BDF6-D29FD77EDDBC}" sibTransId="{59E759F3-577F-470A-AEC6-22934C2A59A3}"/>
    <dgm:cxn modelId="{BD228496-C4FA-4545-A8CA-A74200DEB679}" type="presOf" srcId="{621364C9-A2DF-438D-96F4-79FD33D4CC1B}" destId="{74B29811-0B48-4A63-967D-4E910775F489}" srcOrd="0" destOrd="0" presId="urn:microsoft.com/office/officeart/2005/8/layout/radial6"/>
    <dgm:cxn modelId="{9D2E9184-7F9B-47BD-9F7B-13313C8B08BF}" srcId="{621364C9-A2DF-438D-96F4-79FD33D4CC1B}" destId="{97D9B92C-613B-4605-8C39-9009D918D089}" srcOrd="0" destOrd="0" parTransId="{6E081B64-D3DC-462B-8E1D-79921DC46FDB}" sibTransId="{E1C0D403-0253-4A47-8E49-6D310C091210}"/>
    <dgm:cxn modelId="{34EE216D-073A-4006-A299-BD3C499D523A}" type="presOf" srcId="{1F4F411B-A242-4988-9738-96CE7612AA80}" destId="{B781994F-5C20-403C-B428-E5521CA2D116}" srcOrd="0" destOrd="0" presId="urn:microsoft.com/office/officeart/2005/8/layout/radial6"/>
    <dgm:cxn modelId="{27FAB9DD-A701-4751-9F33-959D47FAD1D9}" type="presOf" srcId="{0854E7B1-E017-4285-99A9-8E448F1FBC0A}" destId="{8E65DDCA-C3A7-4343-8F91-D6730B6AE776}" srcOrd="0" destOrd="0" presId="urn:microsoft.com/office/officeart/2005/8/layout/radial6"/>
    <dgm:cxn modelId="{620126ED-E8C4-410D-A1D3-CEAB402BD7C4}" type="presOf" srcId="{97D9B92C-613B-4605-8C39-9009D918D089}" destId="{E7D382B2-78E0-4E2A-9E56-3F88F4F6391D}" srcOrd="0" destOrd="0" presId="urn:microsoft.com/office/officeart/2005/8/layout/radial6"/>
    <dgm:cxn modelId="{27E9F978-79CB-4C37-BD99-080CFF08AEE6}" srcId="{A1870463-1598-4330-9A86-A5A015C2F227}" destId="{621364C9-A2DF-438D-96F4-79FD33D4CC1B}" srcOrd="0" destOrd="0" parTransId="{3D5CC021-F13F-4E6E-AF36-E0C52FAAB37B}" sibTransId="{80364411-3B69-45CB-9A22-B2233EC552A3}"/>
    <dgm:cxn modelId="{0B1CE9AA-FE89-4459-BBBE-E1796CD33468}" type="presOf" srcId="{E1C0D403-0253-4A47-8E49-6D310C091210}" destId="{147C0203-30EC-4BBC-905C-E201271D4571}" srcOrd="0" destOrd="0" presId="urn:microsoft.com/office/officeart/2005/8/layout/radial6"/>
    <dgm:cxn modelId="{1E231C10-E804-46DC-92EF-28F29723AD20}" type="presOf" srcId="{07870CBF-7F6C-41C3-A899-EA4D143E3916}" destId="{37D972D7-2D59-45D9-9852-0ABEA62FA155}" srcOrd="0" destOrd="0" presId="urn:microsoft.com/office/officeart/2005/8/layout/radial6"/>
    <dgm:cxn modelId="{7640236A-3865-4BCD-974E-AEFEF7A191EA}" srcId="{621364C9-A2DF-438D-96F4-79FD33D4CC1B}" destId="{74197BCE-9229-4AB7-BA88-39A0310CA91E}" srcOrd="1" destOrd="0" parTransId="{C95E92F3-38B2-4969-A184-66D1A1CFF81F}" sibTransId="{5A9ABF8F-76C4-4BBE-8AB8-154D0163E92C}"/>
    <dgm:cxn modelId="{57B4A5AB-0D9E-41D5-9AB3-4655602C46EC}" srcId="{621364C9-A2DF-438D-96F4-79FD33D4CC1B}" destId="{0854E7B1-E017-4285-99A9-8E448F1FBC0A}" srcOrd="3" destOrd="0" parTransId="{97B79334-96D2-46F6-AD41-7C67316F87E3}" sibTransId="{BAA2EE40-148D-42E2-A2A1-FC004276231B}"/>
    <dgm:cxn modelId="{84E9618D-F7A8-4A77-9F6C-91ADE4A197E7}" srcId="{621364C9-A2DF-438D-96F4-79FD33D4CC1B}" destId="{07870CBF-7F6C-41C3-A899-EA4D143E3916}" srcOrd="4" destOrd="0" parTransId="{68E9BC91-CBD8-49FA-B355-394F1912F12E}" sibTransId="{1F4F411B-A242-4988-9738-96CE7612AA80}"/>
    <dgm:cxn modelId="{6269C3FE-3F4A-4F1A-A0C5-2C5F78267C32}" type="presParOf" srcId="{A0528B75-8DC5-424C-8824-42C7C2DD9730}" destId="{74B29811-0B48-4A63-967D-4E910775F489}" srcOrd="0" destOrd="0" presId="urn:microsoft.com/office/officeart/2005/8/layout/radial6"/>
    <dgm:cxn modelId="{4F1A65A5-9C19-4DCE-A5BA-2DE816C68BFE}" type="presParOf" srcId="{A0528B75-8DC5-424C-8824-42C7C2DD9730}" destId="{E7D382B2-78E0-4E2A-9E56-3F88F4F6391D}" srcOrd="1" destOrd="0" presId="urn:microsoft.com/office/officeart/2005/8/layout/radial6"/>
    <dgm:cxn modelId="{7CB2BD5C-2C73-498F-8704-927CA0C70C80}" type="presParOf" srcId="{A0528B75-8DC5-424C-8824-42C7C2DD9730}" destId="{EB6E6BF5-A6DB-4281-AE32-40D9186B4885}" srcOrd="2" destOrd="0" presId="urn:microsoft.com/office/officeart/2005/8/layout/radial6"/>
    <dgm:cxn modelId="{90497D48-C6CE-47B5-9319-28E958C767A0}" type="presParOf" srcId="{A0528B75-8DC5-424C-8824-42C7C2DD9730}" destId="{147C0203-30EC-4BBC-905C-E201271D4571}" srcOrd="3" destOrd="0" presId="urn:microsoft.com/office/officeart/2005/8/layout/radial6"/>
    <dgm:cxn modelId="{A8A91027-9CA9-452D-9AFF-E3FCAAFCB86C}" type="presParOf" srcId="{A0528B75-8DC5-424C-8824-42C7C2DD9730}" destId="{4544DD92-0D27-47CB-ACF6-0C3D63DC7FCF}" srcOrd="4" destOrd="0" presId="urn:microsoft.com/office/officeart/2005/8/layout/radial6"/>
    <dgm:cxn modelId="{42D2C672-D0D6-4FDA-A6D5-413629E349AB}" type="presParOf" srcId="{A0528B75-8DC5-424C-8824-42C7C2DD9730}" destId="{76678155-A905-4D32-9A50-DAE0D79AC345}" srcOrd="5" destOrd="0" presId="urn:microsoft.com/office/officeart/2005/8/layout/radial6"/>
    <dgm:cxn modelId="{23C8EE2E-5FB0-4EFD-9F74-CCF41E664D17}" type="presParOf" srcId="{A0528B75-8DC5-424C-8824-42C7C2DD9730}" destId="{78910CD1-349F-4F0E-8DED-8F4A85288211}" srcOrd="6" destOrd="0" presId="urn:microsoft.com/office/officeart/2005/8/layout/radial6"/>
    <dgm:cxn modelId="{366F4F0C-6191-4B52-9D83-498845832167}" type="presParOf" srcId="{A0528B75-8DC5-424C-8824-42C7C2DD9730}" destId="{1FFFAB01-AE13-416E-8656-A8E57268148B}" srcOrd="7" destOrd="0" presId="urn:microsoft.com/office/officeart/2005/8/layout/radial6"/>
    <dgm:cxn modelId="{C62687D1-12BD-4C09-9016-1B61C003DFE8}" type="presParOf" srcId="{A0528B75-8DC5-424C-8824-42C7C2DD9730}" destId="{EA7EA3A1-1D1D-40D4-A110-79021D550E8B}" srcOrd="8" destOrd="0" presId="urn:microsoft.com/office/officeart/2005/8/layout/radial6"/>
    <dgm:cxn modelId="{DB73F4D4-4C3D-43A4-9520-06FD9E6D471B}" type="presParOf" srcId="{A0528B75-8DC5-424C-8824-42C7C2DD9730}" destId="{704D03D0-834C-4CF7-87E1-4D1F9EF71B4B}" srcOrd="9" destOrd="0" presId="urn:microsoft.com/office/officeart/2005/8/layout/radial6"/>
    <dgm:cxn modelId="{F5A96946-670E-4711-A16A-A4C7E4D7752B}" type="presParOf" srcId="{A0528B75-8DC5-424C-8824-42C7C2DD9730}" destId="{8E65DDCA-C3A7-4343-8F91-D6730B6AE776}" srcOrd="10" destOrd="0" presId="urn:microsoft.com/office/officeart/2005/8/layout/radial6"/>
    <dgm:cxn modelId="{A66F68F0-721A-4857-A903-FD2F725C9C9E}" type="presParOf" srcId="{A0528B75-8DC5-424C-8824-42C7C2DD9730}" destId="{12EB039C-59A3-47DB-9A52-02CF7D314E05}" srcOrd="11" destOrd="0" presId="urn:microsoft.com/office/officeart/2005/8/layout/radial6"/>
    <dgm:cxn modelId="{5A959976-E73A-432C-9EE1-91D492108562}" type="presParOf" srcId="{A0528B75-8DC5-424C-8824-42C7C2DD9730}" destId="{D7D99FC6-8E56-47C8-8216-65F206124183}" srcOrd="12" destOrd="0" presId="urn:microsoft.com/office/officeart/2005/8/layout/radial6"/>
    <dgm:cxn modelId="{6FD5BD36-770E-4EBA-BEAC-F3D6E90C957A}" type="presParOf" srcId="{A0528B75-8DC5-424C-8824-42C7C2DD9730}" destId="{37D972D7-2D59-45D9-9852-0ABEA62FA155}" srcOrd="13" destOrd="0" presId="urn:microsoft.com/office/officeart/2005/8/layout/radial6"/>
    <dgm:cxn modelId="{9B5EFDEA-99E9-4CF2-AFCB-160A9A88DDCF}" type="presParOf" srcId="{A0528B75-8DC5-424C-8824-42C7C2DD9730}" destId="{928F9A44-00F2-4086-8C83-E365084EF99D}" srcOrd="14" destOrd="0" presId="urn:microsoft.com/office/officeart/2005/8/layout/radial6"/>
    <dgm:cxn modelId="{616467F8-F802-4EB9-AAA5-F3EFAD10825D}" type="presParOf" srcId="{A0528B75-8DC5-424C-8824-42C7C2DD9730}" destId="{B781994F-5C20-403C-B428-E5521CA2D11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CD9028-0539-4AC9-8C8D-3EFD076F71D8}"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l-GR"/>
        </a:p>
      </dgm:t>
    </dgm:pt>
    <dgm:pt modelId="{1EFC880A-5C1E-4406-90B0-899CD0FF3DF8}">
      <dgm:prSet phldrT="[Κείμενο]" custT="1">
        <dgm:style>
          <a:lnRef idx="0">
            <a:schemeClr val="accent2"/>
          </a:lnRef>
          <a:fillRef idx="3">
            <a:schemeClr val="accent2"/>
          </a:fillRef>
          <a:effectRef idx="3">
            <a:schemeClr val="accent2"/>
          </a:effectRef>
          <a:fontRef idx="minor">
            <a:schemeClr val="lt1"/>
          </a:fontRef>
        </dgm:style>
      </dgm:prSet>
      <dgm:spPr/>
      <dgm:t>
        <a:bodyPr/>
        <a:lstStyle/>
        <a:p>
          <a:r>
            <a:rPr lang="en-US" altLang="ja-JP" sz="1400" b="1" dirty="0" smtClean="0">
              <a:solidFill>
                <a:schemeClr val="bg1"/>
              </a:solidFill>
            </a:rPr>
            <a:t>Environmenta</a:t>
          </a:r>
          <a:r>
            <a:rPr lang="en-US" altLang="ja-JP" sz="1400" dirty="0" smtClean="0">
              <a:solidFill>
                <a:schemeClr val="bg1"/>
              </a:solidFill>
              <a:ea typeface="ＭＳ Ｐゴシック" panose="020B0600070205080204" pitchFamily="34" charset="-128"/>
              <a:cs typeface="Arial" panose="020B0604020202020204" pitchFamily="34" charset="0"/>
            </a:rPr>
            <a:t>l </a:t>
          </a:r>
          <a:r>
            <a:rPr lang="en-US" sz="1400" b="1" dirty="0" smtClean="0">
              <a:solidFill>
                <a:schemeClr val="bg1"/>
              </a:solidFill>
            </a:rPr>
            <a:t>policy</a:t>
          </a:r>
          <a:endParaRPr lang="el-GR" sz="1400" b="1" dirty="0">
            <a:solidFill>
              <a:schemeClr val="bg1"/>
            </a:solidFill>
          </a:endParaRPr>
        </a:p>
      </dgm:t>
    </dgm:pt>
    <dgm:pt modelId="{C46EEF87-82DA-4617-9310-38A3B8BBB49D}" type="parTrans" cxnId="{C64088F3-E7E8-4C7A-B9A8-35374CAE82CD}">
      <dgm:prSet/>
      <dgm:spPr/>
      <dgm:t>
        <a:bodyPr/>
        <a:lstStyle/>
        <a:p>
          <a:endParaRPr lang="el-GR" sz="1200">
            <a:solidFill>
              <a:srgbClr val="0070C0"/>
            </a:solidFill>
          </a:endParaRPr>
        </a:p>
      </dgm:t>
    </dgm:pt>
    <dgm:pt modelId="{E110BD9A-5BAA-4B34-8A25-554857D4EC8A}" type="sibTrans" cxnId="{C64088F3-E7E8-4C7A-B9A8-35374CAE82CD}">
      <dgm:prSet/>
      <dgm:spPr/>
      <dgm:t>
        <a:bodyPr/>
        <a:lstStyle/>
        <a:p>
          <a:endParaRPr lang="el-GR" sz="1200">
            <a:solidFill>
              <a:srgbClr val="0070C0"/>
            </a:solidFill>
          </a:endParaRPr>
        </a:p>
      </dgm:t>
    </dgm:pt>
    <dgm:pt modelId="{A8DBC1EB-C7C4-42BF-A651-C93320915AD0}">
      <dgm:prSet phldrT="[Κείμενο]" custT="1"/>
      <dgm:spPr/>
      <dgm:t>
        <a:bodyPr/>
        <a:lstStyle/>
        <a:p>
          <a:pPr algn="just"/>
          <a:r>
            <a:rPr lang="en-US" altLang="el-GR" sz="1200" dirty="0" smtClean="0">
              <a:solidFill>
                <a:srgbClr val="0070C0"/>
              </a:solidFill>
              <a:cs typeface="Arial" panose="020B0604020202020204" pitchFamily="34" charset="0"/>
            </a:rPr>
            <a:t>An Environmental Report (ER) for the Project has been developed which includes the </a:t>
          </a:r>
          <a:r>
            <a:rPr lang="en-US" altLang="el-GR" sz="1200" dirty="0" err="1" smtClean="0">
              <a:solidFill>
                <a:srgbClr val="0070C0"/>
              </a:solidFill>
              <a:cs typeface="Arial" panose="020B0604020202020204" pitchFamily="34" charset="0"/>
            </a:rPr>
            <a:t>organisational</a:t>
          </a:r>
          <a:r>
            <a:rPr lang="en-US" altLang="el-GR" sz="1200" dirty="0" smtClean="0">
              <a:solidFill>
                <a:srgbClr val="0070C0"/>
              </a:solidFill>
              <a:cs typeface="Arial" panose="020B0604020202020204" pitchFamily="34" charset="0"/>
            </a:rPr>
            <a:t> structure, planning actions, duties allocation, technical methods, procedures as well as processes for the development, implementation, revision of the Concessionaire’s environmental policy as well as the compliance with the Project’s environmental terms and the relevant regulation;</a:t>
          </a:r>
          <a:endParaRPr lang="el-GR" sz="1200" dirty="0">
            <a:solidFill>
              <a:srgbClr val="0070C0"/>
            </a:solidFill>
          </a:endParaRPr>
        </a:p>
      </dgm:t>
    </dgm:pt>
    <dgm:pt modelId="{0A02D0A3-C186-4B4C-9BEF-D59AA82ECA97}" type="parTrans" cxnId="{9D4DE042-E9D8-43DF-8BE7-677DA190BDEE}">
      <dgm:prSet/>
      <dgm:spPr/>
      <dgm:t>
        <a:bodyPr/>
        <a:lstStyle/>
        <a:p>
          <a:endParaRPr lang="el-GR" sz="1200">
            <a:solidFill>
              <a:srgbClr val="0070C0"/>
            </a:solidFill>
          </a:endParaRPr>
        </a:p>
      </dgm:t>
    </dgm:pt>
    <dgm:pt modelId="{44234F1D-41A8-434F-BBD3-BB2E62D684B6}" type="sibTrans" cxnId="{9D4DE042-E9D8-43DF-8BE7-677DA190BDEE}">
      <dgm:prSet/>
      <dgm:spPr/>
      <dgm:t>
        <a:bodyPr/>
        <a:lstStyle/>
        <a:p>
          <a:endParaRPr lang="el-GR" sz="1200">
            <a:solidFill>
              <a:srgbClr val="0070C0"/>
            </a:solidFill>
          </a:endParaRPr>
        </a:p>
      </dgm:t>
    </dgm:pt>
    <dgm:pt modelId="{275EE35F-BF0C-43F6-AE52-99CA8FD96825}">
      <dgm:prSet phldrT="[Κείμενο]" custT="1"/>
      <dgm:spPr/>
      <dgm:t>
        <a:bodyPr/>
        <a:lstStyle/>
        <a:p>
          <a:pPr algn="just"/>
          <a:r>
            <a:rPr lang="en-US" altLang="el-GR" sz="1200" dirty="0" smtClean="0">
              <a:solidFill>
                <a:srgbClr val="0070C0"/>
              </a:solidFill>
              <a:cs typeface="Arial" panose="020B0604020202020204" pitchFamily="34" charset="0"/>
            </a:rPr>
            <a:t>Key actions include:	</a:t>
          </a:r>
        </a:p>
        <a:p>
          <a:pPr algn="just"/>
          <a:r>
            <a:rPr lang="en-US" altLang="el-GR" sz="1200" dirty="0" smtClean="0">
              <a:solidFill>
                <a:srgbClr val="0070C0"/>
              </a:solidFill>
              <a:cs typeface="Arial" panose="020B0604020202020204" pitchFamily="34" charset="0"/>
            </a:rPr>
            <a:t>- Control of noise and vibrations;</a:t>
          </a:r>
        </a:p>
        <a:p>
          <a:pPr algn="just"/>
          <a:r>
            <a:rPr lang="en-US" altLang="el-GR" sz="1200" dirty="0" smtClean="0">
              <a:solidFill>
                <a:srgbClr val="0070C0"/>
              </a:solidFill>
              <a:cs typeface="Arial" panose="020B0604020202020204" pitchFamily="34" charset="0"/>
            </a:rPr>
            <a:t>- Monitoring of air pollution</a:t>
          </a:r>
        </a:p>
        <a:p>
          <a:pPr algn="just"/>
          <a:r>
            <a:rPr lang="en-US" altLang="el-GR" sz="1200" dirty="0" smtClean="0">
              <a:solidFill>
                <a:srgbClr val="0070C0"/>
              </a:solidFill>
              <a:cs typeface="Arial" panose="020B0604020202020204" pitchFamily="34" charset="0"/>
            </a:rPr>
            <a:t>- Waste management reducing the waste and by-products process and disposal cost</a:t>
          </a:r>
        </a:p>
        <a:p>
          <a:pPr marL="87313" indent="0" algn="just"/>
          <a:r>
            <a:rPr lang="en-US" altLang="el-GR" sz="1200" dirty="0" smtClean="0">
              <a:solidFill>
                <a:srgbClr val="0070C0"/>
              </a:solidFill>
              <a:cs typeface="Arial" panose="020B0604020202020204" pitchFamily="34" charset="0"/>
            </a:rPr>
            <a:t>LTA: Semi annual operating report with information for: a) environmental performance and b) Health &amp; Safety</a:t>
          </a:r>
          <a:endParaRPr lang="el-GR" sz="1200" dirty="0">
            <a:solidFill>
              <a:srgbClr val="0070C0"/>
            </a:solidFill>
          </a:endParaRPr>
        </a:p>
      </dgm:t>
    </dgm:pt>
    <dgm:pt modelId="{47CA152A-9039-4A7D-8EF3-C8B11689B443}" type="parTrans" cxnId="{51AEFE3A-3F32-476C-A3D1-123AD71B6B75}">
      <dgm:prSet/>
      <dgm:spPr/>
      <dgm:t>
        <a:bodyPr/>
        <a:lstStyle/>
        <a:p>
          <a:endParaRPr lang="el-GR" sz="1200">
            <a:solidFill>
              <a:srgbClr val="0070C0"/>
            </a:solidFill>
          </a:endParaRPr>
        </a:p>
      </dgm:t>
    </dgm:pt>
    <dgm:pt modelId="{40490D40-B253-4B3D-AD68-B88C8D66B9F6}" type="sibTrans" cxnId="{51AEFE3A-3F32-476C-A3D1-123AD71B6B75}">
      <dgm:prSet/>
      <dgm:spPr/>
      <dgm:t>
        <a:bodyPr/>
        <a:lstStyle/>
        <a:p>
          <a:endParaRPr lang="el-GR" sz="1200">
            <a:solidFill>
              <a:srgbClr val="0070C0"/>
            </a:solidFill>
          </a:endParaRPr>
        </a:p>
      </dgm:t>
    </dgm:pt>
    <dgm:pt modelId="{103DD62F-DDC9-4D94-9CCD-F2CA2D6CC4BA}" type="pres">
      <dgm:prSet presAssocID="{C1CD9028-0539-4AC9-8C8D-3EFD076F71D8}" presName="diagram" presStyleCnt="0">
        <dgm:presLayoutVars>
          <dgm:chPref val="1"/>
          <dgm:dir/>
          <dgm:animOne val="branch"/>
          <dgm:animLvl val="lvl"/>
          <dgm:resizeHandles/>
        </dgm:presLayoutVars>
      </dgm:prSet>
      <dgm:spPr/>
      <dgm:t>
        <a:bodyPr/>
        <a:lstStyle/>
        <a:p>
          <a:endParaRPr lang="el-GR"/>
        </a:p>
      </dgm:t>
    </dgm:pt>
    <dgm:pt modelId="{8826F8A5-7FEE-40A0-8C6E-E5D090F58CEA}" type="pres">
      <dgm:prSet presAssocID="{1EFC880A-5C1E-4406-90B0-899CD0FF3DF8}" presName="root" presStyleCnt="0"/>
      <dgm:spPr/>
    </dgm:pt>
    <dgm:pt modelId="{A24A426E-76C0-46BC-9E21-308830A3128F}" type="pres">
      <dgm:prSet presAssocID="{1EFC880A-5C1E-4406-90B0-899CD0FF3DF8}" presName="rootComposite" presStyleCnt="0"/>
      <dgm:spPr/>
    </dgm:pt>
    <dgm:pt modelId="{24BD4480-16C9-4FDE-AB93-5B704E6405E2}" type="pres">
      <dgm:prSet presAssocID="{1EFC880A-5C1E-4406-90B0-899CD0FF3DF8}" presName="rootText" presStyleLbl="node1" presStyleIdx="0" presStyleCnt="1" custScaleY="45428"/>
      <dgm:spPr/>
      <dgm:t>
        <a:bodyPr/>
        <a:lstStyle/>
        <a:p>
          <a:endParaRPr lang="el-GR"/>
        </a:p>
      </dgm:t>
    </dgm:pt>
    <dgm:pt modelId="{E8185720-F309-4A6F-8ADC-DED797EF6DC0}" type="pres">
      <dgm:prSet presAssocID="{1EFC880A-5C1E-4406-90B0-899CD0FF3DF8}" presName="rootConnector" presStyleLbl="node1" presStyleIdx="0" presStyleCnt="1"/>
      <dgm:spPr/>
      <dgm:t>
        <a:bodyPr/>
        <a:lstStyle/>
        <a:p>
          <a:endParaRPr lang="el-GR"/>
        </a:p>
      </dgm:t>
    </dgm:pt>
    <dgm:pt modelId="{CFF92500-F2C4-43C9-A594-46293FCD0CD3}" type="pres">
      <dgm:prSet presAssocID="{1EFC880A-5C1E-4406-90B0-899CD0FF3DF8}" presName="childShape" presStyleCnt="0"/>
      <dgm:spPr/>
    </dgm:pt>
    <dgm:pt modelId="{922A559F-6610-48F2-800A-545447B8911B}" type="pres">
      <dgm:prSet presAssocID="{0A02D0A3-C186-4B4C-9BEF-D59AA82ECA97}" presName="Name13" presStyleLbl="parChTrans1D2" presStyleIdx="0" presStyleCnt="2"/>
      <dgm:spPr/>
      <dgm:t>
        <a:bodyPr/>
        <a:lstStyle/>
        <a:p>
          <a:endParaRPr lang="el-GR"/>
        </a:p>
      </dgm:t>
    </dgm:pt>
    <dgm:pt modelId="{09A876E5-2F15-4671-954B-C0C71F797C7C}" type="pres">
      <dgm:prSet presAssocID="{A8DBC1EB-C7C4-42BF-A651-C93320915AD0}" presName="childText" presStyleLbl="bgAcc1" presStyleIdx="0" presStyleCnt="2" custScaleX="379407" custScaleY="167500">
        <dgm:presLayoutVars>
          <dgm:bulletEnabled val="1"/>
        </dgm:presLayoutVars>
      </dgm:prSet>
      <dgm:spPr/>
      <dgm:t>
        <a:bodyPr/>
        <a:lstStyle/>
        <a:p>
          <a:endParaRPr lang="el-GR"/>
        </a:p>
      </dgm:t>
    </dgm:pt>
    <dgm:pt modelId="{4E20A08B-2268-4EC5-B1FC-AC3FBD4F3F6D}" type="pres">
      <dgm:prSet presAssocID="{47CA152A-9039-4A7D-8EF3-C8B11689B443}" presName="Name13" presStyleLbl="parChTrans1D2" presStyleIdx="1" presStyleCnt="2"/>
      <dgm:spPr/>
      <dgm:t>
        <a:bodyPr/>
        <a:lstStyle/>
        <a:p>
          <a:endParaRPr lang="el-GR"/>
        </a:p>
      </dgm:t>
    </dgm:pt>
    <dgm:pt modelId="{9EF4EA07-46F6-4D95-BF1A-0CACBBE031D6}" type="pres">
      <dgm:prSet presAssocID="{275EE35F-BF0C-43F6-AE52-99CA8FD96825}" presName="childText" presStyleLbl="bgAcc1" presStyleIdx="1" presStyleCnt="2" custScaleX="379407" custScaleY="167500">
        <dgm:presLayoutVars>
          <dgm:bulletEnabled val="1"/>
        </dgm:presLayoutVars>
      </dgm:prSet>
      <dgm:spPr/>
      <dgm:t>
        <a:bodyPr/>
        <a:lstStyle/>
        <a:p>
          <a:endParaRPr lang="el-GR"/>
        </a:p>
      </dgm:t>
    </dgm:pt>
  </dgm:ptLst>
  <dgm:cxnLst>
    <dgm:cxn modelId="{1F8FC6C3-909B-44F8-88F1-5DB1A7DFA80F}" type="presOf" srcId="{1EFC880A-5C1E-4406-90B0-899CD0FF3DF8}" destId="{E8185720-F309-4A6F-8ADC-DED797EF6DC0}" srcOrd="1" destOrd="0" presId="urn:microsoft.com/office/officeart/2005/8/layout/hierarchy3"/>
    <dgm:cxn modelId="{DD649373-E8C5-4B18-81CD-D5F012D3BF97}" type="presOf" srcId="{275EE35F-BF0C-43F6-AE52-99CA8FD96825}" destId="{9EF4EA07-46F6-4D95-BF1A-0CACBBE031D6}" srcOrd="0" destOrd="0" presId="urn:microsoft.com/office/officeart/2005/8/layout/hierarchy3"/>
    <dgm:cxn modelId="{9D4DE042-E9D8-43DF-8BE7-677DA190BDEE}" srcId="{1EFC880A-5C1E-4406-90B0-899CD0FF3DF8}" destId="{A8DBC1EB-C7C4-42BF-A651-C93320915AD0}" srcOrd="0" destOrd="0" parTransId="{0A02D0A3-C186-4B4C-9BEF-D59AA82ECA97}" sibTransId="{44234F1D-41A8-434F-BBD3-BB2E62D684B6}"/>
    <dgm:cxn modelId="{E13C8788-4DFA-4ACE-ACF5-9D3F0CAA1972}" type="presOf" srcId="{0A02D0A3-C186-4B4C-9BEF-D59AA82ECA97}" destId="{922A559F-6610-48F2-800A-545447B8911B}" srcOrd="0" destOrd="0" presId="urn:microsoft.com/office/officeart/2005/8/layout/hierarchy3"/>
    <dgm:cxn modelId="{965EB1A9-F35C-46F7-AE00-50E61DD205A6}" type="presOf" srcId="{C1CD9028-0539-4AC9-8C8D-3EFD076F71D8}" destId="{103DD62F-DDC9-4D94-9CCD-F2CA2D6CC4BA}" srcOrd="0" destOrd="0" presId="urn:microsoft.com/office/officeart/2005/8/layout/hierarchy3"/>
    <dgm:cxn modelId="{63B88D6F-D32C-4BD7-B659-CE0211FE0879}" type="presOf" srcId="{1EFC880A-5C1E-4406-90B0-899CD0FF3DF8}" destId="{24BD4480-16C9-4FDE-AB93-5B704E6405E2}" srcOrd="0" destOrd="0" presId="urn:microsoft.com/office/officeart/2005/8/layout/hierarchy3"/>
    <dgm:cxn modelId="{51AEFE3A-3F32-476C-A3D1-123AD71B6B75}" srcId="{1EFC880A-5C1E-4406-90B0-899CD0FF3DF8}" destId="{275EE35F-BF0C-43F6-AE52-99CA8FD96825}" srcOrd="1" destOrd="0" parTransId="{47CA152A-9039-4A7D-8EF3-C8B11689B443}" sibTransId="{40490D40-B253-4B3D-AD68-B88C8D66B9F6}"/>
    <dgm:cxn modelId="{98DA78F8-488D-4E1A-91DE-BADF84ECBC4B}" type="presOf" srcId="{A8DBC1EB-C7C4-42BF-A651-C93320915AD0}" destId="{09A876E5-2F15-4671-954B-C0C71F797C7C}" srcOrd="0" destOrd="0" presId="urn:microsoft.com/office/officeart/2005/8/layout/hierarchy3"/>
    <dgm:cxn modelId="{C64088F3-E7E8-4C7A-B9A8-35374CAE82CD}" srcId="{C1CD9028-0539-4AC9-8C8D-3EFD076F71D8}" destId="{1EFC880A-5C1E-4406-90B0-899CD0FF3DF8}" srcOrd="0" destOrd="0" parTransId="{C46EEF87-82DA-4617-9310-38A3B8BBB49D}" sibTransId="{E110BD9A-5BAA-4B34-8A25-554857D4EC8A}"/>
    <dgm:cxn modelId="{45C8C8B1-A2C3-4CEF-91B3-C340CFA0B884}" type="presOf" srcId="{47CA152A-9039-4A7D-8EF3-C8B11689B443}" destId="{4E20A08B-2268-4EC5-B1FC-AC3FBD4F3F6D}" srcOrd="0" destOrd="0" presId="urn:microsoft.com/office/officeart/2005/8/layout/hierarchy3"/>
    <dgm:cxn modelId="{FF3DC8C6-310F-4D44-8674-1B5A2621EC46}" type="presParOf" srcId="{103DD62F-DDC9-4D94-9CCD-F2CA2D6CC4BA}" destId="{8826F8A5-7FEE-40A0-8C6E-E5D090F58CEA}" srcOrd="0" destOrd="0" presId="urn:microsoft.com/office/officeart/2005/8/layout/hierarchy3"/>
    <dgm:cxn modelId="{D1A8ECD6-46A1-4C6D-9CC4-C9A229EDDFF0}" type="presParOf" srcId="{8826F8A5-7FEE-40A0-8C6E-E5D090F58CEA}" destId="{A24A426E-76C0-46BC-9E21-308830A3128F}" srcOrd="0" destOrd="0" presId="urn:microsoft.com/office/officeart/2005/8/layout/hierarchy3"/>
    <dgm:cxn modelId="{0CD71E08-7594-42CB-8F55-0BE52D65F512}" type="presParOf" srcId="{A24A426E-76C0-46BC-9E21-308830A3128F}" destId="{24BD4480-16C9-4FDE-AB93-5B704E6405E2}" srcOrd="0" destOrd="0" presId="urn:microsoft.com/office/officeart/2005/8/layout/hierarchy3"/>
    <dgm:cxn modelId="{A139D202-9320-4D3A-B9EB-B5AD4EB2DAF7}" type="presParOf" srcId="{A24A426E-76C0-46BC-9E21-308830A3128F}" destId="{E8185720-F309-4A6F-8ADC-DED797EF6DC0}" srcOrd="1" destOrd="0" presId="urn:microsoft.com/office/officeart/2005/8/layout/hierarchy3"/>
    <dgm:cxn modelId="{5AA0477C-9CA1-4AE3-8FBD-3E9D4AFB0AE6}" type="presParOf" srcId="{8826F8A5-7FEE-40A0-8C6E-E5D090F58CEA}" destId="{CFF92500-F2C4-43C9-A594-46293FCD0CD3}" srcOrd="1" destOrd="0" presId="urn:microsoft.com/office/officeart/2005/8/layout/hierarchy3"/>
    <dgm:cxn modelId="{85083B04-1D36-427B-A8AD-56997A8BB419}" type="presParOf" srcId="{CFF92500-F2C4-43C9-A594-46293FCD0CD3}" destId="{922A559F-6610-48F2-800A-545447B8911B}" srcOrd="0" destOrd="0" presId="urn:microsoft.com/office/officeart/2005/8/layout/hierarchy3"/>
    <dgm:cxn modelId="{CFD514AF-569F-4EFA-9746-CFAA42D248F4}" type="presParOf" srcId="{CFF92500-F2C4-43C9-A594-46293FCD0CD3}" destId="{09A876E5-2F15-4671-954B-C0C71F797C7C}" srcOrd="1" destOrd="0" presId="urn:microsoft.com/office/officeart/2005/8/layout/hierarchy3"/>
    <dgm:cxn modelId="{180C3E66-31C8-44FF-AAAA-0DA3CC6BF92B}" type="presParOf" srcId="{CFF92500-F2C4-43C9-A594-46293FCD0CD3}" destId="{4E20A08B-2268-4EC5-B1FC-AC3FBD4F3F6D}" srcOrd="2" destOrd="0" presId="urn:microsoft.com/office/officeart/2005/8/layout/hierarchy3"/>
    <dgm:cxn modelId="{10DA6A84-4F94-4047-B2FB-5C121BFE6238}" type="presParOf" srcId="{CFF92500-F2C4-43C9-A594-46293FCD0CD3}" destId="{9EF4EA07-46F6-4D95-BF1A-0CACBBE031D6}"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107B1-04BC-41C1-9675-E1CFF007BB3D}"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l-GR"/>
        </a:p>
      </dgm:t>
    </dgm:pt>
    <dgm:pt modelId="{25D98E63-D855-4990-89E3-A94CB5C51494}">
      <dgm:prSet phldrT="[Κείμενο]" custT="1"/>
      <dgm:spPr/>
      <dgm:t>
        <a:bodyPr/>
        <a:lstStyle/>
        <a:p>
          <a:r>
            <a:rPr lang="en-US" sz="1400" b="1" dirty="0" smtClean="0">
              <a:solidFill>
                <a:srgbClr val="0000FF"/>
              </a:solidFill>
            </a:rPr>
            <a:t>1</a:t>
          </a:r>
          <a:endParaRPr lang="el-GR" sz="1400" b="1" dirty="0">
            <a:solidFill>
              <a:srgbClr val="0000FF"/>
            </a:solidFill>
          </a:endParaRPr>
        </a:p>
      </dgm:t>
    </dgm:pt>
    <dgm:pt modelId="{30B22D53-C972-496B-A297-857A3EB6A5B4}" type="parTrans" cxnId="{FD4FA390-3E2D-405A-84F0-167AFDED2811}">
      <dgm:prSet/>
      <dgm:spPr/>
      <dgm:t>
        <a:bodyPr/>
        <a:lstStyle/>
        <a:p>
          <a:endParaRPr lang="el-GR" sz="1400"/>
        </a:p>
      </dgm:t>
    </dgm:pt>
    <dgm:pt modelId="{0117E67E-2104-46DB-85E9-5C0883CE0D8C}" type="sibTrans" cxnId="{FD4FA390-3E2D-405A-84F0-167AFDED2811}">
      <dgm:prSet/>
      <dgm:spPr/>
      <dgm:t>
        <a:bodyPr/>
        <a:lstStyle/>
        <a:p>
          <a:endParaRPr lang="el-GR" sz="1400"/>
        </a:p>
      </dgm:t>
    </dgm:pt>
    <dgm:pt modelId="{34AEEB9F-1456-4D7C-86EE-23F454957C38}">
      <dgm:prSet phldrT="[Κείμενο]" custT="1">
        <dgm:style>
          <a:lnRef idx="0">
            <a:schemeClr val="accent6"/>
          </a:lnRef>
          <a:fillRef idx="3">
            <a:schemeClr val="accent6"/>
          </a:fillRef>
          <a:effectRef idx="3">
            <a:schemeClr val="accent6"/>
          </a:effectRef>
          <a:fontRef idx="minor">
            <a:schemeClr val="lt1"/>
          </a:fontRef>
        </dgm:style>
      </dgm:prSet>
      <dgm:spPr/>
      <dgm:t>
        <a:bodyPr/>
        <a:lstStyle/>
        <a:p>
          <a:r>
            <a:rPr lang="en-US" altLang="el-GR" sz="1400" b="1" dirty="0" smtClean="0"/>
            <a:t>Environmental terms and detailed Environmental Impact Study (EIS) carried out by Public Authority</a:t>
          </a:r>
          <a:endParaRPr lang="el-GR" sz="1400" b="1" dirty="0"/>
        </a:p>
      </dgm:t>
    </dgm:pt>
    <dgm:pt modelId="{73E537BA-B0C9-4FF9-B14B-7ABCCF13F52D}" type="parTrans" cxnId="{4B1DA0B7-6FAA-4D77-9798-0588F2FC8FBF}">
      <dgm:prSet/>
      <dgm:spPr/>
      <dgm:t>
        <a:bodyPr/>
        <a:lstStyle/>
        <a:p>
          <a:endParaRPr lang="el-GR" sz="1400"/>
        </a:p>
      </dgm:t>
    </dgm:pt>
    <dgm:pt modelId="{408E55EC-8DC8-446C-833E-C599FCF83665}" type="sibTrans" cxnId="{4B1DA0B7-6FAA-4D77-9798-0588F2FC8FBF}">
      <dgm:prSet/>
      <dgm:spPr/>
      <dgm:t>
        <a:bodyPr/>
        <a:lstStyle/>
        <a:p>
          <a:endParaRPr lang="el-GR" sz="1400"/>
        </a:p>
      </dgm:t>
    </dgm:pt>
    <dgm:pt modelId="{A977C64F-36D5-47E9-99B7-EA4F68AD1358}">
      <dgm:prSet phldrT="[Κείμενο]" custT="1"/>
      <dgm:spPr/>
      <dgm:t>
        <a:bodyPr/>
        <a:lstStyle/>
        <a:p>
          <a:r>
            <a:rPr lang="en-US" sz="1400" b="1" dirty="0" smtClean="0">
              <a:solidFill>
                <a:srgbClr val="0000FF"/>
              </a:solidFill>
            </a:rPr>
            <a:t>2</a:t>
          </a:r>
          <a:endParaRPr lang="el-GR" sz="1400" b="1" dirty="0">
            <a:solidFill>
              <a:srgbClr val="0000FF"/>
            </a:solidFill>
          </a:endParaRPr>
        </a:p>
      </dgm:t>
    </dgm:pt>
    <dgm:pt modelId="{2C8680EA-7192-4F2B-AA98-EEDAEB3FE9F1}" type="parTrans" cxnId="{763F00D8-0ACD-4687-BFA6-5AD6F2853A2F}">
      <dgm:prSet/>
      <dgm:spPr/>
      <dgm:t>
        <a:bodyPr/>
        <a:lstStyle/>
        <a:p>
          <a:endParaRPr lang="el-GR" sz="1400"/>
        </a:p>
      </dgm:t>
    </dgm:pt>
    <dgm:pt modelId="{98F6BAD7-14A4-4A54-98C5-3200C4BB1346}" type="sibTrans" cxnId="{763F00D8-0ACD-4687-BFA6-5AD6F2853A2F}">
      <dgm:prSet/>
      <dgm:spPr/>
      <dgm:t>
        <a:bodyPr/>
        <a:lstStyle/>
        <a:p>
          <a:endParaRPr lang="el-GR" sz="1400"/>
        </a:p>
      </dgm:t>
    </dgm:pt>
    <dgm:pt modelId="{F7D5019B-CED2-407C-B185-D96C4A05C89A}">
      <dgm:prSet phldrT="[Κείμενο]" custT="1">
        <dgm:style>
          <a:lnRef idx="0">
            <a:schemeClr val="accent2"/>
          </a:lnRef>
          <a:fillRef idx="3">
            <a:schemeClr val="accent2"/>
          </a:fillRef>
          <a:effectRef idx="3">
            <a:schemeClr val="accent2"/>
          </a:effectRef>
          <a:fontRef idx="minor">
            <a:schemeClr val="lt1"/>
          </a:fontRef>
        </dgm:style>
      </dgm:prSet>
      <dgm:spPr/>
      <dgm:t>
        <a:bodyPr/>
        <a:lstStyle/>
        <a:p>
          <a:r>
            <a:rPr lang="en-US" altLang="el-GR" sz="1400" b="1" dirty="0" smtClean="0"/>
            <a:t>Tender procedure according to EU and local legislation </a:t>
          </a:r>
          <a:endParaRPr lang="el-GR" sz="1400" b="1" dirty="0"/>
        </a:p>
      </dgm:t>
    </dgm:pt>
    <dgm:pt modelId="{B29AC63D-0EC1-4C74-ABE0-D455189EFF9A}" type="parTrans" cxnId="{200E08C7-12D9-4143-8F79-E3D979956EC5}">
      <dgm:prSet/>
      <dgm:spPr/>
      <dgm:t>
        <a:bodyPr/>
        <a:lstStyle/>
        <a:p>
          <a:endParaRPr lang="el-GR" sz="1400"/>
        </a:p>
      </dgm:t>
    </dgm:pt>
    <dgm:pt modelId="{A760AA51-283F-4B09-9D29-B1736E6AD336}" type="sibTrans" cxnId="{200E08C7-12D9-4143-8F79-E3D979956EC5}">
      <dgm:prSet/>
      <dgm:spPr/>
      <dgm:t>
        <a:bodyPr/>
        <a:lstStyle/>
        <a:p>
          <a:endParaRPr lang="el-GR" sz="1400"/>
        </a:p>
      </dgm:t>
    </dgm:pt>
    <dgm:pt modelId="{0F8FDE35-477D-4250-9A24-F4B67F38947B}">
      <dgm:prSet phldrT="[Κείμενο]" custT="1"/>
      <dgm:spPr/>
      <dgm:t>
        <a:bodyPr/>
        <a:lstStyle/>
        <a:p>
          <a:r>
            <a:rPr lang="en-US" sz="1400" b="1" dirty="0" smtClean="0">
              <a:solidFill>
                <a:srgbClr val="0000FF"/>
              </a:solidFill>
            </a:rPr>
            <a:t>3</a:t>
          </a:r>
          <a:endParaRPr lang="el-GR" sz="1400" b="1" dirty="0">
            <a:solidFill>
              <a:srgbClr val="0000FF"/>
            </a:solidFill>
          </a:endParaRPr>
        </a:p>
      </dgm:t>
    </dgm:pt>
    <dgm:pt modelId="{CBE2DF56-1329-4F63-AC4B-AC8B573E7CA4}" type="parTrans" cxnId="{D34E25A9-41F8-49E1-9F08-899DF3A4ACEC}">
      <dgm:prSet/>
      <dgm:spPr/>
      <dgm:t>
        <a:bodyPr/>
        <a:lstStyle/>
        <a:p>
          <a:endParaRPr lang="el-GR" sz="1400"/>
        </a:p>
      </dgm:t>
    </dgm:pt>
    <dgm:pt modelId="{49435405-E337-46B1-9D6D-CE0D5C3DA8C2}" type="sibTrans" cxnId="{D34E25A9-41F8-49E1-9F08-899DF3A4ACEC}">
      <dgm:prSet/>
      <dgm:spPr/>
      <dgm:t>
        <a:bodyPr/>
        <a:lstStyle/>
        <a:p>
          <a:endParaRPr lang="el-GR" sz="1400"/>
        </a:p>
      </dgm:t>
    </dgm:pt>
    <dgm:pt modelId="{D37239C0-6C95-4D7C-BAD0-A8B38310236E}">
      <dgm:prSet phldrT="[Κείμενο]" custT="1"/>
      <dgm:spPr/>
      <dgm:t>
        <a:bodyPr/>
        <a:lstStyle/>
        <a:p>
          <a:r>
            <a:rPr lang="en-US" altLang="el-GR" sz="1400" dirty="0" smtClean="0"/>
            <a:t>Draft Concession Agreement: </a:t>
          </a:r>
          <a:endParaRPr lang="el-GR" sz="1400" dirty="0"/>
        </a:p>
      </dgm:t>
    </dgm:pt>
    <dgm:pt modelId="{F2FF952F-BE82-4399-948A-EA0BE4BB5F89}" type="parTrans" cxnId="{65A48705-04B9-4FB7-BF1E-66F6F1FA0ECA}">
      <dgm:prSet/>
      <dgm:spPr/>
      <dgm:t>
        <a:bodyPr/>
        <a:lstStyle/>
        <a:p>
          <a:endParaRPr lang="el-GR" sz="1400"/>
        </a:p>
      </dgm:t>
    </dgm:pt>
    <dgm:pt modelId="{93DEAD0B-43D1-418A-AED7-68329C7A49F7}" type="sibTrans" cxnId="{65A48705-04B9-4FB7-BF1E-66F6F1FA0ECA}">
      <dgm:prSet/>
      <dgm:spPr/>
      <dgm:t>
        <a:bodyPr/>
        <a:lstStyle/>
        <a:p>
          <a:endParaRPr lang="el-GR" sz="1400"/>
        </a:p>
      </dgm:t>
    </dgm:pt>
    <dgm:pt modelId="{D66FBB71-5BD1-4B68-AB2A-FEB1DF43AFC7}">
      <dgm:prSet custT="1"/>
      <dgm:spPr/>
      <dgm:t>
        <a:bodyPr/>
        <a:lstStyle/>
        <a:p>
          <a:r>
            <a:rPr lang="en-US" altLang="el-GR" sz="1400" dirty="0" smtClean="0"/>
            <a:t>Development of Environmental Management Plan by the private sector</a:t>
          </a:r>
        </a:p>
      </dgm:t>
    </dgm:pt>
    <dgm:pt modelId="{464B632F-7B20-488E-91E2-3E1CEC64D116}" type="parTrans" cxnId="{8F3CF460-A013-48D3-8749-B9623EE76366}">
      <dgm:prSet/>
      <dgm:spPr/>
      <dgm:t>
        <a:bodyPr/>
        <a:lstStyle/>
        <a:p>
          <a:endParaRPr lang="el-GR" sz="1400"/>
        </a:p>
      </dgm:t>
    </dgm:pt>
    <dgm:pt modelId="{624FE770-432A-4E6B-8A9E-C4A715095FEA}" type="sibTrans" cxnId="{8F3CF460-A013-48D3-8749-B9623EE76366}">
      <dgm:prSet/>
      <dgm:spPr/>
      <dgm:t>
        <a:bodyPr/>
        <a:lstStyle/>
        <a:p>
          <a:endParaRPr lang="el-GR" sz="1400"/>
        </a:p>
      </dgm:t>
    </dgm:pt>
    <dgm:pt modelId="{37DC54F4-E108-4202-AE9B-4011AC1A6568}">
      <dgm:prSet custT="1"/>
      <dgm:spPr/>
      <dgm:t>
        <a:bodyPr/>
        <a:lstStyle/>
        <a:p>
          <a:r>
            <a:rPr lang="en-US" altLang="el-GR" sz="1400" smtClean="0"/>
            <a:t>Compliance with Health and Safety Regulations</a:t>
          </a:r>
          <a:endParaRPr lang="en-US" altLang="el-GR" sz="1400" dirty="0" smtClean="0"/>
        </a:p>
      </dgm:t>
    </dgm:pt>
    <dgm:pt modelId="{01178B06-2458-4F01-A845-35F2130052B3}" type="parTrans" cxnId="{FC03D211-4FE5-4079-B4A5-7754BB9B518E}">
      <dgm:prSet/>
      <dgm:spPr/>
      <dgm:t>
        <a:bodyPr/>
        <a:lstStyle/>
        <a:p>
          <a:endParaRPr lang="el-GR" sz="1400"/>
        </a:p>
      </dgm:t>
    </dgm:pt>
    <dgm:pt modelId="{03ED10C1-4475-4401-A983-F9B791BD0E76}" type="sibTrans" cxnId="{FC03D211-4FE5-4079-B4A5-7754BB9B518E}">
      <dgm:prSet/>
      <dgm:spPr/>
      <dgm:t>
        <a:bodyPr/>
        <a:lstStyle/>
        <a:p>
          <a:endParaRPr lang="el-GR" sz="1400"/>
        </a:p>
      </dgm:t>
    </dgm:pt>
    <dgm:pt modelId="{08379CEF-8CB8-4336-8538-D04767992353}">
      <dgm:prSet custT="1"/>
      <dgm:spPr/>
      <dgm:t>
        <a:bodyPr/>
        <a:lstStyle/>
        <a:p>
          <a:r>
            <a:rPr lang="en-US" altLang="el-GR" sz="1400" dirty="0" smtClean="0"/>
            <a:t>List of Events of Defaults= Adherence to laws and regulations including the health &amp; safety and environmental legislation </a:t>
          </a:r>
          <a:endParaRPr lang="el-GR" altLang="el-GR" sz="1400" dirty="0" smtClean="0"/>
        </a:p>
      </dgm:t>
    </dgm:pt>
    <dgm:pt modelId="{48535208-02FA-4C9E-A109-36DBCD1F3787}" type="parTrans" cxnId="{04B09DB1-023C-457A-86E0-210E6EDE68DC}">
      <dgm:prSet/>
      <dgm:spPr/>
      <dgm:t>
        <a:bodyPr/>
        <a:lstStyle/>
        <a:p>
          <a:endParaRPr lang="el-GR" sz="1400"/>
        </a:p>
      </dgm:t>
    </dgm:pt>
    <dgm:pt modelId="{70BB6D3B-AAFB-469C-8482-CE87460E486E}" type="sibTrans" cxnId="{04B09DB1-023C-457A-86E0-210E6EDE68DC}">
      <dgm:prSet/>
      <dgm:spPr/>
      <dgm:t>
        <a:bodyPr/>
        <a:lstStyle/>
        <a:p>
          <a:endParaRPr lang="el-GR" sz="1400"/>
        </a:p>
      </dgm:t>
    </dgm:pt>
    <dgm:pt modelId="{7CBAD7C8-FFF8-4588-B256-5EF96263FFF0}" type="pres">
      <dgm:prSet presAssocID="{F0C107B1-04BC-41C1-9675-E1CFF007BB3D}" presName="linearFlow" presStyleCnt="0">
        <dgm:presLayoutVars>
          <dgm:dir/>
          <dgm:animLvl val="lvl"/>
          <dgm:resizeHandles/>
        </dgm:presLayoutVars>
      </dgm:prSet>
      <dgm:spPr/>
      <dgm:t>
        <a:bodyPr/>
        <a:lstStyle/>
        <a:p>
          <a:endParaRPr lang="el-GR"/>
        </a:p>
      </dgm:t>
    </dgm:pt>
    <dgm:pt modelId="{19F40939-955B-493D-8613-6430BB2DBCF5}" type="pres">
      <dgm:prSet presAssocID="{25D98E63-D855-4990-89E3-A94CB5C51494}" presName="compositeNode" presStyleCnt="0">
        <dgm:presLayoutVars>
          <dgm:bulletEnabled val="1"/>
        </dgm:presLayoutVars>
      </dgm:prSet>
      <dgm:spPr/>
    </dgm:pt>
    <dgm:pt modelId="{1DD5705A-B187-4C3A-8773-0CA0FC31F2BA}" type="pres">
      <dgm:prSet presAssocID="{25D98E63-D855-4990-89E3-A94CB5C5149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4549049B-7730-46E3-9929-77B8F49F2D4E}" type="pres">
      <dgm:prSet presAssocID="{25D98E63-D855-4990-89E3-A94CB5C51494}" presName="childNode" presStyleLbl="node1" presStyleIdx="0" presStyleCnt="3">
        <dgm:presLayoutVars>
          <dgm:bulletEnabled val="1"/>
        </dgm:presLayoutVars>
      </dgm:prSet>
      <dgm:spPr/>
      <dgm:t>
        <a:bodyPr/>
        <a:lstStyle/>
        <a:p>
          <a:endParaRPr lang="el-GR"/>
        </a:p>
      </dgm:t>
    </dgm:pt>
    <dgm:pt modelId="{537664FF-8F1F-4062-8E74-2FF6B7A53A19}" type="pres">
      <dgm:prSet presAssocID="{25D98E63-D855-4990-89E3-A94CB5C51494}" presName="parentNode" presStyleLbl="revTx" presStyleIdx="0" presStyleCnt="3">
        <dgm:presLayoutVars>
          <dgm:chMax val="0"/>
          <dgm:bulletEnabled val="1"/>
        </dgm:presLayoutVars>
      </dgm:prSet>
      <dgm:spPr/>
      <dgm:t>
        <a:bodyPr/>
        <a:lstStyle/>
        <a:p>
          <a:endParaRPr lang="el-GR"/>
        </a:p>
      </dgm:t>
    </dgm:pt>
    <dgm:pt modelId="{FBABADAC-870C-42F2-83B9-7AEA3499DC85}" type="pres">
      <dgm:prSet presAssocID="{0117E67E-2104-46DB-85E9-5C0883CE0D8C}" presName="sibTrans" presStyleCnt="0"/>
      <dgm:spPr/>
    </dgm:pt>
    <dgm:pt modelId="{3013A0AC-7484-47DD-9CAF-CFF5E3D61B6C}" type="pres">
      <dgm:prSet presAssocID="{A977C64F-36D5-47E9-99B7-EA4F68AD1358}" presName="compositeNode" presStyleCnt="0">
        <dgm:presLayoutVars>
          <dgm:bulletEnabled val="1"/>
        </dgm:presLayoutVars>
      </dgm:prSet>
      <dgm:spPr/>
    </dgm:pt>
    <dgm:pt modelId="{AE6DE987-101D-48A2-B6ED-BC0DFD302E82}" type="pres">
      <dgm:prSet presAssocID="{A977C64F-36D5-47E9-99B7-EA4F68AD1358}"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287E7B9E-C735-48D9-B456-2A894E2FC6F1}" type="pres">
      <dgm:prSet presAssocID="{A977C64F-36D5-47E9-99B7-EA4F68AD1358}" presName="childNode" presStyleLbl="node1" presStyleIdx="1" presStyleCnt="3">
        <dgm:presLayoutVars>
          <dgm:bulletEnabled val="1"/>
        </dgm:presLayoutVars>
      </dgm:prSet>
      <dgm:spPr/>
      <dgm:t>
        <a:bodyPr/>
        <a:lstStyle/>
        <a:p>
          <a:endParaRPr lang="el-GR"/>
        </a:p>
      </dgm:t>
    </dgm:pt>
    <dgm:pt modelId="{CECEC2C1-844D-45EC-910A-19BA8D8F86DD}" type="pres">
      <dgm:prSet presAssocID="{A977C64F-36D5-47E9-99B7-EA4F68AD1358}" presName="parentNode" presStyleLbl="revTx" presStyleIdx="1" presStyleCnt="3">
        <dgm:presLayoutVars>
          <dgm:chMax val="0"/>
          <dgm:bulletEnabled val="1"/>
        </dgm:presLayoutVars>
      </dgm:prSet>
      <dgm:spPr/>
      <dgm:t>
        <a:bodyPr/>
        <a:lstStyle/>
        <a:p>
          <a:endParaRPr lang="el-GR"/>
        </a:p>
      </dgm:t>
    </dgm:pt>
    <dgm:pt modelId="{5E8F85B8-6A18-44AC-8DEB-89F4AEDAFAF6}" type="pres">
      <dgm:prSet presAssocID="{98F6BAD7-14A4-4A54-98C5-3200C4BB1346}" presName="sibTrans" presStyleCnt="0"/>
      <dgm:spPr/>
    </dgm:pt>
    <dgm:pt modelId="{B7522FF7-3682-42E2-8E3D-8CF460162AF5}" type="pres">
      <dgm:prSet presAssocID="{0F8FDE35-477D-4250-9A24-F4B67F38947B}" presName="compositeNode" presStyleCnt="0">
        <dgm:presLayoutVars>
          <dgm:bulletEnabled val="1"/>
        </dgm:presLayoutVars>
      </dgm:prSet>
      <dgm:spPr/>
    </dgm:pt>
    <dgm:pt modelId="{B05F5E19-AF08-408A-A77D-303797487C11}" type="pres">
      <dgm:prSet presAssocID="{0F8FDE35-477D-4250-9A24-F4B67F38947B}"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B058481E-88A1-4FD2-982A-778ABD35D54E}" type="pres">
      <dgm:prSet presAssocID="{0F8FDE35-477D-4250-9A24-F4B67F38947B}" presName="childNode" presStyleLbl="node1" presStyleIdx="2" presStyleCnt="3">
        <dgm:presLayoutVars>
          <dgm:bulletEnabled val="1"/>
        </dgm:presLayoutVars>
      </dgm:prSet>
      <dgm:spPr/>
      <dgm:t>
        <a:bodyPr/>
        <a:lstStyle/>
        <a:p>
          <a:endParaRPr lang="el-GR"/>
        </a:p>
      </dgm:t>
    </dgm:pt>
    <dgm:pt modelId="{13B61F3E-A263-4CFC-8FFF-4CD1E87F42DF}" type="pres">
      <dgm:prSet presAssocID="{0F8FDE35-477D-4250-9A24-F4B67F38947B}" presName="parentNode" presStyleLbl="revTx" presStyleIdx="2" presStyleCnt="3">
        <dgm:presLayoutVars>
          <dgm:chMax val="0"/>
          <dgm:bulletEnabled val="1"/>
        </dgm:presLayoutVars>
      </dgm:prSet>
      <dgm:spPr/>
      <dgm:t>
        <a:bodyPr/>
        <a:lstStyle/>
        <a:p>
          <a:endParaRPr lang="el-GR"/>
        </a:p>
      </dgm:t>
    </dgm:pt>
  </dgm:ptLst>
  <dgm:cxnLst>
    <dgm:cxn modelId="{E2E3AEAE-6581-4D58-96F2-C593A0B818D1}" type="presOf" srcId="{08379CEF-8CB8-4336-8538-D04767992353}" destId="{B058481E-88A1-4FD2-982A-778ABD35D54E}" srcOrd="0" destOrd="3" presId="urn:microsoft.com/office/officeart/2005/8/layout/hList2"/>
    <dgm:cxn modelId="{FC03D211-4FE5-4079-B4A5-7754BB9B518E}" srcId="{D37239C0-6C95-4D7C-BAD0-A8B38310236E}" destId="{37DC54F4-E108-4202-AE9B-4011AC1A6568}" srcOrd="1" destOrd="0" parTransId="{01178B06-2458-4F01-A845-35F2130052B3}" sibTransId="{03ED10C1-4475-4401-A983-F9B791BD0E76}"/>
    <dgm:cxn modelId="{FD4FA390-3E2D-405A-84F0-167AFDED2811}" srcId="{F0C107B1-04BC-41C1-9675-E1CFF007BB3D}" destId="{25D98E63-D855-4990-89E3-A94CB5C51494}" srcOrd="0" destOrd="0" parTransId="{30B22D53-C972-496B-A297-857A3EB6A5B4}" sibTransId="{0117E67E-2104-46DB-85E9-5C0883CE0D8C}"/>
    <dgm:cxn modelId="{D34E25A9-41F8-49E1-9F08-899DF3A4ACEC}" srcId="{F0C107B1-04BC-41C1-9675-E1CFF007BB3D}" destId="{0F8FDE35-477D-4250-9A24-F4B67F38947B}" srcOrd="2" destOrd="0" parTransId="{CBE2DF56-1329-4F63-AC4B-AC8B573E7CA4}" sibTransId="{49435405-E337-46B1-9D6D-CE0D5C3DA8C2}"/>
    <dgm:cxn modelId="{D4FD6E36-5BEF-4D35-9AF7-454B46C3CAC6}" type="presOf" srcId="{37DC54F4-E108-4202-AE9B-4011AC1A6568}" destId="{B058481E-88A1-4FD2-982A-778ABD35D54E}" srcOrd="0" destOrd="2" presId="urn:microsoft.com/office/officeart/2005/8/layout/hList2"/>
    <dgm:cxn modelId="{65A48705-04B9-4FB7-BF1E-66F6F1FA0ECA}" srcId="{0F8FDE35-477D-4250-9A24-F4B67F38947B}" destId="{D37239C0-6C95-4D7C-BAD0-A8B38310236E}" srcOrd="0" destOrd="0" parTransId="{F2FF952F-BE82-4399-948A-EA0BE4BB5F89}" sibTransId="{93DEAD0B-43D1-418A-AED7-68329C7A49F7}"/>
    <dgm:cxn modelId="{391F4913-A83F-4923-BDCC-EF90D26B6FA6}" type="presOf" srcId="{34AEEB9F-1456-4D7C-86EE-23F454957C38}" destId="{4549049B-7730-46E3-9929-77B8F49F2D4E}" srcOrd="0" destOrd="0" presId="urn:microsoft.com/office/officeart/2005/8/layout/hList2"/>
    <dgm:cxn modelId="{04B09DB1-023C-457A-86E0-210E6EDE68DC}" srcId="{D37239C0-6C95-4D7C-BAD0-A8B38310236E}" destId="{08379CEF-8CB8-4336-8538-D04767992353}" srcOrd="2" destOrd="0" parTransId="{48535208-02FA-4C9E-A109-36DBCD1F3787}" sibTransId="{70BB6D3B-AAFB-469C-8482-CE87460E486E}"/>
    <dgm:cxn modelId="{4B1DA0B7-6FAA-4D77-9798-0588F2FC8FBF}" srcId="{25D98E63-D855-4990-89E3-A94CB5C51494}" destId="{34AEEB9F-1456-4D7C-86EE-23F454957C38}" srcOrd="0" destOrd="0" parTransId="{73E537BA-B0C9-4FF9-B14B-7ABCCF13F52D}" sibTransId="{408E55EC-8DC8-446C-833E-C599FCF83665}"/>
    <dgm:cxn modelId="{FA52B754-8A8F-48D6-AF76-7878B0EA2899}" type="presOf" srcId="{F0C107B1-04BC-41C1-9675-E1CFF007BB3D}" destId="{7CBAD7C8-FFF8-4588-B256-5EF96263FFF0}" srcOrd="0" destOrd="0" presId="urn:microsoft.com/office/officeart/2005/8/layout/hList2"/>
    <dgm:cxn modelId="{05185D45-4C10-4A6D-8831-C0BBB470DD39}" type="presOf" srcId="{A977C64F-36D5-47E9-99B7-EA4F68AD1358}" destId="{CECEC2C1-844D-45EC-910A-19BA8D8F86DD}" srcOrd="0" destOrd="0" presId="urn:microsoft.com/office/officeart/2005/8/layout/hList2"/>
    <dgm:cxn modelId="{200E08C7-12D9-4143-8F79-E3D979956EC5}" srcId="{A977C64F-36D5-47E9-99B7-EA4F68AD1358}" destId="{F7D5019B-CED2-407C-B185-D96C4A05C89A}" srcOrd="0" destOrd="0" parTransId="{B29AC63D-0EC1-4C74-ABE0-D455189EFF9A}" sibTransId="{A760AA51-283F-4B09-9D29-B1736E6AD336}"/>
    <dgm:cxn modelId="{485CC1BF-AF7C-44B0-83D1-0DC35F59190C}" type="presOf" srcId="{25D98E63-D855-4990-89E3-A94CB5C51494}" destId="{537664FF-8F1F-4062-8E74-2FF6B7A53A19}" srcOrd="0" destOrd="0" presId="urn:microsoft.com/office/officeart/2005/8/layout/hList2"/>
    <dgm:cxn modelId="{C6EB6DCA-F527-40DE-8867-0F2AED65B18A}" type="presOf" srcId="{F7D5019B-CED2-407C-B185-D96C4A05C89A}" destId="{287E7B9E-C735-48D9-B456-2A894E2FC6F1}" srcOrd="0" destOrd="0" presId="urn:microsoft.com/office/officeart/2005/8/layout/hList2"/>
    <dgm:cxn modelId="{C63439E8-7492-45E0-A536-DCE5A7AEC94B}" type="presOf" srcId="{D37239C0-6C95-4D7C-BAD0-A8B38310236E}" destId="{B058481E-88A1-4FD2-982A-778ABD35D54E}" srcOrd="0" destOrd="0" presId="urn:microsoft.com/office/officeart/2005/8/layout/hList2"/>
    <dgm:cxn modelId="{B56F0593-A55B-445C-922D-6F8B9051048D}" type="presOf" srcId="{D66FBB71-5BD1-4B68-AB2A-FEB1DF43AFC7}" destId="{B058481E-88A1-4FD2-982A-778ABD35D54E}" srcOrd="0" destOrd="1" presId="urn:microsoft.com/office/officeart/2005/8/layout/hList2"/>
    <dgm:cxn modelId="{8F3CF460-A013-48D3-8749-B9623EE76366}" srcId="{D37239C0-6C95-4D7C-BAD0-A8B38310236E}" destId="{D66FBB71-5BD1-4B68-AB2A-FEB1DF43AFC7}" srcOrd="0" destOrd="0" parTransId="{464B632F-7B20-488E-91E2-3E1CEC64D116}" sibTransId="{624FE770-432A-4E6B-8A9E-C4A715095FEA}"/>
    <dgm:cxn modelId="{CABE6C79-761D-4895-9342-7FBE2C9ADA0A}" type="presOf" srcId="{0F8FDE35-477D-4250-9A24-F4B67F38947B}" destId="{13B61F3E-A263-4CFC-8FFF-4CD1E87F42DF}" srcOrd="0" destOrd="0" presId="urn:microsoft.com/office/officeart/2005/8/layout/hList2"/>
    <dgm:cxn modelId="{763F00D8-0ACD-4687-BFA6-5AD6F2853A2F}" srcId="{F0C107B1-04BC-41C1-9675-E1CFF007BB3D}" destId="{A977C64F-36D5-47E9-99B7-EA4F68AD1358}" srcOrd="1" destOrd="0" parTransId="{2C8680EA-7192-4F2B-AA98-EEDAEB3FE9F1}" sibTransId="{98F6BAD7-14A4-4A54-98C5-3200C4BB1346}"/>
    <dgm:cxn modelId="{68B2F893-D2BE-4B9B-B2BB-38E6764C7B5D}" type="presParOf" srcId="{7CBAD7C8-FFF8-4588-B256-5EF96263FFF0}" destId="{19F40939-955B-493D-8613-6430BB2DBCF5}" srcOrd="0" destOrd="0" presId="urn:microsoft.com/office/officeart/2005/8/layout/hList2"/>
    <dgm:cxn modelId="{AD755CA6-1C46-40D3-B283-75B39CFC5BE1}" type="presParOf" srcId="{19F40939-955B-493D-8613-6430BB2DBCF5}" destId="{1DD5705A-B187-4C3A-8773-0CA0FC31F2BA}" srcOrd="0" destOrd="0" presId="urn:microsoft.com/office/officeart/2005/8/layout/hList2"/>
    <dgm:cxn modelId="{9A9D912A-F1F8-4B47-9F4F-A05D63956C82}" type="presParOf" srcId="{19F40939-955B-493D-8613-6430BB2DBCF5}" destId="{4549049B-7730-46E3-9929-77B8F49F2D4E}" srcOrd="1" destOrd="0" presId="urn:microsoft.com/office/officeart/2005/8/layout/hList2"/>
    <dgm:cxn modelId="{B6E3E25F-E1C9-480A-B500-E8614291211C}" type="presParOf" srcId="{19F40939-955B-493D-8613-6430BB2DBCF5}" destId="{537664FF-8F1F-4062-8E74-2FF6B7A53A19}" srcOrd="2" destOrd="0" presId="urn:microsoft.com/office/officeart/2005/8/layout/hList2"/>
    <dgm:cxn modelId="{CC44ADFC-638E-4F8B-AF22-E2559779F94F}" type="presParOf" srcId="{7CBAD7C8-FFF8-4588-B256-5EF96263FFF0}" destId="{FBABADAC-870C-42F2-83B9-7AEA3499DC85}" srcOrd="1" destOrd="0" presId="urn:microsoft.com/office/officeart/2005/8/layout/hList2"/>
    <dgm:cxn modelId="{59E38C0F-6A27-40A7-8A60-EB1CB28E94E2}" type="presParOf" srcId="{7CBAD7C8-FFF8-4588-B256-5EF96263FFF0}" destId="{3013A0AC-7484-47DD-9CAF-CFF5E3D61B6C}" srcOrd="2" destOrd="0" presId="urn:microsoft.com/office/officeart/2005/8/layout/hList2"/>
    <dgm:cxn modelId="{B8A9DACF-1651-4889-B81F-064BC410B34C}" type="presParOf" srcId="{3013A0AC-7484-47DD-9CAF-CFF5E3D61B6C}" destId="{AE6DE987-101D-48A2-B6ED-BC0DFD302E82}" srcOrd="0" destOrd="0" presId="urn:microsoft.com/office/officeart/2005/8/layout/hList2"/>
    <dgm:cxn modelId="{EDB42834-50B0-458C-AF1E-9B6834EE0F2F}" type="presParOf" srcId="{3013A0AC-7484-47DD-9CAF-CFF5E3D61B6C}" destId="{287E7B9E-C735-48D9-B456-2A894E2FC6F1}" srcOrd="1" destOrd="0" presId="urn:microsoft.com/office/officeart/2005/8/layout/hList2"/>
    <dgm:cxn modelId="{159454EA-1640-4151-A5DC-DBBC76F5BD6F}" type="presParOf" srcId="{3013A0AC-7484-47DD-9CAF-CFF5E3D61B6C}" destId="{CECEC2C1-844D-45EC-910A-19BA8D8F86DD}" srcOrd="2" destOrd="0" presId="urn:microsoft.com/office/officeart/2005/8/layout/hList2"/>
    <dgm:cxn modelId="{8783165A-6CBE-45E4-A1DA-E8CDD8BD2B4C}" type="presParOf" srcId="{7CBAD7C8-FFF8-4588-B256-5EF96263FFF0}" destId="{5E8F85B8-6A18-44AC-8DEB-89F4AEDAFAF6}" srcOrd="3" destOrd="0" presId="urn:microsoft.com/office/officeart/2005/8/layout/hList2"/>
    <dgm:cxn modelId="{DB7F7470-1482-4649-A61D-FC2A717F7703}" type="presParOf" srcId="{7CBAD7C8-FFF8-4588-B256-5EF96263FFF0}" destId="{B7522FF7-3682-42E2-8E3D-8CF460162AF5}" srcOrd="4" destOrd="0" presId="urn:microsoft.com/office/officeart/2005/8/layout/hList2"/>
    <dgm:cxn modelId="{7492A97D-8045-401D-AAD0-89A776BDD9D6}" type="presParOf" srcId="{B7522FF7-3682-42E2-8E3D-8CF460162AF5}" destId="{B05F5E19-AF08-408A-A77D-303797487C11}" srcOrd="0" destOrd="0" presId="urn:microsoft.com/office/officeart/2005/8/layout/hList2"/>
    <dgm:cxn modelId="{FF36A368-679F-4CD8-A08A-61F8F1915960}" type="presParOf" srcId="{B7522FF7-3682-42E2-8E3D-8CF460162AF5}" destId="{B058481E-88A1-4FD2-982A-778ABD35D54E}" srcOrd="1" destOrd="0" presId="urn:microsoft.com/office/officeart/2005/8/layout/hList2"/>
    <dgm:cxn modelId="{67437290-FD89-4143-BF3D-B9785CBF6B5F}" type="presParOf" srcId="{B7522FF7-3682-42E2-8E3D-8CF460162AF5}" destId="{13B61F3E-A263-4CFC-8FFF-4CD1E87F42D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107B1-04BC-41C1-9675-E1CFF007BB3D}"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l-GR"/>
        </a:p>
      </dgm:t>
    </dgm:pt>
    <dgm:pt modelId="{25D98E63-D855-4990-89E3-A94CB5C51494}">
      <dgm:prSet phldrT="[Κείμενο]" custT="1"/>
      <dgm:spPr/>
      <dgm:t>
        <a:bodyPr/>
        <a:lstStyle/>
        <a:p>
          <a:r>
            <a:rPr lang="en-US" sz="1400" b="1" dirty="0" smtClean="0">
              <a:solidFill>
                <a:srgbClr val="0000FF"/>
              </a:solidFill>
            </a:rPr>
            <a:t>1</a:t>
          </a:r>
          <a:endParaRPr lang="el-GR" sz="1400" b="1" dirty="0">
            <a:solidFill>
              <a:srgbClr val="0000FF"/>
            </a:solidFill>
          </a:endParaRPr>
        </a:p>
      </dgm:t>
    </dgm:pt>
    <dgm:pt modelId="{30B22D53-C972-496B-A297-857A3EB6A5B4}" type="parTrans" cxnId="{FD4FA390-3E2D-405A-84F0-167AFDED2811}">
      <dgm:prSet/>
      <dgm:spPr/>
      <dgm:t>
        <a:bodyPr/>
        <a:lstStyle/>
        <a:p>
          <a:endParaRPr lang="el-GR" sz="1400"/>
        </a:p>
      </dgm:t>
    </dgm:pt>
    <dgm:pt modelId="{0117E67E-2104-46DB-85E9-5C0883CE0D8C}" type="sibTrans" cxnId="{FD4FA390-3E2D-405A-84F0-167AFDED2811}">
      <dgm:prSet/>
      <dgm:spPr/>
      <dgm:t>
        <a:bodyPr/>
        <a:lstStyle/>
        <a:p>
          <a:endParaRPr lang="el-GR" sz="1400"/>
        </a:p>
      </dgm:t>
    </dgm:pt>
    <dgm:pt modelId="{34AEEB9F-1456-4D7C-86EE-23F454957C38}">
      <dgm:prSet phldrT="[Κείμενο]" custT="1">
        <dgm:style>
          <a:lnRef idx="0">
            <a:schemeClr val="accent6"/>
          </a:lnRef>
          <a:fillRef idx="3">
            <a:schemeClr val="accent6"/>
          </a:fillRef>
          <a:effectRef idx="3">
            <a:schemeClr val="accent6"/>
          </a:effectRef>
          <a:fontRef idx="minor">
            <a:schemeClr val="lt1"/>
          </a:fontRef>
        </dgm:style>
      </dgm:prSet>
      <dgm:spPr/>
      <dgm:t>
        <a:bodyPr/>
        <a:lstStyle/>
        <a:p>
          <a:r>
            <a:rPr lang="en-US" altLang="el-GR" sz="1400" dirty="0" smtClean="0"/>
            <a:t>Obligations under the applicable local and European environmental legislation are undertaken by the Concessionaire (private sector)</a:t>
          </a:r>
          <a:endParaRPr lang="el-GR" sz="1400" b="1" dirty="0"/>
        </a:p>
      </dgm:t>
    </dgm:pt>
    <dgm:pt modelId="{73E537BA-B0C9-4FF9-B14B-7ABCCF13F52D}" type="parTrans" cxnId="{4B1DA0B7-6FAA-4D77-9798-0588F2FC8FBF}">
      <dgm:prSet/>
      <dgm:spPr/>
      <dgm:t>
        <a:bodyPr/>
        <a:lstStyle/>
        <a:p>
          <a:endParaRPr lang="el-GR" sz="1400"/>
        </a:p>
      </dgm:t>
    </dgm:pt>
    <dgm:pt modelId="{408E55EC-8DC8-446C-833E-C599FCF83665}" type="sibTrans" cxnId="{4B1DA0B7-6FAA-4D77-9798-0588F2FC8FBF}">
      <dgm:prSet/>
      <dgm:spPr/>
      <dgm:t>
        <a:bodyPr/>
        <a:lstStyle/>
        <a:p>
          <a:endParaRPr lang="el-GR" sz="1400"/>
        </a:p>
      </dgm:t>
    </dgm:pt>
    <dgm:pt modelId="{A977C64F-36D5-47E9-99B7-EA4F68AD1358}">
      <dgm:prSet phldrT="[Κείμενο]" custT="1"/>
      <dgm:spPr/>
      <dgm:t>
        <a:bodyPr/>
        <a:lstStyle/>
        <a:p>
          <a:r>
            <a:rPr lang="en-US" sz="1400" b="1" dirty="0" smtClean="0">
              <a:solidFill>
                <a:srgbClr val="0000FF"/>
              </a:solidFill>
            </a:rPr>
            <a:t>2</a:t>
          </a:r>
          <a:endParaRPr lang="el-GR" sz="1400" b="1" dirty="0">
            <a:solidFill>
              <a:srgbClr val="0000FF"/>
            </a:solidFill>
          </a:endParaRPr>
        </a:p>
      </dgm:t>
    </dgm:pt>
    <dgm:pt modelId="{2C8680EA-7192-4F2B-AA98-EEDAEB3FE9F1}" type="parTrans" cxnId="{763F00D8-0ACD-4687-BFA6-5AD6F2853A2F}">
      <dgm:prSet/>
      <dgm:spPr/>
      <dgm:t>
        <a:bodyPr/>
        <a:lstStyle/>
        <a:p>
          <a:endParaRPr lang="el-GR" sz="1400"/>
        </a:p>
      </dgm:t>
    </dgm:pt>
    <dgm:pt modelId="{98F6BAD7-14A4-4A54-98C5-3200C4BB1346}" type="sibTrans" cxnId="{763F00D8-0ACD-4687-BFA6-5AD6F2853A2F}">
      <dgm:prSet/>
      <dgm:spPr/>
      <dgm:t>
        <a:bodyPr/>
        <a:lstStyle/>
        <a:p>
          <a:endParaRPr lang="el-GR" sz="1400"/>
        </a:p>
      </dgm:t>
    </dgm:pt>
    <dgm:pt modelId="{F7D5019B-CED2-407C-B185-D96C4A05C89A}">
      <dgm:prSet phldrT="[Κείμενο]" custT="1">
        <dgm:style>
          <a:lnRef idx="0">
            <a:schemeClr val="accent2"/>
          </a:lnRef>
          <a:fillRef idx="3">
            <a:schemeClr val="accent2"/>
          </a:fillRef>
          <a:effectRef idx="3">
            <a:schemeClr val="accent2"/>
          </a:effectRef>
          <a:fontRef idx="minor">
            <a:schemeClr val="lt1"/>
          </a:fontRef>
        </dgm:style>
      </dgm:prSet>
      <dgm:spPr/>
      <dgm:t>
        <a:bodyPr/>
        <a:lstStyle/>
        <a:p>
          <a:r>
            <a:rPr lang="en-US" altLang="el-GR" sz="1400" dirty="0" smtClean="0"/>
            <a:t>Concessionaire has successful track record in mitigating social and environmental risks</a:t>
          </a:r>
          <a:endParaRPr lang="el-GR" sz="1400" b="1" dirty="0"/>
        </a:p>
      </dgm:t>
    </dgm:pt>
    <dgm:pt modelId="{B29AC63D-0EC1-4C74-ABE0-D455189EFF9A}" type="parTrans" cxnId="{200E08C7-12D9-4143-8F79-E3D979956EC5}">
      <dgm:prSet/>
      <dgm:spPr/>
      <dgm:t>
        <a:bodyPr/>
        <a:lstStyle/>
        <a:p>
          <a:endParaRPr lang="el-GR" sz="1400"/>
        </a:p>
      </dgm:t>
    </dgm:pt>
    <dgm:pt modelId="{A760AA51-283F-4B09-9D29-B1736E6AD336}" type="sibTrans" cxnId="{200E08C7-12D9-4143-8F79-E3D979956EC5}">
      <dgm:prSet/>
      <dgm:spPr/>
      <dgm:t>
        <a:bodyPr/>
        <a:lstStyle/>
        <a:p>
          <a:endParaRPr lang="el-GR" sz="1400"/>
        </a:p>
      </dgm:t>
    </dgm:pt>
    <dgm:pt modelId="{0F8FDE35-477D-4250-9A24-F4B67F38947B}">
      <dgm:prSet phldrT="[Κείμενο]" custT="1"/>
      <dgm:spPr/>
      <dgm:t>
        <a:bodyPr/>
        <a:lstStyle/>
        <a:p>
          <a:r>
            <a:rPr lang="en-US" sz="1400" b="1" dirty="0" smtClean="0">
              <a:solidFill>
                <a:srgbClr val="0000FF"/>
              </a:solidFill>
            </a:rPr>
            <a:t>3</a:t>
          </a:r>
          <a:endParaRPr lang="el-GR" sz="1400" b="1" dirty="0">
            <a:solidFill>
              <a:srgbClr val="0000FF"/>
            </a:solidFill>
          </a:endParaRPr>
        </a:p>
      </dgm:t>
    </dgm:pt>
    <dgm:pt modelId="{CBE2DF56-1329-4F63-AC4B-AC8B573E7CA4}" type="parTrans" cxnId="{D34E25A9-41F8-49E1-9F08-899DF3A4ACEC}">
      <dgm:prSet/>
      <dgm:spPr/>
      <dgm:t>
        <a:bodyPr/>
        <a:lstStyle/>
        <a:p>
          <a:endParaRPr lang="el-GR" sz="1400"/>
        </a:p>
      </dgm:t>
    </dgm:pt>
    <dgm:pt modelId="{49435405-E337-46B1-9D6D-CE0D5C3DA8C2}" type="sibTrans" cxnId="{D34E25A9-41F8-49E1-9F08-899DF3A4ACEC}">
      <dgm:prSet/>
      <dgm:spPr/>
      <dgm:t>
        <a:bodyPr/>
        <a:lstStyle/>
        <a:p>
          <a:endParaRPr lang="el-GR" sz="1400"/>
        </a:p>
      </dgm:t>
    </dgm:pt>
    <dgm:pt modelId="{D37239C0-6C95-4D7C-BAD0-A8B38310236E}">
      <dgm:prSet phldrT="[Κείμενο]" custT="1"/>
      <dgm:spPr/>
      <dgm:t>
        <a:bodyPr/>
        <a:lstStyle/>
        <a:p>
          <a:r>
            <a:rPr lang="en-US" altLang="el-GR" sz="1400" dirty="0" smtClean="0"/>
            <a:t>Lenders’ Technical Advisor (LTA) reports: Initial Due Diligence </a:t>
          </a:r>
          <a:r>
            <a:rPr lang="en-US" altLang="el-GR" sz="1400" dirty="0" smtClean="0">
              <a:solidFill>
                <a:schemeClr val="bg1"/>
              </a:solidFill>
            </a:rPr>
            <a:t>Report (at financial closing) and Construction/ Operating Reports provide information on compliance with environmental and social regulation during construction and operation phase</a:t>
          </a:r>
          <a:endParaRPr lang="el-GR" sz="1400" dirty="0">
            <a:solidFill>
              <a:schemeClr val="bg1"/>
            </a:solidFill>
          </a:endParaRPr>
        </a:p>
      </dgm:t>
    </dgm:pt>
    <dgm:pt modelId="{F2FF952F-BE82-4399-948A-EA0BE4BB5F89}" type="parTrans" cxnId="{65A48705-04B9-4FB7-BF1E-66F6F1FA0ECA}">
      <dgm:prSet/>
      <dgm:spPr/>
      <dgm:t>
        <a:bodyPr/>
        <a:lstStyle/>
        <a:p>
          <a:endParaRPr lang="el-GR" sz="1400"/>
        </a:p>
      </dgm:t>
    </dgm:pt>
    <dgm:pt modelId="{93DEAD0B-43D1-418A-AED7-68329C7A49F7}" type="sibTrans" cxnId="{65A48705-04B9-4FB7-BF1E-66F6F1FA0ECA}">
      <dgm:prSet/>
      <dgm:spPr/>
      <dgm:t>
        <a:bodyPr/>
        <a:lstStyle/>
        <a:p>
          <a:endParaRPr lang="el-GR" sz="1400"/>
        </a:p>
      </dgm:t>
    </dgm:pt>
    <dgm:pt modelId="{7CBAD7C8-FFF8-4588-B256-5EF96263FFF0}" type="pres">
      <dgm:prSet presAssocID="{F0C107B1-04BC-41C1-9675-E1CFF007BB3D}" presName="linearFlow" presStyleCnt="0">
        <dgm:presLayoutVars>
          <dgm:dir/>
          <dgm:animLvl val="lvl"/>
          <dgm:resizeHandles/>
        </dgm:presLayoutVars>
      </dgm:prSet>
      <dgm:spPr/>
      <dgm:t>
        <a:bodyPr/>
        <a:lstStyle/>
        <a:p>
          <a:endParaRPr lang="el-GR"/>
        </a:p>
      </dgm:t>
    </dgm:pt>
    <dgm:pt modelId="{19F40939-955B-493D-8613-6430BB2DBCF5}" type="pres">
      <dgm:prSet presAssocID="{25D98E63-D855-4990-89E3-A94CB5C51494}" presName="compositeNode" presStyleCnt="0">
        <dgm:presLayoutVars>
          <dgm:bulletEnabled val="1"/>
        </dgm:presLayoutVars>
      </dgm:prSet>
      <dgm:spPr/>
    </dgm:pt>
    <dgm:pt modelId="{1DD5705A-B187-4C3A-8773-0CA0FC31F2BA}" type="pres">
      <dgm:prSet presAssocID="{25D98E63-D855-4990-89E3-A94CB5C5149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4549049B-7730-46E3-9929-77B8F49F2D4E}" type="pres">
      <dgm:prSet presAssocID="{25D98E63-D855-4990-89E3-A94CB5C51494}" presName="childNode" presStyleLbl="node1" presStyleIdx="0" presStyleCnt="3">
        <dgm:presLayoutVars>
          <dgm:bulletEnabled val="1"/>
        </dgm:presLayoutVars>
      </dgm:prSet>
      <dgm:spPr/>
      <dgm:t>
        <a:bodyPr/>
        <a:lstStyle/>
        <a:p>
          <a:endParaRPr lang="el-GR"/>
        </a:p>
      </dgm:t>
    </dgm:pt>
    <dgm:pt modelId="{537664FF-8F1F-4062-8E74-2FF6B7A53A19}" type="pres">
      <dgm:prSet presAssocID="{25D98E63-D855-4990-89E3-A94CB5C51494}" presName="parentNode" presStyleLbl="revTx" presStyleIdx="0" presStyleCnt="3">
        <dgm:presLayoutVars>
          <dgm:chMax val="0"/>
          <dgm:bulletEnabled val="1"/>
        </dgm:presLayoutVars>
      </dgm:prSet>
      <dgm:spPr/>
      <dgm:t>
        <a:bodyPr/>
        <a:lstStyle/>
        <a:p>
          <a:endParaRPr lang="el-GR"/>
        </a:p>
      </dgm:t>
    </dgm:pt>
    <dgm:pt modelId="{FBABADAC-870C-42F2-83B9-7AEA3499DC85}" type="pres">
      <dgm:prSet presAssocID="{0117E67E-2104-46DB-85E9-5C0883CE0D8C}" presName="sibTrans" presStyleCnt="0"/>
      <dgm:spPr/>
    </dgm:pt>
    <dgm:pt modelId="{3013A0AC-7484-47DD-9CAF-CFF5E3D61B6C}" type="pres">
      <dgm:prSet presAssocID="{A977C64F-36D5-47E9-99B7-EA4F68AD1358}" presName="compositeNode" presStyleCnt="0">
        <dgm:presLayoutVars>
          <dgm:bulletEnabled val="1"/>
        </dgm:presLayoutVars>
      </dgm:prSet>
      <dgm:spPr/>
    </dgm:pt>
    <dgm:pt modelId="{AE6DE987-101D-48A2-B6ED-BC0DFD302E82}" type="pres">
      <dgm:prSet presAssocID="{A977C64F-36D5-47E9-99B7-EA4F68AD1358}"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287E7B9E-C735-48D9-B456-2A894E2FC6F1}" type="pres">
      <dgm:prSet presAssocID="{A977C64F-36D5-47E9-99B7-EA4F68AD1358}" presName="childNode" presStyleLbl="node1" presStyleIdx="1" presStyleCnt="3">
        <dgm:presLayoutVars>
          <dgm:bulletEnabled val="1"/>
        </dgm:presLayoutVars>
      </dgm:prSet>
      <dgm:spPr/>
      <dgm:t>
        <a:bodyPr/>
        <a:lstStyle/>
        <a:p>
          <a:endParaRPr lang="el-GR"/>
        </a:p>
      </dgm:t>
    </dgm:pt>
    <dgm:pt modelId="{CECEC2C1-844D-45EC-910A-19BA8D8F86DD}" type="pres">
      <dgm:prSet presAssocID="{A977C64F-36D5-47E9-99B7-EA4F68AD1358}" presName="parentNode" presStyleLbl="revTx" presStyleIdx="1" presStyleCnt="3">
        <dgm:presLayoutVars>
          <dgm:chMax val="0"/>
          <dgm:bulletEnabled val="1"/>
        </dgm:presLayoutVars>
      </dgm:prSet>
      <dgm:spPr/>
      <dgm:t>
        <a:bodyPr/>
        <a:lstStyle/>
        <a:p>
          <a:endParaRPr lang="el-GR"/>
        </a:p>
      </dgm:t>
    </dgm:pt>
    <dgm:pt modelId="{5E8F85B8-6A18-44AC-8DEB-89F4AEDAFAF6}" type="pres">
      <dgm:prSet presAssocID="{98F6BAD7-14A4-4A54-98C5-3200C4BB1346}" presName="sibTrans" presStyleCnt="0"/>
      <dgm:spPr/>
    </dgm:pt>
    <dgm:pt modelId="{B7522FF7-3682-42E2-8E3D-8CF460162AF5}" type="pres">
      <dgm:prSet presAssocID="{0F8FDE35-477D-4250-9A24-F4B67F38947B}" presName="compositeNode" presStyleCnt="0">
        <dgm:presLayoutVars>
          <dgm:bulletEnabled val="1"/>
        </dgm:presLayoutVars>
      </dgm:prSet>
      <dgm:spPr/>
    </dgm:pt>
    <dgm:pt modelId="{B05F5E19-AF08-408A-A77D-303797487C11}" type="pres">
      <dgm:prSet presAssocID="{0F8FDE35-477D-4250-9A24-F4B67F38947B}"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B058481E-88A1-4FD2-982A-778ABD35D54E}" type="pres">
      <dgm:prSet presAssocID="{0F8FDE35-477D-4250-9A24-F4B67F38947B}" presName="childNode" presStyleLbl="node1" presStyleIdx="2" presStyleCnt="3">
        <dgm:presLayoutVars>
          <dgm:bulletEnabled val="1"/>
        </dgm:presLayoutVars>
      </dgm:prSet>
      <dgm:spPr/>
      <dgm:t>
        <a:bodyPr/>
        <a:lstStyle/>
        <a:p>
          <a:endParaRPr lang="el-GR"/>
        </a:p>
      </dgm:t>
    </dgm:pt>
    <dgm:pt modelId="{13B61F3E-A263-4CFC-8FFF-4CD1E87F42DF}" type="pres">
      <dgm:prSet presAssocID="{0F8FDE35-477D-4250-9A24-F4B67F38947B}" presName="parentNode" presStyleLbl="revTx" presStyleIdx="2" presStyleCnt="3">
        <dgm:presLayoutVars>
          <dgm:chMax val="0"/>
          <dgm:bulletEnabled val="1"/>
        </dgm:presLayoutVars>
      </dgm:prSet>
      <dgm:spPr/>
      <dgm:t>
        <a:bodyPr/>
        <a:lstStyle/>
        <a:p>
          <a:endParaRPr lang="el-GR"/>
        </a:p>
      </dgm:t>
    </dgm:pt>
  </dgm:ptLst>
  <dgm:cxnLst>
    <dgm:cxn modelId="{4B1DA0B7-6FAA-4D77-9798-0588F2FC8FBF}" srcId="{25D98E63-D855-4990-89E3-A94CB5C51494}" destId="{34AEEB9F-1456-4D7C-86EE-23F454957C38}" srcOrd="0" destOrd="0" parTransId="{73E537BA-B0C9-4FF9-B14B-7ABCCF13F52D}" sibTransId="{408E55EC-8DC8-446C-833E-C599FCF83665}"/>
    <dgm:cxn modelId="{5C1A70FB-D3C0-4425-9905-87A8D34B13A0}" type="presOf" srcId="{A977C64F-36D5-47E9-99B7-EA4F68AD1358}" destId="{CECEC2C1-844D-45EC-910A-19BA8D8F86DD}" srcOrd="0" destOrd="0" presId="urn:microsoft.com/office/officeart/2005/8/layout/hList2"/>
    <dgm:cxn modelId="{EC8892A5-4985-4920-8E0C-4F8A56CFC6A7}" type="presOf" srcId="{D37239C0-6C95-4D7C-BAD0-A8B38310236E}" destId="{B058481E-88A1-4FD2-982A-778ABD35D54E}" srcOrd="0" destOrd="0" presId="urn:microsoft.com/office/officeart/2005/8/layout/hList2"/>
    <dgm:cxn modelId="{D253501B-2AD1-42D8-A11C-ADFF8B87B3B8}" type="presOf" srcId="{34AEEB9F-1456-4D7C-86EE-23F454957C38}" destId="{4549049B-7730-46E3-9929-77B8F49F2D4E}" srcOrd="0" destOrd="0" presId="urn:microsoft.com/office/officeart/2005/8/layout/hList2"/>
    <dgm:cxn modelId="{763F00D8-0ACD-4687-BFA6-5AD6F2853A2F}" srcId="{F0C107B1-04BC-41C1-9675-E1CFF007BB3D}" destId="{A977C64F-36D5-47E9-99B7-EA4F68AD1358}" srcOrd="1" destOrd="0" parTransId="{2C8680EA-7192-4F2B-AA98-EEDAEB3FE9F1}" sibTransId="{98F6BAD7-14A4-4A54-98C5-3200C4BB1346}"/>
    <dgm:cxn modelId="{40DD431B-81A5-4270-88B9-E4F9E74D1F31}" type="presOf" srcId="{0F8FDE35-477D-4250-9A24-F4B67F38947B}" destId="{13B61F3E-A263-4CFC-8FFF-4CD1E87F42DF}" srcOrd="0" destOrd="0" presId="urn:microsoft.com/office/officeart/2005/8/layout/hList2"/>
    <dgm:cxn modelId="{65A48705-04B9-4FB7-BF1E-66F6F1FA0ECA}" srcId="{0F8FDE35-477D-4250-9A24-F4B67F38947B}" destId="{D37239C0-6C95-4D7C-BAD0-A8B38310236E}" srcOrd="0" destOrd="0" parTransId="{F2FF952F-BE82-4399-948A-EA0BE4BB5F89}" sibTransId="{93DEAD0B-43D1-418A-AED7-68329C7A49F7}"/>
    <dgm:cxn modelId="{200E08C7-12D9-4143-8F79-E3D979956EC5}" srcId="{A977C64F-36D5-47E9-99B7-EA4F68AD1358}" destId="{F7D5019B-CED2-407C-B185-D96C4A05C89A}" srcOrd="0" destOrd="0" parTransId="{B29AC63D-0EC1-4C74-ABE0-D455189EFF9A}" sibTransId="{A760AA51-283F-4B09-9D29-B1736E6AD336}"/>
    <dgm:cxn modelId="{530D28AF-8956-4162-827F-D0E1A7ECC879}" type="presOf" srcId="{F7D5019B-CED2-407C-B185-D96C4A05C89A}" destId="{287E7B9E-C735-48D9-B456-2A894E2FC6F1}" srcOrd="0" destOrd="0" presId="urn:microsoft.com/office/officeart/2005/8/layout/hList2"/>
    <dgm:cxn modelId="{FD4FA390-3E2D-405A-84F0-167AFDED2811}" srcId="{F0C107B1-04BC-41C1-9675-E1CFF007BB3D}" destId="{25D98E63-D855-4990-89E3-A94CB5C51494}" srcOrd="0" destOrd="0" parTransId="{30B22D53-C972-496B-A297-857A3EB6A5B4}" sibTransId="{0117E67E-2104-46DB-85E9-5C0883CE0D8C}"/>
    <dgm:cxn modelId="{D3132F6C-7AFC-4D92-8375-49FA961CD9F4}" type="presOf" srcId="{F0C107B1-04BC-41C1-9675-E1CFF007BB3D}" destId="{7CBAD7C8-FFF8-4588-B256-5EF96263FFF0}" srcOrd="0" destOrd="0" presId="urn:microsoft.com/office/officeart/2005/8/layout/hList2"/>
    <dgm:cxn modelId="{D34E25A9-41F8-49E1-9F08-899DF3A4ACEC}" srcId="{F0C107B1-04BC-41C1-9675-E1CFF007BB3D}" destId="{0F8FDE35-477D-4250-9A24-F4B67F38947B}" srcOrd="2" destOrd="0" parTransId="{CBE2DF56-1329-4F63-AC4B-AC8B573E7CA4}" sibTransId="{49435405-E337-46B1-9D6D-CE0D5C3DA8C2}"/>
    <dgm:cxn modelId="{D390491C-3E1A-4BA0-BE38-609F5F5E05F2}" type="presOf" srcId="{25D98E63-D855-4990-89E3-A94CB5C51494}" destId="{537664FF-8F1F-4062-8E74-2FF6B7A53A19}" srcOrd="0" destOrd="0" presId="urn:microsoft.com/office/officeart/2005/8/layout/hList2"/>
    <dgm:cxn modelId="{14A99043-4C0B-43AB-8CB1-DF94A847BDEE}" type="presParOf" srcId="{7CBAD7C8-FFF8-4588-B256-5EF96263FFF0}" destId="{19F40939-955B-493D-8613-6430BB2DBCF5}" srcOrd="0" destOrd="0" presId="urn:microsoft.com/office/officeart/2005/8/layout/hList2"/>
    <dgm:cxn modelId="{8CD66C48-54E2-425F-8886-DE74A452E84C}" type="presParOf" srcId="{19F40939-955B-493D-8613-6430BB2DBCF5}" destId="{1DD5705A-B187-4C3A-8773-0CA0FC31F2BA}" srcOrd="0" destOrd="0" presId="urn:microsoft.com/office/officeart/2005/8/layout/hList2"/>
    <dgm:cxn modelId="{9016DEFF-9CED-4433-90E3-4C34A35649C9}" type="presParOf" srcId="{19F40939-955B-493D-8613-6430BB2DBCF5}" destId="{4549049B-7730-46E3-9929-77B8F49F2D4E}" srcOrd="1" destOrd="0" presId="urn:microsoft.com/office/officeart/2005/8/layout/hList2"/>
    <dgm:cxn modelId="{59E3C459-28D4-4EDD-9DCA-2E8984BCD2EB}" type="presParOf" srcId="{19F40939-955B-493D-8613-6430BB2DBCF5}" destId="{537664FF-8F1F-4062-8E74-2FF6B7A53A19}" srcOrd="2" destOrd="0" presId="urn:microsoft.com/office/officeart/2005/8/layout/hList2"/>
    <dgm:cxn modelId="{1B1E3F1E-ABE5-4711-A2BC-6041D00A8E6F}" type="presParOf" srcId="{7CBAD7C8-FFF8-4588-B256-5EF96263FFF0}" destId="{FBABADAC-870C-42F2-83B9-7AEA3499DC85}" srcOrd="1" destOrd="0" presId="urn:microsoft.com/office/officeart/2005/8/layout/hList2"/>
    <dgm:cxn modelId="{D4A08A16-DEDC-4C0F-8501-133E413BAE01}" type="presParOf" srcId="{7CBAD7C8-FFF8-4588-B256-5EF96263FFF0}" destId="{3013A0AC-7484-47DD-9CAF-CFF5E3D61B6C}" srcOrd="2" destOrd="0" presId="urn:microsoft.com/office/officeart/2005/8/layout/hList2"/>
    <dgm:cxn modelId="{F8F5A38F-8023-4F86-8D2B-5E05FF4272B3}" type="presParOf" srcId="{3013A0AC-7484-47DD-9CAF-CFF5E3D61B6C}" destId="{AE6DE987-101D-48A2-B6ED-BC0DFD302E82}" srcOrd="0" destOrd="0" presId="urn:microsoft.com/office/officeart/2005/8/layout/hList2"/>
    <dgm:cxn modelId="{F957007C-D017-481C-AAC8-1D200225F97C}" type="presParOf" srcId="{3013A0AC-7484-47DD-9CAF-CFF5E3D61B6C}" destId="{287E7B9E-C735-48D9-B456-2A894E2FC6F1}" srcOrd="1" destOrd="0" presId="urn:microsoft.com/office/officeart/2005/8/layout/hList2"/>
    <dgm:cxn modelId="{84C829F9-69D6-4FE1-9C13-144013FA3310}" type="presParOf" srcId="{3013A0AC-7484-47DD-9CAF-CFF5E3D61B6C}" destId="{CECEC2C1-844D-45EC-910A-19BA8D8F86DD}" srcOrd="2" destOrd="0" presId="urn:microsoft.com/office/officeart/2005/8/layout/hList2"/>
    <dgm:cxn modelId="{5A93846E-CC6E-4D3A-9756-5222B5831652}" type="presParOf" srcId="{7CBAD7C8-FFF8-4588-B256-5EF96263FFF0}" destId="{5E8F85B8-6A18-44AC-8DEB-89F4AEDAFAF6}" srcOrd="3" destOrd="0" presId="urn:microsoft.com/office/officeart/2005/8/layout/hList2"/>
    <dgm:cxn modelId="{67D9F417-7016-496A-8750-52C29A90EFAE}" type="presParOf" srcId="{7CBAD7C8-FFF8-4588-B256-5EF96263FFF0}" destId="{B7522FF7-3682-42E2-8E3D-8CF460162AF5}" srcOrd="4" destOrd="0" presId="urn:microsoft.com/office/officeart/2005/8/layout/hList2"/>
    <dgm:cxn modelId="{D6578F97-0C4E-433C-9DF4-26E03D8ED339}" type="presParOf" srcId="{B7522FF7-3682-42E2-8E3D-8CF460162AF5}" destId="{B05F5E19-AF08-408A-A77D-303797487C11}" srcOrd="0" destOrd="0" presId="urn:microsoft.com/office/officeart/2005/8/layout/hList2"/>
    <dgm:cxn modelId="{47CF0EB4-3301-4C53-94F5-36E8985F8F5E}" type="presParOf" srcId="{B7522FF7-3682-42E2-8E3D-8CF460162AF5}" destId="{B058481E-88A1-4FD2-982A-778ABD35D54E}" srcOrd="1" destOrd="0" presId="urn:microsoft.com/office/officeart/2005/8/layout/hList2"/>
    <dgm:cxn modelId="{96F7CE29-19AD-4A28-ADA3-4CB333560C19}" type="presParOf" srcId="{B7522FF7-3682-42E2-8E3D-8CF460162AF5}" destId="{13B61F3E-A263-4CFC-8FFF-4CD1E87F42D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FE445B-5D3E-4C5D-A7D4-5C263AFD2015}" type="doc">
      <dgm:prSet loTypeId="urn:microsoft.com/office/officeart/2005/8/layout/venn1" loCatId="relationship" qsTypeId="urn:microsoft.com/office/officeart/2005/8/quickstyle/simple1" qsCatId="simple" csTypeId="urn:microsoft.com/office/officeart/2005/8/colors/colorful4" csCatId="colorful" phldr="1"/>
      <dgm:spPr/>
    </dgm:pt>
    <dgm:pt modelId="{B6C87E48-8E59-468E-BD69-4DC7422FF3AC}">
      <dgm:prSet phldrT="[Κείμενο]" custT="1"/>
      <dgm:spPr/>
      <dgm:t>
        <a:bodyPr/>
        <a:lstStyle/>
        <a:p>
          <a:r>
            <a:rPr lang="en-US" altLang="el-GR" sz="1400" dirty="0" smtClean="0">
              <a:solidFill>
                <a:srgbClr val="0000FF"/>
              </a:solidFill>
            </a:rPr>
            <a:t>Project Finance Scorecard – Risk Analyst tool</a:t>
          </a:r>
          <a:endParaRPr lang="el-GR" sz="1400" dirty="0">
            <a:solidFill>
              <a:srgbClr val="0000FF"/>
            </a:solidFill>
          </a:endParaRPr>
        </a:p>
      </dgm:t>
    </dgm:pt>
    <dgm:pt modelId="{E6E2A6B5-B92E-42F1-9ED5-C0ADD70977A1}" type="parTrans" cxnId="{5D03210B-FBBD-43E0-B3F7-40A5DE3314CC}">
      <dgm:prSet/>
      <dgm:spPr/>
      <dgm:t>
        <a:bodyPr/>
        <a:lstStyle/>
        <a:p>
          <a:endParaRPr lang="el-GR" sz="1400"/>
        </a:p>
      </dgm:t>
    </dgm:pt>
    <dgm:pt modelId="{CD752598-C260-49C5-BDF7-D56D09E91786}" type="sibTrans" cxnId="{5D03210B-FBBD-43E0-B3F7-40A5DE3314CC}">
      <dgm:prSet/>
      <dgm:spPr/>
      <dgm:t>
        <a:bodyPr/>
        <a:lstStyle/>
        <a:p>
          <a:endParaRPr lang="el-GR" sz="1400"/>
        </a:p>
      </dgm:t>
    </dgm:pt>
    <dgm:pt modelId="{1AE89404-1750-4373-9367-0C85CAF8BEBC}">
      <dgm:prSet phldrT="[Κείμενο]" custT="1"/>
      <dgm:spPr/>
      <dgm:t>
        <a:bodyPr/>
        <a:lstStyle/>
        <a:p>
          <a:r>
            <a:rPr lang="en-US" altLang="el-GR" sz="1400" dirty="0" smtClean="0">
              <a:solidFill>
                <a:srgbClr val="0000FF"/>
              </a:solidFill>
            </a:rPr>
            <a:t>There is a section “Environmental issues” which includes two sub-categories “Compliance with </a:t>
          </a:r>
          <a:r>
            <a:rPr lang="en-US" altLang="el-GR" sz="1400" dirty="0" smtClean="0">
              <a:solidFill>
                <a:srgbClr val="0000FF"/>
              </a:solidFill>
            </a:rPr>
            <a:t>EU principles</a:t>
          </a:r>
          <a:r>
            <a:rPr lang="en-US" altLang="el-GR" sz="1400" dirty="0" smtClean="0">
              <a:solidFill>
                <a:srgbClr val="0000FF"/>
              </a:solidFill>
            </a:rPr>
            <a:t>” and “Environmental Warranty”</a:t>
          </a:r>
          <a:endParaRPr lang="el-GR" sz="1400" dirty="0">
            <a:solidFill>
              <a:srgbClr val="0000FF"/>
            </a:solidFill>
          </a:endParaRPr>
        </a:p>
      </dgm:t>
    </dgm:pt>
    <dgm:pt modelId="{41045E49-642E-47BF-A9BF-116DD3CF0861}" type="parTrans" cxnId="{ED3D17DD-852E-4DE0-9C03-1F78F17FD39E}">
      <dgm:prSet/>
      <dgm:spPr/>
      <dgm:t>
        <a:bodyPr/>
        <a:lstStyle/>
        <a:p>
          <a:endParaRPr lang="el-GR" sz="1400"/>
        </a:p>
      </dgm:t>
    </dgm:pt>
    <dgm:pt modelId="{5B0EA1A7-9641-444D-AD51-03ED2BBE4AA5}" type="sibTrans" cxnId="{ED3D17DD-852E-4DE0-9C03-1F78F17FD39E}">
      <dgm:prSet/>
      <dgm:spPr/>
      <dgm:t>
        <a:bodyPr/>
        <a:lstStyle/>
        <a:p>
          <a:endParaRPr lang="el-GR" sz="1400"/>
        </a:p>
      </dgm:t>
    </dgm:pt>
    <dgm:pt modelId="{15D972A9-A71D-4055-A63F-B953AFE74254}">
      <dgm:prSet phldrT="[Κείμενο]" custT="1"/>
      <dgm:spPr/>
      <dgm:t>
        <a:bodyPr/>
        <a:lstStyle/>
        <a:p>
          <a:r>
            <a:rPr lang="en-US" altLang="el-GR" sz="1400" dirty="0" smtClean="0">
              <a:solidFill>
                <a:srgbClr val="0000FF"/>
              </a:solidFill>
            </a:rPr>
            <a:t>There is a section</a:t>
          </a:r>
          <a:r>
            <a:rPr lang="el-GR" altLang="el-GR" sz="1400" dirty="0" smtClean="0">
              <a:solidFill>
                <a:srgbClr val="0000FF"/>
              </a:solidFill>
            </a:rPr>
            <a:t> </a:t>
          </a:r>
          <a:r>
            <a:rPr lang="en-US" altLang="el-GR" sz="1400" dirty="0" smtClean="0">
              <a:solidFill>
                <a:srgbClr val="0000FF"/>
              </a:solidFill>
            </a:rPr>
            <a:t>“Transaction Characteristics” which includes the category “Permits and Clearances” with the lowest risk level to be given when all permits including environmental are obtained</a:t>
          </a:r>
          <a:endParaRPr lang="el-GR" sz="1400" dirty="0">
            <a:solidFill>
              <a:srgbClr val="0000FF"/>
            </a:solidFill>
          </a:endParaRPr>
        </a:p>
      </dgm:t>
    </dgm:pt>
    <dgm:pt modelId="{1DA6E361-6F43-4DF6-8DA3-1FB319702FED}" type="parTrans" cxnId="{7D7A2041-DFA1-4472-B144-BCFA3FAA18E9}">
      <dgm:prSet/>
      <dgm:spPr/>
      <dgm:t>
        <a:bodyPr/>
        <a:lstStyle/>
        <a:p>
          <a:endParaRPr lang="el-GR" sz="1400"/>
        </a:p>
      </dgm:t>
    </dgm:pt>
    <dgm:pt modelId="{247B36D2-E800-4A75-8E0C-17B7CE0C9B43}" type="sibTrans" cxnId="{7D7A2041-DFA1-4472-B144-BCFA3FAA18E9}">
      <dgm:prSet/>
      <dgm:spPr/>
      <dgm:t>
        <a:bodyPr/>
        <a:lstStyle/>
        <a:p>
          <a:endParaRPr lang="el-GR" sz="1400"/>
        </a:p>
      </dgm:t>
    </dgm:pt>
    <dgm:pt modelId="{A3E2E526-3412-4EF1-9B73-AE989345311E}" type="pres">
      <dgm:prSet presAssocID="{17FE445B-5D3E-4C5D-A7D4-5C263AFD2015}" presName="compositeShape" presStyleCnt="0">
        <dgm:presLayoutVars>
          <dgm:chMax val="7"/>
          <dgm:dir/>
          <dgm:resizeHandles val="exact"/>
        </dgm:presLayoutVars>
      </dgm:prSet>
      <dgm:spPr/>
    </dgm:pt>
    <dgm:pt modelId="{A1EDDF63-D27B-49DB-B926-85F8678606A0}" type="pres">
      <dgm:prSet presAssocID="{B6C87E48-8E59-468E-BD69-4DC7422FF3AC}" presName="circ1" presStyleLbl="vennNode1" presStyleIdx="0" presStyleCnt="3"/>
      <dgm:spPr/>
      <dgm:t>
        <a:bodyPr/>
        <a:lstStyle/>
        <a:p>
          <a:endParaRPr lang="el-GR"/>
        </a:p>
      </dgm:t>
    </dgm:pt>
    <dgm:pt modelId="{0B8AD9CC-6E7B-4712-A66F-F7472F1C275A}" type="pres">
      <dgm:prSet presAssocID="{B6C87E48-8E59-468E-BD69-4DC7422FF3AC}" presName="circ1Tx" presStyleLbl="revTx" presStyleIdx="0" presStyleCnt="0">
        <dgm:presLayoutVars>
          <dgm:chMax val="0"/>
          <dgm:chPref val="0"/>
          <dgm:bulletEnabled val="1"/>
        </dgm:presLayoutVars>
      </dgm:prSet>
      <dgm:spPr/>
      <dgm:t>
        <a:bodyPr/>
        <a:lstStyle/>
        <a:p>
          <a:endParaRPr lang="el-GR"/>
        </a:p>
      </dgm:t>
    </dgm:pt>
    <dgm:pt modelId="{8D38AD58-3DAF-465C-9CA4-6CD869DC4908}" type="pres">
      <dgm:prSet presAssocID="{1AE89404-1750-4373-9367-0C85CAF8BEBC}" presName="circ2" presStyleLbl="vennNode1" presStyleIdx="1" presStyleCnt="3"/>
      <dgm:spPr/>
      <dgm:t>
        <a:bodyPr/>
        <a:lstStyle/>
        <a:p>
          <a:endParaRPr lang="el-GR"/>
        </a:p>
      </dgm:t>
    </dgm:pt>
    <dgm:pt modelId="{90473675-7731-4527-8493-957A36580154}" type="pres">
      <dgm:prSet presAssocID="{1AE89404-1750-4373-9367-0C85CAF8BEBC}" presName="circ2Tx" presStyleLbl="revTx" presStyleIdx="0" presStyleCnt="0">
        <dgm:presLayoutVars>
          <dgm:chMax val="0"/>
          <dgm:chPref val="0"/>
          <dgm:bulletEnabled val="1"/>
        </dgm:presLayoutVars>
      </dgm:prSet>
      <dgm:spPr/>
      <dgm:t>
        <a:bodyPr/>
        <a:lstStyle/>
        <a:p>
          <a:endParaRPr lang="el-GR"/>
        </a:p>
      </dgm:t>
    </dgm:pt>
    <dgm:pt modelId="{0FD00E91-2698-4E5C-BA4B-9C7FA1200C40}" type="pres">
      <dgm:prSet presAssocID="{15D972A9-A71D-4055-A63F-B953AFE74254}" presName="circ3" presStyleLbl="vennNode1" presStyleIdx="2" presStyleCnt="3"/>
      <dgm:spPr/>
      <dgm:t>
        <a:bodyPr/>
        <a:lstStyle/>
        <a:p>
          <a:endParaRPr lang="el-GR"/>
        </a:p>
      </dgm:t>
    </dgm:pt>
    <dgm:pt modelId="{581BD5AA-A647-40CC-9010-9014072A8173}" type="pres">
      <dgm:prSet presAssocID="{15D972A9-A71D-4055-A63F-B953AFE74254}" presName="circ3Tx" presStyleLbl="revTx" presStyleIdx="0" presStyleCnt="0">
        <dgm:presLayoutVars>
          <dgm:chMax val="0"/>
          <dgm:chPref val="0"/>
          <dgm:bulletEnabled val="1"/>
        </dgm:presLayoutVars>
      </dgm:prSet>
      <dgm:spPr/>
      <dgm:t>
        <a:bodyPr/>
        <a:lstStyle/>
        <a:p>
          <a:endParaRPr lang="el-GR"/>
        </a:p>
      </dgm:t>
    </dgm:pt>
  </dgm:ptLst>
  <dgm:cxnLst>
    <dgm:cxn modelId="{7D7A2041-DFA1-4472-B144-BCFA3FAA18E9}" srcId="{17FE445B-5D3E-4C5D-A7D4-5C263AFD2015}" destId="{15D972A9-A71D-4055-A63F-B953AFE74254}" srcOrd="2" destOrd="0" parTransId="{1DA6E361-6F43-4DF6-8DA3-1FB319702FED}" sibTransId="{247B36D2-E800-4A75-8E0C-17B7CE0C9B43}"/>
    <dgm:cxn modelId="{CD15F116-0FBD-484B-BD09-4EA68EEC192A}" type="presOf" srcId="{B6C87E48-8E59-468E-BD69-4DC7422FF3AC}" destId="{0B8AD9CC-6E7B-4712-A66F-F7472F1C275A}" srcOrd="1" destOrd="0" presId="urn:microsoft.com/office/officeart/2005/8/layout/venn1"/>
    <dgm:cxn modelId="{722FF77E-32C1-4E3D-B7C3-19B4F0AC1E00}" type="presOf" srcId="{15D972A9-A71D-4055-A63F-B953AFE74254}" destId="{581BD5AA-A647-40CC-9010-9014072A8173}" srcOrd="1" destOrd="0" presId="urn:microsoft.com/office/officeart/2005/8/layout/venn1"/>
    <dgm:cxn modelId="{3984C836-850F-4F7F-A153-6353D60F1711}" type="presOf" srcId="{B6C87E48-8E59-468E-BD69-4DC7422FF3AC}" destId="{A1EDDF63-D27B-49DB-B926-85F8678606A0}" srcOrd="0" destOrd="0" presId="urn:microsoft.com/office/officeart/2005/8/layout/venn1"/>
    <dgm:cxn modelId="{ED3D17DD-852E-4DE0-9C03-1F78F17FD39E}" srcId="{17FE445B-5D3E-4C5D-A7D4-5C263AFD2015}" destId="{1AE89404-1750-4373-9367-0C85CAF8BEBC}" srcOrd="1" destOrd="0" parTransId="{41045E49-642E-47BF-A9BF-116DD3CF0861}" sibTransId="{5B0EA1A7-9641-444D-AD51-03ED2BBE4AA5}"/>
    <dgm:cxn modelId="{85589028-F658-4510-88DC-EB8649A223B6}" type="presOf" srcId="{17FE445B-5D3E-4C5D-A7D4-5C263AFD2015}" destId="{A3E2E526-3412-4EF1-9B73-AE989345311E}" srcOrd="0" destOrd="0" presId="urn:microsoft.com/office/officeart/2005/8/layout/venn1"/>
    <dgm:cxn modelId="{7D040E35-AFFE-4E71-B0CF-24276A5D333D}" type="presOf" srcId="{1AE89404-1750-4373-9367-0C85CAF8BEBC}" destId="{90473675-7731-4527-8493-957A36580154}" srcOrd="1" destOrd="0" presId="urn:microsoft.com/office/officeart/2005/8/layout/venn1"/>
    <dgm:cxn modelId="{5D03210B-FBBD-43E0-B3F7-40A5DE3314CC}" srcId="{17FE445B-5D3E-4C5D-A7D4-5C263AFD2015}" destId="{B6C87E48-8E59-468E-BD69-4DC7422FF3AC}" srcOrd="0" destOrd="0" parTransId="{E6E2A6B5-B92E-42F1-9ED5-C0ADD70977A1}" sibTransId="{CD752598-C260-49C5-BDF7-D56D09E91786}"/>
    <dgm:cxn modelId="{10FBCC7F-B12A-4916-9412-C7BC5AD54345}" type="presOf" srcId="{1AE89404-1750-4373-9367-0C85CAF8BEBC}" destId="{8D38AD58-3DAF-465C-9CA4-6CD869DC4908}" srcOrd="0" destOrd="0" presId="urn:microsoft.com/office/officeart/2005/8/layout/venn1"/>
    <dgm:cxn modelId="{98D0CF42-F360-4E77-8964-0C1B66B03FD0}" type="presOf" srcId="{15D972A9-A71D-4055-A63F-B953AFE74254}" destId="{0FD00E91-2698-4E5C-BA4B-9C7FA1200C40}" srcOrd="0" destOrd="0" presId="urn:microsoft.com/office/officeart/2005/8/layout/venn1"/>
    <dgm:cxn modelId="{25DD21BC-5026-4A5B-AE28-ACB52CCC43C3}" type="presParOf" srcId="{A3E2E526-3412-4EF1-9B73-AE989345311E}" destId="{A1EDDF63-D27B-49DB-B926-85F8678606A0}" srcOrd="0" destOrd="0" presId="urn:microsoft.com/office/officeart/2005/8/layout/venn1"/>
    <dgm:cxn modelId="{B23A9880-25BA-4F62-8DA8-BB57AF5FF79E}" type="presParOf" srcId="{A3E2E526-3412-4EF1-9B73-AE989345311E}" destId="{0B8AD9CC-6E7B-4712-A66F-F7472F1C275A}" srcOrd="1" destOrd="0" presId="urn:microsoft.com/office/officeart/2005/8/layout/venn1"/>
    <dgm:cxn modelId="{C6E17AB4-6750-47F0-B915-044624DFF83F}" type="presParOf" srcId="{A3E2E526-3412-4EF1-9B73-AE989345311E}" destId="{8D38AD58-3DAF-465C-9CA4-6CD869DC4908}" srcOrd="2" destOrd="0" presId="urn:microsoft.com/office/officeart/2005/8/layout/venn1"/>
    <dgm:cxn modelId="{32485202-710D-4EDE-874E-FB0BE03A84A7}" type="presParOf" srcId="{A3E2E526-3412-4EF1-9B73-AE989345311E}" destId="{90473675-7731-4527-8493-957A36580154}" srcOrd="3" destOrd="0" presId="urn:microsoft.com/office/officeart/2005/8/layout/venn1"/>
    <dgm:cxn modelId="{79BEAF0B-F775-4D90-8CE4-5E9109AA5141}" type="presParOf" srcId="{A3E2E526-3412-4EF1-9B73-AE989345311E}" destId="{0FD00E91-2698-4E5C-BA4B-9C7FA1200C40}" srcOrd="4" destOrd="0" presId="urn:microsoft.com/office/officeart/2005/8/layout/venn1"/>
    <dgm:cxn modelId="{9D0F8645-118D-4E48-9FEC-B89C32C1F413}" type="presParOf" srcId="{A3E2E526-3412-4EF1-9B73-AE989345311E}" destId="{581BD5AA-A647-40CC-9010-9014072A817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98823-4D21-4893-A313-B9697E7A53A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l-GR"/>
        </a:p>
      </dgm:t>
    </dgm:pt>
    <dgm:pt modelId="{7B55BEB7-A5A6-46AF-A36C-929400FF544D}">
      <dgm:prSet phldrT="[Κείμενο]" custT="1"/>
      <dgm:spPr/>
      <dgm:t>
        <a:bodyPr/>
        <a:lstStyle/>
        <a:p>
          <a:pPr>
            <a:lnSpc>
              <a:spcPct val="114000"/>
            </a:lnSpc>
            <a:spcBef>
              <a:spcPts val="600"/>
            </a:spcBef>
            <a:spcAft>
              <a:spcPts val="600"/>
            </a:spcAft>
          </a:pPr>
          <a:r>
            <a:rPr lang="en-US" altLang="el-GR" sz="1600" dirty="0" smtClean="0">
              <a:solidFill>
                <a:schemeClr val="bg1"/>
              </a:solidFill>
            </a:rPr>
            <a:t>Technical</a:t>
          </a:r>
          <a:endParaRPr lang="el-GR" sz="1600" dirty="0">
            <a:solidFill>
              <a:schemeClr val="bg1"/>
            </a:solidFill>
          </a:endParaRPr>
        </a:p>
      </dgm:t>
    </dgm:pt>
    <dgm:pt modelId="{C7EC2B0E-E600-4A80-815A-6CD9F43330EE}" type="parTrans" cxnId="{C4573B3B-93D1-4390-97A2-6BCC317D6124}">
      <dgm:prSet/>
      <dgm:spPr/>
      <dgm:t>
        <a:bodyPr/>
        <a:lstStyle/>
        <a:p>
          <a:pPr>
            <a:lnSpc>
              <a:spcPct val="114000"/>
            </a:lnSpc>
            <a:spcBef>
              <a:spcPts val="600"/>
            </a:spcBef>
            <a:spcAft>
              <a:spcPts val="600"/>
            </a:spcAft>
          </a:pPr>
          <a:endParaRPr lang="el-GR" sz="1400">
            <a:solidFill>
              <a:srgbClr val="0000FF"/>
            </a:solidFill>
          </a:endParaRPr>
        </a:p>
      </dgm:t>
    </dgm:pt>
    <dgm:pt modelId="{4134CD6F-AAFC-4B08-BFF0-75FACF938B57}" type="sibTrans" cxnId="{C4573B3B-93D1-4390-97A2-6BCC317D6124}">
      <dgm:prSet/>
      <dgm:spPr/>
      <dgm:t>
        <a:bodyPr/>
        <a:lstStyle/>
        <a:p>
          <a:pPr>
            <a:lnSpc>
              <a:spcPct val="114000"/>
            </a:lnSpc>
            <a:spcBef>
              <a:spcPts val="600"/>
            </a:spcBef>
            <a:spcAft>
              <a:spcPts val="600"/>
            </a:spcAft>
          </a:pPr>
          <a:endParaRPr lang="el-GR" sz="1400">
            <a:solidFill>
              <a:srgbClr val="0000FF"/>
            </a:solidFill>
          </a:endParaRPr>
        </a:p>
      </dgm:t>
    </dgm:pt>
    <dgm:pt modelId="{167D821E-A401-407C-925E-6B3D1503A436}">
      <dgm:prSet phldrT="[Κείμενο]" custT="1"/>
      <dgm:spPr/>
      <dgm:t>
        <a:bodyPr/>
        <a:lstStyle/>
        <a:p>
          <a:pPr>
            <a:lnSpc>
              <a:spcPct val="114000"/>
            </a:lnSpc>
            <a:spcBef>
              <a:spcPts val="600"/>
            </a:spcBef>
            <a:spcAft>
              <a:spcPts val="600"/>
            </a:spcAft>
          </a:pPr>
          <a:r>
            <a:rPr lang="en-US" altLang="el-GR" sz="1400" dirty="0" smtClean="0">
              <a:solidFill>
                <a:srgbClr val="0000FF"/>
              </a:solidFill>
            </a:rPr>
            <a:t>environmental and social risks and how these are mitigated</a:t>
          </a:r>
          <a:endParaRPr lang="el-GR" sz="1400" dirty="0">
            <a:solidFill>
              <a:srgbClr val="0000FF"/>
            </a:solidFill>
          </a:endParaRPr>
        </a:p>
      </dgm:t>
    </dgm:pt>
    <dgm:pt modelId="{7C15159F-FADB-4BCA-9582-007DA28BC6FE}" type="parTrans" cxnId="{8F14AEEB-7E12-4CB4-9554-E88D37DEC7D5}">
      <dgm:prSet/>
      <dgm:spPr/>
      <dgm:t>
        <a:bodyPr/>
        <a:lstStyle/>
        <a:p>
          <a:pPr>
            <a:lnSpc>
              <a:spcPct val="114000"/>
            </a:lnSpc>
            <a:spcBef>
              <a:spcPts val="600"/>
            </a:spcBef>
            <a:spcAft>
              <a:spcPts val="600"/>
            </a:spcAft>
          </a:pPr>
          <a:endParaRPr lang="el-GR" sz="1400">
            <a:solidFill>
              <a:srgbClr val="0000FF"/>
            </a:solidFill>
          </a:endParaRPr>
        </a:p>
      </dgm:t>
    </dgm:pt>
    <dgm:pt modelId="{481135F7-7FB6-4E10-A769-5B690774C9CD}" type="sibTrans" cxnId="{8F14AEEB-7E12-4CB4-9554-E88D37DEC7D5}">
      <dgm:prSet/>
      <dgm:spPr/>
      <dgm:t>
        <a:bodyPr/>
        <a:lstStyle/>
        <a:p>
          <a:pPr>
            <a:lnSpc>
              <a:spcPct val="114000"/>
            </a:lnSpc>
            <a:spcBef>
              <a:spcPts val="600"/>
            </a:spcBef>
            <a:spcAft>
              <a:spcPts val="600"/>
            </a:spcAft>
          </a:pPr>
          <a:endParaRPr lang="el-GR" sz="1400">
            <a:solidFill>
              <a:srgbClr val="0000FF"/>
            </a:solidFill>
          </a:endParaRPr>
        </a:p>
      </dgm:t>
    </dgm:pt>
    <dgm:pt modelId="{C35CE63B-ED77-4632-98A8-60B5192C9EF8}">
      <dgm:prSet phldrT="[Κείμενο]" custT="1"/>
      <dgm:spPr/>
      <dgm:t>
        <a:bodyPr/>
        <a:lstStyle/>
        <a:p>
          <a:pPr>
            <a:lnSpc>
              <a:spcPct val="114000"/>
            </a:lnSpc>
            <a:spcBef>
              <a:spcPts val="600"/>
            </a:spcBef>
            <a:spcAft>
              <a:spcPts val="600"/>
            </a:spcAft>
          </a:pPr>
          <a:r>
            <a:rPr lang="en-US" sz="1600" dirty="0" smtClean="0">
              <a:solidFill>
                <a:schemeClr val="bg1"/>
              </a:solidFill>
            </a:rPr>
            <a:t>Legal</a:t>
          </a:r>
          <a:endParaRPr lang="el-GR" sz="1600" dirty="0">
            <a:solidFill>
              <a:schemeClr val="bg1"/>
            </a:solidFill>
          </a:endParaRPr>
        </a:p>
      </dgm:t>
    </dgm:pt>
    <dgm:pt modelId="{B03845ED-A022-4CCB-B26A-37BE88056E2C}" type="parTrans" cxnId="{25AE7614-6DEE-4AA3-9194-C1D41A9BE3A9}">
      <dgm:prSet/>
      <dgm:spPr/>
      <dgm:t>
        <a:bodyPr/>
        <a:lstStyle/>
        <a:p>
          <a:pPr>
            <a:lnSpc>
              <a:spcPct val="114000"/>
            </a:lnSpc>
            <a:spcBef>
              <a:spcPts val="600"/>
            </a:spcBef>
            <a:spcAft>
              <a:spcPts val="600"/>
            </a:spcAft>
          </a:pPr>
          <a:endParaRPr lang="el-GR" sz="1400">
            <a:solidFill>
              <a:srgbClr val="0000FF"/>
            </a:solidFill>
          </a:endParaRPr>
        </a:p>
      </dgm:t>
    </dgm:pt>
    <dgm:pt modelId="{160E0D6F-C935-42D0-B74C-78D275C20D64}" type="sibTrans" cxnId="{25AE7614-6DEE-4AA3-9194-C1D41A9BE3A9}">
      <dgm:prSet/>
      <dgm:spPr/>
      <dgm:t>
        <a:bodyPr/>
        <a:lstStyle/>
        <a:p>
          <a:pPr>
            <a:lnSpc>
              <a:spcPct val="114000"/>
            </a:lnSpc>
            <a:spcBef>
              <a:spcPts val="600"/>
            </a:spcBef>
            <a:spcAft>
              <a:spcPts val="600"/>
            </a:spcAft>
          </a:pPr>
          <a:endParaRPr lang="el-GR" sz="1400">
            <a:solidFill>
              <a:srgbClr val="0000FF"/>
            </a:solidFill>
          </a:endParaRPr>
        </a:p>
      </dgm:t>
    </dgm:pt>
    <dgm:pt modelId="{7E799A6A-D6DF-4A1A-8665-DD8E45A9F6F3}">
      <dgm:prSet phldrT="[Κείμενο]" custT="1"/>
      <dgm:spPr/>
      <dgm:t>
        <a:bodyPr/>
        <a:lstStyle/>
        <a:p>
          <a:pPr>
            <a:lnSpc>
              <a:spcPct val="114000"/>
            </a:lnSpc>
            <a:spcBef>
              <a:spcPts val="600"/>
            </a:spcBef>
            <a:spcAft>
              <a:spcPts val="600"/>
            </a:spcAft>
          </a:pPr>
          <a:r>
            <a:rPr lang="en-US" altLang="el-GR" sz="1400" dirty="0" smtClean="0">
              <a:solidFill>
                <a:srgbClr val="0000FF"/>
              </a:solidFill>
            </a:rPr>
            <a:t>risk allocation of environmental and social risks</a:t>
          </a:r>
          <a:endParaRPr lang="el-GR" sz="1400" dirty="0">
            <a:solidFill>
              <a:srgbClr val="0000FF"/>
            </a:solidFill>
          </a:endParaRPr>
        </a:p>
      </dgm:t>
    </dgm:pt>
    <dgm:pt modelId="{B7970F73-ED94-4F46-A3F1-20B23CBAB544}" type="parTrans" cxnId="{48BAD43E-550F-4EE9-9DFC-34AD0AD06348}">
      <dgm:prSet/>
      <dgm:spPr/>
      <dgm:t>
        <a:bodyPr/>
        <a:lstStyle/>
        <a:p>
          <a:pPr>
            <a:lnSpc>
              <a:spcPct val="114000"/>
            </a:lnSpc>
            <a:spcBef>
              <a:spcPts val="600"/>
            </a:spcBef>
            <a:spcAft>
              <a:spcPts val="600"/>
            </a:spcAft>
          </a:pPr>
          <a:endParaRPr lang="el-GR" sz="1400">
            <a:solidFill>
              <a:srgbClr val="0000FF"/>
            </a:solidFill>
          </a:endParaRPr>
        </a:p>
      </dgm:t>
    </dgm:pt>
    <dgm:pt modelId="{1E2DFA78-9AA0-4CAD-8060-EDA807FBD142}" type="sibTrans" cxnId="{48BAD43E-550F-4EE9-9DFC-34AD0AD06348}">
      <dgm:prSet/>
      <dgm:spPr/>
      <dgm:t>
        <a:bodyPr/>
        <a:lstStyle/>
        <a:p>
          <a:pPr>
            <a:lnSpc>
              <a:spcPct val="114000"/>
            </a:lnSpc>
            <a:spcBef>
              <a:spcPts val="600"/>
            </a:spcBef>
            <a:spcAft>
              <a:spcPts val="600"/>
            </a:spcAft>
          </a:pPr>
          <a:endParaRPr lang="el-GR" sz="1400">
            <a:solidFill>
              <a:srgbClr val="0000FF"/>
            </a:solidFill>
          </a:endParaRPr>
        </a:p>
      </dgm:t>
    </dgm:pt>
    <dgm:pt modelId="{0CA5529D-CCFC-40F9-95B9-C77E2F409CDB}">
      <dgm:prSet phldrT="[Κείμενο]" custT="1"/>
      <dgm:spPr/>
      <dgm:t>
        <a:bodyPr/>
        <a:lstStyle/>
        <a:p>
          <a:pPr>
            <a:lnSpc>
              <a:spcPct val="114000"/>
            </a:lnSpc>
            <a:spcBef>
              <a:spcPts val="600"/>
            </a:spcBef>
            <a:spcAft>
              <a:spcPts val="600"/>
            </a:spcAft>
          </a:pPr>
          <a:r>
            <a:rPr lang="en-US" sz="1600" dirty="0" smtClean="0">
              <a:solidFill>
                <a:schemeClr val="bg1"/>
              </a:solidFill>
            </a:rPr>
            <a:t>Insurance</a:t>
          </a:r>
          <a:endParaRPr lang="el-GR" sz="1600" dirty="0">
            <a:solidFill>
              <a:schemeClr val="bg1"/>
            </a:solidFill>
          </a:endParaRPr>
        </a:p>
      </dgm:t>
    </dgm:pt>
    <dgm:pt modelId="{DA18FC5F-911A-4041-8EC5-675807D31222}" type="parTrans" cxnId="{CC3259E8-E46E-4667-BDE1-BCA91B0F5BD0}">
      <dgm:prSet/>
      <dgm:spPr/>
      <dgm:t>
        <a:bodyPr/>
        <a:lstStyle/>
        <a:p>
          <a:pPr>
            <a:lnSpc>
              <a:spcPct val="114000"/>
            </a:lnSpc>
            <a:spcBef>
              <a:spcPts val="600"/>
            </a:spcBef>
            <a:spcAft>
              <a:spcPts val="600"/>
            </a:spcAft>
          </a:pPr>
          <a:endParaRPr lang="el-GR" sz="1400">
            <a:solidFill>
              <a:srgbClr val="0000FF"/>
            </a:solidFill>
          </a:endParaRPr>
        </a:p>
      </dgm:t>
    </dgm:pt>
    <dgm:pt modelId="{D8736C16-AC54-40A3-A668-056F40EA6EBD}" type="sibTrans" cxnId="{CC3259E8-E46E-4667-BDE1-BCA91B0F5BD0}">
      <dgm:prSet/>
      <dgm:spPr/>
      <dgm:t>
        <a:bodyPr/>
        <a:lstStyle/>
        <a:p>
          <a:pPr>
            <a:lnSpc>
              <a:spcPct val="114000"/>
            </a:lnSpc>
            <a:spcBef>
              <a:spcPts val="600"/>
            </a:spcBef>
            <a:spcAft>
              <a:spcPts val="600"/>
            </a:spcAft>
          </a:pPr>
          <a:endParaRPr lang="el-GR" sz="1400">
            <a:solidFill>
              <a:srgbClr val="0000FF"/>
            </a:solidFill>
          </a:endParaRPr>
        </a:p>
      </dgm:t>
    </dgm:pt>
    <dgm:pt modelId="{C70CCE14-5EB6-4DAF-92DD-9E3375E0C9CF}">
      <dgm:prSet phldrT="[Κείμενο]" custT="1"/>
      <dgm:spPr/>
      <dgm:t>
        <a:bodyPr/>
        <a:lstStyle/>
        <a:p>
          <a:pPr>
            <a:lnSpc>
              <a:spcPct val="114000"/>
            </a:lnSpc>
            <a:spcBef>
              <a:spcPts val="600"/>
            </a:spcBef>
            <a:spcAft>
              <a:spcPts val="600"/>
            </a:spcAft>
          </a:pPr>
          <a:r>
            <a:rPr lang="en-US" altLang="el-GR" sz="1400" dirty="0" smtClean="0">
              <a:solidFill>
                <a:srgbClr val="0000FF"/>
              </a:solidFill>
            </a:rPr>
            <a:t>Environmental risks are covered by insurance policy</a:t>
          </a:r>
          <a:endParaRPr lang="el-GR" sz="1400" dirty="0">
            <a:solidFill>
              <a:srgbClr val="0000FF"/>
            </a:solidFill>
          </a:endParaRPr>
        </a:p>
      </dgm:t>
    </dgm:pt>
    <dgm:pt modelId="{5E0598E8-61A5-4EF4-A49A-71737716CCC6}" type="parTrans" cxnId="{4357D663-3746-4B31-805A-5CFF64BE1874}">
      <dgm:prSet/>
      <dgm:spPr/>
      <dgm:t>
        <a:bodyPr/>
        <a:lstStyle/>
        <a:p>
          <a:pPr>
            <a:lnSpc>
              <a:spcPct val="114000"/>
            </a:lnSpc>
            <a:spcBef>
              <a:spcPts val="600"/>
            </a:spcBef>
            <a:spcAft>
              <a:spcPts val="600"/>
            </a:spcAft>
          </a:pPr>
          <a:endParaRPr lang="el-GR" sz="1400">
            <a:solidFill>
              <a:srgbClr val="0000FF"/>
            </a:solidFill>
          </a:endParaRPr>
        </a:p>
      </dgm:t>
    </dgm:pt>
    <dgm:pt modelId="{DB80DEB8-9477-4C1C-9EC1-0C813D34E347}" type="sibTrans" cxnId="{4357D663-3746-4B31-805A-5CFF64BE1874}">
      <dgm:prSet/>
      <dgm:spPr/>
      <dgm:t>
        <a:bodyPr/>
        <a:lstStyle/>
        <a:p>
          <a:pPr>
            <a:lnSpc>
              <a:spcPct val="114000"/>
            </a:lnSpc>
            <a:spcBef>
              <a:spcPts val="600"/>
            </a:spcBef>
            <a:spcAft>
              <a:spcPts val="600"/>
            </a:spcAft>
          </a:pPr>
          <a:endParaRPr lang="el-GR" sz="1400">
            <a:solidFill>
              <a:srgbClr val="0000FF"/>
            </a:solidFill>
          </a:endParaRPr>
        </a:p>
      </dgm:t>
    </dgm:pt>
    <dgm:pt modelId="{9FD77E82-F6C9-4C28-8928-5E7BEE59129F}">
      <dgm:prSet phldrT="[Κείμενο]" custT="1"/>
      <dgm:spPr/>
      <dgm:t>
        <a:bodyPr/>
        <a:lstStyle/>
        <a:p>
          <a:pPr>
            <a:lnSpc>
              <a:spcPct val="114000"/>
            </a:lnSpc>
            <a:spcBef>
              <a:spcPts val="600"/>
            </a:spcBef>
            <a:spcAft>
              <a:spcPts val="600"/>
            </a:spcAft>
          </a:pPr>
          <a:r>
            <a:rPr lang="en-US" altLang="el-GR" sz="1400" dirty="0" smtClean="0">
              <a:solidFill>
                <a:srgbClr val="0000FF"/>
              </a:solidFill>
            </a:rPr>
            <a:t>adherence to laws and regulations including the health &amp; safety and environmental 	regulation </a:t>
          </a:r>
          <a:endParaRPr lang="el-GR" sz="1400" dirty="0">
            <a:solidFill>
              <a:srgbClr val="0000FF"/>
            </a:solidFill>
          </a:endParaRPr>
        </a:p>
      </dgm:t>
    </dgm:pt>
    <dgm:pt modelId="{FD0223C7-F54D-4A38-9601-20982F7E5B9D}" type="parTrans" cxnId="{DBAA118F-73EE-4327-9A86-012412EC4637}">
      <dgm:prSet/>
      <dgm:spPr/>
      <dgm:t>
        <a:bodyPr/>
        <a:lstStyle/>
        <a:p>
          <a:pPr>
            <a:lnSpc>
              <a:spcPct val="114000"/>
            </a:lnSpc>
            <a:spcBef>
              <a:spcPts val="600"/>
            </a:spcBef>
            <a:spcAft>
              <a:spcPts val="600"/>
            </a:spcAft>
          </a:pPr>
          <a:endParaRPr lang="el-GR">
            <a:solidFill>
              <a:srgbClr val="0000FF"/>
            </a:solidFill>
          </a:endParaRPr>
        </a:p>
      </dgm:t>
    </dgm:pt>
    <dgm:pt modelId="{632922A7-1866-4866-AB20-D9F2D6058D37}" type="sibTrans" cxnId="{DBAA118F-73EE-4327-9A86-012412EC4637}">
      <dgm:prSet/>
      <dgm:spPr/>
      <dgm:t>
        <a:bodyPr/>
        <a:lstStyle/>
        <a:p>
          <a:pPr>
            <a:lnSpc>
              <a:spcPct val="114000"/>
            </a:lnSpc>
            <a:spcBef>
              <a:spcPts val="600"/>
            </a:spcBef>
            <a:spcAft>
              <a:spcPts val="600"/>
            </a:spcAft>
          </a:pPr>
          <a:endParaRPr lang="el-GR">
            <a:solidFill>
              <a:srgbClr val="0000FF"/>
            </a:solidFill>
          </a:endParaRPr>
        </a:p>
      </dgm:t>
    </dgm:pt>
    <dgm:pt modelId="{A32D5CA0-DF7C-4DE5-8B89-3AAAE05E7434}" type="pres">
      <dgm:prSet presAssocID="{AEE98823-4D21-4893-A313-B9697E7A53A9}" presName="Name0" presStyleCnt="0">
        <dgm:presLayoutVars>
          <dgm:dir/>
          <dgm:animLvl val="lvl"/>
          <dgm:resizeHandles val="exact"/>
        </dgm:presLayoutVars>
      </dgm:prSet>
      <dgm:spPr/>
      <dgm:t>
        <a:bodyPr/>
        <a:lstStyle/>
        <a:p>
          <a:endParaRPr lang="el-GR"/>
        </a:p>
      </dgm:t>
    </dgm:pt>
    <dgm:pt modelId="{A2E99069-2AE2-445C-B486-D589989D0C72}" type="pres">
      <dgm:prSet presAssocID="{7B55BEB7-A5A6-46AF-A36C-929400FF544D}" presName="composite" presStyleCnt="0"/>
      <dgm:spPr/>
    </dgm:pt>
    <dgm:pt modelId="{2E510A36-7F1A-4DF9-9267-18D74E0217E3}" type="pres">
      <dgm:prSet presAssocID="{7B55BEB7-A5A6-46AF-A36C-929400FF544D}" presName="parTx" presStyleLbl="alignNode1" presStyleIdx="0" presStyleCnt="3">
        <dgm:presLayoutVars>
          <dgm:chMax val="0"/>
          <dgm:chPref val="0"/>
          <dgm:bulletEnabled val="1"/>
        </dgm:presLayoutVars>
      </dgm:prSet>
      <dgm:spPr/>
      <dgm:t>
        <a:bodyPr/>
        <a:lstStyle/>
        <a:p>
          <a:endParaRPr lang="el-GR"/>
        </a:p>
      </dgm:t>
    </dgm:pt>
    <dgm:pt modelId="{83356FDD-768A-475A-B19E-FF2F75EB9F29}" type="pres">
      <dgm:prSet presAssocID="{7B55BEB7-A5A6-46AF-A36C-929400FF544D}" presName="desTx" presStyleLbl="alignAccFollowNode1" presStyleIdx="0" presStyleCnt="3">
        <dgm:presLayoutVars>
          <dgm:bulletEnabled val="1"/>
        </dgm:presLayoutVars>
      </dgm:prSet>
      <dgm:spPr/>
      <dgm:t>
        <a:bodyPr/>
        <a:lstStyle/>
        <a:p>
          <a:endParaRPr lang="el-GR"/>
        </a:p>
      </dgm:t>
    </dgm:pt>
    <dgm:pt modelId="{D529715D-D2B8-41B5-9CEA-1742F1303BCF}" type="pres">
      <dgm:prSet presAssocID="{4134CD6F-AAFC-4B08-BFF0-75FACF938B57}" presName="space" presStyleCnt="0"/>
      <dgm:spPr/>
    </dgm:pt>
    <dgm:pt modelId="{99D40C06-E3A6-4CD4-8C59-66FA5F1C9C3E}" type="pres">
      <dgm:prSet presAssocID="{C35CE63B-ED77-4632-98A8-60B5192C9EF8}" presName="composite" presStyleCnt="0"/>
      <dgm:spPr/>
    </dgm:pt>
    <dgm:pt modelId="{8827E203-C573-41C9-A528-A56753ABC6CA}" type="pres">
      <dgm:prSet presAssocID="{C35CE63B-ED77-4632-98A8-60B5192C9EF8}" presName="parTx" presStyleLbl="alignNode1" presStyleIdx="1" presStyleCnt="3">
        <dgm:presLayoutVars>
          <dgm:chMax val="0"/>
          <dgm:chPref val="0"/>
          <dgm:bulletEnabled val="1"/>
        </dgm:presLayoutVars>
      </dgm:prSet>
      <dgm:spPr/>
      <dgm:t>
        <a:bodyPr/>
        <a:lstStyle/>
        <a:p>
          <a:endParaRPr lang="el-GR"/>
        </a:p>
      </dgm:t>
    </dgm:pt>
    <dgm:pt modelId="{154EB485-E7D6-4580-9314-4D3CBFC6876D}" type="pres">
      <dgm:prSet presAssocID="{C35CE63B-ED77-4632-98A8-60B5192C9EF8}" presName="desTx" presStyleLbl="alignAccFollowNode1" presStyleIdx="1" presStyleCnt="3">
        <dgm:presLayoutVars>
          <dgm:bulletEnabled val="1"/>
        </dgm:presLayoutVars>
      </dgm:prSet>
      <dgm:spPr/>
      <dgm:t>
        <a:bodyPr/>
        <a:lstStyle/>
        <a:p>
          <a:endParaRPr lang="el-GR"/>
        </a:p>
      </dgm:t>
    </dgm:pt>
    <dgm:pt modelId="{4C8EBC3E-5947-429D-A802-8FACF3BB3BFE}" type="pres">
      <dgm:prSet presAssocID="{160E0D6F-C935-42D0-B74C-78D275C20D64}" presName="space" presStyleCnt="0"/>
      <dgm:spPr/>
    </dgm:pt>
    <dgm:pt modelId="{4E1B3B4D-90F2-412A-B370-D20444BF6B2C}" type="pres">
      <dgm:prSet presAssocID="{0CA5529D-CCFC-40F9-95B9-C77E2F409CDB}" presName="composite" presStyleCnt="0"/>
      <dgm:spPr/>
    </dgm:pt>
    <dgm:pt modelId="{00ED5350-42B7-486A-B777-3882A07A6B6F}" type="pres">
      <dgm:prSet presAssocID="{0CA5529D-CCFC-40F9-95B9-C77E2F409CDB}" presName="parTx" presStyleLbl="alignNode1" presStyleIdx="2" presStyleCnt="3">
        <dgm:presLayoutVars>
          <dgm:chMax val="0"/>
          <dgm:chPref val="0"/>
          <dgm:bulletEnabled val="1"/>
        </dgm:presLayoutVars>
      </dgm:prSet>
      <dgm:spPr/>
      <dgm:t>
        <a:bodyPr/>
        <a:lstStyle/>
        <a:p>
          <a:endParaRPr lang="el-GR"/>
        </a:p>
      </dgm:t>
    </dgm:pt>
    <dgm:pt modelId="{51BD3851-E47A-41C1-92ED-488825DC8112}" type="pres">
      <dgm:prSet presAssocID="{0CA5529D-CCFC-40F9-95B9-C77E2F409CDB}" presName="desTx" presStyleLbl="alignAccFollowNode1" presStyleIdx="2" presStyleCnt="3">
        <dgm:presLayoutVars>
          <dgm:bulletEnabled val="1"/>
        </dgm:presLayoutVars>
      </dgm:prSet>
      <dgm:spPr/>
      <dgm:t>
        <a:bodyPr/>
        <a:lstStyle/>
        <a:p>
          <a:endParaRPr lang="el-GR"/>
        </a:p>
      </dgm:t>
    </dgm:pt>
  </dgm:ptLst>
  <dgm:cxnLst>
    <dgm:cxn modelId="{8CF93514-1094-453D-873B-31C5520A116A}" type="presOf" srcId="{7E799A6A-D6DF-4A1A-8665-DD8E45A9F6F3}" destId="{154EB485-E7D6-4580-9314-4D3CBFC6876D}" srcOrd="0" destOrd="0" presId="urn:microsoft.com/office/officeart/2005/8/layout/hList1"/>
    <dgm:cxn modelId="{4367A29C-E262-4D29-AE56-31FB9DB2F385}" type="presOf" srcId="{7B55BEB7-A5A6-46AF-A36C-929400FF544D}" destId="{2E510A36-7F1A-4DF9-9267-18D74E0217E3}" srcOrd="0" destOrd="0" presId="urn:microsoft.com/office/officeart/2005/8/layout/hList1"/>
    <dgm:cxn modelId="{C4573B3B-93D1-4390-97A2-6BCC317D6124}" srcId="{AEE98823-4D21-4893-A313-B9697E7A53A9}" destId="{7B55BEB7-A5A6-46AF-A36C-929400FF544D}" srcOrd="0" destOrd="0" parTransId="{C7EC2B0E-E600-4A80-815A-6CD9F43330EE}" sibTransId="{4134CD6F-AAFC-4B08-BFF0-75FACF938B57}"/>
    <dgm:cxn modelId="{25AE7614-6DEE-4AA3-9194-C1D41A9BE3A9}" srcId="{AEE98823-4D21-4893-A313-B9697E7A53A9}" destId="{C35CE63B-ED77-4632-98A8-60B5192C9EF8}" srcOrd="1" destOrd="0" parTransId="{B03845ED-A022-4CCB-B26A-37BE88056E2C}" sibTransId="{160E0D6F-C935-42D0-B74C-78D275C20D64}"/>
    <dgm:cxn modelId="{A59CB0F5-5183-4ECC-8A4D-05D2B089EAFD}" type="presOf" srcId="{0CA5529D-CCFC-40F9-95B9-C77E2F409CDB}" destId="{00ED5350-42B7-486A-B777-3882A07A6B6F}" srcOrd="0" destOrd="0" presId="urn:microsoft.com/office/officeart/2005/8/layout/hList1"/>
    <dgm:cxn modelId="{2D223D3E-C736-4022-86EC-81047A925579}" type="presOf" srcId="{9FD77E82-F6C9-4C28-8928-5E7BEE59129F}" destId="{154EB485-E7D6-4580-9314-4D3CBFC6876D}" srcOrd="0" destOrd="1" presId="urn:microsoft.com/office/officeart/2005/8/layout/hList1"/>
    <dgm:cxn modelId="{48BAD43E-550F-4EE9-9DFC-34AD0AD06348}" srcId="{C35CE63B-ED77-4632-98A8-60B5192C9EF8}" destId="{7E799A6A-D6DF-4A1A-8665-DD8E45A9F6F3}" srcOrd="0" destOrd="0" parTransId="{B7970F73-ED94-4F46-A3F1-20B23CBAB544}" sibTransId="{1E2DFA78-9AA0-4CAD-8060-EDA807FBD142}"/>
    <dgm:cxn modelId="{DBAA118F-73EE-4327-9A86-012412EC4637}" srcId="{C35CE63B-ED77-4632-98A8-60B5192C9EF8}" destId="{9FD77E82-F6C9-4C28-8928-5E7BEE59129F}" srcOrd="1" destOrd="0" parTransId="{FD0223C7-F54D-4A38-9601-20982F7E5B9D}" sibTransId="{632922A7-1866-4866-AB20-D9F2D6058D37}"/>
    <dgm:cxn modelId="{237FB7D0-4B5C-4DA9-9F91-2FFFD7B06DCD}" type="presOf" srcId="{167D821E-A401-407C-925E-6B3D1503A436}" destId="{83356FDD-768A-475A-B19E-FF2F75EB9F29}" srcOrd="0" destOrd="0" presId="urn:microsoft.com/office/officeart/2005/8/layout/hList1"/>
    <dgm:cxn modelId="{8F14AEEB-7E12-4CB4-9554-E88D37DEC7D5}" srcId="{7B55BEB7-A5A6-46AF-A36C-929400FF544D}" destId="{167D821E-A401-407C-925E-6B3D1503A436}" srcOrd="0" destOrd="0" parTransId="{7C15159F-FADB-4BCA-9582-007DA28BC6FE}" sibTransId="{481135F7-7FB6-4E10-A769-5B690774C9CD}"/>
    <dgm:cxn modelId="{85CCB4FB-834B-49D2-8F09-A83DDCDB9C0A}" type="presOf" srcId="{C35CE63B-ED77-4632-98A8-60B5192C9EF8}" destId="{8827E203-C573-41C9-A528-A56753ABC6CA}" srcOrd="0" destOrd="0" presId="urn:microsoft.com/office/officeart/2005/8/layout/hList1"/>
    <dgm:cxn modelId="{12104C89-4C4D-451D-8F64-3437EB556E39}" type="presOf" srcId="{AEE98823-4D21-4893-A313-B9697E7A53A9}" destId="{A32D5CA0-DF7C-4DE5-8B89-3AAAE05E7434}" srcOrd="0" destOrd="0" presId="urn:microsoft.com/office/officeart/2005/8/layout/hList1"/>
    <dgm:cxn modelId="{CC3259E8-E46E-4667-BDE1-BCA91B0F5BD0}" srcId="{AEE98823-4D21-4893-A313-B9697E7A53A9}" destId="{0CA5529D-CCFC-40F9-95B9-C77E2F409CDB}" srcOrd="2" destOrd="0" parTransId="{DA18FC5F-911A-4041-8EC5-675807D31222}" sibTransId="{D8736C16-AC54-40A3-A668-056F40EA6EBD}"/>
    <dgm:cxn modelId="{91BE3F33-0145-49D6-BF4C-6336E90E849D}" type="presOf" srcId="{C70CCE14-5EB6-4DAF-92DD-9E3375E0C9CF}" destId="{51BD3851-E47A-41C1-92ED-488825DC8112}" srcOrd="0" destOrd="0" presId="urn:microsoft.com/office/officeart/2005/8/layout/hList1"/>
    <dgm:cxn modelId="{4357D663-3746-4B31-805A-5CFF64BE1874}" srcId="{0CA5529D-CCFC-40F9-95B9-C77E2F409CDB}" destId="{C70CCE14-5EB6-4DAF-92DD-9E3375E0C9CF}" srcOrd="0" destOrd="0" parTransId="{5E0598E8-61A5-4EF4-A49A-71737716CCC6}" sibTransId="{DB80DEB8-9477-4C1C-9EC1-0C813D34E347}"/>
    <dgm:cxn modelId="{AAE6B1B5-53EB-428C-BB6B-A68761036158}" type="presParOf" srcId="{A32D5CA0-DF7C-4DE5-8B89-3AAAE05E7434}" destId="{A2E99069-2AE2-445C-B486-D589989D0C72}" srcOrd="0" destOrd="0" presId="urn:microsoft.com/office/officeart/2005/8/layout/hList1"/>
    <dgm:cxn modelId="{BE66FA79-1108-4CA3-A83F-6F993A5BDA13}" type="presParOf" srcId="{A2E99069-2AE2-445C-B486-D589989D0C72}" destId="{2E510A36-7F1A-4DF9-9267-18D74E0217E3}" srcOrd="0" destOrd="0" presId="urn:microsoft.com/office/officeart/2005/8/layout/hList1"/>
    <dgm:cxn modelId="{903EB895-34A8-4DE8-8D6C-F135B5505D5D}" type="presParOf" srcId="{A2E99069-2AE2-445C-B486-D589989D0C72}" destId="{83356FDD-768A-475A-B19E-FF2F75EB9F29}" srcOrd="1" destOrd="0" presId="urn:microsoft.com/office/officeart/2005/8/layout/hList1"/>
    <dgm:cxn modelId="{403AB159-CB21-48AE-81BD-2F6CAD659F87}" type="presParOf" srcId="{A32D5CA0-DF7C-4DE5-8B89-3AAAE05E7434}" destId="{D529715D-D2B8-41B5-9CEA-1742F1303BCF}" srcOrd="1" destOrd="0" presId="urn:microsoft.com/office/officeart/2005/8/layout/hList1"/>
    <dgm:cxn modelId="{7F418A3E-F912-44D8-A2CD-CDBA68D76ED1}" type="presParOf" srcId="{A32D5CA0-DF7C-4DE5-8B89-3AAAE05E7434}" destId="{99D40C06-E3A6-4CD4-8C59-66FA5F1C9C3E}" srcOrd="2" destOrd="0" presId="urn:microsoft.com/office/officeart/2005/8/layout/hList1"/>
    <dgm:cxn modelId="{3DD16186-ED57-493E-931C-2448C563DF29}" type="presParOf" srcId="{99D40C06-E3A6-4CD4-8C59-66FA5F1C9C3E}" destId="{8827E203-C573-41C9-A528-A56753ABC6CA}" srcOrd="0" destOrd="0" presId="urn:microsoft.com/office/officeart/2005/8/layout/hList1"/>
    <dgm:cxn modelId="{F6B622F8-C8C4-4FF0-88D9-9943EA5B319F}" type="presParOf" srcId="{99D40C06-E3A6-4CD4-8C59-66FA5F1C9C3E}" destId="{154EB485-E7D6-4580-9314-4D3CBFC6876D}" srcOrd="1" destOrd="0" presId="urn:microsoft.com/office/officeart/2005/8/layout/hList1"/>
    <dgm:cxn modelId="{579524F3-1003-4F11-A6BB-C25A2152E85F}" type="presParOf" srcId="{A32D5CA0-DF7C-4DE5-8B89-3AAAE05E7434}" destId="{4C8EBC3E-5947-429D-A802-8FACF3BB3BFE}" srcOrd="3" destOrd="0" presId="urn:microsoft.com/office/officeart/2005/8/layout/hList1"/>
    <dgm:cxn modelId="{91E15E6F-8945-4F90-8A63-20C4EDEDCA9D}" type="presParOf" srcId="{A32D5CA0-DF7C-4DE5-8B89-3AAAE05E7434}" destId="{4E1B3B4D-90F2-412A-B370-D20444BF6B2C}" srcOrd="4" destOrd="0" presId="urn:microsoft.com/office/officeart/2005/8/layout/hList1"/>
    <dgm:cxn modelId="{845DAC3A-D6E4-4EDB-B555-4AB5EE082B6D}" type="presParOf" srcId="{4E1B3B4D-90F2-412A-B370-D20444BF6B2C}" destId="{00ED5350-42B7-486A-B777-3882A07A6B6F}" srcOrd="0" destOrd="0" presId="urn:microsoft.com/office/officeart/2005/8/layout/hList1"/>
    <dgm:cxn modelId="{933E387F-33EE-41F8-A7AE-B637E3B12D07}" type="presParOf" srcId="{4E1B3B4D-90F2-412A-B370-D20444BF6B2C}" destId="{51BD3851-E47A-41C1-92ED-488825DC81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55DA2C-3470-4A87-9BFE-9A7CABC573D8}" type="doc">
      <dgm:prSet loTypeId="urn:microsoft.com/office/officeart/2005/8/layout/hierarchy3" loCatId="list" qsTypeId="urn:microsoft.com/office/officeart/2005/8/quickstyle/3d1" qsCatId="3D" csTypeId="urn:microsoft.com/office/officeart/2005/8/colors/colorful4" csCatId="colorful" phldr="1"/>
      <dgm:spPr/>
      <dgm:t>
        <a:bodyPr/>
        <a:lstStyle/>
        <a:p>
          <a:endParaRPr lang="el-GR"/>
        </a:p>
      </dgm:t>
    </dgm:pt>
    <dgm:pt modelId="{6BB691F4-4FE6-45BF-B180-BC54E0256C6F}">
      <dgm:prSet phldrT="[Κείμενο]" custT="1"/>
      <dgm:spPr/>
      <dgm:t>
        <a:bodyPr/>
        <a:lstStyle/>
        <a:p>
          <a:r>
            <a:rPr lang="en-US" altLang="el-GR" sz="1600" b="1" dirty="0" smtClean="0"/>
            <a:t>Positive </a:t>
          </a:r>
        </a:p>
        <a:p>
          <a:r>
            <a:rPr lang="en-US" altLang="el-GR" sz="1600" b="1" dirty="0" smtClean="0"/>
            <a:t>undertaking of the Borrower</a:t>
          </a:r>
          <a:endParaRPr lang="el-GR" sz="1600" b="1" dirty="0"/>
        </a:p>
      </dgm:t>
    </dgm:pt>
    <dgm:pt modelId="{39AABB22-1201-4ABF-B567-2287AF469FC3}" type="parTrans" cxnId="{9DA8BA4E-448C-4860-8DF7-3CBD16CF2FF0}">
      <dgm:prSet/>
      <dgm:spPr/>
      <dgm:t>
        <a:bodyPr/>
        <a:lstStyle/>
        <a:p>
          <a:endParaRPr lang="el-GR"/>
        </a:p>
      </dgm:t>
    </dgm:pt>
    <dgm:pt modelId="{7EB34AD9-387E-4739-8BEC-2CD202957137}" type="sibTrans" cxnId="{9DA8BA4E-448C-4860-8DF7-3CBD16CF2FF0}">
      <dgm:prSet/>
      <dgm:spPr/>
      <dgm:t>
        <a:bodyPr/>
        <a:lstStyle/>
        <a:p>
          <a:endParaRPr lang="el-GR"/>
        </a:p>
      </dgm:t>
    </dgm:pt>
    <dgm:pt modelId="{435A07A3-B1FD-4FEF-A773-80A74E8DB4E2}">
      <dgm:prSet phldrT="[Κείμενο]" custT="1"/>
      <dgm:spPr/>
      <dgm:t>
        <a:bodyPr/>
        <a:lstStyle/>
        <a:p>
          <a:pPr algn="just"/>
          <a:r>
            <a:rPr lang="en-US" altLang="el-GR" sz="1400" dirty="0" smtClean="0">
              <a:solidFill>
                <a:srgbClr val="0000FF"/>
              </a:solidFill>
            </a:rPr>
            <a:t>adherence to laws and regulations including the 	health &amp; safety and environmental regulation </a:t>
          </a:r>
          <a:endParaRPr lang="el-GR" sz="1400" dirty="0">
            <a:solidFill>
              <a:srgbClr val="0000FF"/>
            </a:solidFill>
          </a:endParaRPr>
        </a:p>
      </dgm:t>
    </dgm:pt>
    <dgm:pt modelId="{48533E95-E14A-44B2-A31C-2F513958031C}" type="parTrans" cxnId="{EF5DCACA-97E1-46A9-8706-A20C58714CFB}">
      <dgm:prSet/>
      <dgm:spPr/>
      <dgm:t>
        <a:bodyPr/>
        <a:lstStyle/>
        <a:p>
          <a:endParaRPr lang="el-GR"/>
        </a:p>
      </dgm:t>
    </dgm:pt>
    <dgm:pt modelId="{058B718A-6986-4C09-A2C5-F746C294C1E1}" type="sibTrans" cxnId="{EF5DCACA-97E1-46A9-8706-A20C58714CFB}">
      <dgm:prSet/>
      <dgm:spPr/>
      <dgm:t>
        <a:bodyPr/>
        <a:lstStyle/>
        <a:p>
          <a:endParaRPr lang="el-GR"/>
        </a:p>
      </dgm:t>
    </dgm:pt>
    <dgm:pt modelId="{413A9E0F-C5EB-418C-BFF3-12D3C8EF65D5}">
      <dgm:prSet phldrT="[Κείμενο]" custT="1"/>
      <dgm:spPr/>
      <dgm:t>
        <a:bodyPr/>
        <a:lstStyle/>
        <a:p>
          <a:r>
            <a:rPr lang="en-US" altLang="el-GR" sz="1600" b="1" dirty="0" smtClean="0"/>
            <a:t>Events of Default:   </a:t>
          </a:r>
          <a:endParaRPr lang="el-GR" sz="1600" b="1" dirty="0"/>
        </a:p>
      </dgm:t>
    </dgm:pt>
    <dgm:pt modelId="{83B2177B-8690-4636-AFFB-00BA782FFEA7}" type="parTrans" cxnId="{508A16C8-C21E-4773-B962-B2CACD703D98}">
      <dgm:prSet/>
      <dgm:spPr/>
      <dgm:t>
        <a:bodyPr/>
        <a:lstStyle/>
        <a:p>
          <a:endParaRPr lang="el-GR"/>
        </a:p>
      </dgm:t>
    </dgm:pt>
    <dgm:pt modelId="{7F537F3B-5411-4FFB-B979-D316614D80F6}" type="sibTrans" cxnId="{508A16C8-C21E-4773-B962-B2CACD703D98}">
      <dgm:prSet/>
      <dgm:spPr/>
      <dgm:t>
        <a:bodyPr/>
        <a:lstStyle/>
        <a:p>
          <a:endParaRPr lang="el-GR"/>
        </a:p>
      </dgm:t>
    </dgm:pt>
    <dgm:pt modelId="{4D9A9969-FE55-4543-A5E3-E28B8DEF4483}">
      <dgm:prSet phldrT="[Κείμενο]" custT="1"/>
      <dgm:spPr/>
      <dgm:t>
        <a:bodyPr/>
        <a:lstStyle/>
        <a:p>
          <a:pPr algn="just"/>
          <a:r>
            <a:rPr lang="en-US" altLang="el-GR" sz="1400" smtClean="0">
              <a:solidFill>
                <a:srgbClr val="0000FF"/>
              </a:solidFill>
            </a:rPr>
            <a:t>- risk allocation of environmental and social risks. Concession agreement may be terminated in case of violation of environmental legislation</a:t>
          </a:r>
          <a:endParaRPr lang="el-GR" sz="1400" dirty="0">
            <a:solidFill>
              <a:srgbClr val="0000FF"/>
            </a:solidFill>
          </a:endParaRPr>
        </a:p>
      </dgm:t>
    </dgm:pt>
    <dgm:pt modelId="{CC37C16E-4411-4487-AD19-A00F656399FC}" type="parTrans" cxnId="{1331497A-5374-46C9-98E3-A0CFF066782D}">
      <dgm:prSet/>
      <dgm:spPr/>
      <dgm:t>
        <a:bodyPr/>
        <a:lstStyle/>
        <a:p>
          <a:endParaRPr lang="el-GR"/>
        </a:p>
      </dgm:t>
    </dgm:pt>
    <dgm:pt modelId="{AF6B4D28-C10C-4D70-B7E4-ABFD3C04853D}" type="sibTrans" cxnId="{1331497A-5374-46C9-98E3-A0CFF066782D}">
      <dgm:prSet/>
      <dgm:spPr/>
      <dgm:t>
        <a:bodyPr/>
        <a:lstStyle/>
        <a:p>
          <a:endParaRPr lang="el-GR"/>
        </a:p>
      </dgm:t>
    </dgm:pt>
    <dgm:pt modelId="{7F6599CE-17C4-4366-A3B8-478373BC2A92}" type="pres">
      <dgm:prSet presAssocID="{A655DA2C-3470-4A87-9BFE-9A7CABC573D8}" presName="diagram" presStyleCnt="0">
        <dgm:presLayoutVars>
          <dgm:chPref val="1"/>
          <dgm:dir/>
          <dgm:animOne val="branch"/>
          <dgm:animLvl val="lvl"/>
          <dgm:resizeHandles/>
        </dgm:presLayoutVars>
      </dgm:prSet>
      <dgm:spPr/>
      <dgm:t>
        <a:bodyPr/>
        <a:lstStyle/>
        <a:p>
          <a:endParaRPr lang="el-GR"/>
        </a:p>
      </dgm:t>
    </dgm:pt>
    <dgm:pt modelId="{706C9D54-84E7-4A05-AC67-2EDAAD04F228}" type="pres">
      <dgm:prSet presAssocID="{6BB691F4-4FE6-45BF-B180-BC54E0256C6F}" presName="root" presStyleCnt="0"/>
      <dgm:spPr/>
    </dgm:pt>
    <dgm:pt modelId="{6EE7F22F-CD22-4264-AECE-81A9A5DB24AD}" type="pres">
      <dgm:prSet presAssocID="{6BB691F4-4FE6-45BF-B180-BC54E0256C6F}" presName="rootComposite" presStyleCnt="0"/>
      <dgm:spPr/>
    </dgm:pt>
    <dgm:pt modelId="{B0E6133E-118C-43B4-9102-5833C3D1E3EB}" type="pres">
      <dgm:prSet presAssocID="{6BB691F4-4FE6-45BF-B180-BC54E0256C6F}" presName="rootText" presStyleLbl="node1" presStyleIdx="0" presStyleCnt="2" custScaleY="50214"/>
      <dgm:spPr/>
      <dgm:t>
        <a:bodyPr/>
        <a:lstStyle/>
        <a:p>
          <a:endParaRPr lang="el-GR"/>
        </a:p>
      </dgm:t>
    </dgm:pt>
    <dgm:pt modelId="{129EFAB2-83D2-420B-B1FC-B6DD29BFF769}" type="pres">
      <dgm:prSet presAssocID="{6BB691F4-4FE6-45BF-B180-BC54E0256C6F}" presName="rootConnector" presStyleLbl="node1" presStyleIdx="0" presStyleCnt="2"/>
      <dgm:spPr/>
      <dgm:t>
        <a:bodyPr/>
        <a:lstStyle/>
        <a:p>
          <a:endParaRPr lang="el-GR"/>
        </a:p>
      </dgm:t>
    </dgm:pt>
    <dgm:pt modelId="{5C94ED94-0150-4FCC-95AF-2D9AD292E274}" type="pres">
      <dgm:prSet presAssocID="{6BB691F4-4FE6-45BF-B180-BC54E0256C6F}" presName="childShape" presStyleCnt="0"/>
      <dgm:spPr/>
    </dgm:pt>
    <dgm:pt modelId="{03ACA852-28CE-4D8F-B342-40739981B187}" type="pres">
      <dgm:prSet presAssocID="{48533E95-E14A-44B2-A31C-2F513958031C}" presName="Name13" presStyleLbl="parChTrans1D2" presStyleIdx="0" presStyleCnt="2"/>
      <dgm:spPr/>
      <dgm:t>
        <a:bodyPr/>
        <a:lstStyle/>
        <a:p>
          <a:endParaRPr lang="el-GR"/>
        </a:p>
      </dgm:t>
    </dgm:pt>
    <dgm:pt modelId="{78F13C84-9901-4023-A77A-2DB1F611B039}" type="pres">
      <dgm:prSet presAssocID="{435A07A3-B1FD-4FEF-A773-80A74E8DB4E2}" presName="childText" presStyleLbl="bgAcc1" presStyleIdx="0" presStyleCnt="2" custScaleY="74913" custLinFactNeighborX="-1600">
        <dgm:presLayoutVars>
          <dgm:bulletEnabled val="1"/>
        </dgm:presLayoutVars>
      </dgm:prSet>
      <dgm:spPr/>
      <dgm:t>
        <a:bodyPr/>
        <a:lstStyle/>
        <a:p>
          <a:endParaRPr lang="el-GR"/>
        </a:p>
      </dgm:t>
    </dgm:pt>
    <dgm:pt modelId="{41F02269-47C4-4C67-96DE-B27AA6E30BCE}" type="pres">
      <dgm:prSet presAssocID="{413A9E0F-C5EB-418C-BFF3-12D3C8EF65D5}" presName="root" presStyleCnt="0"/>
      <dgm:spPr/>
    </dgm:pt>
    <dgm:pt modelId="{EDD87FCA-2085-4821-9ED5-1E80F6ABFFFE}" type="pres">
      <dgm:prSet presAssocID="{413A9E0F-C5EB-418C-BFF3-12D3C8EF65D5}" presName="rootComposite" presStyleCnt="0"/>
      <dgm:spPr/>
    </dgm:pt>
    <dgm:pt modelId="{3AA3DE78-B97D-476E-9A23-AB5DC6544F0F}" type="pres">
      <dgm:prSet presAssocID="{413A9E0F-C5EB-418C-BFF3-12D3C8EF65D5}" presName="rootText" presStyleLbl="node1" presStyleIdx="1" presStyleCnt="2" custScaleY="50214"/>
      <dgm:spPr/>
      <dgm:t>
        <a:bodyPr/>
        <a:lstStyle/>
        <a:p>
          <a:endParaRPr lang="el-GR"/>
        </a:p>
      </dgm:t>
    </dgm:pt>
    <dgm:pt modelId="{634D5CA0-B346-4A49-B296-35CC85CBA577}" type="pres">
      <dgm:prSet presAssocID="{413A9E0F-C5EB-418C-BFF3-12D3C8EF65D5}" presName="rootConnector" presStyleLbl="node1" presStyleIdx="1" presStyleCnt="2"/>
      <dgm:spPr/>
      <dgm:t>
        <a:bodyPr/>
        <a:lstStyle/>
        <a:p>
          <a:endParaRPr lang="el-GR"/>
        </a:p>
      </dgm:t>
    </dgm:pt>
    <dgm:pt modelId="{9942443C-8D5F-4B72-A5A0-FC4E1D16E5A9}" type="pres">
      <dgm:prSet presAssocID="{413A9E0F-C5EB-418C-BFF3-12D3C8EF65D5}" presName="childShape" presStyleCnt="0"/>
      <dgm:spPr/>
    </dgm:pt>
    <dgm:pt modelId="{11792AB3-9BB7-4903-9854-6C718E051944}" type="pres">
      <dgm:prSet presAssocID="{CC37C16E-4411-4487-AD19-A00F656399FC}" presName="Name13" presStyleLbl="parChTrans1D2" presStyleIdx="1" presStyleCnt="2"/>
      <dgm:spPr/>
      <dgm:t>
        <a:bodyPr/>
        <a:lstStyle/>
        <a:p>
          <a:endParaRPr lang="el-GR"/>
        </a:p>
      </dgm:t>
    </dgm:pt>
    <dgm:pt modelId="{6561A9AB-69F0-4189-888F-01F2834190F3}" type="pres">
      <dgm:prSet presAssocID="{4D9A9969-FE55-4543-A5E3-E28B8DEF4483}" presName="childText" presStyleLbl="bgAcc1" presStyleIdx="1" presStyleCnt="2" custScaleY="74913">
        <dgm:presLayoutVars>
          <dgm:bulletEnabled val="1"/>
        </dgm:presLayoutVars>
      </dgm:prSet>
      <dgm:spPr/>
      <dgm:t>
        <a:bodyPr/>
        <a:lstStyle/>
        <a:p>
          <a:endParaRPr lang="el-GR"/>
        </a:p>
      </dgm:t>
    </dgm:pt>
  </dgm:ptLst>
  <dgm:cxnLst>
    <dgm:cxn modelId="{D02E19FD-AC08-4A16-BBF4-A400795277B1}" type="presOf" srcId="{A655DA2C-3470-4A87-9BFE-9A7CABC573D8}" destId="{7F6599CE-17C4-4366-A3B8-478373BC2A92}" srcOrd="0" destOrd="0" presId="urn:microsoft.com/office/officeart/2005/8/layout/hierarchy3"/>
    <dgm:cxn modelId="{A314F509-2D72-4EE0-B684-7FD7DC1CCAF8}" type="presOf" srcId="{4D9A9969-FE55-4543-A5E3-E28B8DEF4483}" destId="{6561A9AB-69F0-4189-888F-01F2834190F3}" srcOrd="0" destOrd="0" presId="urn:microsoft.com/office/officeart/2005/8/layout/hierarchy3"/>
    <dgm:cxn modelId="{D1052A79-5EC0-45E8-9564-D9632F93B9F7}" type="presOf" srcId="{48533E95-E14A-44B2-A31C-2F513958031C}" destId="{03ACA852-28CE-4D8F-B342-40739981B187}" srcOrd="0" destOrd="0" presId="urn:microsoft.com/office/officeart/2005/8/layout/hierarchy3"/>
    <dgm:cxn modelId="{1331497A-5374-46C9-98E3-A0CFF066782D}" srcId="{413A9E0F-C5EB-418C-BFF3-12D3C8EF65D5}" destId="{4D9A9969-FE55-4543-A5E3-E28B8DEF4483}" srcOrd="0" destOrd="0" parTransId="{CC37C16E-4411-4487-AD19-A00F656399FC}" sibTransId="{AF6B4D28-C10C-4D70-B7E4-ABFD3C04853D}"/>
    <dgm:cxn modelId="{EF5DCACA-97E1-46A9-8706-A20C58714CFB}" srcId="{6BB691F4-4FE6-45BF-B180-BC54E0256C6F}" destId="{435A07A3-B1FD-4FEF-A773-80A74E8DB4E2}" srcOrd="0" destOrd="0" parTransId="{48533E95-E14A-44B2-A31C-2F513958031C}" sibTransId="{058B718A-6986-4C09-A2C5-F746C294C1E1}"/>
    <dgm:cxn modelId="{7369BBCF-6E27-4B03-8B26-29F757D8BCC6}" type="presOf" srcId="{6BB691F4-4FE6-45BF-B180-BC54E0256C6F}" destId="{B0E6133E-118C-43B4-9102-5833C3D1E3EB}" srcOrd="0" destOrd="0" presId="urn:microsoft.com/office/officeart/2005/8/layout/hierarchy3"/>
    <dgm:cxn modelId="{BBF77727-7758-4CB0-B060-900571B538D2}" type="presOf" srcId="{413A9E0F-C5EB-418C-BFF3-12D3C8EF65D5}" destId="{634D5CA0-B346-4A49-B296-35CC85CBA577}" srcOrd="1" destOrd="0" presId="urn:microsoft.com/office/officeart/2005/8/layout/hierarchy3"/>
    <dgm:cxn modelId="{508A16C8-C21E-4773-B962-B2CACD703D98}" srcId="{A655DA2C-3470-4A87-9BFE-9A7CABC573D8}" destId="{413A9E0F-C5EB-418C-BFF3-12D3C8EF65D5}" srcOrd="1" destOrd="0" parTransId="{83B2177B-8690-4636-AFFB-00BA782FFEA7}" sibTransId="{7F537F3B-5411-4FFB-B979-D316614D80F6}"/>
    <dgm:cxn modelId="{9DA8BA4E-448C-4860-8DF7-3CBD16CF2FF0}" srcId="{A655DA2C-3470-4A87-9BFE-9A7CABC573D8}" destId="{6BB691F4-4FE6-45BF-B180-BC54E0256C6F}" srcOrd="0" destOrd="0" parTransId="{39AABB22-1201-4ABF-B567-2287AF469FC3}" sibTransId="{7EB34AD9-387E-4739-8BEC-2CD202957137}"/>
    <dgm:cxn modelId="{5F09A863-DEF3-4F86-BF7E-E10864B748B1}" type="presOf" srcId="{435A07A3-B1FD-4FEF-A773-80A74E8DB4E2}" destId="{78F13C84-9901-4023-A77A-2DB1F611B039}" srcOrd="0" destOrd="0" presId="urn:microsoft.com/office/officeart/2005/8/layout/hierarchy3"/>
    <dgm:cxn modelId="{23C45C36-21EB-46E0-A732-A89E6E9DA560}" type="presOf" srcId="{6BB691F4-4FE6-45BF-B180-BC54E0256C6F}" destId="{129EFAB2-83D2-420B-B1FC-B6DD29BFF769}" srcOrd="1" destOrd="0" presId="urn:microsoft.com/office/officeart/2005/8/layout/hierarchy3"/>
    <dgm:cxn modelId="{7F98023A-433E-4C4C-99C9-461FC2DEE260}" type="presOf" srcId="{CC37C16E-4411-4487-AD19-A00F656399FC}" destId="{11792AB3-9BB7-4903-9854-6C718E051944}" srcOrd="0" destOrd="0" presId="urn:microsoft.com/office/officeart/2005/8/layout/hierarchy3"/>
    <dgm:cxn modelId="{B29CCB2C-5DCF-473C-A265-865A4E122689}" type="presOf" srcId="{413A9E0F-C5EB-418C-BFF3-12D3C8EF65D5}" destId="{3AA3DE78-B97D-476E-9A23-AB5DC6544F0F}" srcOrd="0" destOrd="0" presId="urn:microsoft.com/office/officeart/2005/8/layout/hierarchy3"/>
    <dgm:cxn modelId="{029CEB87-969B-4437-AC70-B5BDB8EF7A5C}" type="presParOf" srcId="{7F6599CE-17C4-4366-A3B8-478373BC2A92}" destId="{706C9D54-84E7-4A05-AC67-2EDAAD04F228}" srcOrd="0" destOrd="0" presId="urn:microsoft.com/office/officeart/2005/8/layout/hierarchy3"/>
    <dgm:cxn modelId="{368E17B6-B5F8-4D25-ACEC-74A63BF08C8F}" type="presParOf" srcId="{706C9D54-84E7-4A05-AC67-2EDAAD04F228}" destId="{6EE7F22F-CD22-4264-AECE-81A9A5DB24AD}" srcOrd="0" destOrd="0" presId="urn:microsoft.com/office/officeart/2005/8/layout/hierarchy3"/>
    <dgm:cxn modelId="{3518C052-C779-4133-A367-DF615FE67AFC}" type="presParOf" srcId="{6EE7F22F-CD22-4264-AECE-81A9A5DB24AD}" destId="{B0E6133E-118C-43B4-9102-5833C3D1E3EB}" srcOrd="0" destOrd="0" presId="urn:microsoft.com/office/officeart/2005/8/layout/hierarchy3"/>
    <dgm:cxn modelId="{7EBC09DF-E5B8-4738-94AF-29CFFECE393F}" type="presParOf" srcId="{6EE7F22F-CD22-4264-AECE-81A9A5DB24AD}" destId="{129EFAB2-83D2-420B-B1FC-B6DD29BFF769}" srcOrd="1" destOrd="0" presId="urn:microsoft.com/office/officeart/2005/8/layout/hierarchy3"/>
    <dgm:cxn modelId="{0FE5E044-45F4-42FE-88C8-A61E67CA28BE}" type="presParOf" srcId="{706C9D54-84E7-4A05-AC67-2EDAAD04F228}" destId="{5C94ED94-0150-4FCC-95AF-2D9AD292E274}" srcOrd="1" destOrd="0" presId="urn:microsoft.com/office/officeart/2005/8/layout/hierarchy3"/>
    <dgm:cxn modelId="{4CB9B034-3549-4EE6-9B92-D81B851BA20C}" type="presParOf" srcId="{5C94ED94-0150-4FCC-95AF-2D9AD292E274}" destId="{03ACA852-28CE-4D8F-B342-40739981B187}" srcOrd="0" destOrd="0" presId="urn:microsoft.com/office/officeart/2005/8/layout/hierarchy3"/>
    <dgm:cxn modelId="{AD20F096-7ACC-4A43-B0C8-6E94E5BB7F8E}" type="presParOf" srcId="{5C94ED94-0150-4FCC-95AF-2D9AD292E274}" destId="{78F13C84-9901-4023-A77A-2DB1F611B039}" srcOrd="1" destOrd="0" presId="urn:microsoft.com/office/officeart/2005/8/layout/hierarchy3"/>
    <dgm:cxn modelId="{09A528A2-4523-4F25-AA47-264D64F11063}" type="presParOf" srcId="{7F6599CE-17C4-4366-A3B8-478373BC2A92}" destId="{41F02269-47C4-4C67-96DE-B27AA6E30BCE}" srcOrd="1" destOrd="0" presId="urn:microsoft.com/office/officeart/2005/8/layout/hierarchy3"/>
    <dgm:cxn modelId="{4D1F8CEA-92FA-45B5-86D0-917397E53D70}" type="presParOf" srcId="{41F02269-47C4-4C67-96DE-B27AA6E30BCE}" destId="{EDD87FCA-2085-4821-9ED5-1E80F6ABFFFE}" srcOrd="0" destOrd="0" presId="urn:microsoft.com/office/officeart/2005/8/layout/hierarchy3"/>
    <dgm:cxn modelId="{0C2DEA79-DB80-44B9-8A0E-07E4EAA82A8F}" type="presParOf" srcId="{EDD87FCA-2085-4821-9ED5-1E80F6ABFFFE}" destId="{3AA3DE78-B97D-476E-9A23-AB5DC6544F0F}" srcOrd="0" destOrd="0" presId="urn:microsoft.com/office/officeart/2005/8/layout/hierarchy3"/>
    <dgm:cxn modelId="{BFC46320-0218-49CE-9F98-0D843E86C5C7}" type="presParOf" srcId="{EDD87FCA-2085-4821-9ED5-1E80F6ABFFFE}" destId="{634D5CA0-B346-4A49-B296-35CC85CBA577}" srcOrd="1" destOrd="0" presId="urn:microsoft.com/office/officeart/2005/8/layout/hierarchy3"/>
    <dgm:cxn modelId="{7C5D348C-294D-4FF1-8319-BFB9814CFD77}" type="presParOf" srcId="{41F02269-47C4-4C67-96DE-B27AA6E30BCE}" destId="{9942443C-8D5F-4B72-A5A0-FC4E1D16E5A9}" srcOrd="1" destOrd="0" presId="urn:microsoft.com/office/officeart/2005/8/layout/hierarchy3"/>
    <dgm:cxn modelId="{92FBC471-0D8B-4AF6-96E4-214BE4D03A6F}" type="presParOf" srcId="{9942443C-8D5F-4B72-A5A0-FC4E1D16E5A9}" destId="{11792AB3-9BB7-4903-9854-6C718E051944}" srcOrd="0" destOrd="0" presId="urn:microsoft.com/office/officeart/2005/8/layout/hierarchy3"/>
    <dgm:cxn modelId="{4716A4F5-FF1C-4F48-B235-9873D9BDB512}" type="presParOf" srcId="{9942443C-8D5F-4B72-A5A0-FC4E1D16E5A9}" destId="{6561A9AB-69F0-4189-888F-01F2834190F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CD9028-0539-4AC9-8C8D-3EFD076F71D8}"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l-GR"/>
        </a:p>
      </dgm:t>
    </dgm:pt>
    <dgm:pt modelId="{1EFC880A-5C1E-4406-90B0-899CD0FF3DF8}">
      <dgm:prSet phldrT="[Κείμενο]" custT="1">
        <dgm:style>
          <a:lnRef idx="0">
            <a:schemeClr val="accent4"/>
          </a:lnRef>
          <a:fillRef idx="3">
            <a:schemeClr val="accent4"/>
          </a:fillRef>
          <a:effectRef idx="3">
            <a:schemeClr val="accent4"/>
          </a:effectRef>
          <a:fontRef idx="minor">
            <a:schemeClr val="lt1"/>
          </a:fontRef>
        </dgm:style>
      </dgm:prSet>
      <dgm:spPr/>
      <dgm:t>
        <a:bodyPr/>
        <a:lstStyle/>
        <a:p>
          <a:r>
            <a:rPr lang="en-US" sz="1400" b="1" dirty="0" smtClean="0">
              <a:solidFill>
                <a:srgbClr val="0070C0"/>
              </a:solidFill>
            </a:rPr>
            <a:t>The project</a:t>
          </a:r>
          <a:endParaRPr lang="el-GR" sz="1400" b="1" dirty="0">
            <a:solidFill>
              <a:srgbClr val="0070C0"/>
            </a:solidFill>
          </a:endParaRPr>
        </a:p>
      </dgm:t>
    </dgm:pt>
    <dgm:pt modelId="{C46EEF87-82DA-4617-9310-38A3B8BBB49D}" type="parTrans" cxnId="{C64088F3-E7E8-4C7A-B9A8-35374CAE82CD}">
      <dgm:prSet/>
      <dgm:spPr/>
      <dgm:t>
        <a:bodyPr/>
        <a:lstStyle/>
        <a:p>
          <a:endParaRPr lang="el-GR" sz="1200">
            <a:solidFill>
              <a:srgbClr val="0070C0"/>
            </a:solidFill>
          </a:endParaRPr>
        </a:p>
      </dgm:t>
    </dgm:pt>
    <dgm:pt modelId="{E110BD9A-5BAA-4B34-8A25-554857D4EC8A}" type="sibTrans" cxnId="{C64088F3-E7E8-4C7A-B9A8-35374CAE82CD}">
      <dgm:prSet/>
      <dgm:spPr/>
      <dgm:t>
        <a:bodyPr/>
        <a:lstStyle/>
        <a:p>
          <a:endParaRPr lang="el-GR" sz="1200">
            <a:solidFill>
              <a:srgbClr val="0070C0"/>
            </a:solidFill>
          </a:endParaRPr>
        </a:p>
      </dgm:t>
    </dgm:pt>
    <dgm:pt modelId="{A8DBC1EB-C7C4-42BF-A651-C93320915AD0}">
      <dgm:prSet phldrT="[Κείμενο]" custT="1"/>
      <dgm:spPr/>
      <dgm:t>
        <a:bodyPr/>
        <a:lstStyle/>
        <a:p>
          <a:pPr algn="just"/>
          <a:r>
            <a:rPr lang="en-US" sz="1200" dirty="0" smtClean="0">
              <a:solidFill>
                <a:srgbClr val="0070C0"/>
              </a:solidFill>
              <a:cs typeface="Arial" pitchFamily="34" charset="0"/>
            </a:rPr>
            <a:t>Landmark toll road transaction project in Greece, connecting Athens with Northern Greece - Thessaloniki; </a:t>
          </a:r>
          <a:r>
            <a:rPr lang="en-US" sz="1200" b="1" dirty="0" smtClean="0">
              <a:solidFill>
                <a:srgbClr val="0070C0"/>
              </a:solidFill>
              <a:cs typeface="Arial" pitchFamily="34" charset="0"/>
            </a:rPr>
            <a:t>The motorway under construction goes through the environmentally protected Tempi Valley and </a:t>
          </a:r>
          <a:r>
            <a:rPr lang="en-US" sz="1200" b="1" dirty="0" err="1" smtClean="0">
              <a:solidFill>
                <a:srgbClr val="0070C0"/>
              </a:solidFill>
              <a:cs typeface="Arial" pitchFamily="34" charset="0"/>
            </a:rPr>
            <a:t>Pinios</a:t>
          </a:r>
          <a:r>
            <a:rPr lang="en-US" sz="1200" b="1" dirty="0" smtClean="0">
              <a:solidFill>
                <a:srgbClr val="0070C0"/>
              </a:solidFill>
              <a:cs typeface="Arial" pitchFamily="34" charset="0"/>
            </a:rPr>
            <a:t> River Estuary</a:t>
          </a:r>
          <a:endParaRPr lang="el-GR" sz="1200" dirty="0">
            <a:solidFill>
              <a:srgbClr val="0070C0"/>
            </a:solidFill>
          </a:endParaRPr>
        </a:p>
      </dgm:t>
    </dgm:pt>
    <dgm:pt modelId="{0A02D0A3-C186-4B4C-9BEF-D59AA82ECA97}" type="parTrans" cxnId="{9D4DE042-E9D8-43DF-8BE7-677DA190BDEE}">
      <dgm:prSet/>
      <dgm:spPr/>
      <dgm:t>
        <a:bodyPr/>
        <a:lstStyle/>
        <a:p>
          <a:endParaRPr lang="el-GR" sz="1200">
            <a:solidFill>
              <a:srgbClr val="0070C0"/>
            </a:solidFill>
          </a:endParaRPr>
        </a:p>
      </dgm:t>
    </dgm:pt>
    <dgm:pt modelId="{44234F1D-41A8-434F-BBD3-BB2E62D684B6}" type="sibTrans" cxnId="{9D4DE042-E9D8-43DF-8BE7-677DA190BDEE}">
      <dgm:prSet/>
      <dgm:spPr/>
      <dgm:t>
        <a:bodyPr/>
        <a:lstStyle/>
        <a:p>
          <a:endParaRPr lang="el-GR" sz="1200">
            <a:solidFill>
              <a:srgbClr val="0070C0"/>
            </a:solidFill>
          </a:endParaRPr>
        </a:p>
      </dgm:t>
    </dgm:pt>
    <dgm:pt modelId="{CF43D390-8A14-4896-8FB8-EFB010E2BBB1}">
      <dgm:prSet phldrT="[Κείμενο]" custT="1"/>
      <dgm:spPr/>
      <dgm:t>
        <a:bodyPr/>
        <a:lstStyle/>
        <a:p>
          <a:pPr algn="just">
            <a:spcAft>
              <a:spcPts val="0"/>
            </a:spcAft>
          </a:pPr>
          <a:r>
            <a:rPr lang="en-US" sz="1200" dirty="0" smtClean="0">
              <a:solidFill>
                <a:srgbClr val="0070C0"/>
              </a:solidFill>
              <a:cs typeface="Arial" pitchFamily="34" charset="0"/>
            </a:rPr>
            <a:t>Project Cost: </a:t>
          </a:r>
          <a:r>
            <a:rPr lang="el-GR" sz="1200" dirty="0" smtClean="0">
              <a:solidFill>
                <a:srgbClr val="0070C0"/>
              </a:solidFill>
              <a:cs typeface="Arial" pitchFamily="34" charset="0"/>
            </a:rPr>
            <a:t>€</a:t>
          </a:r>
          <a:r>
            <a:rPr lang="en-US" sz="1200" dirty="0" smtClean="0">
              <a:solidFill>
                <a:srgbClr val="0070C0"/>
              </a:solidFill>
              <a:cs typeface="Arial" pitchFamily="34" charset="0"/>
            </a:rPr>
            <a:t>1,3bn</a:t>
          </a:r>
          <a:endParaRPr lang="el-GR" sz="1200" dirty="0" smtClean="0">
            <a:solidFill>
              <a:srgbClr val="0070C0"/>
            </a:solidFill>
            <a:cs typeface="Arial" pitchFamily="34" charset="0"/>
          </a:endParaRPr>
        </a:p>
        <a:p>
          <a:pPr algn="just">
            <a:spcAft>
              <a:spcPts val="0"/>
            </a:spcAft>
          </a:pPr>
          <a:r>
            <a:rPr lang="en-US" sz="1200" dirty="0" smtClean="0">
              <a:solidFill>
                <a:srgbClr val="0070C0"/>
              </a:solidFill>
              <a:cs typeface="Arial" pitchFamily="34" charset="0"/>
            </a:rPr>
            <a:t>Senior Bank Debt: </a:t>
          </a:r>
          <a:r>
            <a:rPr lang="el-GR" sz="1200" dirty="0" smtClean="0">
              <a:solidFill>
                <a:srgbClr val="0070C0"/>
              </a:solidFill>
              <a:cs typeface="Arial" pitchFamily="34" charset="0"/>
            </a:rPr>
            <a:t>€</a:t>
          </a:r>
          <a:r>
            <a:rPr lang="en-US" sz="1200" dirty="0" smtClean="0">
              <a:solidFill>
                <a:srgbClr val="0070C0"/>
              </a:solidFill>
              <a:cs typeface="Arial" pitchFamily="34" charset="0"/>
            </a:rPr>
            <a:t>375m</a:t>
          </a:r>
        </a:p>
        <a:p>
          <a:pPr algn="just">
            <a:spcAft>
              <a:spcPts val="0"/>
            </a:spcAft>
          </a:pPr>
          <a:r>
            <a:rPr lang="en-US" sz="1200" dirty="0" smtClean="0">
              <a:solidFill>
                <a:srgbClr val="0070C0"/>
              </a:solidFill>
              <a:cs typeface="Arial" pitchFamily="34" charset="0"/>
            </a:rPr>
            <a:t>NBG’ Loan participation: </a:t>
          </a:r>
          <a:r>
            <a:rPr lang="el-GR" sz="1200" dirty="0" smtClean="0">
              <a:solidFill>
                <a:srgbClr val="0070C0"/>
              </a:solidFill>
              <a:cs typeface="Arial" pitchFamily="34" charset="0"/>
            </a:rPr>
            <a:t>€</a:t>
          </a:r>
          <a:r>
            <a:rPr lang="en-US" sz="1200" dirty="0" smtClean="0">
              <a:solidFill>
                <a:srgbClr val="0070C0"/>
              </a:solidFill>
              <a:cs typeface="Arial" pitchFamily="34" charset="0"/>
            </a:rPr>
            <a:t>30m </a:t>
          </a:r>
        </a:p>
        <a:p>
          <a:pPr algn="just">
            <a:spcAft>
              <a:spcPts val="0"/>
            </a:spcAft>
          </a:pPr>
          <a:r>
            <a:rPr lang="en-US" sz="1200" dirty="0" smtClean="0">
              <a:solidFill>
                <a:srgbClr val="0070C0"/>
              </a:solidFill>
              <a:cs typeface="Arial" pitchFamily="34" charset="0"/>
            </a:rPr>
            <a:t>Technical/ Environmental Lenders’ Advisors: Mott MacDonald</a:t>
          </a:r>
          <a:endParaRPr lang="el-GR" sz="1200" dirty="0">
            <a:solidFill>
              <a:srgbClr val="0070C0"/>
            </a:solidFill>
          </a:endParaRPr>
        </a:p>
      </dgm:t>
    </dgm:pt>
    <dgm:pt modelId="{D6146476-5FDA-4F8D-90D0-99739BE690BE}" type="parTrans" cxnId="{DC679AD9-5C80-4E47-88ED-5270EB1836FF}">
      <dgm:prSet/>
      <dgm:spPr/>
      <dgm:t>
        <a:bodyPr/>
        <a:lstStyle/>
        <a:p>
          <a:endParaRPr lang="el-GR" sz="1200">
            <a:solidFill>
              <a:srgbClr val="0070C0"/>
            </a:solidFill>
          </a:endParaRPr>
        </a:p>
      </dgm:t>
    </dgm:pt>
    <dgm:pt modelId="{FC7B437C-CA32-45C4-B61D-04B88D022CFD}" type="sibTrans" cxnId="{DC679AD9-5C80-4E47-88ED-5270EB1836FF}">
      <dgm:prSet/>
      <dgm:spPr/>
      <dgm:t>
        <a:bodyPr/>
        <a:lstStyle/>
        <a:p>
          <a:endParaRPr lang="el-GR" sz="1200">
            <a:solidFill>
              <a:srgbClr val="0070C0"/>
            </a:solidFill>
          </a:endParaRPr>
        </a:p>
      </dgm:t>
    </dgm:pt>
    <dgm:pt modelId="{275EE35F-BF0C-43F6-AE52-99CA8FD96825}">
      <dgm:prSet phldrT="[Κείμενο]" custT="1"/>
      <dgm:spPr/>
      <dgm:t>
        <a:bodyPr/>
        <a:lstStyle/>
        <a:p>
          <a:pPr algn="just"/>
          <a:r>
            <a:rPr lang="en-US" sz="1200" dirty="0" smtClean="0">
              <a:solidFill>
                <a:srgbClr val="0070C0"/>
              </a:solidFill>
              <a:cs typeface="Arial" pitchFamily="34" charset="0"/>
            </a:rPr>
            <a:t>Upon completion (est. 03/2017), the road will be considered among the safest routes in EU since it will comply with most recent European health and safety standards</a:t>
          </a:r>
          <a:endParaRPr lang="el-GR" sz="1200" dirty="0">
            <a:solidFill>
              <a:srgbClr val="0070C0"/>
            </a:solidFill>
          </a:endParaRPr>
        </a:p>
      </dgm:t>
    </dgm:pt>
    <dgm:pt modelId="{47CA152A-9039-4A7D-8EF3-C8B11689B443}" type="parTrans" cxnId="{51AEFE3A-3F32-476C-A3D1-123AD71B6B75}">
      <dgm:prSet/>
      <dgm:spPr/>
      <dgm:t>
        <a:bodyPr/>
        <a:lstStyle/>
        <a:p>
          <a:endParaRPr lang="el-GR" sz="1200">
            <a:solidFill>
              <a:srgbClr val="0070C0"/>
            </a:solidFill>
          </a:endParaRPr>
        </a:p>
      </dgm:t>
    </dgm:pt>
    <dgm:pt modelId="{40490D40-B253-4B3D-AD68-B88C8D66B9F6}" type="sibTrans" cxnId="{51AEFE3A-3F32-476C-A3D1-123AD71B6B75}">
      <dgm:prSet/>
      <dgm:spPr/>
      <dgm:t>
        <a:bodyPr/>
        <a:lstStyle/>
        <a:p>
          <a:endParaRPr lang="el-GR" sz="1200">
            <a:solidFill>
              <a:srgbClr val="0070C0"/>
            </a:solidFill>
          </a:endParaRPr>
        </a:p>
      </dgm:t>
    </dgm:pt>
    <dgm:pt modelId="{4373911F-DC20-4529-814A-81EA5F5B9729}">
      <dgm:prSet phldrT="[Κείμενο]" custT="1"/>
      <dgm:spPr/>
      <dgm:t>
        <a:bodyPr/>
        <a:lstStyle/>
        <a:p>
          <a:pPr algn="just"/>
          <a:r>
            <a:rPr lang="en-US" sz="1200" smtClean="0">
              <a:solidFill>
                <a:srgbClr val="0070C0"/>
              </a:solidFill>
              <a:cs typeface="Arial" pitchFamily="34" charset="0"/>
            </a:rPr>
            <a:t>A consortium led by Hochteif and Aktor constructs a state of the art 257km road with significant tunneling works (and valley bridges) in order to minimise environmental impact;</a:t>
          </a:r>
          <a:endParaRPr lang="el-GR" sz="1200" dirty="0">
            <a:solidFill>
              <a:srgbClr val="0070C0"/>
            </a:solidFill>
          </a:endParaRPr>
        </a:p>
      </dgm:t>
    </dgm:pt>
    <dgm:pt modelId="{88F5E79D-A40A-4377-93EB-0C8FA2D9D2FB}" type="parTrans" cxnId="{5630EC4A-55D5-4708-A419-D633728CEADB}">
      <dgm:prSet/>
      <dgm:spPr/>
      <dgm:t>
        <a:bodyPr/>
        <a:lstStyle/>
        <a:p>
          <a:endParaRPr lang="el-GR" sz="1200">
            <a:solidFill>
              <a:srgbClr val="0070C0"/>
            </a:solidFill>
          </a:endParaRPr>
        </a:p>
      </dgm:t>
    </dgm:pt>
    <dgm:pt modelId="{D4A049D8-C7CA-4CE0-B8BF-C59553D532F5}" type="sibTrans" cxnId="{5630EC4A-55D5-4708-A419-D633728CEADB}">
      <dgm:prSet/>
      <dgm:spPr/>
      <dgm:t>
        <a:bodyPr/>
        <a:lstStyle/>
        <a:p>
          <a:endParaRPr lang="el-GR" sz="1200">
            <a:solidFill>
              <a:srgbClr val="0070C0"/>
            </a:solidFill>
          </a:endParaRPr>
        </a:p>
      </dgm:t>
    </dgm:pt>
    <dgm:pt modelId="{9A93CE46-926F-495E-A06B-EF21CC27DA76}">
      <dgm:prSet phldrT="[Κείμενο]" custT="1"/>
      <dgm:spPr/>
      <dgm:t>
        <a:bodyPr/>
        <a:lstStyle/>
        <a:p>
          <a:pPr algn="just"/>
          <a:r>
            <a:rPr lang="en-US" sz="1200" smtClean="0">
              <a:solidFill>
                <a:srgbClr val="0070C0"/>
              </a:solidFill>
              <a:cs typeface="Arial" pitchFamily="34" charset="0"/>
            </a:rPr>
            <a:t>Environmental due diligence on behalf of the lenders to ensure compliance with environmental laws;</a:t>
          </a:r>
          <a:endParaRPr lang="el-GR" sz="1200" dirty="0">
            <a:solidFill>
              <a:srgbClr val="0070C0"/>
            </a:solidFill>
          </a:endParaRPr>
        </a:p>
      </dgm:t>
    </dgm:pt>
    <dgm:pt modelId="{70AE1938-8A61-4934-8AB2-8452FC1B1165}" type="parTrans" cxnId="{D9525DFA-C812-4EAF-B0BE-F9E4A2084E69}">
      <dgm:prSet/>
      <dgm:spPr/>
      <dgm:t>
        <a:bodyPr/>
        <a:lstStyle/>
        <a:p>
          <a:endParaRPr lang="el-GR" sz="1200">
            <a:solidFill>
              <a:srgbClr val="0070C0"/>
            </a:solidFill>
          </a:endParaRPr>
        </a:p>
      </dgm:t>
    </dgm:pt>
    <dgm:pt modelId="{CB0204FF-3970-4C39-B547-B2C6248229AE}" type="sibTrans" cxnId="{D9525DFA-C812-4EAF-B0BE-F9E4A2084E69}">
      <dgm:prSet/>
      <dgm:spPr/>
      <dgm:t>
        <a:bodyPr/>
        <a:lstStyle/>
        <a:p>
          <a:endParaRPr lang="el-GR" sz="1200">
            <a:solidFill>
              <a:srgbClr val="0070C0"/>
            </a:solidFill>
          </a:endParaRPr>
        </a:p>
      </dgm:t>
    </dgm:pt>
    <dgm:pt modelId="{103DD62F-DDC9-4D94-9CCD-F2CA2D6CC4BA}" type="pres">
      <dgm:prSet presAssocID="{C1CD9028-0539-4AC9-8C8D-3EFD076F71D8}" presName="diagram" presStyleCnt="0">
        <dgm:presLayoutVars>
          <dgm:chPref val="1"/>
          <dgm:dir/>
          <dgm:animOne val="branch"/>
          <dgm:animLvl val="lvl"/>
          <dgm:resizeHandles/>
        </dgm:presLayoutVars>
      </dgm:prSet>
      <dgm:spPr/>
      <dgm:t>
        <a:bodyPr/>
        <a:lstStyle/>
        <a:p>
          <a:endParaRPr lang="el-GR"/>
        </a:p>
      </dgm:t>
    </dgm:pt>
    <dgm:pt modelId="{8826F8A5-7FEE-40A0-8C6E-E5D090F58CEA}" type="pres">
      <dgm:prSet presAssocID="{1EFC880A-5C1E-4406-90B0-899CD0FF3DF8}" presName="root" presStyleCnt="0"/>
      <dgm:spPr/>
    </dgm:pt>
    <dgm:pt modelId="{A24A426E-76C0-46BC-9E21-308830A3128F}" type="pres">
      <dgm:prSet presAssocID="{1EFC880A-5C1E-4406-90B0-899CD0FF3DF8}" presName="rootComposite" presStyleCnt="0"/>
      <dgm:spPr/>
    </dgm:pt>
    <dgm:pt modelId="{24BD4480-16C9-4FDE-AB93-5B704E6405E2}" type="pres">
      <dgm:prSet presAssocID="{1EFC880A-5C1E-4406-90B0-899CD0FF3DF8}" presName="rootText" presStyleLbl="node1" presStyleIdx="0" presStyleCnt="1" custScaleY="45428"/>
      <dgm:spPr/>
      <dgm:t>
        <a:bodyPr/>
        <a:lstStyle/>
        <a:p>
          <a:endParaRPr lang="el-GR"/>
        </a:p>
      </dgm:t>
    </dgm:pt>
    <dgm:pt modelId="{E8185720-F309-4A6F-8ADC-DED797EF6DC0}" type="pres">
      <dgm:prSet presAssocID="{1EFC880A-5C1E-4406-90B0-899CD0FF3DF8}" presName="rootConnector" presStyleLbl="node1" presStyleIdx="0" presStyleCnt="1"/>
      <dgm:spPr/>
      <dgm:t>
        <a:bodyPr/>
        <a:lstStyle/>
        <a:p>
          <a:endParaRPr lang="el-GR"/>
        </a:p>
      </dgm:t>
    </dgm:pt>
    <dgm:pt modelId="{CFF92500-F2C4-43C9-A594-46293FCD0CD3}" type="pres">
      <dgm:prSet presAssocID="{1EFC880A-5C1E-4406-90B0-899CD0FF3DF8}" presName="childShape" presStyleCnt="0"/>
      <dgm:spPr/>
    </dgm:pt>
    <dgm:pt modelId="{922A559F-6610-48F2-800A-545447B8911B}" type="pres">
      <dgm:prSet presAssocID="{0A02D0A3-C186-4B4C-9BEF-D59AA82ECA97}" presName="Name13" presStyleLbl="parChTrans1D2" presStyleIdx="0" presStyleCnt="5"/>
      <dgm:spPr/>
      <dgm:t>
        <a:bodyPr/>
        <a:lstStyle/>
        <a:p>
          <a:endParaRPr lang="el-GR"/>
        </a:p>
      </dgm:t>
    </dgm:pt>
    <dgm:pt modelId="{09A876E5-2F15-4671-954B-C0C71F797C7C}" type="pres">
      <dgm:prSet presAssocID="{A8DBC1EB-C7C4-42BF-A651-C93320915AD0}" presName="childText" presStyleLbl="bgAcc1" presStyleIdx="0" presStyleCnt="5" custScaleX="379407">
        <dgm:presLayoutVars>
          <dgm:bulletEnabled val="1"/>
        </dgm:presLayoutVars>
      </dgm:prSet>
      <dgm:spPr/>
      <dgm:t>
        <a:bodyPr/>
        <a:lstStyle/>
        <a:p>
          <a:endParaRPr lang="el-GR"/>
        </a:p>
      </dgm:t>
    </dgm:pt>
    <dgm:pt modelId="{4E20A08B-2268-4EC5-B1FC-AC3FBD4F3F6D}" type="pres">
      <dgm:prSet presAssocID="{47CA152A-9039-4A7D-8EF3-C8B11689B443}" presName="Name13" presStyleLbl="parChTrans1D2" presStyleIdx="1" presStyleCnt="5"/>
      <dgm:spPr/>
      <dgm:t>
        <a:bodyPr/>
        <a:lstStyle/>
        <a:p>
          <a:endParaRPr lang="el-GR"/>
        </a:p>
      </dgm:t>
    </dgm:pt>
    <dgm:pt modelId="{9EF4EA07-46F6-4D95-BF1A-0CACBBE031D6}" type="pres">
      <dgm:prSet presAssocID="{275EE35F-BF0C-43F6-AE52-99CA8FD96825}" presName="childText" presStyleLbl="bgAcc1" presStyleIdx="1" presStyleCnt="5" custScaleX="379407">
        <dgm:presLayoutVars>
          <dgm:bulletEnabled val="1"/>
        </dgm:presLayoutVars>
      </dgm:prSet>
      <dgm:spPr/>
      <dgm:t>
        <a:bodyPr/>
        <a:lstStyle/>
        <a:p>
          <a:endParaRPr lang="el-GR"/>
        </a:p>
      </dgm:t>
    </dgm:pt>
    <dgm:pt modelId="{0D0CBC14-D9B2-41F3-B9BD-A0E5C3F4D9EF}" type="pres">
      <dgm:prSet presAssocID="{88F5E79D-A40A-4377-93EB-0C8FA2D9D2FB}" presName="Name13" presStyleLbl="parChTrans1D2" presStyleIdx="2" presStyleCnt="5"/>
      <dgm:spPr/>
      <dgm:t>
        <a:bodyPr/>
        <a:lstStyle/>
        <a:p>
          <a:endParaRPr lang="el-GR"/>
        </a:p>
      </dgm:t>
    </dgm:pt>
    <dgm:pt modelId="{6CB7A6E6-9ED8-4C8F-A85F-5C81225218D1}" type="pres">
      <dgm:prSet presAssocID="{4373911F-DC20-4529-814A-81EA5F5B9729}" presName="childText" presStyleLbl="bgAcc1" presStyleIdx="2" presStyleCnt="5" custScaleX="379407">
        <dgm:presLayoutVars>
          <dgm:bulletEnabled val="1"/>
        </dgm:presLayoutVars>
      </dgm:prSet>
      <dgm:spPr/>
      <dgm:t>
        <a:bodyPr/>
        <a:lstStyle/>
        <a:p>
          <a:endParaRPr lang="el-GR"/>
        </a:p>
      </dgm:t>
    </dgm:pt>
    <dgm:pt modelId="{08912457-61F4-48C1-94BF-F1F689C7A7FA}" type="pres">
      <dgm:prSet presAssocID="{70AE1938-8A61-4934-8AB2-8452FC1B1165}" presName="Name13" presStyleLbl="parChTrans1D2" presStyleIdx="3" presStyleCnt="5"/>
      <dgm:spPr/>
      <dgm:t>
        <a:bodyPr/>
        <a:lstStyle/>
        <a:p>
          <a:endParaRPr lang="el-GR"/>
        </a:p>
      </dgm:t>
    </dgm:pt>
    <dgm:pt modelId="{7345FB4B-F2AD-41AC-9601-3F21C7E4CF5B}" type="pres">
      <dgm:prSet presAssocID="{9A93CE46-926F-495E-A06B-EF21CC27DA76}" presName="childText" presStyleLbl="bgAcc1" presStyleIdx="3" presStyleCnt="5" custScaleX="379407">
        <dgm:presLayoutVars>
          <dgm:bulletEnabled val="1"/>
        </dgm:presLayoutVars>
      </dgm:prSet>
      <dgm:spPr/>
      <dgm:t>
        <a:bodyPr/>
        <a:lstStyle/>
        <a:p>
          <a:endParaRPr lang="el-GR"/>
        </a:p>
      </dgm:t>
    </dgm:pt>
    <dgm:pt modelId="{66F20F90-D3DF-4235-8CBC-43E50D31D785}" type="pres">
      <dgm:prSet presAssocID="{D6146476-5FDA-4F8D-90D0-99739BE690BE}" presName="Name13" presStyleLbl="parChTrans1D2" presStyleIdx="4" presStyleCnt="5"/>
      <dgm:spPr/>
      <dgm:t>
        <a:bodyPr/>
        <a:lstStyle/>
        <a:p>
          <a:endParaRPr lang="el-GR"/>
        </a:p>
      </dgm:t>
    </dgm:pt>
    <dgm:pt modelId="{1EC47B94-85F7-4344-ABAC-F80ACD7C1AA2}" type="pres">
      <dgm:prSet presAssocID="{CF43D390-8A14-4896-8FB8-EFB010E2BBB1}" presName="childText" presStyleLbl="bgAcc1" presStyleIdx="4" presStyleCnt="5" custScaleX="379407">
        <dgm:presLayoutVars>
          <dgm:bulletEnabled val="1"/>
        </dgm:presLayoutVars>
      </dgm:prSet>
      <dgm:spPr/>
      <dgm:t>
        <a:bodyPr/>
        <a:lstStyle/>
        <a:p>
          <a:endParaRPr lang="el-GR"/>
        </a:p>
      </dgm:t>
    </dgm:pt>
  </dgm:ptLst>
  <dgm:cxnLst>
    <dgm:cxn modelId="{41354A46-E8AE-4525-AC18-8FB7612BB63F}" type="presOf" srcId="{D6146476-5FDA-4F8D-90D0-99739BE690BE}" destId="{66F20F90-D3DF-4235-8CBC-43E50D31D785}" srcOrd="0" destOrd="0" presId="urn:microsoft.com/office/officeart/2005/8/layout/hierarchy3"/>
    <dgm:cxn modelId="{9D4DE042-E9D8-43DF-8BE7-677DA190BDEE}" srcId="{1EFC880A-5C1E-4406-90B0-899CD0FF3DF8}" destId="{A8DBC1EB-C7C4-42BF-A651-C93320915AD0}" srcOrd="0" destOrd="0" parTransId="{0A02D0A3-C186-4B4C-9BEF-D59AA82ECA97}" sibTransId="{44234F1D-41A8-434F-BBD3-BB2E62D684B6}"/>
    <dgm:cxn modelId="{4B57743B-BD7E-4A3F-8806-CF79BA0EEC87}" type="presOf" srcId="{C1CD9028-0539-4AC9-8C8D-3EFD076F71D8}" destId="{103DD62F-DDC9-4D94-9CCD-F2CA2D6CC4BA}" srcOrd="0" destOrd="0" presId="urn:microsoft.com/office/officeart/2005/8/layout/hierarchy3"/>
    <dgm:cxn modelId="{DC2D7106-BC18-4371-B188-75AC3B330D32}" type="presOf" srcId="{47CA152A-9039-4A7D-8EF3-C8B11689B443}" destId="{4E20A08B-2268-4EC5-B1FC-AC3FBD4F3F6D}" srcOrd="0" destOrd="0" presId="urn:microsoft.com/office/officeart/2005/8/layout/hierarchy3"/>
    <dgm:cxn modelId="{9D4B3C88-4DE6-4A35-A039-E2149C14160E}" type="presOf" srcId="{4373911F-DC20-4529-814A-81EA5F5B9729}" destId="{6CB7A6E6-9ED8-4C8F-A85F-5C81225218D1}" srcOrd="0" destOrd="0" presId="urn:microsoft.com/office/officeart/2005/8/layout/hierarchy3"/>
    <dgm:cxn modelId="{88FB8FA2-8EB5-4F62-8A65-68E9373E390C}" type="presOf" srcId="{0A02D0A3-C186-4B4C-9BEF-D59AA82ECA97}" destId="{922A559F-6610-48F2-800A-545447B8911B}" srcOrd="0" destOrd="0" presId="urn:microsoft.com/office/officeart/2005/8/layout/hierarchy3"/>
    <dgm:cxn modelId="{5630EC4A-55D5-4708-A419-D633728CEADB}" srcId="{1EFC880A-5C1E-4406-90B0-899CD0FF3DF8}" destId="{4373911F-DC20-4529-814A-81EA5F5B9729}" srcOrd="2" destOrd="0" parTransId="{88F5E79D-A40A-4377-93EB-0C8FA2D9D2FB}" sibTransId="{D4A049D8-C7CA-4CE0-B8BF-C59553D532F5}"/>
    <dgm:cxn modelId="{CDFD3289-DA2A-4050-A31A-41B7792AFBA7}" type="presOf" srcId="{88F5E79D-A40A-4377-93EB-0C8FA2D9D2FB}" destId="{0D0CBC14-D9B2-41F3-B9BD-A0E5C3F4D9EF}" srcOrd="0" destOrd="0" presId="urn:microsoft.com/office/officeart/2005/8/layout/hierarchy3"/>
    <dgm:cxn modelId="{D850ECAF-E4EE-46AF-A481-2678033A7844}" type="presOf" srcId="{275EE35F-BF0C-43F6-AE52-99CA8FD96825}" destId="{9EF4EA07-46F6-4D95-BF1A-0CACBBE031D6}" srcOrd="0" destOrd="0" presId="urn:microsoft.com/office/officeart/2005/8/layout/hierarchy3"/>
    <dgm:cxn modelId="{F533DBBE-16AC-4DEA-8694-4F39B7EDF58F}" type="presOf" srcId="{A8DBC1EB-C7C4-42BF-A651-C93320915AD0}" destId="{09A876E5-2F15-4671-954B-C0C71F797C7C}" srcOrd="0" destOrd="0" presId="urn:microsoft.com/office/officeart/2005/8/layout/hierarchy3"/>
    <dgm:cxn modelId="{D0712D49-FCB9-4721-9391-8B4375E468F7}" type="presOf" srcId="{1EFC880A-5C1E-4406-90B0-899CD0FF3DF8}" destId="{24BD4480-16C9-4FDE-AB93-5B704E6405E2}" srcOrd="0" destOrd="0" presId="urn:microsoft.com/office/officeart/2005/8/layout/hierarchy3"/>
    <dgm:cxn modelId="{C64088F3-E7E8-4C7A-B9A8-35374CAE82CD}" srcId="{C1CD9028-0539-4AC9-8C8D-3EFD076F71D8}" destId="{1EFC880A-5C1E-4406-90B0-899CD0FF3DF8}" srcOrd="0" destOrd="0" parTransId="{C46EEF87-82DA-4617-9310-38A3B8BBB49D}" sibTransId="{E110BD9A-5BAA-4B34-8A25-554857D4EC8A}"/>
    <dgm:cxn modelId="{666D833B-31F4-49C4-A000-4B3EFD8FB45B}" type="presOf" srcId="{70AE1938-8A61-4934-8AB2-8452FC1B1165}" destId="{08912457-61F4-48C1-94BF-F1F689C7A7FA}" srcOrd="0" destOrd="0" presId="urn:microsoft.com/office/officeart/2005/8/layout/hierarchy3"/>
    <dgm:cxn modelId="{DC679AD9-5C80-4E47-88ED-5270EB1836FF}" srcId="{1EFC880A-5C1E-4406-90B0-899CD0FF3DF8}" destId="{CF43D390-8A14-4896-8FB8-EFB010E2BBB1}" srcOrd="4" destOrd="0" parTransId="{D6146476-5FDA-4F8D-90D0-99739BE690BE}" sibTransId="{FC7B437C-CA32-45C4-B61D-04B88D022CFD}"/>
    <dgm:cxn modelId="{51AEFE3A-3F32-476C-A3D1-123AD71B6B75}" srcId="{1EFC880A-5C1E-4406-90B0-899CD0FF3DF8}" destId="{275EE35F-BF0C-43F6-AE52-99CA8FD96825}" srcOrd="1" destOrd="0" parTransId="{47CA152A-9039-4A7D-8EF3-C8B11689B443}" sibTransId="{40490D40-B253-4B3D-AD68-B88C8D66B9F6}"/>
    <dgm:cxn modelId="{D9525DFA-C812-4EAF-B0BE-F9E4A2084E69}" srcId="{1EFC880A-5C1E-4406-90B0-899CD0FF3DF8}" destId="{9A93CE46-926F-495E-A06B-EF21CC27DA76}" srcOrd="3" destOrd="0" parTransId="{70AE1938-8A61-4934-8AB2-8452FC1B1165}" sibTransId="{CB0204FF-3970-4C39-B547-B2C6248229AE}"/>
    <dgm:cxn modelId="{749DFFC7-A4DD-4BE9-9407-D84336754E53}" type="presOf" srcId="{9A93CE46-926F-495E-A06B-EF21CC27DA76}" destId="{7345FB4B-F2AD-41AC-9601-3F21C7E4CF5B}" srcOrd="0" destOrd="0" presId="urn:microsoft.com/office/officeart/2005/8/layout/hierarchy3"/>
    <dgm:cxn modelId="{FD9F8189-DC31-4D34-B43B-57B0013385CF}" type="presOf" srcId="{1EFC880A-5C1E-4406-90B0-899CD0FF3DF8}" destId="{E8185720-F309-4A6F-8ADC-DED797EF6DC0}" srcOrd="1" destOrd="0" presId="urn:microsoft.com/office/officeart/2005/8/layout/hierarchy3"/>
    <dgm:cxn modelId="{CF9BE8CE-D514-453D-91E1-722D6EC2E324}" type="presOf" srcId="{CF43D390-8A14-4896-8FB8-EFB010E2BBB1}" destId="{1EC47B94-85F7-4344-ABAC-F80ACD7C1AA2}" srcOrd="0" destOrd="0" presId="urn:microsoft.com/office/officeart/2005/8/layout/hierarchy3"/>
    <dgm:cxn modelId="{4EF71458-7C5C-4271-8D61-CBD5B5B87C15}" type="presParOf" srcId="{103DD62F-DDC9-4D94-9CCD-F2CA2D6CC4BA}" destId="{8826F8A5-7FEE-40A0-8C6E-E5D090F58CEA}" srcOrd="0" destOrd="0" presId="urn:microsoft.com/office/officeart/2005/8/layout/hierarchy3"/>
    <dgm:cxn modelId="{C2C699BC-A98B-4F92-A546-E0888A5865C7}" type="presParOf" srcId="{8826F8A5-7FEE-40A0-8C6E-E5D090F58CEA}" destId="{A24A426E-76C0-46BC-9E21-308830A3128F}" srcOrd="0" destOrd="0" presId="urn:microsoft.com/office/officeart/2005/8/layout/hierarchy3"/>
    <dgm:cxn modelId="{41F493B8-5827-4754-BE85-D80929022EA1}" type="presParOf" srcId="{A24A426E-76C0-46BC-9E21-308830A3128F}" destId="{24BD4480-16C9-4FDE-AB93-5B704E6405E2}" srcOrd="0" destOrd="0" presId="urn:microsoft.com/office/officeart/2005/8/layout/hierarchy3"/>
    <dgm:cxn modelId="{4B7F3298-3597-44CC-9EE0-06E2C052C35C}" type="presParOf" srcId="{A24A426E-76C0-46BC-9E21-308830A3128F}" destId="{E8185720-F309-4A6F-8ADC-DED797EF6DC0}" srcOrd="1" destOrd="0" presId="urn:microsoft.com/office/officeart/2005/8/layout/hierarchy3"/>
    <dgm:cxn modelId="{BF7F1E58-8746-4FA4-9420-0EB67F8D9617}" type="presParOf" srcId="{8826F8A5-7FEE-40A0-8C6E-E5D090F58CEA}" destId="{CFF92500-F2C4-43C9-A594-46293FCD0CD3}" srcOrd="1" destOrd="0" presId="urn:microsoft.com/office/officeart/2005/8/layout/hierarchy3"/>
    <dgm:cxn modelId="{3956EAC4-0DCD-469B-9929-DC1F9A31E4CB}" type="presParOf" srcId="{CFF92500-F2C4-43C9-A594-46293FCD0CD3}" destId="{922A559F-6610-48F2-800A-545447B8911B}" srcOrd="0" destOrd="0" presId="urn:microsoft.com/office/officeart/2005/8/layout/hierarchy3"/>
    <dgm:cxn modelId="{330A408F-A486-484E-A4B4-681FCE8E9C58}" type="presParOf" srcId="{CFF92500-F2C4-43C9-A594-46293FCD0CD3}" destId="{09A876E5-2F15-4671-954B-C0C71F797C7C}" srcOrd="1" destOrd="0" presId="urn:microsoft.com/office/officeart/2005/8/layout/hierarchy3"/>
    <dgm:cxn modelId="{8E52FDD6-AC45-4B03-832D-F4E634E5A3A4}" type="presParOf" srcId="{CFF92500-F2C4-43C9-A594-46293FCD0CD3}" destId="{4E20A08B-2268-4EC5-B1FC-AC3FBD4F3F6D}" srcOrd="2" destOrd="0" presId="urn:microsoft.com/office/officeart/2005/8/layout/hierarchy3"/>
    <dgm:cxn modelId="{2777E502-A27D-435E-94EA-A2F3B7D4E23D}" type="presParOf" srcId="{CFF92500-F2C4-43C9-A594-46293FCD0CD3}" destId="{9EF4EA07-46F6-4D95-BF1A-0CACBBE031D6}" srcOrd="3" destOrd="0" presId="urn:microsoft.com/office/officeart/2005/8/layout/hierarchy3"/>
    <dgm:cxn modelId="{E85269DC-D500-4557-AF3B-699345E49F11}" type="presParOf" srcId="{CFF92500-F2C4-43C9-A594-46293FCD0CD3}" destId="{0D0CBC14-D9B2-41F3-B9BD-A0E5C3F4D9EF}" srcOrd="4" destOrd="0" presId="urn:microsoft.com/office/officeart/2005/8/layout/hierarchy3"/>
    <dgm:cxn modelId="{5580EC35-7F39-43C0-A056-BE96DFDEC780}" type="presParOf" srcId="{CFF92500-F2C4-43C9-A594-46293FCD0CD3}" destId="{6CB7A6E6-9ED8-4C8F-A85F-5C81225218D1}" srcOrd="5" destOrd="0" presId="urn:microsoft.com/office/officeart/2005/8/layout/hierarchy3"/>
    <dgm:cxn modelId="{3BD282D5-490E-4ECB-9796-FA0FAE18D45B}" type="presParOf" srcId="{CFF92500-F2C4-43C9-A594-46293FCD0CD3}" destId="{08912457-61F4-48C1-94BF-F1F689C7A7FA}" srcOrd="6" destOrd="0" presId="urn:microsoft.com/office/officeart/2005/8/layout/hierarchy3"/>
    <dgm:cxn modelId="{22D45E77-FC7D-411C-BB58-4199C541CD12}" type="presParOf" srcId="{CFF92500-F2C4-43C9-A594-46293FCD0CD3}" destId="{7345FB4B-F2AD-41AC-9601-3F21C7E4CF5B}" srcOrd="7" destOrd="0" presId="urn:microsoft.com/office/officeart/2005/8/layout/hierarchy3"/>
    <dgm:cxn modelId="{6CB64084-BBFC-4A16-8481-323956FD315D}" type="presParOf" srcId="{CFF92500-F2C4-43C9-A594-46293FCD0CD3}" destId="{66F20F90-D3DF-4235-8CBC-43E50D31D785}" srcOrd="8" destOrd="0" presId="urn:microsoft.com/office/officeart/2005/8/layout/hierarchy3"/>
    <dgm:cxn modelId="{66D6A4EC-BBAB-4F73-9A6C-25BB588475CD}" type="presParOf" srcId="{CFF92500-F2C4-43C9-A594-46293FCD0CD3}" destId="{1EC47B94-85F7-4344-ABAC-F80ACD7C1AA2}"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CD9028-0539-4AC9-8C8D-3EFD076F71D8}"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l-GR"/>
        </a:p>
      </dgm:t>
    </dgm:pt>
    <dgm:pt modelId="{1EFC880A-5C1E-4406-90B0-899CD0FF3DF8}">
      <dgm:prSet phldrT="[Κείμενο]" custT="1">
        <dgm:style>
          <a:lnRef idx="0">
            <a:schemeClr val="accent2"/>
          </a:lnRef>
          <a:fillRef idx="3">
            <a:schemeClr val="accent2"/>
          </a:fillRef>
          <a:effectRef idx="3">
            <a:schemeClr val="accent2"/>
          </a:effectRef>
          <a:fontRef idx="minor">
            <a:schemeClr val="lt1"/>
          </a:fontRef>
        </dgm:style>
      </dgm:prSet>
      <dgm:spPr/>
      <dgm:t>
        <a:bodyPr/>
        <a:lstStyle/>
        <a:p>
          <a:r>
            <a:rPr lang="en-US" altLang="ja-JP" sz="1400" b="1" dirty="0" smtClean="0">
              <a:solidFill>
                <a:schemeClr val="bg1"/>
              </a:solidFill>
            </a:rPr>
            <a:t>Environmenta</a:t>
          </a:r>
          <a:r>
            <a:rPr lang="en-US" altLang="ja-JP" sz="1400" dirty="0" smtClean="0">
              <a:solidFill>
                <a:schemeClr val="bg1"/>
              </a:solidFill>
              <a:ea typeface="ＭＳ Ｐゴシック" panose="020B0600070205080204" pitchFamily="34" charset="-128"/>
              <a:cs typeface="Arial" panose="020B0604020202020204" pitchFamily="34" charset="0"/>
            </a:rPr>
            <a:t>l </a:t>
          </a:r>
          <a:r>
            <a:rPr lang="en-US" sz="1400" b="1" dirty="0" smtClean="0">
              <a:solidFill>
                <a:schemeClr val="bg1"/>
              </a:solidFill>
            </a:rPr>
            <a:t>policy</a:t>
          </a:r>
          <a:endParaRPr lang="el-GR" sz="1400" b="1" dirty="0">
            <a:solidFill>
              <a:schemeClr val="bg1"/>
            </a:solidFill>
          </a:endParaRPr>
        </a:p>
      </dgm:t>
    </dgm:pt>
    <dgm:pt modelId="{C46EEF87-82DA-4617-9310-38A3B8BBB49D}" type="parTrans" cxnId="{C64088F3-E7E8-4C7A-B9A8-35374CAE82CD}">
      <dgm:prSet/>
      <dgm:spPr/>
      <dgm:t>
        <a:bodyPr/>
        <a:lstStyle/>
        <a:p>
          <a:endParaRPr lang="el-GR" sz="1200">
            <a:solidFill>
              <a:srgbClr val="0070C0"/>
            </a:solidFill>
          </a:endParaRPr>
        </a:p>
      </dgm:t>
    </dgm:pt>
    <dgm:pt modelId="{E110BD9A-5BAA-4B34-8A25-554857D4EC8A}" type="sibTrans" cxnId="{C64088F3-E7E8-4C7A-B9A8-35374CAE82CD}">
      <dgm:prSet/>
      <dgm:spPr/>
      <dgm:t>
        <a:bodyPr/>
        <a:lstStyle/>
        <a:p>
          <a:endParaRPr lang="el-GR" sz="1200">
            <a:solidFill>
              <a:srgbClr val="0070C0"/>
            </a:solidFill>
          </a:endParaRPr>
        </a:p>
      </dgm:t>
    </dgm:pt>
    <dgm:pt modelId="{A8DBC1EB-C7C4-42BF-A651-C93320915AD0}">
      <dgm:prSet phldrT="[Κείμενο]" custT="1"/>
      <dgm:spPr/>
      <dgm:t>
        <a:bodyPr/>
        <a:lstStyle/>
        <a:p>
          <a:pPr algn="just"/>
          <a:r>
            <a:rPr lang="en-US" altLang="el-GR" sz="1200" dirty="0" smtClean="0">
              <a:solidFill>
                <a:srgbClr val="0070C0"/>
              </a:solidFill>
              <a:cs typeface="Arial" panose="020B0604020202020204" pitchFamily="34" charset="0"/>
            </a:rPr>
            <a:t>An Environmental Management Plan (EMP) for the Project has been developed which includes the </a:t>
          </a:r>
          <a:r>
            <a:rPr lang="en-US" altLang="el-GR" sz="1200" dirty="0" err="1" smtClean="0">
              <a:solidFill>
                <a:srgbClr val="0070C0"/>
              </a:solidFill>
              <a:cs typeface="Arial" panose="020B0604020202020204" pitchFamily="34" charset="0"/>
            </a:rPr>
            <a:t>organisational</a:t>
          </a:r>
          <a:r>
            <a:rPr lang="en-US" altLang="el-GR" sz="1200" dirty="0" smtClean="0">
              <a:solidFill>
                <a:srgbClr val="0070C0"/>
              </a:solidFill>
              <a:cs typeface="Arial" panose="020B0604020202020204" pitchFamily="34" charset="0"/>
            </a:rPr>
            <a:t> structure, planning actions, duties’ allocation, technical methods, procedures as well as processes for the development, implementation, revision of the Concessionaire’s environmental policy as well as the compliance with the Project’s environmental terms;</a:t>
          </a:r>
          <a:endParaRPr lang="el-GR" sz="1200" dirty="0">
            <a:solidFill>
              <a:srgbClr val="0070C0"/>
            </a:solidFill>
          </a:endParaRPr>
        </a:p>
      </dgm:t>
    </dgm:pt>
    <dgm:pt modelId="{0A02D0A3-C186-4B4C-9BEF-D59AA82ECA97}" type="parTrans" cxnId="{9D4DE042-E9D8-43DF-8BE7-677DA190BDEE}">
      <dgm:prSet/>
      <dgm:spPr/>
      <dgm:t>
        <a:bodyPr/>
        <a:lstStyle/>
        <a:p>
          <a:endParaRPr lang="el-GR" sz="1200">
            <a:solidFill>
              <a:srgbClr val="0070C0"/>
            </a:solidFill>
          </a:endParaRPr>
        </a:p>
      </dgm:t>
    </dgm:pt>
    <dgm:pt modelId="{44234F1D-41A8-434F-BBD3-BB2E62D684B6}" type="sibTrans" cxnId="{9D4DE042-E9D8-43DF-8BE7-677DA190BDEE}">
      <dgm:prSet/>
      <dgm:spPr/>
      <dgm:t>
        <a:bodyPr/>
        <a:lstStyle/>
        <a:p>
          <a:endParaRPr lang="el-GR" sz="1200">
            <a:solidFill>
              <a:srgbClr val="0070C0"/>
            </a:solidFill>
          </a:endParaRPr>
        </a:p>
      </dgm:t>
    </dgm:pt>
    <dgm:pt modelId="{275EE35F-BF0C-43F6-AE52-99CA8FD96825}">
      <dgm:prSet phldrT="[Κείμενο]" custT="1"/>
      <dgm:spPr/>
      <dgm:t>
        <a:bodyPr/>
        <a:lstStyle/>
        <a:p>
          <a:pPr algn="just"/>
          <a:r>
            <a:rPr lang="en-US" altLang="el-GR" sz="1200" dirty="0" smtClean="0">
              <a:solidFill>
                <a:srgbClr val="0070C0"/>
              </a:solidFill>
              <a:cs typeface="Arial" panose="020B0604020202020204" pitchFamily="34" charset="0"/>
            </a:rPr>
            <a:t>Key actions include:	</a:t>
          </a:r>
        </a:p>
        <a:p>
          <a:pPr algn="just"/>
          <a:r>
            <a:rPr lang="en-US" altLang="el-GR" sz="1200" dirty="0" smtClean="0">
              <a:solidFill>
                <a:srgbClr val="0070C0"/>
              </a:solidFill>
              <a:cs typeface="Arial" panose="020B0604020202020204" pitchFamily="34" charset="0"/>
            </a:rPr>
            <a:t>-  reduction of traffic noise and vibrations;</a:t>
          </a:r>
        </a:p>
        <a:p>
          <a:pPr algn="just"/>
          <a:r>
            <a:rPr lang="en-US" altLang="el-GR" sz="1200" dirty="0" smtClean="0">
              <a:solidFill>
                <a:srgbClr val="0070C0"/>
              </a:solidFill>
              <a:cs typeface="Arial" panose="020B0604020202020204" pitchFamily="34" charset="0"/>
            </a:rPr>
            <a:t>-  saving natural resources (reduced consumption of raw materials, energy, water </a:t>
          </a:r>
          <a:r>
            <a:rPr lang="en-US" altLang="el-GR" sz="1200" dirty="0" err="1" smtClean="0">
              <a:solidFill>
                <a:srgbClr val="0070C0"/>
              </a:solidFill>
              <a:cs typeface="Arial" panose="020B0604020202020204" pitchFamily="34" charset="0"/>
            </a:rPr>
            <a:t>etc</a:t>
          </a:r>
          <a:r>
            <a:rPr lang="en-US" altLang="el-GR" sz="1200" dirty="0" smtClean="0">
              <a:solidFill>
                <a:srgbClr val="0070C0"/>
              </a:solidFill>
              <a:cs typeface="Arial" panose="020B0604020202020204" pitchFamily="34" charset="0"/>
            </a:rPr>
            <a:t>);</a:t>
          </a:r>
        </a:p>
        <a:p>
          <a:pPr algn="just"/>
          <a:r>
            <a:rPr lang="en-US" altLang="el-GR" sz="1200" dirty="0" smtClean="0">
              <a:solidFill>
                <a:srgbClr val="0070C0"/>
              </a:solidFill>
              <a:cs typeface="Arial" panose="020B0604020202020204" pitchFamily="34" charset="0"/>
            </a:rPr>
            <a:t>-  reducing the waste and by-products process and disposal cost;</a:t>
          </a:r>
        </a:p>
        <a:p>
          <a:pPr marL="182563" indent="-95250" algn="just"/>
          <a:r>
            <a:rPr lang="en-US" altLang="el-GR" sz="1200" dirty="0" smtClean="0">
              <a:solidFill>
                <a:srgbClr val="0070C0"/>
              </a:solidFill>
              <a:cs typeface="Arial" panose="020B0604020202020204" pitchFamily="34" charset="0"/>
            </a:rPr>
            <a:t>monitoring air quality;</a:t>
          </a:r>
        </a:p>
        <a:p>
          <a:pPr algn="just"/>
          <a:r>
            <a:rPr lang="en-US" altLang="el-GR" sz="1200" dirty="0" smtClean="0">
              <a:solidFill>
                <a:srgbClr val="0070C0"/>
              </a:solidFill>
              <a:cs typeface="Arial" panose="020B0604020202020204" pitchFamily="34" charset="0"/>
            </a:rPr>
            <a:t>-  Submission of semi annual environmental management report</a:t>
          </a:r>
          <a:endParaRPr lang="el-GR" sz="1200" dirty="0">
            <a:solidFill>
              <a:srgbClr val="0070C0"/>
            </a:solidFill>
          </a:endParaRPr>
        </a:p>
      </dgm:t>
    </dgm:pt>
    <dgm:pt modelId="{47CA152A-9039-4A7D-8EF3-C8B11689B443}" type="parTrans" cxnId="{51AEFE3A-3F32-476C-A3D1-123AD71B6B75}">
      <dgm:prSet/>
      <dgm:spPr/>
      <dgm:t>
        <a:bodyPr/>
        <a:lstStyle/>
        <a:p>
          <a:endParaRPr lang="el-GR" sz="1200">
            <a:solidFill>
              <a:srgbClr val="0070C0"/>
            </a:solidFill>
          </a:endParaRPr>
        </a:p>
      </dgm:t>
    </dgm:pt>
    <dgm:pt modelId="{40490D40-B253-4B3D-AD68-B88C8D66B9F6}" type="sibTrans" cxnId="{51AEFE3A-3F32-476C-A3D1-123AD71B6B75}">
      <dgm:prSet/>
      <dgm:spPr/>
      <dgm:t>
        <a:bodyPr/>
        <a:lstStyle/>
        <a:p>
          <a:endParaRPr lang="el-GR" sz="1200">
            <a:solidFill>
              <a:srgbClr val="0070C0"/>
            </a:solidFill>
          </a:endParaRPr>
        </a:p>
      </dgm:t>
    </dgm:pt>
    <dgm:pt modelId="{103DD62F-DDC9-4D94-9CCD-F2CA2D6CC4BA}" type="pres">
      <dgm:prSet presAssocID="{C1CD9028-0539-4AC9-8C8D-3EFD076F71D8}" presName="diagram" presStyleCnt="0">
        <dgm:presLayoutVars>
          <dgm:chPref val="1"/>
          <dgm:dir/>
          <dgm:animOne val="branch"/>
          <dgm:animLvl val="lvl"/>
          <dgm:resizeHandles/>
        </dgm:presLayoutVars>
      </dgm:prSet>
      <dgm:spPr/>
      <dgm:t>
        <a:bodyPr/>
        <a:lstStyle/>
        <a:p>
          <a:endParaRPr lang="el-GR"/>
        </a:p>
      </dgm:t>
    </dgm:pt>
    <dgm:pt modelId="{8826F8A5-7FEE-40A0-8C6E-E5D090F58CEA}" type="pres">
      <dgm:prSet presAssocID="{1EFC880A-5C1E-4406-90B0-899CD0FF3DF8}" presName="root" presStyleCnt="0"/>
      <dgm:spPr/>
    </dgm:pt>
    <dgm:pt modelId="{A24A426E-76C0-46BC-9E21-308830A3128F}" type="pres">
      <dgm:prSet presAssocID="{1EFC880A-5C1E-4406-90B0-899CD0FF3DF8}" presName="rootComposite" presStyleCnt="0"/>
      <dgm:spPr/>
    </dgm:pt>
    <dgm:pt modelId="{24BD4480-16C9-4FDE-AB93-5B704E6405E2}" type="pres">
      <dgm:prSet presAssocID="{1EFC880A-5C1E-4406-90B0-899CD0FF3DF8}" presName="rootText" presStyleLbl="node1" presStyleIdx="0" presStyleCnt="1" custScaleY="45428"/>
      <dgm:spPr/>
      <dgm:t>
        <a:bodyPr/>
        <a:lstStyle/>
        <a:p>
          <a:endParaRPr lang="el-GR"/>
        </a:p>
      </dgm:t>
    </dgm:pt>
    <dgm:pt modelId="{E8185720-F309-4A6F-8ADC-DED797EF6DC0}" type="pres">
      <dgm:prSet presAssocID="{1EFC880A-5C1E-4406-90B0-899CD0FF3DF8}" presName="rootConnector" presStyleLbl="node1" presStyleIdx="0" presStyleCnt="1"/>
      <dgm:spPr/>
      <dgm:t>
        <a:bodyPr/>
        <a:lstStyle/>
        <a:p>
          <a:endParaRPr lang="el-GR"/>
        </a:p>
      </dgm:t>
    </dgm:pt>
    <dgm:pt modelId="{CFF92500-F2C4-43C9-A594-46293FCD0CD3}" type="pres">
      <dgm:prSet presAssocID="{1EFC880A-5C1E-4406-90B0-899CD0FF3DF8}" presName="childShape" presStyleCnt="0"/>
      <dgm:spPr/>
    </dgm:pt>
    <dgm:pt modelId="{922A559F-6610-48F2-800A-545447B8911B}" type="pres">
      <dgm:prSet presAssocID="{0A02D0A3-C186-4B4C-9BEF-D59AA82ECA97}" presName="Name13" presStyleLbl="parChTrans1D2" presStyleIdx="0" presStyleCnt="2"/>
      <dgm:spPr/>
      <dgm:t>
        <a:bodyPr/>
        <a:lstStyle/>
        <a:p>
          <a:endParaRPr lang="el-GR"/>
        </a:p>
      </dgm:t>
    </dgm:pt>
    <dgm:pt modelId="{09A876E5-2F15-4671-954B-C0C71F797C7C}" type="pres">
      <dgm:prSet presAssocID="{A8DBC1EB-C7C4-42BF-A651-C93320915AD0}" presName="childText" presStyleLbl="bgAcc1" presStyleIdx="0" presStyleCnt="2" custScaleX="379407" custScaleY="167500">
        <dgm:presLayoutVars>
          <dgm:bulletEnabled val="1"/>
        </dgm:presLayoutVars>
      </dgm:prSet>
      <dgm:spPr/>
      <dgm:t>
        <a:bodyPr/>
        <a:lstStyle/>
        <a:p>
          <a:endParaRPr lang="el-GR"/>
        </a:p>
      </dgm:t>
    </dgm:pt>
    <dgm:pt modelId="{4E20A08B-2268-4EC5-B1FC-AC3FBD4F3F6D}" type="pres">
      <dgm:prSet presAssocID="{47CA152A-9039-4A7D-8EF3-C8B11689B443}" presName="Name13" presStyleLbl="parChTrans1D2" presStyleIdx="1" presStyleCnt="2"/>
      <dgm:spPr/>
      <dgm:t>
        <a:bodyPr/>
        <a:lstStyle/>
        <a:p>
          <a:endParaRPr lang="el-GR"/>
        </a:p>
      </dgm:t>
    </dgm:pt>
    <dgm:pt modelId="{9EF4EA07-46F6-4D95-BF1A-0CACBBE031D6}" type="pres">
      <dgm:prSet presAssocID="{275EE35F-BF0C-43F6-AE52-99CA8FD96825}" presName="childText" presStyleLbl="bgAcc1" presStyleIdx="1" presStyleCnt="2" custScaleX="379407" custScaleY="167500">
        <dgm:presLayoutVars>
          <dgm:bulletEnabled val="1"/>
        </dgm:presLayoutVars>
      </dgm:prSet>
      <dgm:spPr/>
      <dgm:t>
        <a:bodyPr/>
        <a:lstStyle/>
        <a:p>
          <a:endParaRPr lang="el-GR"/>
        </a:p>
      </dgm:t>
    </dgm:pt>
  </dgm:ptLst>
  <dgm:cxnLst>
    <dgm:cxn modelId="{9D4DE042-E9D8-43DF-8BE7-677DA190BDEE}" srcId="{1EFC880A-5C1E-4406-90B0-899CD0FF3DF8}" destId="{A8DBC1EB-C7C4-42BF-A651-C93320915AD0}" srcOrd="0" destOrd="0" parTransId="{0A02D0A3-C186-4B4C-9BEF-D59AA82ECA97}" sibTransId="{44234F1D-41A8-434F-BBD3-BB2E62D684B6}"/>
    <dgm:cxn modelId="{7A692119-32ED-49BA-B145-98972C194F42}" type="presOf" srcId="{1EFC880A-5C1E-4406-90B0-899CD0FF3DF8}" destId="{24BD4480-16C9-4FDE-AB93-5B704E6405E2}" srcOrd="0" destOrd="0" presId="urn:microsoft.com/office/officeart/2005/8/layout/hierarchy3"/>
    <dgm:cxn modelId="{7819A883-B905-46E4-BBD1-C9DB88AA4E1F}" type="presOf" srcId="{1EFC880A-5C1E-4406-90B0-899CD0FF3DF8}" destId="{E8185720-F309-4A6F-8ADC-DED797EF6DC0}" srcOrd="1" destOrd="0" presId="urn:microsoft.com/office/officeart/2005/8/layout/hierarchy3"/>
    <dgm:cxn modelId="{BB4EDA00-6836-45F2-B621-B0A3873DE7B7}" type="presOf" srcId="{0A02D0A3-C186-4B4C-9BEF-D59AA82ECA97}" destId="{922A559F-6610-48F2-800A-545447B8911B}" srcOrd="0" destOrd="0" presId="urn:microsoft.com/office/officeart/2005/8/layout/hierarchy3"/>
    <dgm:cxn modelId="{7C9D2267-7EE5-47EA-AB65-9F8BD2C8D7A9}" type="presOf" srcId="{275EE35F-BF0C-43F6-AE52-99CA8FD96825}" destId="{9EF4EA07-46F6-4D95-BF1A-0CACBBE031D6}" srcOrd="0" destOrd="0" presId="urn:microsoft.com/office/officeart/2005/8/layout/hierarchy3"/>
    <dgm:cxn modelId="{CD5DC1A7-676D-4BC4-A352-EC9DE68677B9}" type="presOf" srcId="{47CA152A-9039-4A7D-8EF3-C8B11689B443}" destId="{4E20A08B-2268-4EC5-B1FC-AC3FBD4F3F6D}" srcOrd="0" destOrd="0" presId="urn:microsoft.com/office/officeart/2005/8/layout/hierarchy3"/>
    <dgm:cxn modelId="{C64088F3-E7E8-4C7A-B9A8-35374CAE82CD}" srcId="{C1CD9028-0539-4AC9-8C8D-3EFD076F71D8}" destId="{1EFC880A-5C1E-4406-90B0-899CD0FF3DF8}" srcOrd="0" destOrd="0" parTransId="{C46EEF87-82DA-4617-9310-38A3B8BBB49D}" sibTransId="{E110BD9A-5BAA-4B34-8A25-554857D4EC8A}"/>
    <dgm:cxn modelId="{51AEFE3A-3F32-476C-A3D1-123AD71B6B75}" srcId="{1EFC880A-5C1E-4406-90B0-899CD0FF3DF8}" destId="{275EE35F-BF0C-43F6-AE52-99CA8FD96825}" srcOrd="1" destOrd="0" parTransId="{47CA152A-9039-4A7D-8EF3-C8B11689B443}" sibTransId="{40490D40-B253-4B3D-AD68-B88C8D66B9F6}"/>
    <dgm:cxn modelId="{A21AF3A2-B44E-4FEC-AC74-4C3DF149F6D6}" type="presOf" srcId="{C1CD9028-0539-4AC9-8C8D-3EFD076F71D8}" destId="{103DD62F-DDC9-4D94-9CCD-F2CA2D6CC4BA}" srcOrd="0" destOrd="0" presId="urn:microsoft.com/office/officeart/2005/8/layout/hierarchy3"/>
    <dgm:cxn modelId="{99962658-B0DF-482A-A778-CD5DE37C3D2B}" type="presOf" srcId="{A8DBC1EB-C7C4-42BF-A651-C93320915AD0}" destId="{09A876E5-2F15-4671-954B-C0C71F797C7C}" srcOrd="0" destOrd="0" presId="urn:microsoft.com/office/officeart/2005/8/layout/hierarchy3"/>
    <dgm:cxn modelId="{9784A387-7A67-4AAF-B123-1CC662CBED46}" type="presParOf" srcId="{103DD62F-DDC9-4D94-9CCD-F2CA2D6CC4BA}" destId="{8826F8A5-7FEE-40A0-8C6E-E5D090F58CEA}" srcOrd="0" destOrd="0" presId="urn:microsoft.com/office/officeart/2005/8/layout/hierarchy3"/>
    <dgm:cxn modelId="{577F9989-B585-4398-987D-AD56E8821F3C}" type="presParOf" srcId="{8826F8A5-7FEE-40A0-8C6E-E5D090F58CEA}" destId="{A24A426E-76C0-46BC-9E21-308830A3128F}" srcOrd="0" destOrd="0" presId="urn:microsoft.com/office/officeart/2005/8/layout/hierarchy3"/>
    <dgm:cxn modelId="{6E20B5A9-5201-4266-8DD0-E68D5C996C11}" type="presParOf" srcId="{A24A426E-76C0-46BC-9E21-308830A3128F}" destId="{24BD4480-16C9-4FDE-AB93-5B704E6405E2}" srcOrd="0" destOrd="0" presId="urn:microsoft.com/office/officeart/2005/8/layout/hierarchy3"/>
    <dgm:cxn modelId="{DFE012E2-71D8-4985-BA38-619FFF8FC2C9}" type="presParOf" srcId="{A24A426E-76C0-46BC-9E21-308830A3128F}" destId="{E8185720-F309-4A6F-8ADC-DED797EF6DC0}" srcOrd="1" destOrd="0" presId="urn:microsoft.com/office/officeart/2005/8/layout/hierarchy3"/>
    <dgm:cxn modelId="{A7F7DDA9-90D9-449D-81E4-D4E74476B1E6}" type="presParOf" srcId="{8826F8A5-7FEE-40A0-8C6E-E5D090F58CEA}" destId="{CFF92500-F2C4-43C9-A594-46293FCD0CD3}" srcOrd="1" destOrd="0" presId="urn:microsoft.com/office/officeart/2005/8/layout/hierarchy3"/>
    <dgm:cxn modelId="{225561A1-A4AB-4209-9000-B5305AFE4B01}" type="presParOf" srcId="{CFF92500-F2C4-43C9-A594-46293FCD0CD3}" destId="{922A559F-6610-48F2-800A-545447B8911B}" srcOrd="0" destOrd="0" presId="urn:microsoft.com/office/officeart/2005/8/layout/hierarchy3"/>
    <dgm:cxn modelId="{DD7B62FF-12D3-4C5E-9DA7-395D9E7A162E}" type="presParOf" srcId="{CFF92500-F2C4-43C9-A594-46293FCD0CD3}" destId="{09A876E5-2F15-4671-954B-C0C71F797C7C}" srcOrd="1" destOrd="0" presId="urn:microsoft.com/office/officeart/2005/8/layout/hierarchy3"/>
    <dgm:cxn modelId="{6B2C4A79-9FE1-4829-9643-F9588E7CB53B}" type="presParOf" srcId="{CFF92500-F2C4-43C9-A594-46293FCD0CD3}" destId="{4E20A08B-2268-4EC5-B1FC-AC3FBD4F3F6D}" srcOrd="2" destOrd="0" presId="urn:microsoft.com/office/officeart/2005/8/layout/hierarchy3"/>
    <dgm:cxn modelId="{0DF9A7A3-70D1-42D7-A369-1076C078A7A1}" type="presParOf" srcId="{CFF92500-F2C4-43C9-A594-46293FCD0CD3}" destId="{9EF4EA07-46F6-4D95-BF1A-0CACBBE031D6}"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CD9028-0539-4AC9-8C8D-3EFD076F71D8}"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l-GR"/>
        </a:p>
      </dgm:t>
    </dgm:pt>
    <dgm:pt modelId="{1EFC880A-5C1E-4406-90B0-899CD0FF3DF8}">
      <dgm:prSet phldrT="[Κείμενο]" custT="1">
        <dgm:style>
          <a:lnRef idx="0">
            <a:schemeClr val="accent4"/>
          </a:lnRef>
          <a:fillRef idx="3">
            <a:schemeClr val="accent4"/>
          </a:fillRef>
          <a:effectRef idx="3">
            <a:schemeClr val="accent4"/>
          </a:effectRef>
          <a:fontRef idx="minor">
            <a:schemeClr val="lt1"/>
          </a:fontRef>
        </dgm:style>
      </dgm:prSet>
      <dgm:spPr/>
      <dgm:t>
        <a:bodyPr/>
        <a:lstStyle/>
        <a:p>
          <a:r>
            <a:rPr lang="en-US" sz="1400" b="1" dirty="0" smtClean="0">
              <a:solidFill>
                <a:srgbClr val="0070C0"/>
              </a:solidFill>
            </a:rPr>
            <a:t>The project</a:t>
          </a:r>
          <a:endParaRPr lang="el-GR" sz="1400" b="1" dirty="0">
            <a:solidFill>
              <a:srgbClr val="0070C0"/>
            </a:solidFill>
          </a:endParaRPr>
        </a:p>
      </dgm:t>
    </dgm:pt>
    <dgm:pt modelId="{C46EEF87-82DA-4617-9310-38A3B8BBB49D}" type="parTrans" cxnId="{C64088F3-E7E8-4C7A-B9A8-35374CAE82CD}">
      <dgm:prSet/>
      <dgm:spPr/>
      <dgm:t>
        <a:bodyPr/>
        <a:lstStyle/>
        <a:p>
          <a:endParaRPr lang="el-GR" sz="1200">
            <a:solidFill>
              <a:srgbClr val="0070C0"/>
            </a:solidFill>
          </a:endParaRPr>
        </a:p>
      </dgm:t>
    </dgm:pt>
    <dgm:pt modelId="{E110BD9A-5BAA-4B34-8A25-554857D4EC8A}" type="sibTrans" cxnId="{C64088F3-E7E8-4C7A-B9A8-35374CAE82CD}">
      <dgm:prSet/>
      <dgm:spPr/>
      <dgm:t>
        <a:bodyPr/>
        <a:lstStyle/>
        <a:p>
          <a:endParaRPr lang="el-GR" sz="1200">
            <a:solidFill>
              <a:srgbClr val="0070C0"/>
            </a:solidFill>
          </a:endParaRPr>
        </a:p>
      </dgm:t>
    </dgm:pt>
    <dgm:pt modelId="{A8DBC1EB-C7C4-42BF-A651-C93320915AD0}">
      <dgm:prSet phldrT="[Κείμενο]" custT="1"/>
      <dgm:spPr/>
      <dgm:t>
        <a:bodyPr/>
        <a:lstStyle/>
        <a:p>
          <a:pPr algn="just"/>
          <a:r>
            <a:rPr lang="en-US" sz="1200" dirty="0" smtClean="0">
              <a:solidFill>
                <a:srgbClr val="0070C0"/>
              </a:solidFill>
              <a:cs typeface="Arial" panose="020B0604020202020204" pitchFamily="34" charset="0"/>
            </a:rPr>
            <a:t>IPP plant covering the Southern Greece;</a:t>
          </a:r>
          <a:endParaRPr lang="el-GR" sz="1200" dirty="0">
            <a:solidFill>
              <a:srgbClr val="0070C0"/>
            </a:solidFill>
            <a:cs typeface="Arial" panose="020B0604020202020204" pitchFamily="34" charset="0"/>
          </a:endParaRPr>
        </a:p>
      </dgm:t>
    </dgm:pt>
    <dgm:pt modelId="{0A02D0A3-C186-4B4C-9BEF-D59AA82ECA97}" type="parTrans" cxnId="{9D4DE042-E9D8-43DF-8BE7-677DA190BDEE}">
      <dgm:prSet/>
      <dgm:spPr/>
      <dgm:t>
        <a:bodyPr/>
        <a:lstStyle/>
        <a:p>
          <a:endParaRPr lang="el-GR" sz="1200">
            <a:solidFill>
              <a:srgbClr val="0070C0"/>
            </a:solidFill>
          </a:endParaRPr>
        </a:p>
      </dgm:t>
    </dgm:pt>
    <dgm:pt modelId="{44234F1D-41A8-434F-BBD3-BB2E62D684B6}" type="sibTrans" cxnId="{9D4DE042-E9D8-43DF-8BE7-677DA190BDEE}">
      <dgm:prSet/>
      <dgm:spPr/>
      <dgm:t>
        <a:bodyPr/>
        <a:lstStyle/>
        <a:p>
          <a:endParaRPr lang="el-GR" sz="1200">
            <a:solidFill>
              <a:srgbClr val="0070C0"/>
            </a:solidFill>
          </a:endParaRPr>
        </a:p>
      </dgm:t>
    </dgm:pt>
    <dgm:pt modelId="{CF43D390-8A14-4896-8FB8-EFB010E2BBB1}">
      <dgm:prSet phldrT="[Κείμενο]" custT="1"/>
      <dgm:spPr/>
      <dgm:t>
        <a:bodyPr/>
        <a:lstStyle/>
        <a:p>
          <a:pPr algn="just">
            <a:spcAft>
              <a:spcPts val="0"/>
            </a:spcAft>
          </a:pPr>
          <a:r>
            <a:rPr lang="en-US" sz="1200" dirty="0" smtClean="0">
              <a:solidFill>
                <a:srgbClr val="0070C0"/>
              </a:solidFill>
              <a:cs typeface="Arial" pitchFamily="34" charset="0"/>
            </a:rPr>
            <a:t>Project Cost: </a:t>
          </a:r>
          <a:r>
            <a:rPr lang="el-GR" sz="1200" dirty="0" smtClean="0">
              <a:solidFill>
                <a:srgbClr val="0070C0"/>
              </a:solidFill>
              <a:cs typeface="Arial" pitchFamily="34" charset="0"/>
            </a:rPr>
            <a:t>€</a:t>
          </a:r>
          <a:r>
            <a:rPr lang="en-US" sz="1200" dirty="0" smtClean="0">
              <a:solidFill>
                <a:srgbClr val="0070C0"/>
              </a:solidFill>
              <a:cs typeface="Arial" pitchFamily="34" charset="0"/>
            </a:rPr>
            <a:t>250m</a:t>
          </a:r>
          <a:endParaRPr lang="el-GR" sz="1200" dirty="0" smtClean="0">
            <a:solidFill>
              <a:srgbClr val="0070C0"/>
            </a:solidFill>
            <a:cs typeface="Arial" pitchFamily="34" charset="0"/>
          </a:endParaRPr>
        </a:p>
        <a:p>
          <a:pPr algn="just">
            <a:spcAft>
              <a:spcPts val="0"/>
            </a:spcAft>
          </a:pPr>
          <a:r>
            <a:rPr lang="en-US" sz="1200" dirty="0" smtClean="0">
              <a:solidFill>
                <a:srgbClr val="0070C0"/>
              </a:solidFill>
              <a:cs typeface="Arial" pitchFamily="34" charset="0"/>
            </a:rPr>
            <a:t>Senior Bank Debt: </a:t>
          </a:r>
          <a:r>
            <a:rPr lang="el-GR" sz="1200" dirty="0" smtClean="0">
              <a:solidFill>
                <a:srgbClr val="0070C0"/>
              </a:solidFill>
              <a:cs typeface="Arial" pitchFamily="34" charset="0"/>
            </a:rPr>
            <a:t>€</a:t>
          </a:r>
          <a:r>
            <a:rPr lang="en-US" sz="1200" dirty="0" smtClean="0">
              <a:solidFill>
                <a:srgbClr val="0070C0"/>
              </a:solidFill>
              <a:cs typeface="Arial" pitchFamily="34" charset="0"/>
            </a:rPr>
            <a:t>155m</a:t>
          </a:r>
        </a:p>
        <a:p>
          <a:pPr algn="just">
            <a:spcAft>
              <a:spcPts val="0"/>
            </a:spcAft>
          </a:pPr>
          <a:r>
            <a:rPr lang="en-US" sz="1200" dirty="0" smtClean="0">
              <a:solidFill>
                <a:srgbClr val="0070C0"/>
              </a:solidFill>
              <a:cs typeface="Arial" pitchFamily="34" charset="0"/>
            </a:rPr>
            <a:t>NBG’ Loan participation: </a:t>
          </a:r>
          <a:r>
            <a:rPr lang="el-GR" sz="1200" dirty="0" smtClean="0">
              <a:solidFill>
                <a:srgbClr val="0070C0"/>
              </a:solidFill>
              <a:cs typeface="Arial" pitchFamily="34" charset="0"/>
            </a:rPr>
            <a:t>€</a:t>
          </a:r>
          <a:r>
            <a:rPr lang="en-US" sz="1200" dirty="0" smtClean="0">
              <a:solidFill>
                <a:srgbClr val="0070C0"/>
              </a:solidFill>
              <a:cs typeface="Arial" pitchFamily="34" charset="0"/>
            </a:rPr>
            <a:t>44m </a:t>
          </a:r>
        </a:p>
        <a:p>
          <a:pPr algn="just">
            <a:spcAft>
              <a:spcPts val="0"/>
            </a:spcAft>
          </a:pPr>
          <a:r>
            <a:rPr lang="en-US" sz="1200" dirty="0" smtClean="0">
              <a:solidFill>
                <a:srgbClr val="0070C0"/>
              </a:solidFill>
              <a:cs typeface="Arial" pitchFamily="34" charset="0"/>
            </a:rPr>
            <a:t>Technical/ Environmental Lenders’ Advisors: Scott Wilson</a:t>
          </a:r>
        </a:p>
        <a:p>
          <a:pPr algn="just">
            <a:spcAft>
              <a:spcPts val="0"/>
            </a:spcAft>
          </a:pPr>
          <a:r>
            <a:rPr lang="en-US" sz="1200" dirty="0" smtClean="0">
              <a:solidFill>
                <a:srgbClr val="0070C0"/>
              </a:solidFill>
              <a:cs typeface="Arial" pitchFamily="34" charset="0"/>
            </a:rPr>
            <a:t>Environmental Advisor to the Sponsor: </a:t>
          </a:r>
          <a:r>
            <a:rPr lang="en-US" sz="1200" dirty="0" err="1" smtClean="0">
              <a:solidFill>
                <a:srgbClr val="0070C0"/>
              </a:solidFill>
              <a:cs typeface="Arial" pitchFamily="34" charset="0"/>
            </a:rPr>
            <a:t>Enviscan</a:t>
          </a:r>
          <a:endParaRPr lang="el-GR" sz="1200" dirty="0">
            <a:solidFill>
              <a:srgbClr val="0070C0"/>
            </a:solidFill>
          </a:endParaRPr>
        </a:p>
      </dgm:t>
    </dgm:pt>
    <dgm:pt modelId="{D6146476-5FDA-4F8D-90D0-99739BE690BE}" type="parTrans" cxnId="{DC679AD9-5C80-4E47-88ED-5270EB1836FF}">
      <dgm:prSet/>
      <dgm:spPr/>
      <dgm:t>
        <a:bodyPr/>
        <a:lstStyle/>
        <a:p>
          <a:endParaRPr lang="el-GR" sz="1200">
            <a:solidFill>
              <a:srgbClr val="0070C0"/>
            </a:solidFill>
          </a:endParaRPr>
        </a:p>
      </dgm:t>
    </dgm:pt>
    <dgm:pt modelId="{FC7B437C-CA32-45C4-B61D-04B88D022CFD}" type="sibTrans" cxnId="{DC679AD9-5C80-4E47-88ED-5270EB1836FF}">
      <dgm:prSet/>
      <dgm:spPr/>
      <dgm:t>
        <a:bodyPr/>
        <a:lstStyle/>
        <a:p>
          <a:endParaRPr lang="el-GR" sz="1200">
            <a:solidFill>
              <a:srgbClr val="0070C0"/>
            </a:solidFill>
          </a:endParaRPr>
        </a:p>
      </dgm:t>
    </dgm:pt>
    <dgm:pt modelId="{275EE35F-BF0C-43F6-AE52-99CA8FD96825}">
      <dgm:prSet phldrT="[Κείμενο]" custT="1"/>
      <dgm:spPr/>
      <dgm:t>
        <a:bodyPr/>
        <a:lstStyle/>
        <a:p>
          <a:pPr algn="just"/>
          <a:r>
            <a:rPr lang="en-US" sz="1200" dirty="0" smtClean="0">
              <a:solidFill>
                <a:srgbClr val="0070C0"/>
              </a:solidFill>
              <a:cs typeface="Arial" pitchFamily="34" charset="0"/>
            </a:rPr>
            <a:t>Construction completed in April 2012;</a:t>
          </a:r>
          <a:endParaRPr lang="el-GR" sz="1200" dirty="0">
            <a:solidFill>
              <a:srgbClr val="0070C0"/>
            </a:solidFill>
          </a:endParaRPr>
        </a:p>
      </dgm:t>
    </dgm:pt>
    <dgm:pt modelId="{47CA152A-9039-4A7D-8EF3-C8B11689B443}" type="parTrans" cxnId="{51AEFE3A-3F32-476C-A3D1-123AD71B6B75}">
      <dgm:prSet/>
      <dgm:spPr/>
      <dgm:t>
        <a:bodyPr/>
        <a:lstStyle/>
        <a:p>
          <a:endParaRPr lang="el-GR" sz="1200">
            <a:solidFill>
              <a:srgbClr val="0070C0"/>
            </a:solidFill>
          </a:endParaRPr>
        </a:p>
      </dgm:t>
    </dgm:pt>
    <dgm:pt modelId="{40490D40-B253-4B3D-AD68-B88C8D66B9F6}" type="sibTrans" cxnId="{51AEFE3A-3F32-476C-A3D1-123AD71B6B75}">
      <dgm:prSet/>
      <dgm:spPr/>
      <dgm:t>
        <a:bodyPr/>
        <a:lstStyle/>
        <a:p>
          <a:endParaRPr lang="el-GR" sz="1200">
            <a:solidFill>
              <a:srgbClr val="0070C0"/>
            </a:solidFill>
          </a:endParaRPr>
        </a:p>
      </dgm:t>
    </dgm:pt>
    <dgm:pt modelId="{4373911F-DC20-4529-814A-81EA5F5B9729}">
      <dgm:prSet phldrT="[Κείμενο]" custT="1"/>
      <dgm:spPr/>
      <dgm:t>
        <a:bodyPr/>
        <a:lstStyle/>
        <a:p>
          <a:pPr algn="just"/>
          <a:r>
            <a:rPr lang="en-US" sz="1200" dirty="0" smtClean="0">
              <a:solidFill>
                <a:srgbClr val="0070C0"/>
              </a:solidFill>
              <a:cs typeface="Arial" pitchFamily="34" charset="0"/>
            </a:rPr>
            <a:t>Sponsors are </a:t>
          </a:r>
          <a:r>
            <a:rPr lang="en-US" sz="1200" dirty="0" err="1" smtClean="0">
              <a:solidFill>
                <a:srgbClr val="0070C0"/>
              </a:solidFill>
              <a:cs typeface="Arial" pitchFamily="34" charset="0"/>
            </a:rPr>
            <a:t>Mytilineos</a:t>
          </a:r>
          <a:r>
            <a:rPr lang="en-US" sz="1200" dirty="0" smtClean="0">
              <a:solidFill>
                <a:srgbClr val="0070C0"/>
              </a:solidFill>
              <a:cs typeface="Arial" pitchFamily="34" charset="0"/>
            </a:rPr>
            <a:t> Group and Motor Oil constructs a state of the art gas fired power plant with limited environmental impact;</a:t>
          </a:r>
          <a:endParaRPr lang="el-GR" sz="1200" dirty="0">
            <a:solidFill>
              <a:srgbClr val="0070C0"/>
            </a:solidFill>
          </a:endParaRPr>
        </a:p>
      </dgm:t>
    </dgm:pt>
    <dgm:pt modelId="{88F5E79D-A40A-4377-93EB-0C8FA2D9D2FB}" type="parTrans" cxnId="{5630EC4A-55D5-4708-A419-D633728CEADB}">
      <dgm:prSet/>
      <dgm:spPr/>
      <dgm:t>
        <a:bodyPr/>
        <a:lstStyle/>
        <a:p>
          <a:endParaRPr lang="el-GR" sz="1200">
            <a:solidFill>
              <a:srgbClr val="0070C0"/>
            </a:solidFill>
          </a:endParaRPr>
        </a:p>
      </dgm:t>
    </dgm:pt>
    <dgm:pt modelId="{D4A049D8-C7CA-4CE0-B8BF-C59553D532F5}" type="sibTrans" cxnId="{5630EC4A-55D5-4708-A419-D633728CEADB}">
      <dgm:prSet/>
      <dgm:spPr/>
      <dgm:t>
        <a:bodyPr/>
        <a:lstStyle/>
        <a:p>
          <a:endParaRPr lang="el-GR" sz="1200">
            <a:solidFill>
              <a:srgbClr val="0070C0"/>
            </a:solidFill>
          </a:endParaRPr>
        </a:p>
      </dgm:t>
    </dgm:pt>
    <dgm:pt modelId="{9A93CE46-926F-495E-A06B-EF21CC27DA76}">
      <dgm:prSet phldrT="[Κείμενο]" custT="1"/>
      <dgm:spPr/>
      <dgm:t>
        <a:bodyPr/>
        <a:lstStyle/>
        <a:p>
          <a:pPr algn="just"/>
          <a:r>
            <a:rPr lang="en-US" sz="1200" dirty="0" smtClean="0">
              <a:solidFill>
                <a:srgbClr val="0070C0"/>
              </a:solidFill>
              <a:cs typeface="Arial" pitchFamily="34" charset="0"/>
            </a:rPr>
            <a:t>Environmental due diligence on behalf of the lenders to ensure compliance with environmental laws;</a:t>
          </a:r>
          <a:endParaRPr lang="el-GR" sz="1200" dirty="0">
            <a:solidFill>
              <a:srgbClr val="0070C0"/>
            </a:solidFill>
          </a:endParaRPr>
        </a:p>
      </dgm:t>
    </dgm:pt>
    <dgm:pt modelId="{70AE1938-8A61-4934-8AB2-8452FC1B1165}" type="parTrans" cxnId="{D9525DFA-C812-4EAF-B0BE-F9E4A2084E69}">
      <dgm:prSet/>
      <dgm:spPr/>
      <dgm:t>
        <a:bodyPr/>
        <a:lstStyle/>
        <a:p>
          <a:endParaRPr lang="el-GR" sz="1200">
            <a:solidFill>
              <a:srgbClr val="0070C0"/>
            </a:solidFill>
          </a:endParaRPr>
        </a:p>
      </dgm:t>
    </dgm:pt>
    <dgm:pt modelId="{CB0204FF-3970-4C39-B547-B2C6248229AE}" type="sibTrans" cxnId="{D9525DFA-C812-4EAF-B0BE-F9E4A2084E69}">
      <dgm:prSet/>
      <dgm:spPr/>
      <dgm:t>
        <a:bodyPr/>
        <a:lstStyle/>
        <a:p>
          <a:endParaRPr lang="el-GR" sz="1200">
            <a:solidFill>
              <a:srgbClr val="0070C0"/>
            </a:solidFill>
          </a:endParaRPr>
        </a:p>
      </dgm:t>
    </dgm:pt>
    <dgm:pt modelId="{103DD62F-DDC9-4D94-9CCD-F2CA2D6CC4BA}" type="pres">
      <dgm:prSet presAssocID="{C1CD9028-0539-4AC9-8C8D-3EFD076F71D8}" presName="diagram" presStyleCnt="0">
        <dgm:presLayoutVars>
          <dgm:chPref val="1"/>
          <dgm:dir/>
          <dgm:animOne val="branch"/>
          <dgm:animLvl val="lvl"/>
          <dgm:resizeHandles/>
        </dgm:presLayoutVars>
      </dgm:prSet>
      <dgm:spPr/>
      <dgm:t>
        <a:bodyPr/>
        <a:lstStyle/>
        <a:p>
          <a:endParaRPr lang="el-GR"/>
        </a:p>
      </dgm:t>
    </dgm:pt>
    <dgm:pt modelId="{8826F8A5-7FEE-40A0-8C6E-E5D090F58CEA}" type="pres">
      <dgm:prSet presAssocID="{1EFC880A-5C1E-4406-90B0-899CD0FF3DF8}" presName="root" presStyleCnt="0"/>
      <dgm:spPr/>
    </dgm:pt>
    <dgm:pt modelId="{A24A426E-76C0-46BC-9E21-308830A3128F}" type="pres">
      <dgm:prSet presAssocID="{1EFC880A-5C1E-4406-90B0-899CD0FF3DF8}" presName="rootComposite" presStyleCnt="0"/>
      <dgm:spPr/>
    </dgm:pt>
    <dgm:pt modelId="{24BD4480-16C9-4FDE-AB93-5B704E6405E2}" type="pres">
      <dgm:prSet presAssocID="{1EFC880A-5C1E-4406-90B0-899CD0FF3DF8}" presName="rootText" presStyleLbl="node1" presStyleIdx="0" presStyleCnt="1" custScaleY="45428"/>
      <dgm:spPr/>
      <dgm:t>
        <a:bodyPr/>
        <a:lstStyle/>
        <a:p>
          <a:endParaRPr lang="el-GR"/>
        </a:p>
      </dgm:t>
    </dgm:pt>
    <dgm:pt modelId="{E8185720-F309-4A6F-8ADC-DED797EF6DC0}" type="pres">
      <dgm:prSet presAssocID="{1EFC880A-5C1E-4406-90B0-899CD0FF3DF8}" presName="rootConnector" presStyleLbl="node1" presStyleIdx="0" presStyleCnt="1"/>
      <dgm:spPr/>
      <dgm:t>
        <a:bodyPr/>
        <a:lstStyle/>
        <a:p>
          <a:endParaRPr lang="el-GR"/>
        </a:p>
      </dgm:t>
    </dgm:pt>
    <dgm:pt modelId="{CFF92500-F2C4-43C9-A594-46293FCD0CD3}" type="pres">
      <dgm:prSet presAssocID="{1EFC880A-5C1E-4406-90B0-899CD0FF3DF8}" presName="childShape" presStyleCnt="0"/>
      <dgm:spPr/>
    </dgm:pt>
    <dgm:pt modelId="{922A559F-6610-48F2-800A-545447B8911B}" type="pres">
      <dgm:prSet presAssocID="{0A02D0A3-C186-4B4C-9BEF-D59AA82ECA97}" presName="Name13" presStyleLbl="parChTrans1D2" presStyleIdx="0" presStyleCnt="5"/>
      <dgm:spPr/>
      <dgm:t>
        <a:bodyPr/>
        <a:lstStyle/>
        <a:p>
          <a:endParaRPr lang="el-GR"/>
        </a:p>
      </dgm:t>
    </dgm:pt>
    <dgm:pt modelId="{09A876E5-2F15-4671-954B-C0C71F797C7C}" type="pres">
      <dgm:prSet presAssocID="{A8DBC1EB-C7C4-42BF-A651-C93320915AD0}" presName="childText" presStyleLbl="bgAcc1" presStyleIdx="0" presStyleCnt="5" custScaleX="379407">
        <dgm:presLayoutVars>
          <dgm:bulletEnabled val="1"/>
        </dgm:presLayoutVars>
      </dgm:prSet>
      <dgm:spPr/>
      <dgm:t>
        <a:bodyPr/>
        <a:lstStyle/>
        <a:p>
          <a:endParaRPr lang="el-GR"/>
        </a:p>
      </dgm:t>
    </dgm:pt>
    <dgm:pt modelId="{4E20A08B-2268-4EC5-B1FC-AC3FBD4F3F6D}" type="pres">
      <dgm:prSet presAssocID="{47CA152A-9039-4A7D-8EF3-C8B11689B443}" presName="Name13" presStyleLbl="parChTrans1D2" presStyleIdx="1" presStyleCnt="5"/>
      <dgm:spPr/>
      <dgm:t>
        <a:bodyPr/>
        <a:lstStyle/>
        <a:p>
          <a:endParaRPr lang="el-GR"/>
        </a:p>
      </dgm:t>
    </dgm:pt>
    <dgm:pt modelId="{9EF4EA07-46F6-4D95-BF1A-0CACBBE031D6}" type="pres">
      <dgm:prSet presAssocID="{275EE35F-BF0C-43F6-AE52-99CA8FD96825}" presName="childText" presStyleLbl="bgAcc1" presStyleIdx="1" presStyleCnt="5" custScaleX="379407">
        <dgm:presLayoutVars>
          <dgm:bulletEnabled val="1"/>
        </dgm:presLayoutVars>
      </dgm:prSet>
      <dgm:spPr/>
      <dgm:t>
        <a:bodyPr/>
        <a:lstStyle/>
        <a:p>
          <a:endParaRPr lang="el-GR"/>
        </a:p>
      </dgm:t>
    </dgm:pt>
    <dgm:pt modelId="{0D0CBC14-D9B2-41F3-B9BD-A0E5C3F4D9EF}" type="pres">
      <dgm:prSet presAssocID="{88F5E79D-A40A-4377-93EB-0C8FA2D9D2FB}" presName="Name13" presStyleLbl="parChTrans1D2" presStyleIdx="2" presStyleCnt="5"/>
      <dgm:spPr/>
      <dgm:t>
        <a:bodyPr/>
        <a:lstStyle/>
        <a:p>
          <a:endParaRPr lang="el-GR"/>
        </a:p>
      </dgm:t>
    </dgm:pt>
    <dgm:pt modelId="{6CB7A6E6-9ED8-4C8F-A85F-5C81225218D1}" type="pres">
      <dgm:prSet presAssocID="{4373911F-DC20-4529-814A-81EA5F5B9729}" presName="childText" presStyleLbl="bgAcc1" presStyleIdx="2" presStyleCnt="5" custScaleX="379407">
        <dgm:presLayoutVars>
          <dgm:bulletEnabled val="1"/>
        </dgm:presLayoutVars>
      </dgm:prSet>
      <dgm:spPr/>
      <dgm:t>
        <a:bodyPr/>
        <a:lstStyle/>
        <a:p>
          <a:endParaRPr lang="el-GR"/>
        </a:p>
      </dgm:t>
    </dgm:pt>
    <dgm:pt modelId="{08912457-61F4-48C1-94BF-F1F689C7A7FA}" type="pres">
      <dgm:prSet presAssocID="{70AE1938-8A61-4934-8AB2-8452FC1B1165}" presName="Name13" presStyleLbl="parChTrans1D2" presStyleIdx="3" presStyleCnt="5"/>
      <dgm:spPr/>
      <dgm:t>
        <a:bodyPr/>
        <a:lstStyle/>
        <a:p>
          <a:endParaRPr lang="el-GR"/>
        </a:p>
      </dgm:t>
    </dgm:pt>
    <dgm:pt modelId="{7345FB4B-F2AD-41AC-9601-3F21C7E4CF5B}" type="pres">
      <dgm:prSet presAssocID="{9A93CE46-926F-495E-A06B-EF21CC27DA76}" presName="childText" presStyleLbl="bgAcc1" presStyleIdx="3" presStyleCnt="5" custScaleX="379407">
        <dgm:presLayoutVars>
          <dgm:bulletEnabled val="1"/>
        </dgm:presLayoutVars>
      </dgm:prSet>
      <dgm:spPr/>
      <dgm:t>
        <a:bodyPr/>
        <a:lstStyle/>
        <a:p>
          <a:endParaRPr lang="el-GR"/>
        </a:p>
      </dgm:t>
    </dgm:pt>
    <dgm:pt modelId="{66F20F90-D3DF-4235-8CBC-43E50D31D785}" type="pres">
      <dgm:prSet presAssocID="{D6146476-5FDA-4F8D-90D0-99739BE690BE}" presName="Name13" presStyleLbl="parChTrans1D2" presStyleIdx="4" presStyleCnt="5"/>
      <dgm:spPr/>
      <dgm:t>
        <a:bodyPr/>
        <a:lstStyle/>
        <a:p>
          <a:endParaRPr lang="el-GR"/>
        </a:p>
      </dgm:t>
    </dgm:pt>
    <dgm:pt modelId="{1EC47B94-85F7-4344-ABAC-F80ACD7C1AA2}" type="pres">
      <dgm:prSet presAssocID="{CF43D390-8A14-4896-8FB8-EFB010E2BBB1}" presName="childText" presStyleLbl="bgAcc1" presStyleIdx="4" presStyleCnt="5" custScaleX="379407">
        <dgm:presLayoutVars>
          <dgm:bulletEnabled val="1"/>
        </dgm:presLayoutVars>
      </dgm:prSet>
      <dgm:spPr/>
      <dgm:t>
        <a:bodyPr/>
        <a:lstStyle/>
        <a:p>
          <a:endParaRPr lang="el-GR"/>
        </a:p>
      </dgm:t>
    </dgm:pt>
  </dgm:ptLst>
  <dgm:cxnLst>
    <dgm:cxn modelId="{18AD622A-824F-4B1F-8E2F-620A5D3CC79D}" type="presOf" srcId="{88F5E79D-A40A-4377-93EB-0C8FA2D9D2FB}" destId="{0D0CBC14-D9B2-41F3-B9BD-A0E5C3F4D9EF}" srcOrd="0" destOrd="0" presId="urn:microsoft.com/office/officeart/2005/8/layout/hierarchy3"/>
    <dgm:cxn modelId="{E74008BF-52A3-4E43-9D89-1183A38B236B}" type="presOf" srcId="{1EFC880A-5C1E-4406-90B0-899CD0FF3DF8}" destId="{E8185720-F309-4A6F-8ADC-DED797EF6DC0}" srcOrd="1" destOrd="0" presId="urn:microsoft.com/office/officeart/2005/8/layout/hierarchy3"/>
    <dgm:cxn modelId="{9D4DE042-E9D8-43DF-8BE7-677DA190BDEE}" srcId="{1EFC880A-5C1E-4406-90B0-899CD0FF3DF8}" destId="{A8DBC1EB-C7C4-42BF-A651-C93320915AD0}" srcOrd="0" destOrd="0" parTransId="{0A02D0A3-C186-4B4C-9BEF-D59AA82ECA97}" sibTransId="{44234F1D-41A8-434F-BBD3-BB2E62D684B6}"/>
    <dgm:cxn modelId="{18ADABBD-D70D-4966-A417-ECD08E5648AE}" type="presOf" srcId="{D6146476-5FDA-4F8D-90D0-99739BE690BE}" destId="{66F20F90-D3DF-4235-8CBC-43E50D31D785}" srcOrd="0" destOrd="0" presId="urn:microsoft.com/office/officeart/2005/8/layout/hierarchy3"/>
    <dgm:cxn modelId="{0007C396-B32F-43F2-BDE8-4D1D67F2AB2F}" type="presOf" srcId="{275EE35F-BF0C-43F6-AE52-99CA8FD96825}" destId="{9EF4EA07-46F6-4D95-BF1A-0CACBBE031D6}" srcOrd="0" destOrd="0" presId="urn:microsoft.com/office/officeart/2005/8/layout/hierarchy3"/>
    <dgm:cxn modelId="{48A2AE71-FC78-4D86-9AA4-07BBBE3667F7}" type="presOf" srcId="{4373911F-DC20-4529-814A-81EA5F5B9729}" destId="{6CB7A6E6-9ED8-4C8F-A85F-5C81225218D1}" srcOrd="0" destOrd="0" presId="urn:microsoft.com/office/officeart/2005/8/layout/hierarchy3"/>
    <dgm:cxn modelId="{5630EC4A-55D5-4708-A419-D633728CEADB}" srcId="{1EFC880A-5C1E-4406-90B0-899CD0FF3DF8}" destId="{4373911F-DC20-4529-814A-81EA5F5B9729}" srcOrd="2" destOrd="0" parTransId="{88F5E79D-A40A-4377-93EB-0C8FA2D9D2FB}" sibTransId="{D4A049D8-C7CA-4CE0-B8BF-C59553D532F5}"/>
    <dgm:cxn modelId="{A91D17AF-9654-4BB7-96B8-A5909D921A27}" type="presOf" srcId="{47CA152A-9039-4A7D-8EF3-C8B11689B443}" destId="{4E20A08B-2268-4EC5-B1FC-AC3FBD4F3F6D}" srcOrd="0" destOrd="0" presId="urn:microsoft.com/office/officeart/2005/8/layout/hierarchy3"/>
    <dgm:cxn modelId="{7D889854-D016-4C00-AB03-86B2D02F987A}" type="presOf" srcId="{9A93CE46-926F-495E-A06B-EF21CC27DA76}" destId="{7345FB4B-F2AD-41AC-9601-3F21C7E4CF5B}" srcOrd="0" destOrd="0" presId="urn:microsoft.com/office/officeart/2005/8/layout/hierarchy3"/>
    <dgm:cxn modelId="{C64088F3-E7E8-4C7A-B9A8-35374CAE82CD}" srcId="{C1CD9028-0539-4AC9-8C8D-3EFD076F71D8}" destId="{1EFC880A-5C1E-4406-90B0-899CD0FF3DF8}" srcOrd="0" destOrd="0" parTransId="{C46EEF87-82DA-4617-9310-38A3B8BBB49D}" sibTransId="{E110BD9A-5BAA-4B34-8A25-554857D4EC8A}"/>
    <dgm:cxn modelId="{4084CA98-7E00-4E6A-86CB-2E1C3AB2DE62}" type="presOf" srcId="{0A02D0A3-C186-4B4C-9BEF-D59AA82ECA97}" destId="{922A559F-6610-48F2-800A-545447B8911B}" srcOrd="0" destOrd="0" presId="urn:microsoft.com/office/officeart/2005/8/layout/hierarchy3"/>
    <dgm:cxn modelId="{BA3F2B37-9065-4329-A2E4-AB00C1C3E53A}" type="presOf" srcId="{A8DBC1EB-C7C4-42BF-A651-C93320915AD0}" destId="{09A876E5-2F15-4671-954B-C0C71F797C7C}" srcOrd="0" destOrd="0" presId="urn:microsoft.com/office/officeart/2005/8/layout/hierarchy3"/>
    <dgm:cxn modelId="{DC679AD9-5C80-4E47-88ED-5270EB1836FF}" srcId="{1EFC880A-5C1E-4406-90B0-899CD0FF3DF8}" destId="{CF43D390-8A14-4896-8FB8-EFB010E2BBB1}" srcOrd="4" destOrd="0" parTransId="{D6146476-5FDA-4F8D-90D0-99739BE690BE}" sibTransId="{FC7B437C-CA32-45C4-B61D-04B88D022CFD}"/>
    <dgm:cxn modelId="{48DA4856-750B-4A7C-AB31-8BB6B3D028DC}" type="presOf" srcId="{CF43D390-8A14-4896-8FB8-EFB010E2BBB1}" destId="{1EC47B94-85F7-4344-ABAC-F80ACD7C1AA2}" srcOrd="0" destOrd="0" presId="urn:microsoft.com/office/officeart/2005/8/layout/hierarchy3"/>
    <dgm:cxn modelId="{97D1A7D9-CA79-4A6D-BED5-19BF2F5D46B1}" type="presOf" srcId="{70AE1938-8A61-4934-8AB2-8452FC1B1165}" destId="{08912457-61F4-48C1-94BF-F1F689C7A7FA}" srcOrd="0" destOrd="0" presId="urn:microsoft.com/office/officeart/2005/8/layout/hierarchy3"/>
    <dgm:cxn modelId="{5A115199-74DD-46A7-BB21-533503BDB551}" type="presOf" srcId="{1EFC880A-5C1E-4406-90B0-899CD0FF3DF8}" destId="{24BD4480-16C9-4FDE-AB93-5B704E6405E2}" srcOrd="0" destOrd="0" presId="urn:microsoft.com/office/officeart/2005/8/layout/hierarchy3"/>
    <dgm:cxn modelId="{51AEFE3A-3F32-476C-A3D1-123AD71B6B75}" srcId="{1EFC880A-5C1E-4406-90B0-899CD0FF3DF8}" destId="{275EE35F-BF0C-43F6-AE52-99CA8FD96825}" srcOrd="1" destOrd="0" parTransId="{47CA152A-9039-4A7D-8EF3-C8B11689B443}" sibTransId="{40490D40-B253-4B3D-AD68-B88C8D66B9F6}"/>
    <dgm:cxn modelId="{D9525DFA-C812-4EAF-B0BE-F9E4A2084E69}" srcId="{1EFC880A-5C1E-4406-90B0-899CD0FF3DF8}" destId="{9A93CE46-926F-495E-A06B-EF21CC27DA76}" srcOrd="3" destOrd="0" parTransId="{70AE1938-8A61-4934-8AB2-8452FC1B1165}" sibTransId="{CB0204FF-3970-4C39-B547-B2C6248229AE}"/>
    <dgm:cxn modelId="{18FA7316-90CF-4F07-AD72-5B3DF5A3E38E}" type="presOf" srcId="{C1CD9028-0539-4AC9-8C8D-3EFD076F71D8}" destId="{103DD62F-DDC9-4D94-9CCD-F2CA2D6CC4BA}" srcOrd="0" destOrd="0" presId="urn:microsoft.com/office/officeart/2005/8/layout/hierarchy3"/>
    <dgm:cxn modelId="{D824BB61-344A-463B-887B-1CF879064EB0}" type="presParOf" srcId="{103DD62F-DDC9-4D94-9CCD-F2CA2D6CC4BA}" destId="{8826F8A5-7FEE-40A0-8C6E-E5D090F58CEA}" srcOrd="0" destOrd="0" presId="urn:microsoft.com/office/officeart/2005/8/layout/hierarchy3"/>
    <dgm:cxn modelId="{961BEBE3-DE86-4385-BD61-939C8D045653}" type="presParOf" srcId="{8826F8A5-7FEE-40A0-8C6E-E5D090F58CEA}" destId="{A24A426E-76C0-46BC-9E21-308830A3128F}" srcOrd="0" destOrd="0" presId="urn:microsoft.com/office/officeart/2005/8/layout/hierarchy3"/>
    <dgm:cxn modelId="{DBA506F8-3177-42B8-A018-29C9CEFC6CEE}" type="presParOf" srcId="{A24A426E-76C0-46BC-9E21-308830A3128F}" destId="{24BD4480-16C9-4FDE-AB93-5B704E6405E2}" srcOrd="0" destOrd="0" presId="urn:microsoft.com/office/officeart/2005/8/layout/hierarchy3"/>
    <dgm:cxn modelId="{C55E8509-DB42-4CB2-A889-1DDBAD6BC18F}" type="presParOf" srcId="{A24A426E-76C0-46BC-9E21-308830A3128F}" destId="{E8185720-F309-4A6F-8ADC-DED797EF6DC0}" srcOrd="1" destOrd="0" presId="urn:microsoft.com/office/officeart/2005/8/layout/hierarchy3"/>
    <dgm:cxn modelId="{D38A3F12-31D1-4C4A-8904-EC95E37C0D1A}" type="presParOf" srcId="{8826F8A5-7FEE-40A0-8C6E-E5D090F58CEA}" destId="{CFF92500-F2C4-43C9-A594-46293FCD0CD3}" srcOrd="1" destOrd="0" presId="urn:microsoft.com/office/officeart/2005/8/layout/hierarchy3"/>
    <dgm:cxn modelId="{40B3054F-0702-43E2-9E88-AC1954A2BA97}" type="presParOf" srcId="{CFF92500-F2C4-43C9-A594-46293FCD0CD3}" destId="{922A559F-6610-48F2-800A-545447B8911B}" srcOrd="0" destOrd="0" presId="urn:microsoft.com/office/officeart/2005/8/layout/hierarchy3"/>
    <dgm:cxn modelId="{EDE77FF1-9B8C-4903-98BD-030E1E90547F}" type="presParOf" srcId="{CFF92500-F2C4-43C9-A594-46293FCD0CD3}" destId="{09A876E5-2F15-4671-954B-C0C71F797C7C}" srcOrd="1" destOrd="0" presId="urn:microsoft.com/office/officeart/2005/8/layout/hierarchy3"/>
    <dgm:cxn modelId="{116F8033-C84B-4F8E-88E3-A67071498B76}" type="presParOf" srcId="{CFF92500-F2C4-43C9-A594-46293FCD0CD3}" destId="{4E20A08B-2268-4EC5-B1FC-AC3FBD4F3F6D}" srcOrd="2" destOrd="0" presId="urn:microsoft.com/office/officeart/2005/8/layout/hierarchy3"/>
    <dgm:cxn modelId="{123560AA-917A-481C-B36F-FCBD282C946D}" type="presParOf" srcId="{CFF92500-F2C4-43C9-A594-46293FCD0CD3}" destId="{9EF4EA07-46F6-4D95-BF1A-0CACBBE031D6}" srcOrd="3" destOrd="0" presId="urn:microsoft.com/office/officeart/2005/8/layout/hierarchy3"/>
    <dgm:cxn modelId="{B5A0667D-DCE4-49A5-8764-898EA1AE0C10}" type="presParOf" srcId="{CFF92500-F2C4-43C9-A594-46293FCD0CD3}" destId="{0D0CBC14-D9B2-41F3-B9BD-A0E5C3F4D9EF}" srcOrd="4" destOrd="0" presId="urn:microsoft.com/office/officeart/2005/8/layout/hierarchy3"/>
    <dgm:cxn modelId="{BF7E08E2-2CAA-4841-8A25-9315F3EB3BE9}" type="presParOf" srcId="{CFF92500-F2C4-43C9-A594-46293FCD0CD3}" destId="{6CB7A6E6-9ED8-4C8F-A85F-5C81225218D1}" srcOrd="5" destOrd="0" presId="urn:microsoft.com/office/officeart/2005/8/layout/hierarchy3"/>
    <dgm:cxn modelId="{75C04124-05A0-4A07-95FD-49377E4594EE}" type="presParOf" srcId="{CFF92500-F2C4-43C9-A594-46293FCD0CD3}" destId="{08912457-61F4-48C1-94BF-F1F689C7A7FA}" srcOrd="6" destOrd="0" presId="urn:microsoft.com/office/officeart/2005/8/layout/hierarchy3"/>
    <dgm:cxn modelId="{4CD27A7A-543D-4E2A-87A0-DDDFF25EE894}" type="presParOf" srcId="{CFF92500-F2C4-43C9-A594-46293FCD0CD3}" destId="{7345FB4B-F2AD-41AC-9601-3F21C7E4CF5B}" srcOrd="7" destOrd="0" presId="urn:microsoft.com/office/officeart/2005/8/layout/hierarchy3"/>
    <dgm:cxn modelId="{DDA4E2A5-B53E-4D7C-83C9-0CF5470E2B1E}" type="presParOf" srcId="{CFF92500-F2C4-43C9-A594-46293FCD0CD3}" destId="{66F20F90-D3DF-4235-8CBC-43E50D31D785}" srcOrd="8" destOrd="0" presId="urn:microsoft.com/office/officeart/2005/8/layout/hierarchy3"/>
    <dgm:cxn modelId="{E4DBFB4D-6296-49E1-8004-D2DF4D2215C5}" type="presParOf" srcId="{CFF92500-F2C4-43C9-A594-46293FCD0CD3}" destId="{1EC47B94-85F7-4344-ABAC-F80ACD7C1AA2}"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1994F-5C20-403C-B428-E5521CA2D116}">
      <dsp:nvSpPr>
        <dsp:cNvPr id="0" name=""/>
        <dsp:cNvSpPr/>
      </dsp:nvSpPr>
      <dsp:spPr>
        <a:xfrm>
          <a:off x="2228370" y="668657"/>
          <a:ext cx="4458658" cy="4458658"/>
        </a:xfrm>
        <a:prstGeom prst="blockArc">
          <a:avLst>
            <a:gd name="adj1" fmla="val 11880000"/>
            <a:gd name="adj2" fmla="val 16200000"/>
            <a:gd name="adj3" fmla="val 4635"/>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7D99FC6-8E56-47C8-8216-65F206124183}">
      <dsp:nvSpPr>
        <dsp:cNvPr id="0" name=""/>
        <dsp:cNvSpPr/>
      </dsp:nvSpPr>
      <dsp:spPr>
        <a:xfrm>
          <a:off x="2228370" y="668657"/>
          <a:ext cx="4458658" cy="4458658"/>
        </a:xfrm>
        <a:prstGeom prst="blockArc">
          <a:avLst>
            <a:gd name="adj1" fmla="val 7560000"/>
            <a:gd name="adj2" fmla="val 11880000"/>
            <a:gd name="adj3" fmla="val 4635"/>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4D03D0-834C-4CF7-87E1-4D1F9EF71B4B}">
      <dsp:nvSpPr>
        <dsp:cNvPr id="0" name=""/>
        <dsp:cNvSpPr/>
      </dsp:nvSpPr>
      <dsp:spPr>
        <a:xfrm>
          <a:off x="2228370" y="668657"/>
          <a:ext cx="4458658" cy="4458658"/>
        </a:xfrm>
        <a:prstGeom prst="blockArc">
          <a:avLst>
            <a:gd name="adj1" fmla="val 3240000"/>
            <a:gd name="adj2" fmla="val 7560000"/>
            <a:gd name="adj3" fmla="val 4635"/>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910CD1-349F-4F0E-8DED-8F4A85288211}">
      <dsp:nvSpPr>
        <dsp:cNvPr id="0" name=""/>
        <dsp:cNvSpPr/>
      </dsp:nvSpPr>
      <dsp:spPr>
        <a:xfrm>
          <a:off x="2228370" y="668657"/>
          <a:ext cx="4458658" cy="4458658"/>
        </a:xfrm>
        <a:prstGeom prst="blockArc">
          <a:avLst>
            <a:gd name="adj1" fmla="val 20520000"/>
            <a:gd name="adj2" fmla="val 3240000"/>
            <a:gd name="adj3" fmla="val 4635"/>
          </a:avLst>
        </a:prstGeom>
        <a:solidFill>
          <a:srgbClr val="0000FF"/>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7C0203-30EC-4BBC-905C-E201271D4571}">
      <dsp:nvSpPr>
        <dsp:cNvPr id="0" name=""/>
        <dsp:cNvSpPr/>
      </dsp:nvSpPr>
      <dsp:spPr>
        <a:xfrm>
          <a:off x="2228370" y="668657"/>
          <a:ext cx="4458658" cy="4458658"/>
        </a:xfrm>
        <a:prstGeom prst="blockArc">
          <a:avLst>
            <a:gd name="adj1" fmla="val 16200000"/>
            <a:gd name="adj2" fmla="val 20520000"/>
            <a:gd name="adj3" fmla="val 463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B29811-0B48-4A63-967D-4E910775F489}">
      <dsp:nvSpPr>
        <dsp:cNvPr id="0" name=""/>
        <dsp:cNvSpPr/>
      </dsp:nvSpPr>
      <dsp:spPr>
        <a:xfrm>
          <a:off x="3987796" y="2595567"/>
          <a:ext cx="939806" cy="6048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l-GR" sz="1200" kern="1200"/>
        </a:p>
      </dsp:txBody>
      <dsp:txXfrm>
        <a:off x="4125427" y="2684143"/>
        <a:ext cx="664544" cy="427686"/>
      </dsp:txXfrm>
    </dsp:sp>
    <dsp:sp modelId="{E7D382B2-78E0-4E2A-9E56-3F88F4F6391D}">
      <dsp:nvSpPr>
        <dsp:cNvPr id="0" name=""/>
        <dsp:cNvSpPr/>
      </dsp:nvSpPr>
      <dsp:spPr>
        <a:xfrm>
          <a:off x="3740071" y="2698"/>
          <a:ext cx="1435257" cy="143525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l-GR" sz="1200" kern="1200" smtClean="0"/>
            <a:t>Tender documentation (Environmental Impact Study and environmental terms)</a:t>
          </a:r>
          <a:endParaRPr lang="el-GR" sz="1200" kern="1200" dirty="0"/>
        </a:p>
      </dsp:txBody>
      <dsp:txXfrm>
        <a:off x="3950260" y="212887"/>
        <a:ext cx="1014879" cy="1014879"/>
      </dsp:txXfrm>
    </dsp:sp>
    <dsp:sp modelId="{4544DD92-0D27-47CB-ACF6-0C3D63DC7FCF}">
      <dsp:nvSpPr>
        <dsp:cNvPr id="0" name=""/>
        <dsp:cNvSpPr/>
      </dsp:nvSpPr>
      <dsp:spPr>
        <a:xfrm>
          <a:off x="5811148" y="1507424"/>
          <a:ext cx="1435257" cy="1435257"/>
        </a:xfrm>
        <a:prstGeom prst="ellipse">
          <a:avLst/>
        </a:prstGeom>
        <a:solidFill>
          <a:srgbClr val="0000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l-GR" sz="1200" kern="1200" dirty="0" smtClean="0"/>
            <a:t>Assessment of design and construction risk</a:t>
          </a:r>
          <a:endParaRPr lang="el-GR" sz="1200" kern="1200" dirty="0"/>
        </a:p>
      </dsp:txBody>
      <dsp:txXfrm>
        <a:off x="6021337" y="1717613"/>
        <a:ext cx="1014879" cy="1014879"/>
      </dsp:txXfrm>
    </dsp:sp>
    <dsp:sp modelId="{1FFFAB01-AE13-416E-8656-A8E57268148B}">
      <dsp:nvSpPr>
        <dsp:cNvPr id="0" name=""/>
        <dsp:cNvSpPr/>
      </dsp:nvSpPr>
      <dsp:spPr>
        <a:xfrm>
          <a:off x="5020067" y="3942121"/>
          <a:ext cx="1435257" cy="14352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l-GR" sz="1200" kern="1200" dirty="0" smtClean="0"/>
            <a:t>Internal Rating Model</a:t>
          </a:r>
          <a:endParaRPr lang="el-GR" sz="1200" kern="1200" dirty="0"/>
        </a:p>
      </dsp:txBody>
      <dsp:txXfrm>
        <a:off x="5230256" y="4152310"/>
        <a:ext cx="1014879" cy="1014879"/>
      </dsp:txXfrm>
    </dsp:sp>
    <dsp:sp modelId="{8E65DDCA-C3A7-4343-8F91-D6730B6AE776}">
      <dsp:nvSpPr>
        <dsp:cNvPr id="0" name=""/>
        <dsp:cNvSpPr/>
      </dsp:nvSpPr>
      <dsp:spPr>
        <a:xfrm>
          <a:off x="2460074" y="3942121"/>
          <a:ext cx="1435257" cy="143525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l-GR" sz="1200" kern="1200" dirty="0" smtClean="0"/>
            <a:t>Lenders’ Advisors reports</a:t>
          </a:r>
          <a:endParaRPr lang="el-GR" sz="1200" kern="1200" dirty="0"/>
        </a:p>
      </dsp:txBody>
      <dsp:txXfrm>
        <a:off x="2670263" y="4152310"/>
        <a:ext cx="1014879" cy="1014879"/>
      </dsp:txXfrm>
    </dsp:sp>
    <dsp:sp modelId="{37D972D7-2D59-45D9-9852-0ABEA62FA155}">
      <dsp:nvSpPr>
        <dsp:cNvPr id="0" name=""/>
        <dsp:cNvSpPr/>
      </dsp:nvSpPr>
      <dsp:spPr>
        <a:xfrm>
          <a:off x="1668993" y="1507424"/>
          <a:ext cx="1435257" cy="143525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l-GR" sz="1200" kern="1200" dirty="0" smtClean="0"/>
            <a:t>Loan documentation</a:t>
          </a:r>
          <a:endParaRPr lang="el-GR" sz="1200" kern="1200" dirty="0"/>
        </a:p>
      </dsp:txBody>
      <dsp:txXfrm>
        <a:off x="1879182" y="1717613"/>
        <a:ext cx="1014879" cy="10148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D4480-16C9-4FDE-AB93-5B704E6405E2}">
      <dsp:nvSpPr>
        <dsp:cNvPr id="0" name=""/>
        <dsp:cNvSpPr/>
      </dsp:nvSpPr>
      <dsp:spPr>
        <a:xfrm>
          <a:off x="126" y="695106"/>
          <a:ext cx="1933780" cy="439238"/>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altLang="ja-JP" sz="1400" b="1" kern="1200" dirty="0" smtClean="0">
              <a:solidFill>
                <a:schemeClr val="bg1"/>
              </a:solidFill>
            </a:rPr>
            <a:t>Environmenta</a:t>
          </a:r>
          <a:r>
            <a:rPr lang="en-US" altLang="ja-JP" sz="1400" kern="1200" dirty="0" smtClean="0">
              <a:solidFill>
                <a:schemeClr val="bg1"/>
              </a:solidFill>
              <a:ea typeface="ＭＳ Ｐゴシック" panose="020B0600070205080204" pitchFamily="34" charset="-128"/>
              <a:cs typeface="Arial" panose="020B0604020202020204" pitchFamily="34" charset="0"/>
            </a:rPr>
            <a:t>l </a:t>
          </a:r>
          <a:r>
            <a:rPr lang="en-US" sz="1400" b="1" kern="1200" dirty="0" smtClean="0">
              <a:solidFill>
                <a:schemeClr val="bg1"/>
              </a:solidFill>
            </a:rPr>
            <a:t>policy</a:t>
          </a:r>
          <a:endParaRPr lang="el-GR" sz="1400" b="1" kern="1200" dirty="0">
            <a:solidFill>
              <a:schemeClr val="bg1"/>
            </a:solidFill>
          </a:endParaRPr>
        </a:p>
      </dsp:txBody>
      <dsp:txXfrm>
        <a:off x="12991" y="707971"/>
        <a:ext cx="1908050" cy="413508"/>
      </dsp:txXfrm>
    </dsp:sp>
    <dsp:sp modelId="{922A559F-6610-48F2-800A-545447B8911B}">
      <dsp:nvSpPr>
        <dsp:cNvPr id="0" name=""/>
        <dsp:cNvSpPr/>
      </dsp:nvSpPr>
      <dsp:spPr>
        <a:xfrm>
          <a:off x="193504" y="1134345"/>
          <a:ext cx="193378" cy="1051493"/>
        </a:xfrm>
        <a:custGeom>
          <a:avLst/>
          <a:gdLst/>
          <a:ahLst/>
          <a:cxnLst/>
          <a:rect l="0" t="0" r="0" b="0"/>
          <a:pathLst>
            <a:path>
              <a:moveTo>
                <a:pt x="0" y="0"/>
              </a:moveTo>
              <a:lnTo>
                <a:pt x="0" y="1051493"/>
              </a:lnTo>
              <a:lnTo>
                <a:pt x="193378" y="105149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876E5-2F15-4671-954B-C0C71F797C7C}">
      <dsp:nvSpPr>
        <dsp:cNvPr id="0" name=""/>
        <dsp:cNvSpPr/>
      </dsp:nvSpPr>
      <dsp:spPr>
        <a:xfrm>
          <a:off x="386882" y="1376067"/>
          <a:ext cx="5869518" cy="16195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An Environmental Report (ER) for the Project has been developed which includes the </a:t>
          </a:r>
          <a:r>
            <a:rPr lang="en-US" altLang="el-GR" sz="1200" kern="1200" dirty="0" err="1" smtClean="0">
              <a:solidFill>
                <a:srgbClr val="0070C0"/>
              </a:solidFill>
              <a:cs typeface="Arial" panose="020B0604020202020204" pitchFamily="34" charset="0"/>
            </a:rPr>
            <a:t>organisational</a:t>
          </a:r>
          <a:r>
            <a:rPr lang="en-US" altLang="el-GR" sz="1200" kern="1200" dirty="0" smtClean="0">
              <a:solidFill>
                <a:srgbClr val="0070C0"/>
              </a:solidFill>
              <a:cs typeface="Arial" panose="020B0604020202020204" pitchFamily="34" charset="0"/>
            </a:rPr>
            <a:t> structure, planning actions, duties allocation, technical methods, procedures as well as processes for the development, implementation, revision of the Concessionaire’s environmental policy as well as the compliance with the Project’s environmental terms and the relevant regulation;</a:t>
          </a:r>
          <a:endParaRPr lang="el-GR" sz="1200" kern="1200" dirty="0">
            <a:solidFill>
              <a:srgbClr val="0070C0"/>
            </a:solidFill>
          </a:endParaRPr>
        </a:p>
      </dsp:txBody>
      <dsp:txXfrm>
        <a:off x="434317" y="1423502"/>
        <a:ext cx="5774648" cy="1524671"/>
      </dsp:txXfrm>
    </dsp:sp>
    <dsp:sp modelId="{4E20A08B-2268-4EC5-B1FC-AC3FBD4F3F6D}">
      <dsp:nvSpPr>
        <dsp:cNvPr id="0" name=""/>
        <dsp:cNvSpPr/>
      </dsp:nvSpPr>
      <dsp:spPr>
        <a:xfrm>
          <a:off x="193504" y="1134345"/>
          <a:ext cx="193378" cy="2912756"/>
        </a:xfrm>
        <a:custGeom>
          <a:avLst/>
          <a:gdLst/>
          <a:ahLst/>
          <a:cxnLst/>
          <a:rect l="0" t="0" r="0" b="0"/>
          <a:pathLst>
            <a:path>
              <a:moveTo>
                <a:pt x="0" y="0"/>
              </a:moveTo>
              <a:lnTo>
                <a:pt x="0" y="2912756"/>
              </a:lnTo>
              <a:lnTo>
                <a:pt x="193378" y="2912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4EA07-46F6-4D95-BF1A-0CACBBE031D6}">
      <dsp:nvSpPr>
        <dsp:cNvPr id="0" name=""/>
        <dsp:cNvSpPr/>
      </dsp:nvSpPr>
      <dsp:spPr>
        <a:xfrm>
          <a:off x="386882" y="3237331"/>
          <a:ext cx="5869518" cy="16195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Key actions include:	</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Control of noise and vibrations;</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Monitoring of air pollution</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Waste management reducing the waste and by-products process and disposal cost</a:t>
          </a:r>
        </a:p>
        <a:p>
          <a:pPr marL="87313" lvl="0" indent="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LTA: Semi annual operating report with information for: a) environmental performance and b) Health &amp; Safety</a:t>
          </a:r>
          <a:endParaRPr lang="el-GR" sz="1200" kern="1200" dirty="0">
            <a:solidFill>
              <a:srgbClr val="0070C0"/>
            </a:solidFill>
          </a:endParaRPr>
        </a:p>
      </dsp:txBody>
      <dsp:txXfrm>
        <a:off x="434317" y="3284766"/>
        <a:ext cx="5774648" cy="1524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64FF-8F1F-4062-8E74-2FF6B7A53A19}">
      <dsp:nvSpPr>
        <dsp:cNvPr id="0" name=""/>
        <dsp:cNvSpPr/>
      </dsp:nvSpPr>
      <dsp:spPr>
        <a:xfrm rot="16200000">
          <a:off x="-1590859" y="2446814"/>
          <a:ext cx="3711449" cy="42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3064"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00FF"/>
              </a:solidFill>
            </a:rPr>
            <a:t>1</a:t>
          </a:r>
          <a:endParaRPr lang="el-GR" sz="1400" b="1" kern="1200" dirty="0">
            <a:solidFill>
              <a:srgbClr val="0000FF"/>
            </a:solidFill>
          </a:endParaRPr>
        </a:p>
      </dsp:txBody>
      <dsp:txXfrm>
        <a:off x="-1590859" y="2446814"/>
        <a:ext cx="3711449" cy="423001"/>
      </dsp:txXfrm>
    </dsp:sp>
    <dsp:sp modelId="{4549049B-7730-46E3-9929-77B8F49F2D4E}">
      <dsp:nvSpPr>
        <dsp:cNvPr id="0" name=""/>
        <dsp:cNvSpPr/>
      </dsp:nvSpPr>
      <dsp:spPr>
        <a:xfrm>
          <a:off x="476365" y="802590"/>
          <a:ext cx="2106994" cy="3711449"/>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9568" tIns="373064"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l-GR" sz="1400" b="1" kern="1200" dirty="0" smtClean="0"/>
            <a:t>Environmental terms and detailed Environmental Impact Study (EIS) carried out by Public Authority</a:t>
          </a:r>
          <a:endParaRPr lang="el-GR" sz="1400" b="1" kern="1200" dirty="0"/>
        </a:p>
      </dsp:txBody>
      <dsp:txXfrm>
        <a:off x="476365" y="802590"/>
        <a:ext cx="2106994" cy="3711449"/>
      </dsp:txXfrm>
    </dsp:sp>
    <dsp:sp modelId="{1DD5705A-B187-4C3A-8773-0CA0FC31F2BA}">
      <dsp:nvSpPr>
        <dsp:cNvPr id="0" name=""/>
        <dsp:cNvSpPr/>
      </dsp:nvSpPr>
      <dsp:spPr>
        <a:xfrm>
          <a:off x="53364" y="244228"/>
          <a:ext cx="846002" cy="846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CEC2C1-844D-45EC-910A-19BA8D8F86DD}">
      <dsp:nvSpPr>
        <dsp:cNvPr id="0" name=""/>
        <dsp:cNvSpPr/>
      </dsp:nvSpPr>
      <dsp:spPr>
        <a:xfrm rot="16200000">
          <a:off x="1484978" y="2446814"/>
          <a:ext cx="3711449" cy="42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3064"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00FF"/>
              </a:solidFill>
            </a:rPr>
            <a:t>2</a:t>
          </a:r>
          <a:endParaRPr lang="el-GR" sz="1400" b="1" kern="1200" dirty="0">
            <a:solidFill>
              <a:srgbClr val="0000FF"/>
            </a:solidFill>
          </a:endParaRPr>
        </a:p>
      </dsp:txBody>
      <dsp:txXfrm>
        <a:off x="1484978" y="2446814"/>
        <a:ext cx="3711449" cy="423001"/>
      </dsp:txXfrm>
    </dsp:sp>
    <dsp:sp modelId="{287E7B9E-C735-48D9-B456-2A894E2FC6F1}">
      <dsp:nvSpPr>
        <dsp:cNvPr id="0" name=""/>
        <dsp:cNvSpPr/>
      </dsp:nvSpPr>
      <dsp:spPr>
        <a:xfrm>
          <a:off x="3552203" y="802590"/>
          <a:ext cx="2106994" cy="3711449"/>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9568" tIns="373064"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l-GR" sz="1400" b="1" kern="1200" dirty="0" smtClean="0"/>
            <a:t>Tender procedure according to EU and local legislation </a:t>
          </a:r>
          <a:endParaRPr lang="el-GR" sz="1400" b="1" kern="1200" dirty="0"/>
        </a:p>
      </dsp:txBody>
      <dsp:txXfrm>
        <a:off x="3552203" y="802590"/>
        <a:ext cx="2106994" cy="3711449"/>
      </dsp:txXfrm>
    </dsp:sp>
    <dsp:sp modelId="{AE6DE987-101D-48A2-B6ED-BC0DFD302E82}">
      <dsp:nvSpPr>
        <dsp:cNvPr id="0" name=""/>
        <dsp:cNvSpPr/>
      </dsp:nvSpPr>
      <dsp:spPr>
        <a:xfrm>
          <a:off x="3129202" y="244228"/>
          <a:ext cx="846002" cy="846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61F3E-A263-4CFC-8FFF-4CD1E87F42DF}">
      <dsp:nvSpPr>
        <dsp:cNvPr id="0" name=""/>
        <dsp:cNvSpPr/>
      </dsp:nvSpPr>
      <dsp:spPr>
        <a:xfrm rot="16200000">
          <a:off x="4560815" y="2446814"/>
          <a:ext cx="3711449" cy="42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3064"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00FF"/>
              </a:solidFill>
            </a:rPr>
            <a:t>3</a:t>
          </a:r>
          <a:endParaRPr lang="el-GR" sz="1400" b="1" kern="1200" dirty="0">
            <a:solidFill>
              <a:srgbClr val="0000FF"/>
            </a:solidFill>
          </a:endParaRPr>
        </a:p>
      </dsp:txBody>
      <dsp:txXfrm>
        <a:off x="4560815" y="2446814"/>
        <a:ext cx="3711449" cy="423001"/>
      </dsp:txXfrm>
    </dsp:sp>
    <dsp:sp modelId="{B058481E-88A1-4FD2-982A-778ABD35D54E}">
      <dsp:nvSpPr>
        <dsp:cNvPr id="0" name=""/>
        <dsp:cNvSpPr/>
      </dsp:nvSpPr>
      <dsp:spPr>
        <a:xfrm>
          <a:off x="6628040" y="802590"/>
          <a:ext cx="2106994" cy="3711449"/>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73064"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l-GR" sz="1400" kern="1200" dirty="0" smtClean="0"/>
            <a:t>Draft Concession Agreement: </a:t>
          </a:r>
          <a:endParaRPr lang="el-GR" sz="1400" kern="1200" dirty="0"/>
        </a:p>
        <a:p>
          <a:pPr marL="228600" lvl="2" indent="-114300" algn="l" defTabSz="622300">
            <a:lnSpc>
              <a:spcPct val="90000"/>
            </a:lnSpc>
            <a:spcBef>
              <a:spcPct val="0"/>
            </a:spcBef>
            <a:spcAft>
              <a:spcPct val="15000"/>
            </a:spcAft>
            <a:buChar char="••"/>
          </a:pPr>
          <a:r>
            <a:rPr lang="en-US" altLang="el-GR" sz="1400" kern="1200" dirty="0" smtClean="0"/>
            <a:t>Development of Environmental Management Plan by the private sector</a:t>
          </a:r>
        </a:p>
        <a:p>
          <a:pPr marL="228600" lvl="2" indent="-114300" algn="l" defTabSz="622300">
            <a:lnSpc>
              <a:spcPct val="90000"/>
            </a:lnSpc>
            <a:spcBef>
              <a:spcPct val="0"/>
            </a:spcBef>
            <a:spcAft>
              <a:spcPct val="15000"/>
            </a:spcAft>
            <a:buChar char="••"/>
          </a:pPr>
          <a:r>
            <a:rPr lang="en-US" altLang="el-GR" sz="1400" kern="1200" smtClean="0"/>
            <a:t>Compliance with Health and Safety Regulations</a:t>
          </a:r>
          <a:endParaRPr lang="en-US" altLang="el-GR" sz="1400" kern="1200" dirty="0" smtClean="0"/>
        </a:p>
        <a:p>
          <a:pPr marL="228600" lvl="2" indent="-114300" algn="l" defTabSz="622300">
            <a:lnSpc>
              <a:spcPct val="90000"/>
            </a:lnSpc>
            <a:spcBef>
              <a:spcPct val="0"/>
            </a:spcBef>
            <a:spcAft>
              <a:spcPct val="15000"/>
            </a:spcAft>
            <a:buChar char="••"/>
          </a:pPr>
          <a:r>
            <a:rPr lang="en-US" altLang="el-GR" sz="1400" kern="1200" dirty="0" smtClean="0"/>
            <a:t>List of Events of Defaults= Adherence to laws and regulations including the health &amp; safety and environmental legislation </a:t>
          </a:r>
          <a:endParaRPr lang="el-GR" altLang="el-GR" sz="1400" kern="1200" dirty="0" smtClean="0"/>
        </a:p>
      </dsp:txBody>
      <dsp:txXfrm>
        <a:off x="6628040" y="802590"/>
        <a:ext cx="2106994" cy="3711449"/>
      </dsp:txXfrm>
    </dsp:sp>
    <dsp:sp modelId="{B05F5E19-AF08-408A-A77D-303797487C11}">
      <dsp:nvSpPr>
        <dsp:cNvPr id="0" name=""/>
        <dsp:cNvSpPr/>
      </dsp:nvSpPr>
      <dsp:spPr>
        <a:xfrm>
          <a:off x="6205039" y="244228"/>
          <a:ext cx="846002" cy="846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64FF-8F1F-4062-8E74-2FF6B7A53A19}">
      <dsp:nvSpPr>
        <dsp:cNvPr id="0" name=""/>
        <dsp:cNvSpPr/>
      </dsp:nvSpPr>
      <dsp:spPr>
        <a:xfrm rot="16200000">
          <a:off x="-1590859" y="2446814"/>
          <a:ext cx="3711449" cy="42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3064"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00FF"/>
              </a:solidFill>
            </a:rPr>
            <a:t>1</a:t>
          </a:r>
          <a:endParaRPr lang="el-GR" sz="1400" b="1" kern="1200" dirty="0">
            <a:solidFill>
              <a:srgbClr val="0000FF"/>
            </a:solidFill>
          </a:endParaRPr>
        </a:p>
      </dsp:txBody>
      <dsp:txXfrm>
        <a:off x="-1590859" y="2446814"/>
        <a:ext cx="3711449" cy="423001"/>
      </dsp:txXfrm>
    </dsp:sp>
    <dsp:sp modelId="{4549049B-7730-46E3-9929-77B8F49F2D4E}">
      <dsp:nvSpPr>
        <dsp:cNvPr id="0" name=""/>
        <dsp:cNvSpPr/>
      </dsp:nvSpPr>
      <dsp:spPr>
        <a:xfrm>
          <a:off x="476365" y="802590"/>
          <a:ext cx="2106994" cy="3711449"/>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9568" tIns="373064"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l-GR" sz="1400" kern="1200" dirty="0" smtClean="0"/>
            <a:t>Obligations under the applicable local and European environmental legislation are undertaken by the Concessionaire (private sector)</a:t>
          </a:r>
          <a:endParaRPr lang="el-GR" sz="1400" b="1" kern="1200" dirty="0"/>
        </a:p>
      </dsp:txBody>
      <dsp:txXfrm>
        <a:off x="476365" y="802590"/>
        <a:ext cx="2106994" cy="3711449"/>
      </dsp:txXfrm>
    </dsp:sp>
    <dsp:sp modelId="{1DD5705A-B187-4C3A-8773-0CA0FC31F2BA}">
      <dsp:nvSpPr>
        <dsp:cNvPr id="0" name=""/>
        <dsp:cNvSpPr/>
      </dsp:nvSpPr>
      <dsp:spPr>
        <a:xfrm>
          <a:off x="53364" y="244228"/>
          <a:ext cx="846002" cy="846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CEC2C1-844D-45EC-910A-19BA8D8F86DD}">
      <dsp:nvSpPr>
        <dsp:cNvPr id="0" name=""/>
        <dsp:cNvSpPr/>
      </dsp:nvSpPr>
      <dsp:spPr>
        <a:xfrm rot="16200000">
          <a:off x="1484978" y="2446814"/>
          <a:ext cx="3711449" cy="42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3064"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00FF"/>
              </a:solidFill>
            </a:rPr>
            <a:t>2</a:t>
          </a:r>
          <a:endParaRPr lang="el-GR" sz="1400" b="1" kern="1200" dirty="0">
            <a:solidFill>
              <a:srgbClr val="0000FF"/>
            </a:solidFill>
          </a:endParaRPr>
        </a:p>
      </dsp:txBody>
      <dsp:txXfrm>
        <a:off x="1484978" y="2446814"/>
        <a:ext cx="3711449" cy="423001"/>
      </dsp:txXfrm>
    </dsp:sp>
    <dsp:sp modelId="{287E7B9E-C735-48D9-B456-2A894E2FC6F1}">
      <dsp:nvSpPr>
        <dsp:cNvPr id="0" name=""/>
        <dsp:cNvSpPr/>
      </dsp:nvSpPr>
      <dsp:spPr>
        <a:xfrm>
          <a:off x="3552203" y="802590"/>
          <a:ext cx="2106994" cy="3711449"/>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9568" tIns="373064"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l-GR" sz="1400" kern="1200" dirty="0" smtClean="0"/>
            <a:t>Concessionaire has successful track record in mitigating social and environmental risks</a:t>
          </a:r>
          <a:endParaRPr lang="el-GR" sz="1400" b="1" kern="1200" dirty="0"/>
        </a:p>
      </dsp:txBody>
      <dsp:txXfrm>
        <a:off x="3552203" y="802590"/>
        <a:ext cx="2106994" cy="3711449"/>
      </dsp:txXfrm>
    </dsp:sp>
    <dsp:sp modelId="{AE6DE987-101D-48A2-B6ED-BC0DFD302E82}">
      <dsp:nvSpPr>
        <dsp:cNvPr id="0" name=""/>
        <dsp:cNvSpPr/>
      </dsp:nvSpPr>
      <dsp:spPr>
        <a:xfrm>
          <a:off x="3129202" y="244228"/>
          <a:ext cx="846002" cy="846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61F3E-A263-4CFC-8FFF-4CD1E87F42DF}">
      <dsp:nvSpPr>
        <dsp:cNvPr id="0" name=""/>
        <dsp:cNvSpPr/>
      </dsp:nvSpPr>
      <dsp:spPr>
        <a:xfrm rot="16200000">
          <a:off x="4560815" y="2446814"/>
          <a:ext cx="3711449" cy="42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3064"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00FF"/>
              </a:solidFill>
            </a:rPr>
            <a:t>3</a:t>
          </a:r>
          <a:endParaRPr lang="el-GR" sz="1400" b="1" kern="1200" dirty="0">
            <a:solidFill>
              <a:srgbClr val="0000FF"/>
            </a:solidFill>
          </a:endParaRPr>
        </a:p>
      </dsp:txBody>
      <dsp:txXfrm>
        <a:off x="4560815" y="2446814"/>
        <a:ext cx="3711449" cy="423001"/>
      </dsp:txXfrm>
    </dsp:sp>
    <dsp:sp modelId="{B058481E-88A1-4FD2-982A-778ABD35D54E}">
      <dsp:nvSpPr>
        <dsp:cNvPr id="0" name=""/>
        <dsp:cNvSpPr/>
      </dsp:nvSpPr>
      <dsp:spPr>
        <a:xfrm>
          <a:off x="6628040" y="802590"/>
          <a:ext cx="2106994" cy="3711449"/>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73064"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l-GR" sz="1400" kern="1200" dirty="0" smtClean="0"/>
            <a:t>Lenders’ Technical Advisor (LTA) reports: Initial Due Diligence </a:t>
          </a:r>
          <a:r>
            <a:rPr lang="en-US" altLang="el-GR" sz="1400" kern="1200" dirty="0" smtClean="0">
              <a:solidFill>
                <a:schemeClr val="bg1"/>
              </a:solidFill>
            </a:rPr>
            <a:t>Report (at financial closing) and Construction/ Operating Reports provide information on compliance with environmental and social regulation during construction and operation phase</a:t>
          </a:r>
          <a:endParaRPr lang="el-GR" sz="1400" kern="1200" dirty="0">
            <a:solidFill>
              <a:schemeClr val="bg1"/>
            </a:solidFill>
          </a:endParaRPr>
        </a:p>
      </dsp:txBody>
      <dsp:txXfrm>
        <a:off x="6628040" y="802590"/>
        <a:ext cx="2106994" cy="3711449"/>
      </dsp:txXfrm>
    </dsp:sp>
    <dsp:sp modelId="{B05F5E19-AF08-408A-A77D-303797487C11}">
      <dsp:nvSpPr>
        <dsp:cNvPr id="0" name=""/>
        <dsp:cNvSpPr/>
      </dsp:nvSpPr>
      <dsp:spPr>
        <a:xfrm>
          <a:off x="6205039" y="244228"/>
          <a:ext cx="846002" cy="846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DDF63-D27B-49DB-B926-85F8678606A0}">
      <dsp:nvSpPr>
        <dsp:cNvPr id="0" name=""/>
        <dsp:cNvSpPr/>
      </dsp:nvSpPr>
      <dsp:spPr>
        <a:xfrm>
          <a:off x="2490330" y="152121"/>
          <a:ext cx="3147338" cy="314733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altLang="el-GR" sz="1400" kern="1200" dirty="0" smtClean="0">
              <a:solidFill>
                <a:srgbClr val="0000FF"/>
              </a:solidFill>
            </a:rPr>
            <a:t>Project Finance Scorecard – Risk Analyst tool</a:t>
          </a:r>
          <a:endParaRPr lang="el-GR" sz="1400" kern="1200" dirty="0">
            <a:solidFill>
              <a:srgbClr val="0000FF"/>
            </a:solidFill>
          </a:endParaRPr>
        </a:p>
      </dsp:txBody>
      <dsp:txXfrm>
        <a:off x="2909976" y="702905"/>
        <a:ext cx="2308047" cy="1416302"/>
      </dsp:txXfrm>
    </dsp:sp>
    <dsp:sp modelId="{8D38AD58-3DAF-465C-9CA4-6CD869DC4908}">
      <dsp:nvSpPr>
        <dsp:cNvPr id="0" name=""/>
        <dsp:cNvSpPr/>
      </dsp:nvSpPr>
      <dsp:spPr>
        <a:xfrm>
          <a:off x="3625995" y="2119207"/>
          <a:ext cx="3147338" cy="3147338"/>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altLang="el-GR" sz="1400" kern="1200" dirty="0" smtClean="0">
              <a:solidFill>
                <a:srgbClr val="0000FF"/>
              </a:solidFill>
            </a:rPr>
            <a:t>There is a section “Environmental issues” which includes two sub-categories “Compliance with </a:t>
          </a:r>
          <a:r>
            <a:rPr lang="en-US" altLang="el-GR" sz="1400" kern="1200" dirty="0" smtClean="0">
              <a:solidFill>
                <a:srgbClr val="0000FF"/>
              </a:solidFill>
            </a:rPr>
            <a:t>EU principles</a:t>
          </a:r>
          <a:r>
            <a:rPr lang="en-US" altLang="el-GR" sz="1400" kern="1200" dirty="0" smtClean="0">
              <a:solidFill>
                <a:srgbClr val="0000FF"/>
              </a:solidFill>
            </a:rPr>
            <a:t>” and “Environmental Warranty”</a:t>
          </a:r>
          <a:endParaRPr lang="el-GR" sz="1400" kern="1200" dirty="0">
            <a:solidFill>
              <a:srgbClr val="0000FF"/>
            </a:solidFill>
          </a:endParaRPr>
        </a:p>
      </dsp:txBody>
      <dsp:txXfrm>
        <a:off x="4588556" y="2932269"/>
        <a:ext cx="1888402" cy="1731035"/>
      </dsp:txXfrm>
    </dsp:sp>
    <dsp:sp modelId="{0FD00E91-2698-4E5C-BA4B-9C7FA1200C40}">
      <dsp:nvSpPr>
        <dsp:cNvPr id="0" name=""/>
        <dsp:cNvSpPr/>
      </dsp:nvSpPr>
      <dsp:spPr>
        <a:xfrm>
          <a:off x="1354666" y="2119207"/>
          <a:ext cx="3147338" cy="3147338"/>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altLang="el-GR" sz="1400" kern="1200" dirty="0" smtClean="0">
              <a:solidFill>
                <a:srgbClr val="0000FF"/>
              </a:solidFill>
            </a:rPr>
            <a:t>There is a section</a:t>
          </a:r>
          <a:r>
            <a:rPr lang="el-GR" altLang="el-GR" sz="1400" kern="1200" dirty="0" smtClean="0">
              <a:solidFill>
                <a:srgbClr val="0000FF"/>
              </a:solidFill>
            </a:rPr>
            <a:t> </a:t>
          </a:r>
          <a:r>
            <a:rPr lang="en-US" altLang="el-GR" sz="1400" kern="1200" dirty="0" smtClean="0">
              <a:solidFill>
                <a:srgbClr val="0000FF"/>
              </a:solidFill>
            </a:rPr>
            <a:t>“Transaction Characteristics” which includes the category “Permits and Clearances” with the lowest risk level to be given when all permits including environmental are obtained</a:t>
          </a:r>
          <a:endParaRPr lang="el-GR" sz="1400" kern="1200" dirty="0">
            <a:solidFill>
              <a:srgbClr val="0000FF"/>
            </a:solidFill>
          </a:endParaRPr>
        </a:p>
      </dsp:txBody>
      <dsp:txXfrm>
        <a:off x="1651040" y="2932269"/>
        <a:ext cx="1888402" cy="1731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10A36-7F1A-4DF9-9267-18D74E0217E3}">
      <dsp:nvSpPr>
        <dsp:cNvPr id="0" name=""/>
        <dsp:cNvSpPr/>
      </dsp:nvSpPr>
      <dsp:spPr>
        <a:xfrm>
          <a:off x="2540" y="5839"/>
          <a:ext cx="2476500" cy="990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14000"/>
            </a:lnSpc>
            <a:spcBef>
              <a:spcPct val="0"/>
            </a:spcBef>
            <a:spcAft>
              <a:spcPts val="600"/>
            </a:spcAft>
          </a:pPr>
          <a:r>
            <a:rPr lang="en-US" altLang="el-GR" sz="1600" kern="1200" dirty="0" smtClean="0">
              <a:solidFill>
                <a:schemeClr val="bg1"/>
              </a:solidFill>
            </a:rPr>
            <a:t>Technical</a:t>
          </a:r>
          <a:endParaRPr lang="el-GR" sz="1600" kern="1200" dirty="0">
            <a:solidFill>
              <a:schemeClr val="bg1"/>
            </a:solidFill>
          </a:endParaRPr>
        </a:p>
      </dsp:txBody>
      <dsp:txXfrm>
        <a:off x="2540" y="5839"/>
        <a:ext cx="2476500" cy="990600"/>
      </dsp:txXfrm>
    </dsp:sp>
    <dsp:sp modelId="{83356FDD-768A-475A-B19E-FF2F75EB9F29}">
      <dsp:nvSpPr>
        <dsp:cNvPr id="0" name=""/>
        <dsp:cNvSpPr/>
      </dsp:nvSpPr>
      <dsp:spPr>
        <a:xfrm>
          <a:off x="2540" y="996440"/>
          <a:ext cx="2476500" cy="20203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4000"/>
            </a:lnSpc>
            <a:spcBef>
              <a:spcPct val="0"/>
            </a:spcBef>
            <a:spcAft>
              <a:spcPts val="600"/>
            </a:spcAft>
            <a:buChar char="••"/>
          </a:pPr>
          <a:r>
            <a:rPr lang="en-US" altLang="el-GR" sz="1400" kern="1200" dirty="0" smtClean="0">
              <a:solidFill>
                <a:srgbClr val="0000FF"/>
              </a:solidFill>
            </a:rPr>
            <a:t>environmental and social risks and how these are mitigated</a:t>
          </a:r>
          <a:endParaRPr lang="el-GR" sz="1400" kern="1200" dirty="0">
            <a:solidFill>
              <a:srgbClr val="0000FF"/>
            </a:solidFill>
          </a:endParaRPr>
        </a:p>
      </dsp:txBody>
      <dsp:txXfrm>
        <a:off x="2540" y="996440"/>
        <a:ext cx="2476500" cy="2020320"/>
      </dsp:txXfrm>
    </dsp:sp>
    <dsp:sp modelId="{8827E203-C573-41C9-A528-A56753ABC6CA}">
      <dsp:nvSpPr>
        <dsp:cNvPr id="0" name=""/>
        <dsp:cNvSpPr/>
      </dsp:nvSpPr>
      <dsp:spPr>
        <a:xfrm>
          <a:off x="2825750" y="5839"/>
          <a:ext cx="2476500" cy="9906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14000"/>
            </a:lnSpc>
            <a:spcBef>
              <a:spcPct val="0"/>
            </a:spcBef>
            <a:spcAft>
              <a:spcPts val="600"/>
            </a:spcAft>
          </a:pPr>
          <a:r>
            <a:rPr lang="en-US" sz="1600" kern="1200" dirty="0" smtClean="0">
              <a:solidFill>
                <a:schemeClr val="bg1"/>
              </a:solidFill>
            </a:rPr>
            <a:t>Legal</a:t>
          </a:r>
          <a:endParaRPr lang="el-GR" sz="1600" kern="1200" dirty="0">
            <a:solidFill>
              <a:schemeClr val="bg1"/>
            </a:solidFill>
          </a:endParaRPr>
        </a:p>
      </dsp:txBody>
      <dsp:txXfrm>
        <a:off x="2825750" y="5839"/>
        <a:ext cx="2476500" cy="990600"/>
      </dsp:txXfrm>
    </dsp:sp>
    <dsp:sp modelId="{154EB485-E7D6-4580-9314-4D3CBFC6876D}">
      <dsp:nvSpPr>
        <dsp:cNvPr id="0" name=""/>
        <dsp:cNvSpPr/>
      </dsp:nvSpPr>
      <dsp:spPr>
        <a:xfrm>
          <a:off x="2825750" y="996440"/>
          <a:ext cx="2476500" cy="202032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4000"/>
            </a:lnSpc>
            <a:spcBef>
              <a:spcPct val="0"/>
            </a:spcBef>
            <a:spcAft>
              <a:spcPts val="600"/>
            </a:spcAft>
            <a:buChar char="••"/>
          </a:pPr>
          <a:r>
            <a:rPr lang="en-US" altLang="el-GR" sz="1400" kern="1200" dirty="0" smtClean="0">
              <a:solidFill>
                <a:srgbClr val="0000FF"/>
              </a:solidFill>
            </a:rPr>
            <a:t>risk allocation of environmental and social risks</a:t>
          </a:r>
          <a:endParaRPr lang="el-GR" sz="1400" kern="1200" dirty="0">
            <a:solidFill>
              <a:srgbClr val="0000FF"/>
            </a:solidFill>
          </a:endParaRPr>
        </a:p>
        <a:p>
          <a:pPr marL="114300" lvl="1" indent="-114300" algn="l" defTabSz="622300">
            <a:lnSpc>
              <a:spcPct val="114000"/>
            </a:lnSpc>
            <a:spcBef>
              <a:spcPct val="0"/>
            </a:spcBef>
            <a:spcAft>
              <a:spcPts val="600"/>
            </a:spcAft>
            <a:buChar char="••"/>
          </a:pPr>
          <a:r>
            <a:rPr lang="en-US" altLang="el-GR" sz="1400" kern="1200" dirty="0" smtClean="0">
              <a:solidFill>
                <a:srgbClr val="0000FF"/>
              </a:solidFill>
            </a:rPr>
            <a:t>adherence to laws and regulations including the health &amp; safety and environmental 	regulation </a:t>
          </a:r>
          <a:endParaRPr lang="el-GR" sz="1400" kern="1200" dirty="0">
            <a:solidFill>
              <a:srgbClr val="0000FF"/>
            </a:solidFill>
          </a:endParaRPr>
        </a:p>
      </dsp:txBody>
      <dsp:txXfrm>
        <a:off x="2825750" y="996440"/>
        <a:ext cx="2476500" cy="2020320"/>
      </dsp:txXfrm>
    </dsp:sp>
    <dsp:sp modelId="{00ED5350-42B7-486A-B777-3882A07A6B6F}">
      <dsp:nvSpPr>
        <dsp:cNvPr id="0" name=""/>
        <dsp:cNvSpPr/>
      </dsp:nvSpPr>
      <dsp:spPr>
        <a:xfrm>
          <a:off x="5648960" y="5839"/>
          <a:ext cx="2476500" cy="9906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14000"/>
            </a:lnSpc>
            <a:spcBef>
              <a:spcPct val="0"/>
            </a:spcBef>
            <a:spcAft>
              <a:spcPts val="600"/>
            </a:spcAft>
          </a:pPr>
          <a:r>
            <a:rPr lang="en-US" sz="1600" kern="1200" dirty="0" smtClean="0">
              <a:solidFill>
                <a:schemeClr val="bg1"/>
              </a:solidFill>
            </a:rPr>
            <a:t>Insurance</a:t>
          </a:r>
          <a:endParaRPr lang="el-GR" sz="1600" kern="1200" dirty="0">
            <a:solidFill>
              <a:schemeClr val="bg1"/>
            </a:solidFill>
          </a:endParaRPr>
        </a:p>
      </dsp:txBody>
      <dsp:txXfrm>
        <a:off x="5648960" y="5839"/>
        <a:ext cx="2476500" cy="990600"/>
      </dsp:txXfrm>
    </dsp:sp>
    <dsp:sp modelId="{51BD3851-E47A-41C1-92ED-488825DC8112}">
      <dsp:nvSpPr>
        <dsp:cNvPr id="0" name=""/>
        <dsp:cNvSpPr/>
      </dsp:nvSpPr>
      <dsp:spPr>
        <a:xfrm>
          <a:off x="5648960" y="996440"/>
          <a:ext cx="2476500" cy="202032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4000"/>
            </a:lnSpc>
            <a:spcBef>
              <a:spcPct val="0"/>
            </a:spcBef>
            <a:spcAft>
              <a:spcPts val="600"/>
            </a:spcAft>
            <a:buChar char="••"/>
          </a:pPr>
          <a:r>
            <a:rPr lang="en-US" altLang="el-GR" sz="1400" kern="1200" dirty="0" smtClean="0">
              <a:solidFill>
                <a:srgbClr val="0000FF"/>
              </a:solidFill>
            </a:rPr>
            <a:t>Environmental risks are covered by insurance policy</a:t>
          </a:r>
          <a:endParaRPr lang="el-GR" sz="1400" kern="1200" dirty="0">
            <a:solidFill>
              <a:srgbClr val="0000FF"/>
            </a:solidFill>
          </a:endParaRPr>
        </a:p>
      </dsp:txBody>
      <dsp:txXfrm>
        <a:off x="5648960" y="996440"/>
        <a:ext cx="2476500" cy="2020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6133E-118C-43B4-9102-5833C3D1E3EB}">
      <dsp:nvSpPr>
        <dsp:cNvPr id="0" name=""/>
        <dsp:cNvSpPr/>
      </dsp:nvSpPr>
      <dsp:spPr>
        <a:xfrm>
          <a:off x="992" y="185450"/>
          <a:ext cx="3611562" cy="90675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l-GR" sz="1600" b="1" kern="1200" dirty="0" smtClean="0"/>
            <a:t>Positive </a:t>
          </a:r>
        </a:p>
        <a:p>
          <a:pPr lvl="0" algn="ctr" defTabSz="711200">
            <a:lnSpc>
              <a:spcPct val="90000"/>
            </a:lnSpc>
            <a:spcBef>
              <a:spcPct val="0"/>
            </a:spcBef>
            <a:spcAft>
              <a:spcPct val="35000"/>
            </a:spcAft>
          </a:pPr>
          <a:r>
            <a:rPr lang="en-US" altLang="el-GR" sz="1600" b="1" kern="1200" dirty="0" smtClean="0"/>
            <a:t>undertaking of the Borrower</a:t>
          </a:r>
          <a:endParaRPr lang="el-GR" sz="1600" b="1" kern="1200" dirty="0"/>
        </a:p>
      </dsp:txBody>
      <dsp:txXfrm>
        <a:off x="27550" y="212008"/>
        <a:ext cx="3558446" cy="853638"/>
      </dsp:txXfrm>
    </dsp:sp>
    <dsp:sp modelId="{03ACA852-28CE-4D8F-B342-40739981B187}">
      <dsp:nvSpPr>
        <dsp:cNvPr id="0" name=""/>
        <dsp:cNvSpPr/>
      </dsp:nvSpPr>
      <dsp:spPr>
        <a:xfrm>
          <a:off x="362148" y="1092205"/>
          <a:ext cx="314928" cy="1127827"/>
        </a:xfrm>
        <a:custGeom>
          <a:avLst/>
          <a:gdLst/>
          <a:ahLst/>
          <a:cxnLst/>
          <a:rect l="0" t="0" r="0" b="0"/>
          <a:pathLst>
            <a:path>
              <a:moveTo>
                <a:pt x="0" y="0"/>
              </a:moveTo>
              <a:lnTo>
                <a:pt x="0" y="1127827"/>
              </a:lnTo>
              <a:lnTo>
                <a:pt x="314928" y="11278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F13C84-9901-4023-A77A-2DB1F611B039}">
      <dsp:nvSpPr>
        <dsp:cNvPr id="0" name=""/>
        <dsp:cNvSpPr/>
      </dsp:nvSpPr>
      <dsp:spPr>
        <a:xfrm>
          <a:off x="677076" y="1543651"/>
          <a:ext cx="2889249" cy="135276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pPr>
          <a:r>
            <a:rPr lang="en-US" altLang="el-GR" sz="1400" kern="1200" dirty="0" smtClean="0">
              <a:solidFill>
                <a:srgbClr val="0000FF"/>
              </a:solidFill>
            </a:rPr>
            <a:t>adherence to laws and regulations including the 	health &amp; safety and environmental regulation </a:t>
          </a:r>
          <a:endParaRPr lang="el-GR" sz="1400" kern="1200" dirty="0">
            <a:solidFill>
              <a:srgbClr val="0000FF"/>
            </a:solidFill>
          </a:endParaRPr>
        </a:p>
      </dsp:txBody>
      <dsp:txXfrm>
        <a:off x="716697" y="1583272"/>
        <a:ext cx="2810007" cy="1273522"/>
      </dsp:txXfrm>
    </dsp:sp>
    <dsp:sp modelId="{3AA3DE78-B97D-476E-9A23-AB5DC6544F0F}">
      <dsp:nvSpPr>
        <dsp:cNvPr id="0" name=""/>
        <dsp:cNvSpPr/>
      </dsp:nvSpPr>
      <dsp:spPr>
        <a:xfrm>
          <a:off x="4515445" y="185450"/>
          <a:ext cx="3611562" cy="906754"/>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l-GR" sz="1600" b="1" kern="1200" dirty="0" smtClean="0"/>
            <a:t>Events of Default:   </a:t>
          </a:r>
          <a:endParaRPr lang="el-GR" sz="1600" b="1" kern="1200" dirty="0"/>
        </a:p>
      </dsp:txBody>
      <dsp:txXfrm>
        <a:off x="4542003" y="212008"/>
        <a:ext cx="3558446" cy="853638"/>
      </dsp:txXfrm>
    </dsp:sp>
    <dsp:sp modelId="{11792AB3-9BB7-4903-9854-6C718E051944}">
      <dsp:nvSpPr>
        <dsp:cNvPr id="0" name=""/>
        <dsp:cNvSpPr/>
      </dsp:nvSpPr>
      <dsp:spPr>
        <a:xfrm>
          <a:off x="4876601" y="1092205"/>
          <a:ext cx="361156" cy="1127827"/>
        </a:xfrm>
        <a:custGeom>
          <a:avLst/>
          <a:gdLst/>
          <a:ahLst/>
          <a:cxnLst/>
          <a:rect l="0" t="0" r="0" b="0"/>
          <a:pathLst>
            <a:path>
              <a:moveTo>
                <a:pt x="0" y="0"/>
              </a:moveTo>
              <a:lnTo>
                <a:pt x="0" y="1127827"/>
              </a:lnTo>
              <a:lnTo>
                <a:pt x="361156" y="11278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61A9AB-69F0-4189-888F-01F2834190F3}">
      <dsp:nvSpPr>
        <dsp:cNvPr id="0" name=""/>
        <dsp:cNvSpPr/>
      </dsp:nvSpPr>
      <dsp:spPr>
        <a:xfrm>
          <a:off x="5237757" y="1543651"/>
          <a:ext cx="2889249" cy="135276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pPr>
          <a:r>
            <a:rPr lang="en-US" altLang="el-GR" sz="1400" kern="1200" smtClean="0">
              <a:solidFill>
                <a:srgbClr val="0000FF"/>
              </a:solidFill>
            </a:rPr>
            <a:t>- risk allocation of environmental and social risks. Concession agreement may be terminated in case of violation of environmental legislation</a:t>
          </a:r>
          <a:endParaRPr lang="el-GR" sz="1400" kern="1200" dirty="0">
            <a:solidFill>
              <a:srgbClr val="0000FF"/>
            </a:solidFill>
          </a:endParaRPr>
        </a:p>
      </dsp:txBody>
      <dsp:txXfrm>
        <a:off x="5277378" y="1583272"/>
        <a:ext cx="2810007" cy="12735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D4480-16C9-4FDE-AB93-5B704E6405E2}">
      <dsp:nvSpPr>
        <dsp:cNvPr id="0" name=""/>
        <dsp:cNvSpPr/>
      </dsp:nvSpPr>
      <dsp:spPr>
        <a:xfrm>
          <a:off x="1386876" y="2146"/>
          <a:ext cx="1654968" cy="375909"/>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70C0"/>
              </a:solidFill>
            </a:rPr>
            <a:t>The project</a:t>
          </a:r>
          <a:endParaRPr lang="el-GR" sz="1400" b="1" kern="1200" dirty="0">
            <a:solidFill>
              <a:srgbClr val="0070C0"/>
            </a:solidFill>
          </a:endParaRPr>
        </a:p>
      </dsp:txBody>
      <dsp:txXfrm>
        <a:off x="1397886" y="13156"/>
        <a:ext cx="1632948" cy="353889"/>
      </dsp:txXfrm>
    </dsp:sp>
    <dsp:sp modelId="{922A559F-6610-48F2-800A-545447B8911B}">
      <dsp:nvSpPr>
        <dsp:cNvPr id="0" name=""/>
        <dsp:cNvSpPr/>
      </dsp:nvSpPr>
      <dsp:spPr>
        <a:xfrm>
          <a:off x="1552373" y="378055"/>
          <a:ext cx="165496" cy="620613"/>
        </a:xfrm>
        <a:custGeom>
          <a:avLst/>
          <a:gdLst/>
          <a:ahLst/>
          <a:cxnLst/>
          <a:rect l="0" t="0" r="0" b="0"/>
          <a:pathLst>
            <a:path>
              <a:moveTo>
                <a:pt x="0" y="0"/>
              </a:moveTo>
              <a:lnTo>
                <a:pt x="0" y="620613"/>
              </a:lnTo>
              <a:lnTo>
                <a:pt x="165496" y="6206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876E5-2F15-4671-954B-C0C71F797C7C}">
      <dsp:nvSpPr>
        <dsp:cNvPr id="0" name=""/>
        <dsp:cNvSpPr/>
      </dsp:nvSpPr>
      <dsp:spPr>
        <a:xfrm>
          <a:off x="1717869" y="584926"/>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dirty="0" smtClean="0">
              <a:solidFill>
                <a:srgbClr val="0070C0"/>
              </a:solidFill>
              <a:cs typeface="Arial" pitchFamily="34" charset="0"/>
            </a:rPr>
            <a:t>Landmark toll road transaction project in Greece, connecting Athens with Northern Greece - Thessaloniki; </a:t>
          </a:r>
          <a:r>
            <a:rPr lang="en-US" sz="1200" b="1" kern="1200" dirty="0" smtClean="0">
              <a:solidFill>
                <a:srgbClr val="0070C0"/>
              </a:solidFill>
              <a:cs typeface="Arial" pitchFamily="34" charset="0"/>
            </a:rPr>
            <a:t>The motorway under construction goes through the environmentally protected Tempi Valley and </a:t>
          </a:r>
          <a:r>
            <a:rPr lang="en-US" sz="1200" b="1" kern="1200" dirty="0" err="1" smtClean="0">
              <a:solidFill>
                <a:srgbClr val="0070C0"/>
              </a:solidFill>
              <a:cs typeface="Arial" pitchFamily="34" charset="0"/>
            </a:rPr>
            <a:t>Pinios</a:t>
          </a:r>
          <a:r>
            <a:rPr lang="en-US" sz="1200" b="1" kern="1200" dirty="0" smtClean="0">
              <a:solidFill>
                <a:srgbClr val="0070C0"/>
              </a:solidFill>
              <a:cs typeface="Arial" pitchFamily="34" charset="0"/>
            </a:rPr>
            <a:t> River Estuary</a:t>
          </a:r>
          <a:endParaRPr lang="el-GR" sz="1200" kern="1200" dirty="0">
            <a:solidFill>
              <a:srgbClr val="0070C0"/>
            </a:solidFill>
          </a:endParaRPr>
        </a:p>
      </dsp:txBody>
      <dsp:txXfrm>
        <a:off x="1742105" y="609162"/>
        <a:ext cx="4974781" cy="779012"/>
      </dsp:txXfrm>
    </dsp:sp>
    <dsp:sp modelId="{4E20A08B-2268-4EC5-B1FC-AC3FBD4F3F6D}">
      <dsp:nvSpPr>
        <dsp:cNvPr id="0" name=""/>
        <dsp:cNvSpPr/>
      </dsp:nvSpPr>
      <dsp:spPr>
        <a:xfrm>
          <a:off x="1552373" y="378055"/>
          <a:ext cx="165496" cy="1654968"/>
        </a:xfrm>
        <a:custGeom>
          <a:avLst/>
          <a:gdLst/>
          <a:ahLst/>
          <a:cxnLst/>
          <a:rect l="0" t="0" r="0" b="0"/>
          <a:pathLst>
            <a:path>
              <a:moveTo>
                <a:pt x="0" y="0"/>
              </a:moveTo>
              <a:lnTo>
                <a:pt x="0" y="1654968"/>
              </a:lnTo>
              <a:lnTo>
                <a:pt x="165496" y="16549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4EA07-46F6-4D95-BF1A-0CACBBE031D6}">
      <dsp:nvSpPr>
        <dsp:cNvPr id="0" name=""/>
        <dsp:cNvSpPr/>
      </dsp:nvSpPr>
      <dsp:spPr>
        <a:xfrm>
          <a:off x="1717869" y="1619282"/>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dirty="0" smtClean="0">
              <a:solidFill>
                <a:srgbClr val="0070C0"/>
              </a:solidFill>
              <a:cs typeface="Arial" pitchFamily="34" charset="0"/>
            </a:rPr>
            <a:t>Upon completion (est. 03/2017), the road will be considered among the safest routes in EU since it will comply with most recent European health and safety standards</a:t>
          </a:r>
          <a:endParaRPr lang="el-GR" sz="1200" kern="1200" dirty="0">
            <a:solidFill>
              <a:srgbClr val="0070C0"/>
            </a:solidFill>
          </a:endParaRPr>
        </a:p>
      </dsp:txBody>
      <dsp:txXfrm>
        <a:off x="1742105" y="1643518"/>
        <a:ext cx="4974781" cy="779012"/>
      </dsp:txXfrm>
    </dsp:sp>
    <dsp:sp modelId="{0D0CBC14-D9B2-41F3-B9BD-A0E5C3F4D9EF}">
      <dsp:nvSpPr>
        <dsp:cNvPr id="0" name=""/>
        <dsp:cNvSpPr/>
      </dsp:nvSpPr>
      <dsp:spPr>
        <a:xfrm>
          <a:off x="1552373" y="378055"/>
          <a:ext cx="165496" cy="2689324"/>
        </a:xfrm>
        <a:custGeom>
          <a:avLst/>
          <a:gdLst/>
          <a:ahLst/>
          <a:cxnLst/>
          <a:rect l="0" t="0" r="0" b="0"/>
          <a:pathLst>
            <a:path>
              <a:moveTo>
                <a:pt x="0" y="0"/>
              </a:moveTo>
              <a:lnTo>
                <a:pt x="0" y="2689324"/>
              </a:lnTo>
              <a:lnTo>
                <a:pt x="165496" y="26893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7A6E6-9ED8-4C8F-A85F-5C81225218D1}">
      <dsp:nvSpPr>
        <dsp:cNvPr id="0" name=""/>
        <dsp:cNvSpPr/>
      </dsp:nvSpPr>
      <dsp:spPr>
        <a:xfrm>
          <a:off x="1717869" y="2653637"/>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smtClean="0">
              <a:solidFill>
                <a:srgbClr val="0070C0"/>
              </a:solidFill>
              <a:cs typeface="Arial" pitchFamily="34" charset="0"/>
            </a:rPr>
            <a:t>A consortium led by Hochteif and Aktor constructs a state of the art 257km road with significant tunneling works (and valley bridges) in order to minimise environmental impact;</a:t>
          </a:r>
          <a:endParaRPr lang="el-GR" sz="1200" kern="1200" dirty="0">
            <a:solidFill>
              <a:srgbClr val="0070C0"/>
            </a:solidFill>
          </a:endParaRPr>
        </a:p>
      </dsp:txBody>
      <dsp:txXfrm>
        <a:off x="1742105" y="2677873"/>
        <a:ext cx="4974781" cy="779012"/>
      </dsp:txXfrm>
    </dsp:sp>
    <dsp:sp modelId="{08912457-61F4-48C1-94BF-F1F689C7A7FA}">
      <dsp:nvSpPr>
        <dsp:cNvPr id="0" name=""/>
        <dsp:cNvSpPr/>
      </dsp:nvSpPr>
      <dsp:spPr>
        <a:xfrm>
          <a:off x="1552373" y="378055"/>
          <a:ext cx="165496" cy="3723679"/>
        </a:xfrm>
        <a:custGeom>
          <a:avLst/>
          <a:gdLst/>
          <a:ahLst/>
          <a:cxnLst/>
          <a:rect l="0" t="0" r="0" b="0"/>
          <a:pathLst>
            <a:path>
              <a:moveTo>
                <a:pt x="0" y="0"/>
              </a:moveTo>
              <a:lnTo>
                <a:pt x="0" y="3723679"/>
              </a:lnTo>
              <a:lnTo>
                <a:pt x="165496" y="372367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45FB4B-F2AD-41AC-9601-3F21C7E4CF5B}">
      <dsp:nvSpPr>
        <dsp:cNvPr id="0" name=""/>
        <dsp:cNvSpPr/>
      </dsp:nvSpPr>
      <dsp:spPr>
        <a:xfrm>
          <a:off x="1717869" y="3687993"/>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smtClean="0">
              <a:solidFill>
                <a:srgbClr val="0070C0"/>
              </a:solidFill>
              <a:cs typeface="Arial" pitchFamily="34" charset="0"/>
            </a:rPr>
            <a:t>Environmental due diligence on behalf of the lenders to ensure compliance with environmental laws;</a:t>
          </a:r>
          <a:endParaRPr lang="el-GR" sz="1200" kern="1200" dirty="0">
            <a:solidFill>
              <a:srgbClr val="0070C0"/>
            </a:solidFill>
          </a:endParaRPr>
        </a:p>
      </dsp:txBody>
      <dsp:txXfrm>
        <a:off x="1742105" y="3712229"/>
        <a:ext cx="4974781" cy="779012"/>
      </dsp:txXfrm>
    </dsp:sp>
    <dsp:sp modelId="{66F20F90-D3DF-4235-8CBC-43E50D31D785}">
      <dsp:nvSpPr>
        <dsp:cNvPr id="0" name=""/>
        <dsp:cNvSpPr/>
      </dsp:nvSpPr>
      <dsp:spPr>
        <a:xfrm>
          <a:off x="1552373" y="378055"/>
          <a:ext cx="165496" cy="4758035"/>
        </a:xfrm>
        <a:custGeom>
          <a:avLst/>
          <a:gdLst/>
          <a:ahLst/>
          <a:cxnLst/>
          <a:rect l="0" t="0" r="0" b="0"/>
          <a:pathLst>
            <a:path>
              <a:moveTo>
                <a:pt x="0" y="0"/>
              </a:moveTo>
              <a:lnTo>
                <a:pt x="0" y="4758035"/>
              </a:lnTo>
              <a:lnTo>
                <a:pt x="165496" y="475803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C47B94-85F7-4344-ABAC-F80ACD7C1AA2}">
      <dsp:nvSpPr>
        <dsp:cNvPr id="0" name=""/>
        <dsp:cNvSpPr/>
      </dsp:nvSpPr>
      <dsp:spPr>
        <a:xfrm>
          <a:off x="1717869" y="4722348"/>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ts val="0"/>
            </a:spcAft>
          </a:pPr>
          <a:r>
            <a:rPr lang="en-US" sz="1200" kern="1200" dirty="0" smtClean="0">
              <a:solidFill>
                <a:srgbClr val="0070C0"/>
              </a:solidFill>
              <a:cs typeface="Arial" pitchFamily="34" charset="0"/>
            </a:rPr>
            <a:t>Project Cost: </a:t>
          </a:r>
          <a:r>
            <a:rPr lang="el-GR" sz="1200" kern="1200" dirty="0" smtClean="0">
              <a:solidFill>
                <a:srgbClr val="0070C0"/>
              </a:solidFill>
              <a:cs typeface="Arial" pitchFamily="34" charset="0"/>
            </a:rPr>
            <a:t>€</a:t>
          </a:r>
          <a:r>
            <a:rPr lang="en-US" sz="1200" kern="1200" dirty="0" smtClean="0">
              <a:solidFill>
                <a:srgbClr val="0070C0"/>
              </a:solidFill>
              <a:cs typeface="Arial" pitchFamily="34" charset="0"/>
            </a:rPr>
            <a:t>1,3bn</a:t>
          </a:r>
          <a:endParaRPr lang="el-GR" sz="1200" kern="1200" dirty="0" smtClean="0">
            <a:solidFill>
              <a:srgbClr val="0070C0"/>
            </a:solidFill>
            <a:cs typeface="Arial" pitchFamily="34" charset="0"/>
          </a:endParaRPr>
        </a:p>
        <a:p>
          <a:pPr lvl="0" algn="just" defTabSz="533400">
            <a:lnSpc>
              <a:spcPct val="90000"/>
            </a:lnSpc>
            <a:spcBef>
              <a:spcPct val="0"/>
            </a:spcBef>
            <a:spcAft>
              <a:spcPts val="0"/>
            </a:spcAft>
          </a:pPr>
          <a:r>
            <a:rPr lang="en-US" sz="1200" kern="1200" dirty="0" smtClean="0">
              <a:solidFill>
                <a:srgbClr val="0070C0"/>
              </a:solidFill>
              <a:cs typeface="Arial" pitchFamily="34" charset="0"/>
            </a:rPr>
            <a:t>Senior Bank Debt: </a:t>
          </a:r>
          <a:r>
            <a:rPr lang="el-GR" sz="1200" kern="1200" dirty="0" smtClean="0">
              <a:solidFill>
                <a:srgbClr val="0070C0"/>
              </a:solidFill>
              <a:cs typeface="Arial" pitchFamily="34" charset="0"/>
            </a:rPr>
            <a:t>€</a:t>
          </a:r>
          <a:r>
            <a:rPr lang="en-US" sz="1200" kern="1200" dirty="0" smtClean="0">
              <a:solidFill>
                <a:srgbClr val="0070C0"/>
              </a:solidFill>
              <a:cs typeface="Arial" pitchFamily="34" charset="0"/>
            </a:rPr>
            <a:t>375m</a:t>
          </a:r>
        </a:p>
        <a:p>
          <a:pPr lvl="0" algn="just" defTabSz="533400">
            <a:lnSpc>
              <a:spcPct val="90000"/>
            </a:lnSpc>
            <a:spcBef>
              <a:spcPct val="0"/>
            </a:spcBef>
            <a:spcAft>
              <a:spcPts val="0"/>
            </a:spcAft>
          </a:pPr>
          <a:r>
            <a:rPr lang="en-US" sz="1200" kern="1200" dirty="0" smtClean="0">
              <a:solidFill>
                <a:srgbClr val="0070C0"/>
              </a:solidFill>
              <a:cs typeface="Arial" pitchFamily="34" charset="0"/>
            </a:rPr>
            <a:t>NBG’ Loan participation: </a:t>
          </a:r>
          <a:r>
            <a:rPr lang="el-GR" sz="1200" kern="1200" dirty="0" smtClean="0">
              <a:solidFill>
                <a:srgbClr val="0070C0"/>
              </a:solidFill>
              <a:cs typeface="Arial" pitchFamily="34" charset="0"/>
            </a:rPr>
            <a:t>€</a:t>
          </a:r>
          <a:r>
            <a:rPr lang="en-US" sz="1200" kern="1200" dirty="0" smtClean="0">
              <a:solidFill>
                <a:srgbClr val="0070C0"/>
              </a:solidFill>
              <a:cs typeface="Arial" pitchFamily="34" charset="0"/>
            </a:rPr>
            <a:t>30m </a:t>
          </a:r>
        </a:p>
        <a:p>
          <a:pPr lvl="0" algn="just" defTabSz="533400">
            <a:lnSpc>
              <a:spcPct val="90000"/>
            </a:lnSpc>
            <a:spcBef>
              <a:spcPct val="0"/>
            </a:spcBef>
            <a:spcAft>
              <a:spcPts val="0"/>
            </a:spcAft>
          </a:pPr>
          <a:r>
            <a:rPr lang="en-US" sz="1200" kern="1200" dirty="0" smtClean="0">
              <a:solidFill>
                <a:srgbClr val="0070C0"/>
              </a:solidFill>
              <a:cs typeface="Arial" pitchFamily="34" charset="0"/>
            </a:rPr>
            <a:t>Technical/ Environmental Lenders’ Advisors: Mott MacDonald</a:t>
          </a:r>
          <a:endParaRPr lang="el-GR" sz="1200" kern="1200" dirty="0">
            <a:solidFill>
              <a:srgbClr val="0070C0"/>
            </a:solidFill>
          </a:endParaRPr>
        </a:p>
      </dsp:txBody>
      <dsp:txXfrm>
        <a:off x="1742105" y="4746584"/>
        <a:ext cx="4974781" cy="779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D4480-16C9-4FDE-AB93-5B704E6405E2}">
      <dsp:nvSpPr>
        <dsp:cNvPr id="0" name=""/>
        <dsp:cNvSpPr/>
      </dsp:nvSpPr>
      <dsp:spPr>
        <a:xfrm>
          <a:off x="126" y="695106"/>
          <a:ext cx="1933780" cy="439238"/>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altLang="ja-JP" sz="1400" b="1" kern="1200" dirty="0" smtClean="0">
              <a:solidFill>
                <a:schemeClr val="bg1"/>
              </a:solidFill>
            </a:rPr>
            <a:t>Environmenta</a:t>
          </a:r>
          <a:r>
            <a:rPr lang="en-US" altLang="ja-JP" sz="1400" kern="1200" dirty="0" smtClean="0">
              <a:solidFill>
                <a:schemeClr val="bg1"/>
              </a:solidFill>
              <a:ea typeface="ＭＳ Ｐゴシック" panose="020B0600070205080204" pitchFamily="34" charset="-128"/>
              <a:cs typeface="Arial" panose="020B0604020202020204" pitchFamily="34" charset="0"/>
            </a:rPr>
            <a:t>l </a:t>
          </a:r>
          <a:r>
            <a:rPr lang="en-US" sz="1400" b="1" kern="1200" dirty="0" smtClean="0">
              <a:solidFill>
                <a:schemeClr val="bg1"/>
              </a:solidFill>
            </a:rPr>
            <a:t>policy</a:t>
          </a:r>
          <a:endParaRPr lang="el-GR" sz="1400" b="1" kern="1200" dirty="0">
            <a:solidFill>
              <a:schemeClr val="bg1"/>
            </a:solidFill>
          </a:endParaRPr>
        </a:p>
      </dsp:txBody>
      <dsp:txXfrm>
        <a:off x="12991" y="707971"/>
        <a:ext cx="1908050" cy="413508"/>
      </dsp:txXfrm>
    </dsp:sp>
    <dsp:sp modelId="{922A559F-6610-48F2-800A-545447B8911B}">
      <dsp:nvSpPr>
        <dsp:cNvPr id="0" name=""/>
        <dsp:cNvSpPr/>
      </dsp:nvSpPr>
      <dsp:spPr>
        <a:xfrm>
          <a:off x="193504" y="1134345"/>
          <a:ext cx="193378" cy="1051493"/>
        </a:xfrm>
        <a:custGeom>
          <a:avLst/>
          <a:gdLst/>
          <a:ahLst/>
          <a:cxnLst/>
          <a:rect l="0" t="0" r="0" b="0"/>
          <a:pathLst>
            <a:path>
              <a:moveTo>
                <a:pt x="0" y="0"/>
              </a:moveTo>
              <a:lnTo>
                <a:pt x="0" y="1051493"/>
              </a:lnTo>
              <a:lnTo>
                <a:pt x="193378" y="105149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876E5-2F15-4671-954B-C0C71F797C7C}">
      <dsp:nvSpPr>
        <dsp:cNvPr id="0" name=""/>
        <dsp:cNvSpPr/>
      </dsp:nvSpPr>
      <dsp:spPr>
        <a:xfrm>
          <a:off x="386882" y="1376067"/>
          <a:ext cx="5869518" cy="16195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An Environmental Management Plan (EMP) for the Project has been developed which includes the </a:t>
          </a:r>
          <a:r>
            <a:rPr lang="en-US" altLang="el-GR" sz="1200" kern="1200" dirty="0" err="1" smtClean="0">
              <a:solidFill>
                <a:srgbClr val="0070C0"/>
              </a:solidFill>
              <a:cs typeface="Arial" panose="020B0604020202020204" pitchFamily="34" charset="0"/>
            </a:rPr>
            <a:t>organisational</a:t>
          </a:r>
          <a:r>
            <a:rPr lang="en-US" altLang="el-GR" sz="1200" kern="1200" dirty="0" smtClean="0">
              <a:solidFill>
                <a:srgbClr val="0070C0"/>
              </a:solidFill>
              <a:cs typeface="Arial" panose="020B0604020202020204" pitchFamily="34" charset="0"/>
            </a:rPr>
            <a:t> structure, planning actions, duties’ allocation, technical methods, procedures as well as processes for the development, implementation, revision of the Concessionaire’s environmental policy as well as the compliance with the Project’s environmental terms;</a:t>
          </a:r>
          <a:endParaRPr lang="el-GR" sz="1200" kern="1200" dirty="0">
            <a:solidFill>
              <a:srgbClr val="0070C0"/>
            </a:solidFill>
          </a:endParaRPr>
        </a:p>
      </dsp:txBody>
      <dsp:txXfrm>
        <a:off x="434317" y="1423502"/>
        <a:ext cx="5774648" cy="1524671"/>
      </dsp:txXfrm>
    </dsp:sp>
    <dsp:sp modelId="{4E20A08B-2268-4EC5-B1FC-AC3FBD4F3F6D}">
      <dsp:nvSpPr>
        <dsp:cNvPr id="0" name=""/>
        <dsp:cNvSpPr/>
      </dsp:nvSpPr>
      <dsp:spPr>
        <a:xfrm>
          <a:off x="193504" y="1134345"/>
          <a:ext cx="193378" cy="2912756"/>
        </a:xfrm>
        <a:custGeom>
          <a:avLst/>
          <a:gdLst/>
          <a:ahLst/>
          <a:cxnLst/>
          <a:rect l="0" t="0" r="0" b="0"/>
          <a:pathLst>
            <a:path>
              <a:moveTo>
                <a:pt x="0" y="0"/>
              </a:moveTo>
              <a:lnTo>
                <a:pt x="0" y="2912756"/>
              </a:lnTo>
              <a:lnTo>
                <a:pt x="193378" y="2912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4EA07-46F6-4D95-BF1A-0CACBBE031D6}">
      <dsp:nvSpPr>
        <dsp:cNvPr id="0" name=""/>
        <dsp:cNvSpPr/>
      </dsp:nvSpPr>
      <dsp:spPr>
        <a:xfrm>
          <a:off x="386882" y="3237331"/>
          <a:ext cx="5869518" cy="16195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Key actions include:	</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reduction of traffic noise and vibrations;</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saving natural resources (reduced consumption of raw materials, energy, water </a:t>
          </a:r>
          <a:r>
            <a:rPr lang="en-US" altLang="el-GR" sz="1200" kern="1200" dirty="0" err="1" smtClean="0">
              <a:solidFill>
                <a:srgbClr val="0070C0"/>
              </a:solidFill>
              <a:cs typeface="Arial" panose="020B0604020202020204" pitchFamily="34" charset="0"/>
            </a:rPr>
            <a:t>etc</a:t>
          </a:r>
          <a:r>
            <a:rPr lang="en-US" altLang="el-GR" sz="1200" kern="1200" dirty="0" smtClean="0">
              <a:solidFill>
                <a:srgbClr val="0070C0"/>
              </a:solidFill>
              <a:cs typeface="Arial" panose="020B0604020202020204" pitchFamily="34" charset="0"/>
            </a:rPr>
            <a:t>);</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reducing the waste and by-products process and disposal cost;</a:t>
          </a:r>
        </a:p>
        <a:p>
          <a:pPr marL="182563" lvl="0" indent="-9525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monitoring air quality;</a:t>
          </a:r>
        </a:p>
        <a:p>
          <a:pPr lvl="0" algn="just" defTabSz="533400">
            <a:lnSpc>
              <a:spcPct val="90000"/>
            </a:lnSpc>
            <a:spcBef>
              <a:spcPct val="0"/>
            </a:spcBef>
            <a:spcAft>
              <a:spcPct val="35000"/>
            </a:spcAft>
          </a:pPr>
          <a:r>
            <a:rPr lang="en-US" altLang="el-GR" sz="1200" kern="1200" dirty="0" smtClean="0">
              <a:solidFill>
                <a:srgbClr val="0070C0"/>
              </a:solidFill>
              <a:cs typeface="Arial" panose="020B0604020202020204" pitchFamily="34" charset="0"/>
            </a:rPr>
            <a:t>-  Submission of semi annual environmental management report</a:t>
          </a:r>
          <a:endParaRPr lang="el-GR" sz="1200" kern="1200" dirty="0">
            <a:solidFill>
              <a:srgbClr val="0070C0"/>
            </a:solidFill>
          </a:endParaRPr>
        </a:p>
      </dsp:txBody>
      <dsp:txXfrm>
        <a:off x="434317" y="3284766"/>
        <a:ext cx="5774648" cy="1524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D4480-16C9-4FDE-AB93-5B704E6405E2}">
      <dsp:nvSpPr>
        <dsp:cNvPr id="0" name=""/>
        <dsp:cNvSpPr/>
      </dsp:nvSpPr>
      <dsp:spPr>
        <a:xfrm>
          <a:off x="1386876" y="2146"/>
          <a:ext cx="1654968" cy="375909"/>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70C0"/>
              </a:solidFill>
            </a:rPr>
            <a:t>The project</a:t>
          </a:r>
          <a:endParaRPr lang="el-GR" sz="1400" b="1" kern="1200" dirty="0">
            <a:solidFill>
              <a:srgbClr val="0070C0"/>
            </a:solidFill>
          </a:endParaRPr>
        </a:p>
      </dsp:txBody>
      <dsp:txXfrm>
        <a:off x="1397886" y="13156"/>
        <a:ext cx="1632948" cy="353889"/>
      </dsp:txXfrm>
    </dsp:sp>
    <dsp:sp modelId="{922A559F-6610-48F2-800A-545447B8911B}">
      <dsp:nvSpPr>
        <dsp:cNvPr id="0" name=""/>
        <dsp:cNvSpPr/>
      </dsp:nvSpPr>
      <dsp:spPr>
        <a:xfrm>
          <a:off x="1552373" y="378055"/>
          <a:ext cx="165496" cy="620613"/>
        </a:xfrm>
        <a:custGeom>
          <a:avLst/>
          <a:gdLst/>
          <a:ahLst/>
          <a:cxnLst/>
          <a:rect l="0" t="0" r="0" b="0"/>
          <a:pathLst>
            <a:path>
              <a:moveTo>
                <a:pt x="0" y="0"/>
              </a:moveTo>
              <a:lnTo>
                <a:pt x="0" y="620613"/>
              </a:lnTo>
              <a:lnTo>
                <a:pt x="165496" y="6206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876E5-2F15-4671-954B-C0C71F797C7C}">
      <dsp:nvSpPr>
        <dsp:cNvPr id="0" name=""/>
        <dsp:cNvSpPr/>
      </dsp:nvSpPr>
      <dsp:spPr>
        <a:xfrm>
          <a:off x="1717869" y="584926"/>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dirty="0" smtClean="0">
              <a:solidFill>
                <a:srgbClr val="0070C0"/>
              </a:solidFill>
              <a:cs typeface="Arial" panose="020B0604020202020204" pitchFamily="34" charset="0"/>
            </a:rPr>
            <a:t>IPP plant covering the Southern Greece;</a:t>
          </a:r>
          <a:endParaRPr lang="el-GR" sz="1200" kern="1200" dirty="0">
            <a:solidFill>
              <a:srgbClr val="0070C0"/>
            </a:solidFill>
            <a:cs typeface="Arial" panose="020B0604020202020204" pitchFamily="34" charset="0"/>
          </a:endParaRPr>
        </a:p>
      </dsp:txBody>
      <dsp:txXfrm>
        <a:off x="1742105" y="609162"/>
        <a:ext cx="4974781" cy="779012"/>
      </dsp:txXfrm>
    </dsp:sp>
    <dsp:sp modelId="{4E20A08B-2268-4EC5-B1FC-AC3FBD4F3F6D}">
      <dsp:nvSpPr>
        <dsp:cNvPr id="0" name=""/>
        <dsp:cNvSpPr/>
      </dsp:nvSpPr>
      <dsp:spPr>
        <a:xfrm>
          <a:off x="1552373" y="378055"/>
          <a:ext cx="165496" cy="1654968"/>
        </a:xfrm>
        <a:custGeom>
          <a:avLst/>
          <a:gdLst/>
          <a:ahLst/>
          <a:cxnLst/>
          <a:rect l="0" t="0" r="0" b="0"/>
          <a:pathLst>
            <a:path>
              <a:moveTo>
                <a:pt x="0" y="0"/>
              </a:moveTo>
              <a:lnTo>
                <a:pt x="0" y="1654968"/>
              </a:lnTo>
              <a:lnTo>
                <a:pt x="165496" y="16549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4EA07-46F6-4D95-BF1A-0CACBBE031D6}">
      <dsp:nvSpPr>
        <dsp:cNvPr id="0" name=""/>
        <dsp:cNvSpPr/>
      </dsp:nvSpPr>
      <dsp:spPr>
        <a:xfrm>
          <a:off x="1717869" y="1619282"/>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dirty="0" smtClean="0">
              <a:solidFill>
                <a:srgbClr val="0070C0"/>
              </a:solidFill>
              <a:cs typeface="Arial" pitchFamily="34" charset="0"/>
            </a:rPr>
            <a:t>Construction completed in April 2012;</a:t>
          </a:r>
          <a:endParaRPr lang="el-GR" sz="1200" kern="1200" dirty="0">
            <a:solidFill>
              <a:srgbClr val="0070C0"/>
            </a:solidFill>
          </a:endParaRPr>
        </a:p>
      </dsp:txBody>
      <dsp:txXfrm>
        <a:off x="1742105" y="1643518"/>
        <a:ext cx="4974781" cy="779012"/>
      </dsp:txXfrm>
    </dsp:sp>
    <dsp:sp modelId="{0D0CBC14-D9B2-41F3-B9BD-A0E5C3F4D9EF}">
      <dsp:nvSpPr>
        <dsp:cNvPr id="0" name=""/>
        <dsp:cNvSpPr/>
      </dsp:nvSpPr>
      <dsp:spPr>
        <a:xfrm>
          <a:off x="1552373" y="378055"/>
          <a:ext cx="165496" cy="2689324"/>
        </a:xfrm>
        <a:custGeom>
          <a:avLst/>
          <a:gdLst/>
          <a:ahLst/>
          <a:cxnLst/>
          <a:rect l="0" t="0" r="0" b="0"/>
          <a:pathLst>
            <a:path>
              <a:moveTo>
                <a:pt x="0" y="0"/>
              </a:moveTo>
              <a:lnTo>
                <a:pt x="0" y="2689324"/>
              </a:lnTo>
              <a:lnTo>
                <a:pt x="165496" y="26893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7A6E6-9ED8-4C8F-A85F-5C81225218D1}">
      <dsp:nvSpPr>
        <dsp:cNvPr id="0" name=""/>
        <dsp:cNvSpPr/>
      </dsp:nvSpPr>
      <dsp:spPr>
        <a:xfrm>
          <a:off x="1717869" y="2653637"/>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dirty="0" smtClean="0">
              <a:solidFill>
                <a:srgbClr val="0070C0"/>
              </a:solidFill>
              <a:cs typeface="Arial" pitchFamily="34" charset="0"/>
            </a:rPr>
            <a:t>Sponsors are </a:t>
          </a:r>
          <a:r>
            <a:rPr lang="en-US" sz="1200" kern="1200" dirty="0" err="1" smtClean="0">
              <a:solidFill>
                <a:srgbClr val="0070C0"/>
              </a:solidFill>
              <a:cs typeface="Arial" pitchFamily="34" charset="0"/>
            </a:rPr>
            <a:t>Mytilineos</a:t>
          </a:r>
          <a:r>
            <a:rPr lang="en-US" sz="1200" kern="1200" dirty="0" smtClean="0">
              <a:solidFill>
                <a:srgbClr val="0070C0"/>
              </a:solidFill>
              <a:cs typeface="Arial" pitchFamily="34" charset="0"/>
            </a:rPr>
            <a:t> Group and Motor Oil constructs a state of the art gas fired power plant with limited environmental impact;</a:t>
          </a:r>
          <a:endParaRPr lang="el-GR" sz="1200" kern="1200" dirty="0">
            <a:solidFill>
              <a:srgbClr val="0070C0"/>
            </a:solidFill>
          </a:endParaRPr>
        </a:p>
      </dsp:txBody>
      <dsp:txXfrm>
        <a:off x="1742105" y="2677873"/>
        <a:ext cx="4974781" cy="779012"/>
      </dsp:txXfrm>
    </dsp:sp>
    <dsp:sp modelId="{08912457-61F4-48C1-94BF-F1F689C7A7FA}">
      <dsp:nvSpPr>
        <dsp:cNvPr id="0" name=""/>
        <dsp:cNvSpPr/>
      </dsp:nvSpPr>
      <dsp:spPr>
        <a:xfrm>
          <a:off x="1552373" y="378055"/>
          <a:ext cx="165496" cy="3723679"/>
        </a:xfrm>
        <a:custGeom>
          <a:avLst/>
          <a:gdLst/>
          <a:ahLst/>
          <a:cxnLst/>
          <a:rect l="0" t="0" r="0" b="0"/>
          <a:pathLst>
            <a:path>
              <a:moveTo>
                <a:pt x="0" y="0"/>
              </a:moveTo>
              <a:lnTo>
                <a:pt x="0" y="3723679"/>
              </a:lnTo>
              <a:lnTo>
                <a:pt x="165496" y="372367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45FB4B-F2AD-41AC-9601-3F21C7E4CF5B}">
      <dsp:nvSpPr>
        <dsp:cNvPr id="0" name=""/>
        <dsp:cNvSpPr/>
      </dsp:nvSpPr>
      <dsp:spPr>
        <a:xfrm>
          <a:off x="1717869" y="3687993"/>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n-US" sz="1200" kern="1200" dirty="0" smtClean="0">
              <a:solidFill>
                <a:srgbClr val="0070C0"/>
              </a:solidFill>
              <a:cs typeface="Arial" pitchFamily="34" charset="0"/>
            </a:rPr>
            <a:t>Environmental due diligence on behalf of the lenders to ensure compliance with environmental laws;</a:t>
          </a:r>
          <a:endParaRPr lang="el-GR" sz="1200" kern="1200" dirty="0">
            <a:solidFill>
              <a:srgbClr val="0070C0"/>
            </a:solidFill>
          </a:endParaRPr>
        </a:p>
      </dsp:txBody>
      <dsp:txXfrm>
        <a:off x="1742105" y="3712229"/>
        <a:ext cx="4974781" cy="779012"/>
      </dsp:txXfrm>
    </dsp:sp>
    <dsp:sp modelId="{66F20F90-D3DF-4235-8CBC-43E50D31D785}">
      <dsp:nvSpPr>
        <dsp:cNvPr id="0" name=""/>
        <dsp:cNvSpPr/>
      </dsp:nvSpPr>
      <dsp:spPr>
        <a:xfrm>
          <a:off x="1552373" y="378055"/>
          <a:ext cx="165496" cy="4758035"/>
        </a:xfrm>
        <a:custGeom>
          <a:avLst/>
          <a:gdLst/>
          <a:ahLst/>
          <a:cxnLst/>
          <a:rect l="0" t="0" r="0" b="0"/>
          <a:pathLst>
            <a:path>
              <a:moveTo>
                <a:pt x="0" y="0"/>
              </a:moveTo>
              <a:lnTo>
                <a:pt x="0" y="4758035"/>
              </a:lnTo>
              <a:lnTo>
                <a:pt x="165496" y="475803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C47B94-85F7-4344-ABAC-F80ACD7C1AA2}">
      <dsp:nvSpPr>
        <dsp:cNvPr id="0" name=""/>
        <dsp:cNvSpPr/>
      </dsp:nvSpPr>
      <dsp:spPr>
        <a:xfrm>
          <a:off x="1717869" y="4722348"/>
          <a:ext cx="5023253" cy="82748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ts val="0"/>
            </a:spcAft>
          </a:pPr>
          <a:r>
            <a:rPr lang="en-US" sz="1200" kern="1200" dirty="0" smtClean="0">
              <a:solidFill>
                <a:srgbClr val="0070C0"/>
              </a:solidFill>
              <a:cs typeface="Arial" pitchFamily="34" charset="0"/>
            </a:rPr>
            <a:t>Project Cost: </a:t>
          </a:r>
          <a:r>
            <a:rPr lang="el-GR" sz="1200" kern="1200" dirty="0" smtClean="0">
              <a:solidFill>
                <a:srgbClr val="0070C0"/>
              </a:solidFill>
              <a:cs typeface="Arial" pitchFamily="34" charset="0"/>
            </a:rPr>
            <a:t>€</a:t>
          </a:r>
          <a:r>
            <a:rPr lang="en-US" sz="1200" kern="1200" dirty="0" smtClean="0">
              <a:solidFill>
                <a:srgbClr val="0070C0"/>
              </a:solidFill>
              <a:cs typeface="Arial" pitchFamily="34" charset="0"/>
            </a:rPr>
            <a:t>250m</a:t>
          </a:r>
          <a:endParaRPr lang="el-GR" sz="1200" kern="1200" dirty="0" smtClean="0">
            <a:solidFill>
              <a:srgbClr val="0070C0"/>
            </a:solidFill>
            <a:cs typeface="Arial" pitchFamily="34" charset="0"/>
          </a:endParaRPr>
        </a:p>
        <a:p>
          <a:pPr lvl="0" algn="just" defTabSz="533400">
            <a:lnSpc>
              <a:spcPct val="90000"/>
            </a:lnSpc>
            <a:spcBef>
              <a:spcPct val="0"/>
            </a:spcBef>
            <a:spcAft>
              <a:spcPts val="0"/>
            </a:spcAft>
          </a:pPr>
          <a:r>
            <a:rPr lang="en-US" sz="1200" kern="1200" dirty="0" smtClean="0">
              <a:solidFill>
                <a:srgbClr val="0070C0"/>
              </a:solidFill>
              <a:cs typeface="Arial" pitchFamily="34" charset="0"/>
            </a:rPr>
            <a:t>Senior Bank Debt: </a:t>
          </a:r>
          <a:r>
            <a:rPr lang="el-GR" sz="1200" kern="1200" dirty="0" smtClean="0">
              <a:solidFill>
                <a:srgbClr val="0070C0"/>
              </a:solidFill>
              <a:cs typeface="Arial" pitchFamily="34" charset="0"/>
            </a:rPr>
            <a:t>€</a:t>
          </a:r>
          <a:r>
            <a:rPr lang="en-US" sz="1200" kern="1200" dirty="0" smtClean="0">
              <a:solidFill>
                <a:srgbClr val="0070C0"/>
              </a:solidFill>
              <a:cs typeface="Arial" pitchFamily="34" charset="0"/>
            </a:rPr>
            <a:t>155m</a:t>
          </a:r>
        </a:p>
        <a:p>
          <a:pPr lvl="0" algn="just" defTabSz="533400">
            <a:lnSpc>
              <a:spcPct val="90000"/>
            </a:lnSpc>
            <a:spcBef>
              <a:spcPct val="0"/>
            </a:spcBef>
            <a:spcAft>
              <a:spcPts val="0"/>
            </a:spcAft>
          </a:pPr>
          <a:r>
            <a:rPr lang="en-US" sz="1200" kern="1200" dirty="0" smtClean="0">
              <a:solidFill>
                <a:srgbClr val="0070C0"/>
              </a:solidFill>
              <a:cs typeface="Arial" pitchFamily="34" charset="0"/>
            </a:rPr>
            <a:t>NBG’ Loan participation: </a:t>
          </a:r>
          <a:r>
            <a:rPr lang="el-GR" sz="1200" kern="1200" dirty="0" smtClean="0">
              <a:solidFill>
                <a:srgbClr val="0070C0"/>
              </a:solidFill>
              <a:cs typeface="Arial" pitchFamily="34" charset="0"/>
            </a:rPr>
            <a:t>€</a:t>
          </a:r>
          <a:r>
            <a:rPr lang="en-US" sz="1200" kern="1200" dirty="0" smtClean="0">
              <a:solidFill>
                <a:srgbClr val="0070C0"/>
              </a:solidFill>
              <a:cs typeface="Arial" pitchFamily="34" charset="0"/>
            </a:rPr>
            <a:t>44m </a:t>
          </a:r>
        </a:p>
        <a:p>
          <a:pPr lvl="0" algn="just" defTabSz="533400">
            <a:lnSpc>
              <a:spcPct val="90000"/>
            </a:lnSpc>
            <a:spcBef>
              <a:spcPct val="0"/>
            </a:spcBef>
            <a:spcAft>
              <a:spcPts val="0"/>
            </a:spcAft>
          </a:pPr>
          <a:r>
            <a:rPr lang="en-US" sz="1200" kern="1200" dirty="0" smtClean="0">
              <a:solidFill>
                <a:srgbClr val="0070C0"/>
              </a:solidFill>
              <a:cs typeface="Arial" pitchFamily="34" charset="0"/>
            </a:rPr>
            <a:t>Technical/ Environmental Lenders’ Advisors: Scott Wilson</a:t>
          </a:r>
        </a:p>
        <a:p>
          <a:pPr lvl="0" algn="just" defTabSz="533400">
            <a:lnSpc>
              <a:spcPct val="90000"/>
            </a:lnSpc>
            <a:spcBef>
              <a:spcPct val="0"/>
            </a:spcBef>
            <a:spcAft>
              <a:spcPts val="0"/>
            </a:spcAft>
          </a:pPr>
          <a:r>
            <a:rPr lang="en-US" sz="1200" kern="1200" dirty="0" smtClean="0">
              <a:solidFill>
                <a:srgbClr val="0070C0"/>
              </a:solidFill>
              <a:cs typeface="Arial" pitchFamily="34" charset="0"/>
            </a:rPr>
            <a:t>Environmental Advisor to the Sponsor: </a:t>
          </a:r>
          <a:r>
            <a:rPr lang="en-US" sz="1200" kern="1200" dirty="0" err="1" smtClean="0">
              <a:solidFill>
                <a:srgbClr val="0070C0"/>
              </a:solidFill>
              <a:cs typeface="Arial" pitchFamily="34" charset="0"/>
            </a:rPr>
            <a:t>Enviscan</a:t>
          </a:r>
          <a:endParaRPr lang="el-GR" sz="1200" kern="1200" dirty="0">
            <a:solidFill>
              <a:srgbClr val="0070C0"/>
            </a:solidFill>
          </a:endParaRPr>
        </a:p>
      </dsp:txBody>
      <dsp:txXfrm>
        <a:off x="1742105" y="4746584"/>
        <a:ext cx="4974781" cy="779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8F09DA3-BB3B-4E02-9739-43B2F9D0DCE1}"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96057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8F09DA3-BB3B-4E02-9739-43B2F9D0DCE1}"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53805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8F09DA3-BB3B-4E02-9739-43B2F9D0DCE1}"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84050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8F09DA3-BB3B-4E02-9739-43B2F9D0DCE1}"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226129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8F09DA3-BB3B-4E02-9739-43B2F9D0DCE1}"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140864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8F09DA3-BB3B-4E02-9739-43B2F9D0DCE1}" type="datetimeFigureOut">
              <a:rPr lang="el-GR" smtClean="0"/>
              <a:t>8/7/2016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254357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8F09DA3-BB3B-4E02-9739-43B2F9D0DCE1}" type="datetimeFigureOut">
              <a:rPr lang="el-GR" smtClean="0"/>
              <a:t>8/7/2016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22151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8F09DA3-BB3B-4E02-9739-43B2F9D0DCE1}" type="datetimeFigureOut">
              <a:rPr lang="el-GR" smtClean="0"/>
              <a:t>8/7/2016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7579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8F09DA3-BB3B-4E02-9739-43B2F9D0DCE1}" type="datetimeFigureOut">
              <a:rPr lang="el-GR" smtClean="0"/>
              <a:t>8/7/2016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299699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8F09DA3-BB3B-4E02-9739-43B2F9D0DCE1}" type="datetimeFigureOut">
              <a:rPr lang="el-GR" smtClean="0"/>
              <a:t>8/7/2016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297994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8F09DA3-BB3B-4E02-9739-43B2F9D0DCE1}" type="datetimeFigureOut">
              <a:rPr lang="el-GR" smtClean="0"/>
              <a:t>8/7/2016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1835D3-5F8B-4BDA-A9B0-5C41C4E53574}" type="slidenum">
              <a:rPr lang="el-GR" smtClean="0"/>
              <a:t>‹#›</a:t>
            </a:fld>
            <a:endParaRPr lang="el-GR"/>
          </a:p>
        </p:txBody>
      </p:sp>
    </p:spTree>
    <p:extLst>
      <p:ext uri="{BB962C8B-B14F-4D97-AF65-F5344CB8AC3E}">
        <p14:creationId xmlns:p14="http://schemas.microsoft.com/office/powerpoint/2010/main" val="403304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09DA3-BB3B-4E02-9739-43B2F9D0DCE1}" type="datetimeFigureOut">
              <a:rPr lang="el-GR" smtClean="0"/>
              <a:t>8/7/2016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835D3-5F8B-4BDA-A9B0-5C41C4E53574}" type="slidenum">
              <a:rPr lang="el-GR" smtClean="0"/>
              <a:t>‹#›</a:t>
            </a:fld>
            <a:endParaRPr lang="el-GR"/>
          </a:p>
        </p:txBody>
      </p:sp>
    </p:spTree>
    <p:extLst>
      <p:ext uri="{BB962C8B-B14F-4D97-AF65-F5344CB8AC3E}">
        <p14:creationId xmlns:p14="http://schemas.microsoft.com/office/powerpoint/2010/main" val="161505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6.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oleObject" Target="../embeddings/oleObject1.bin"/><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sz="4000" b="1" dirty="0" smtClean="0">
                <a:solidFill>
                  <a:schemeClr val="bg1"/>
                </a:solidFill>
              </a:rPr>
              <a:t>Environmental &amp; Social Compliance</a:t>
            </a:r>
            <a:br>
              <a:rPr lang="en-US" sz="4000" b="1" dirty="0" smtClean="0">
                <a:solidFill>
                  <a:schemeClr val="bg1"/>
                </a:solidFill>
              </a:rPr>
            </a:br>
            <a:r>
              <a:rPr lang="en-US" sz="4000" b="1" dirty="0" smtClean="0">
                <a:solidFill>
                  <a:schemeClr val="bg1"/>
                </a:solidFill>
              </a:rPr>
              <a:t> in</a:t>
            </a:r>
            <a:br>
              <a:rPr lang="en-US" sz="4000" b="1" dirty="0" smtClean="0">
                <a:solidFill>
                  <a:schemeClr val="bg1"/>
                </a:solidFill>
              </a:rPr>
            </a:br>
            <a:r>
              <a:rPr lang="en-US" sz="4000" b="1" dirty="0" smtClean="0">
                <a:solidFill>
                  <a:schemeClr val="bg1"/>
                </a:solidFill>
              </a:rPr>
              <a:t> PROJECT FINANCING</a:t>
            </a:r>
            <a:endParaRPr lang="el-GR" sz="4000" dirty="0">
              <a:solidFill>
                <a:schemeClr val="bg1"/>
              </a:solidFill>
            </a:endParaRPr>
          </a:p>
        </p:txBody>
      </p:sp>
      <p:sp>
        <p:nvSpPr>
          <p:cNvPr id="3" name="Υπότιτλος 2"/>
          <p:cNvSpPr>
            <a:spLocks noGrp="1"/>
          </p:cNvSpPr>
          <p:nvPr>
            <p:ph type="subTitle" idx="1"/>
          </p:nvPr>
        </p:nvSpPr>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en-US" dirty="0" smtClean="0"/>
              <a:t>Konstantinos </a:t>
            </a:r>
            <a:r>
              <a:rPr lang="en-US" dirty="0" err="1"/>
              <a:t>Venetsanos</a:t>
            </a:r>
            <a:endParaRPr lang="en-US" dirty="0"/>
          </a:p>
          <a:p>
            <a:r>
              <a:rPr lang="en-GB" dirty="0"/>
              <a:t>Director of Project Finance, </a:t>
            </a:r>
            <a:r>
              <a:rPr lang="en-GB" dirty="0" smtClean="0"/>
              <a:t>NBG</a:t>
            </a:r>
            <a:endParaRPr lang="el-GR" dirty="0" smtClean="0"/>
          </a:p>
          <a:p>
            <a:r>
              <a:rPr lang="en-US" dirty="0"/>
              <a:t>National Bank of Greece S.A. </a:t>
            </a:r>
          </a:p>
          <a:p>
            <a:pPr algn="r"/>
            <a:r>
              <a:rPr lang="en-US" dirty="0"/>
              <a:t>12 July 2016.</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5" y="162455"/>
            <a:ext cx="1184275" cy="959908"/>
          </a:xfrm>
          <a:prstGeom prst="rect">
            <a:avLst/>
          </a:prstGeom>
        </p:spPr>
      </p:pic>
    </p:spTree>
    <p:extLst>
      <p:ext uri="{BB962C8B-B14F-4D97-AF65-F5344CB8AC3E}">
        <p14:creationId xmlns:p14="http://schemas.microsoft.com/office/powerpoint/2010/main" val="200905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10</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400" b="1" dirty="0" smtClean="0">
                <a:solidFill>
                  <a:schemeClr val="bg1"/>
                </a:solidFill>
                <a:latin typeface="+mn-lt"/>
                <a:ea typeface="+mn-ea"/>
                <a:cs typeface="+mn-cs"/>
              </a:rPr>
              <a:t>CASE STUDY MALIAKOS KLEIDI MOTORWAY</a:t>
            </a:r>
            <a:endParaRPr lang="el-GR" sz="1400" b="1" dirty="0">
              <a:solidFill>
                <a:schemeClr val="bg1"/>
              </a:solidFill>
              <a:latin typeface="+mn-lt"/>
              <a:ea typeface="+mn-ea"/>
              <a:cs typeface="+mn-cs"/>
            </a:endParaRPr>
          </a:p>
        </p:txBody>
      </p:sp>
      <p:graphicFrame>
        <p:nvGraphicFramePr>
          <p:cNvPr id="7" name="Διάγραμμα 6"/>
          <p:cNvGraphicFramePr/>
          <p:nvPr>
            <p:extLst>
              <p:ext uri="{D42A27DB-BD31-4B8C-83A1-F6EECF244321}">
                <p14:modId xmlns:p14="http://schemas.microsoft.com/office/powerpoint/2010/main" val="4261385167"/>
              </p:ext>
            </p:extLst>
          </p:nvPr>
        </p:nvGraphicFramePr>
        <p:xfrm>
          <a:off x="-1221135" y="807018"/>
          <a:ext cx="8128000" cy="5551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8337" y="5121745"/>
            <a:ext cx="3462874" cy="160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Διάγραμμα 12"/>
          <p:cNvGraphicFramePr/>
          <p:nvPr>
            <p:extLst>
              <p:ext uri="{D42A27DB-BD31-4B8C-83A1-F6EECF244321}">
                <p14:modId xmlns:p14="http://schemas.microsoft.com/office/powerpoint/2010/main" val="3807423776"/>
              </p:ext>
            </p:extLst>
          </p:nvPr>
        </p:nvGraphicFramePr>
        <p:xfrm>
          <a:off x="5761568" y="159271"/>
          <a:ext cx="6256528" cy="55519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271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11</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400" b="1" dirty="0" smtClean="0">
                <a:solidFill>
                  <a:schemeClr val="bg1"/>
                </a:solidFill>
                <a:latin typeface="+mn-lt"/>
                <a:ea typeface="+mn-ea"/>
                <a:cs typeface="+mn-cs"/>
              </a:rPr>
              <a:t>CASE STUDY MALIAKOS </a:t>
            </a:r>
            <a:r>
              <a:rPr lang="en-US" sz="1400" b="1" dirty="0">
                <a:solidFill>
                  <a:schemeClr val="bg1"/>
                </a:solidFill>
                <a:latin typeface="+mn-lt"/>
                <a:ea typeface="+mn-ea"/>
                <a:cs typeface="+mn-cs"/>
              </a:rPr>
              <a:t>Korinthos Power CCGT</a:t>
            </a:r>
            <a:endParaRPr lang="el-GR" sz="1400" b="1" dirty="0">
              <a:solidFill>
                <a:schemeClr val="bg1"/>
              </a:solidFill>
              <a:latin typeface="+mn-lt"/>
              <a:ea typeface="+mn-ea"/>
              <a:cs typeface="+mn-cs"/>
            </a:endParaRPr>
          </a:p>
        </p:txBody>
      </p:sp>
      <p:graphicFrame>
        <p:nvGraphicFramePr>
          <p:cNvPr id="7" name="Διάγραμμα 6"/>
          <p:cNvGraphicFramePr/>
          <p:nvPr>
            <p:extLst>
              <p:ext uri="{D42A27DB-BD31-4B8C-83A1-F6EECF244321}">
                <p14:modId xmlns:p14="http://schemas.microsoft.com/office/powerpoint/2010/main" val="2786253047"/>
              </p:ext>
            </p:extLst>
          </p:nvPr>
        </p:nvGraphicFramePr>
        <p:xfrm>
          <a:off x="-1221135" y="807018"/>
          <a:ext cx="8128000" cy="555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Διάγραμμα 12"/>
          <p:cNvGraphicFramePr/>
          <p:nvPr>
            <p:extLst>
              <p:ext uri="{D42A27DB-BD31-4B8C-83A1-F6EECF244321}">
                <p14:modId xmlns:p14="http://schemas.microsoft.com/office/powerpoint/2010/main" val="78721454"/>
              </p:ext>
            </p:extLst>
          </p:nvPr>
        </p:nvGraphicFramePr>
        <p:xfrm>
          <a:off x="5770276" y="267087"/>
          <a:ext cx="6256528" cy="55519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856283554"/>
              </p:ext>
            </p:extLst>
          </p:nvPr>
        </p:nvGraphicFramePr>
        <p:xfrm>
          <a:off x="6339941" y="5155474"/>
          <a:ext cx="2978331" cy="1568648"/>
        </p:xfrm>
        <a:graphic>
          <a:graphicData uri="http://schemas.openxmlformats.org/presentationml/2006/ole">
            <mc:AlternateContent xmlns:mc="http://schemas.openxmlformats.org/markup-compatibility/2006">
              <mc:Choice xmlns:v="urn:schemas-microsoft-com:vml" Requires="v">
                <p:oleObj spid="_x0000_s1033" name="Document" r:id="rId13" imgW="2467356" imgH="3278124" progId="Word.Document.8">
                  <p:embed/>
                </p:oleObj>
              </mc:Choice>
              <mc:Fallback>
                <p:oleObj name="Document" r:id="rId13" imgW="2467356" imgH="3278124" progId="Word.Document.8">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9941" y="5155474"/>
                        <a:ext cx="2978331" cy="156864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213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12</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400" b="1" dirty="0">
                <a:solidFill>
                  <a:schemeClr val="bg1"/>
                </a:solidFill>
                <a:latin typeface="+mn-lt"/>
                <a:ea typeface="+mn-ea"/>
                <a:cs typeface="+mn-cs"/>
              </a:rPr>
              <a:t>PROJECT FINANCING</a:t>
            </a:r>
            <a:endParaRPr lang="el-GR" sz="1400" b="1" dirty="0">
              <a:solidFill>
                <a:schemeClr val="bg1"/>
              </a:solidFill>
              <a:latin typeface="+mn-lt"/>
              <a:ea typeface="+mn-ea"/>
              <a:cs typeface="+mn-cs"/>
            </a:endParaRPr>
          </a:p>
        </p:txBody>
      </p:sp>
      <p:sp>
        <p:nvSpPr>
          <p:cNvPr id="10" name="Rectangle 3"/>
          <p:cNvSpPr>
            <a:spLocks noChangeArrowheads="1"/>
          </p:cNvSpPr>
          <p:nvPr/>
        </p:nvSpPr>
        <p:spPr bwMode="auto">
          <a:xfrm>
            <a:off x="2566855" y="2130425"/>
            <a:ext cx="7772400" cy="1470025"/>
          </a:xfrm>
          <a:prstGeom prst="rect">
            <a:avLst/>
          </a:prstGeom>
          <a:noFill/>
          <a:ln w="9525">
            <a:noFill/>
            <a:miter lim="800000"/>
            <a:headEnd/>
            <a:tailEnd/>
          </a:ln>
          <a:effectLst/>
        </p:spPr>
        <p:txBody>
          <a:bodyPr anchor="ctr"/>
          <a:lstStyle/>
          <a:p>
            <a:pPr algn="ctr" eaLnBrk="1" hangingPunct="1">
              <a:defRPr/>
            </a:pPr>
            <a:r>
              <a:rPr lang="en-US" sz="3600" b="1" dirty="0">
                <a:solidFill>
                  <a:schemeClr val="accent2"/>
                </a:solidFill>
                <a:effectLst>
                  <a:outerShdw blurRad="38100" dist="38100" dir="2700000" algn="tl">
                    <a:srgbClr val="C0C0C0"/>
                  </a:outerShdw>
                </a:effectLst>
                <a:latin typeface="Arial" charset="0"/>
              </a:rPr>
              <a:t>Thank you</a:t>
            </a:r>
            <a:endParaRPr lang="el-GR" sz="3600" b="1" dirty="0">
              <a:solidFill>
                <a:schemeClr val="accent2"/>
              </a:solidFill>
              <a:effectLst>
                <a:outerShdw blurRad="38100" dist="38100" dir="2700000" algn="tl">
                  <a:srgbClr val="C0C0C0"/>
                </a:outerShdw>
              </a:effectLst>
              <a:latin typeface="Arial" charset="0"/>
            </a:endParaRPr>
          </a:p>
        </p:txBody>
      </p:sp>
      <p:sp>
        <p:nvSpPr>
          <p:cNvPr id="11" name="Rectangle 4"/>
          <p:cNvSpPr>
            <a:spLocks noChangeArrowheads="1"/>
          </p:cNvSpPr>
          <p:nvPr/>
        </p:nvSpPr>
        <p:spPr bwMode="auto">
          <a:xfrm>
            <a:off x="3252655"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buFontTx/>
              <a:buNone/>
            </a:pPr>
            <a:endParaRPr lang="el-GR" altLang="el-GR" sz="1200" b="1" dirty="0">
              <a:solidFill>
                <a:schemeClr val="accent2"/>
              </a:solidFill>
            </a:endParaRPr>
          </a:p>
          <a:p>
            <a:pPr algn="ctr" eaLnBrk="1" hangingPunct="1">
              <a:buFontTx/>
              <a:buNone/>
            </a:pPr>
            <a:endParaRPr lang="el-GR" altLang="el-GR" sz="2000" b="1" dirty="0">
              <a:solidFill>
                <a:schemeClr val="accent2"/>
              </a:solidFill>
            </a:endParaRPr>
          </a:p>
          <a:p>
            <a:pPr algn="ctr" eaLnBrk="1" hangingPunct="1">
              <a:buFontTx/>
              <a:buNone/>
            </a:pPr>
            <a:r>
              <a:rPr lang="en-US" altLang="el-GR" sz="2200" b="1" dirty="0" smtClean="0">
                <a:solidFill>
                  <a:schemeClr val="accent2"/>
                </a:solidFill>
              </a:rPr>
              <a:t>Konstantinos </a:t>
            </a:r>
            <a:r>
              <a:rPr lang="en-US" altLang="el-GR" sz="2200" b="1" dirty="0" err="1">
                <a:solidFill>
                  <a:schemeClr val="accent2"/>
                </a:solidFill>
              </a:rPr>
              <a:t>Venetsanos</a:t>
            </a:r>
            <a:endParaRPr lang="el-GR" altLang="el-GR" sz="2200" b="1" dirty="0">
              <a:solidFill>
                <a:schemeClr val="accent2"/>
              </a:solidFill>
            </a:endParaRPr>
          </a:p>
        </p:txBody>
      </p:sp>
    </p:spTree>
    <p:extLst>
      <p:ext uri="{BB962C8B-B14F-4D97-AF65-F5344CB8AC3E}">
        <p14:creationId xmlns:p14="http://schemas.microsoft.com/office/powerpoint/2010/main" val="66200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1536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a:t>
            </a:r>
            <a:fld id="{A81F211E-9271-4F1C-9720-7B558959DE57}" type="slidenum">
              <a:rPr lang="el-GR" altLang="el-GR" sz="900" smtClean="0">
                <a:solidFill>
                  <a:srgbClr val="0070C0"/>
                </a:solidFill>
                <a:latin typeface="+mn-lt"/>
              </a:rPr>
              <a:pPr>
                <a:spcBef>
                  <a:spcPct val="0"/>
                </a:spcBef>
                <a:buFontTx/>
                <a:buNone/>
              </a:pPr>
              <a:t>2</a:t>
            </a:fld>
            <a:endParaRPr lang="el-GR" altLang="el-GR" sz="900" dirty="0">
              <a:solidFill>
                <a:srgbClr val="0070C0"/>
              </a:solidFill>
              <a:latin typeface="+mn-lt"/>
            </a:endParaRPr>
          </a:p>
        </p:txBody>
      </p:sp>
      <p:sp>
        <p:nvSpPr>
          <p:cNvPr id="35844" name="Line 2"/>
          <p:cNvSpPr>
            <a:spLocks noChangeShapeType="1"/>
          </p:cNvSpPr>
          <p:nvPr/>
        </p:nvSpPr>
        <p:spPr bwMode="auto">
          <a:xfrm>
            <a:off x="1865313" y="3740150"/>
            <a:ext cx="0" cy="2171700"/>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46" name="Rectangle 4"/>
          <p:cNvSpPr>
            <a:spLocks noChangeArrowheads="1"/>
          </p:cNvSpPr>
          <p:nvPr/>
        </p:nvSpPr>
        <p:spPr bwMode="auto">
          <a:xfrm>
            <a:off x="5245100" y="3201988"/>
            <a:ext cx="1701800" cy="457200"/>
          </a:xfrm>
          <a:prstGeom prst="rect">
            <a:avLst/>
          </a:prstGeom>
          <a:solidFill>
            <a:srgbClr val="0000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latin typeface="Arial" panose="020B0604020202020204" pitchFamily="34" charset="0"/>
              </a:rPr>
              <a:t>Special Purpose Vehicle</a:t>
            </a:r>
            <a:r>
              <a:rPr lang="el-GR" altLang="el-GR" sz="1200" b="1" dirty="0">
                <a:solidFill>
                  <a:schemeClr val="bg1"/>
                </a:solidFill>
                <a:latin typeface="Arial" panose="020B0604020202020204" pitchFamily="34" charset="0"/>
              </a:rPr>
              <a:t> </a:t>
            </a:r>
            <a:r>
              <a:rPr lang="en-US" altLang="el-GR" sz="1200" b="1" dirty="0">
                <a:solidFill>
                  <a:schemeClr val="bg1"/>
                </a:solidFill>
                <a:latin typeface="Arial" panose="020B0604020202020204" pitchFamily="34" charset="0"/>
              </a:rPr>
              <a:t>(SPV)</a:t>
            </a:r>
          </a:p>
        </p:txBody>
      </p:sp>
      <p:sp>
        <p:nvSpPr>
          <p:cNvPr id="35847" name="Rectangle 5"/>
          <p:cNvSpPr>
            <a:spLocks noChangeArrowheads="1"/>
          </p:cNvSpPr>
          <p:nvPr/>
        </p:nvSpPr>
        <p:spPr bwMode="auto">
          <a:xfrm>
            <a:off x="5402263" y="2098675"/>
            <a:ext cx="1439862" cy="431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a:spcBef>
                <a:spcPct val="0"/>
              </a:spcBef>
              <a:buFontTx/>
              <a:buNone/>
            </a:pPr>
            <a:r>
              <a:rPr lang="el-GR" altLang="el-GR" sz="1200">
                <a:solidFill>
                  <a:schemeClr val="tx1"/>
                </a:solidFill>
                <a:latin typeface="+mn-lt"/>
              </a:rPr>
              <a:t> </a:t>
            </a:r>
            <a:r>
              <a:rPr lang="en-US" altLang="el-GR" sz="1200" b="1">
                <a:solidFill>
                  <a:srgbClr val="003366"/>
                </a:solidFill>
                <a:latin typeface="+mn-lt"/>
              </a:rPr>
              <a:t>Shareholders</a:t>
            </a:r>
            <a:r>
              <a:rPr lang="el-GR" altLang="el-GR" sz="1200">
                <a:solidFill>
                  <a:schemeClr val="tx1"/>
                </a:solidFill>
                <a:latin typeface="+mn-lt"/>
              </a:rPr>
              <a:t> </a:t>
            </a:r>
            <a:endParaRPr lang="en-US" altLang="el-GR" sz="1200">
              <a:solidFill>
                <a:schemeClr val="tx1"/>
              </a:solidFill>
              <a:latin typeface="+mn-lt"/>
            </a:endParaRPr>
          </a:p>
        </p:txBody>
      </p:sp>
      <p:sp>
        <p:nvSpPr>
          <p:cNvPr id="35848" name="Line 6"/>
          <p:cNvSpPr>
            <a:spLocks noChangeShapeType="1"/>
          </p:cNvSpPr>
          <p:nvPr/>
        </p:nvSpPr>
        <p:spPr bwMode="auto">
          <a:xfrm flipH="1">
            <a:off x="6134100" y="2530476"/>
            <a:ext cx="0" cy="6000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49" name="Text Box 7"/>
          <p:cNvSpPr txBox="1">
            <a:spLocks noChangeArrowheads="1"/>
          </p:cNvSpPr>
          <p:nvPr/>
        </p:nvSpPr>
        <p:spPr bwMode="auto">
          <a:xfrm>
            <a:off x="6149976" y="2708276"/>
            <a:ext cx="7588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Share Capital/Sub debt</a:t>
            </a:r>
          </a:p>
        </p:txBody>
      </p:sp>
      <p:sp>
        <p:nvSpPr>
          <p:cNvPr id="35852" name="Rectangle 10"/>
          <p:cNvSpPr>
            <a:spLocks noChangeArrowheads="1"/>
          </p:cNvSpPr>
          <p:nvPr/>
        </p:nvSpPr>
        <p:spPr bwMode="auto">
          <a:xfrm>
            <a:off x="1677989" y="3128963"/>
            <a:ext cx="1431925" cy="603250"/>
          </a:xfrm>
          <a:prstGeom prst="rect">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a:spcBef>
                <a:spcPct val="0"/>
              </a:spcBef>
              <a:buFontTx/>
              <a:buNone/>
            </a:pPr>
            <a:r>
              <a:rPr lang="en-US" altLang="el-GR" sz="1400" b="1">
                <a:solidFill>
                  <a:schemeClr val="bg1"/>
                </a:solidFill>
                <a:latin typeface="+mn-lt"/>
              </a:rPr>
              <a:t>Public Authority</a:t>
            </a:r>
          </a:p>
        </p:txBody>
      </p:sp>
      <p:sp>
        <p:nvSpPr>
          <p:cNvPr id="35853" name="Line 11"/>
          <p:cNvSpPr>
            <a:spLocks noChangeShapeType="1"/>
          </p:cNvSpPr>
          <p:nvPr/>
        </p:nvSpPr>
        <p:spPr bwMode="auto">
          <a:xfrm>
            <a:off x="3162300" y="3405188"/>
            <a:ext cx="20637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54" name="Oval 12"/>
          <p:cNvSpPr>
            <a:spLocks noChangeArrowheads="1"/>
          </p:cNvSpPr>
          <p:nvPr/>
        </p:nvSpPr>
        <p:spPr bwMode="auto">
          <a:xfrm>
            <a:off x="3314700" y="3019425"/>
            <a:ext cx="1022350" cy="730250"/>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a:spcBef>
                <a:spcPct val="0"/>
              </a:spcBef>
              <a:buFontTx/>
              <a:buNone/>
            </a:pPr>
            <a:r>
              <a:rPr lang="en-US" altLang="el-GR" sz="1200" b="1">
                <a:solidFill>
                  <a:schemeClr val="bg1"/>
                </a:solidFill>
                <a:latin typeface="+mn-lt"/>
              </a:rPr>
              <a:t>Concession</a:t>
            </a:r>
          </a:p>
          <a:p>
            <a:pPr algn="ctr">
              <a:spcBef>
                <a:spcPct val="0"/>
              </a:spcBef>
              <a:buFontTx/>
              <a:buNone/>
            </a:pPr>
            <a:r>
              <a:rPr lang="en-US" altLang="el-GR" sz="1200" b="1">
                <a:solidFill>
                  <a:schemeClr val="bg1"/>
                </a:solidFill>
                <a:latin typeface="+mn-lt"/>
              </a:rPr>
              <a:t>Agreement</a:t>
            </a:r>
            <a:endParaRPr lang="el-GR" altLang="el-GR" sz="1200" b="1">
              <a:solidFill>
                <a:schemeClr val="bg1"/>
              </a:solidFill>
              <a:latin typeface="+mn-lt"/>
            </a:endParaRPr>
          </a:p>
        </p:txBody>
      </p:sp>
      <p:sp>
        <p:nvSpPr>
          <p:cNvPr id="35855" name="Text Box 13"/>
          <p:cNvSpPr txBox="1">
            <a:spLocks noChangeArrowheads="1"/>
          </p:cNvSpPr>
          <p:nvPr/>
        </p:nvSpPr>
        <p:spPr bwMode="auto">
          <a:xfrm>
            <a:off x="4365626" y="3203576"/>
            <a:ext cx="7588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Payments</a:t>
            </a:r>
          </a:p>
        </p:txBody>
      </p:sp>
      <p:sp>
        <p:nvSpPr>
          <p:cNvPr id="35856" name="Rectangle 14"/>
          <p:cNvSpPr>
            <a:spLocks noChangeArrowheads="1"/>
          </p:cNvSpPr>
          <p:nvPr/>
        </p:nvSpPr>
        <p:spPr bwMode="auto">
          <a:xfrm>
            <a:off x="9120189" y="3201988"/>
            <a:ext cx="1412875" cy="457200"/>
          </a:xfrm>
          <a:prstGeom prst="rect">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400" b="1">
                <a:solidFill>
                  <a:schemeClr val="bg1"/>
                </a:solidFill>
              </a:rPr>
              <a:t>Lenders</a:t>
            </a:r>
          </a:p>
        </p:txBody>
      </p:sp>
      <p:sp>
        <p:nvSpPr>
          <p:cNvPr id="35857" name="Line 15"/>
          <p:cNvSpPr>
            <a:spLocks noChangeShapeType="1"/>
          </p:cNvSpPr>
          <p:nvPr/>
        </p:nvSpPr>
        <p:spPr bwMode="auto">
          <a:xfrm>
            <a:off x="7027863" y="3338513"/>
            <a:ext cx="20637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58" name="Text Box 16"/>
          <p:cNvSpPr txBox="1">
            <a:spLocks noChangeArrowheads="1"/>
          </p:cNvSpPr>
          <p:nvPr/>
        </p:nvSpPr>
        <p:spPr bwMode="auto">
          <a:xfrm>
            <a:off x="7118351" y="3122613"/>
            <a:ext cx="7588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Loan</a:t>
            </a:r>
          </a:p>
        </p:txBody>
      </p:sp>
      <p:sp>
        <p:nvSpPr>
          <p:cNvPr id="35859" name="Text Box 17"/>
          <p:cNvSpPr txBox="1">
            <a:spLocks noChangeArrowheads="1"/>
          </p:cNvSpPr>
          <p:nvPr/>
        </p:nvSpPr>
        <p:spPr bwMode="auto">
          <a:xfrm>
            <a:off x="7118351" y="3511551"/>
            <a:ext cx="7588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Capital &amp; interest Payments</a:t>
            </a:r>
          </a:p>
        </p:txBody>
      </p:sp>
      <p:sp>
        <p:nvSpPr>
          <p:cNvPr id="35860" name="Line 18"/>
          <p:cNvSpPr>
            <a:spLocks noChangeShapeType="1"/>
          </p:cNvSpPr>
          <p:nvPr/>
        </p:nvSpPr>
        <p:spPr bwMode="auto">
          <a:xfrm>
            <a:off x="7027864" y="3486150"/>
            <a:ext cx="20732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61" name="Oval 19"/>
          <p:cNvSpPr>
            <a:spLocks noChangeArrowheads="1"/>
          </p:cNvSpPr>
          <p:nvPr/>
        </p:nvSpPr>
        <p:spPr bwMode="auto">
          <a:xfrm>
            <a:off x="7913688" y="3019425"/>
            <a:ext cx="1022350" cy="730250"/>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spcBef>
                <a:spcPct val="0"/>
              </a:spcBef>
            </a:pPr>
            <a:r>
              <a:rPr lang="en-US" altLang="el-GR" sz="1200" b="1">
                <a:solidFill>
                  <a:schemeClr val="bg1"/>
                </a:solidFill>
              </a:rPr>
              <a:t>Loan </a:t>
            </a:r>
          </a:p>
          <a:p>
            <a:pPr algn="ctr">
              <a:spcBef>
                <a:spcPct val="0"/>
              </a:spcBef>
            </a:pPr>
            <a:r>
              <a:rPr lang="en-US" altLang="el-GR" sz="1200" b="1">
                <a:solidFill>
                  <a:schemeClr val="bg1"/>
                </a:solidFill>
              </a:rPr>
              <a:t>Agreement</a:t>
            </a:r>
            <a:endParaRPr lang="el-GR" altLang="el-GR" sz="1200" b="1">
              <a:solidFill>
                <a:schemeClr val="bg1"/>
              </a:solidFill>
            </a:endParaRPr>
          </a:p>
        </p:txBody>
      </p:sp>
      <p:sp>
        <p:nvSpPr>
          <p:cNvPr id="35862" name="Rectangle 20"/>
          <p:cNvSpPr>
            <a:spLocks noChangeArrowheads="1"/>
          </p:cNvSpPr>
          <p:nvPr/>
        </p:nvSpPr>
        <p:spPr bwMode="auto">
          <a:xfrm>
            <a:off x="8867775" y="2841625"/>
            <a:ext cx="9223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pPr>
            <a:r>
              <a:rPr lang="el-GR" altLang="el-GR" sz="1050" b="1" dirty="0">
                <a:solidFill>
                  <a:srgbClr val="003366"/>
                </a:solidFill>
              </a:rPr>
              <a:t> </a:t>
            </a:r>
            <a:r>
              <a:rPr lang="en-US" altLang="el-GR" sz="1050" b="1" dirty="0">
                <a:solidFill>
                  <a:srgbClr val="003366"/>
                </a:solidFill>
              </a:rPr>
              <a:t>Lenders’ Advisors</a:t>
            </a:r>
            <a:endParaRPr lang="el-GR" altLang="el-GR" sz="1050" b="1" dirty="0">
              <a:solidFill>
                <a:srgbClr val="003366"/>
              </a:solidFill>
            </a:endParaRPr>
          </a:p>
        </p:txBody>
      </p:sp>
      <p:sp>
        <p:nvSpPr>
          <p:cNvPr id="35863" name="Line 21"/>
          <p:cNvSpPr>
            <a:spLocks noChangeShapeType="1"/>
          </p:cNvSpPr>
          <p:nvPr/>
        </p:nvSpPr>
        <p:spPr bwMode="auto">
          <a:xfrm flipH="1">
            <a:off x="9855200" y="2809875"/>
            <a:ext cx="0" cy="292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64" name="Rectangle 22"/>
          <p:cNvSpPr>
            <a:spLocks noChangeArrowheads="1"/>
          </p:cNvSpPr>
          <p:nvPr/>
        </p:nvSpPr>
        <p:spPr bwMode="auto">
          <a:xfrm>
            <a:off x="8886825" y="2235200"/>
            <a:ext cx="717550" cy="2238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a:spcBef>
                <a:spcPct val="0"/>
              </a:spcBef>
            </a:pPr>
            <a:r>
              <a:rPr lang="el-GR" altLang="el-GR" sz="1100"/>
              <a:t> </a:t>
            </a:r>
            <a:r>
              <a:rPr lang="en-US" altLang="el-GR" sz="1100"/>
              <a:t>Legal</a:t>
            </a:r>
          </a:p>
        </p:txBody>
      </p:sp>
      <p:sp>
        <p:nvSpPr>
          <p:cNvPr id="35865" name="Rectangle 23"/>
          <p:cNvSpPr>
            <a:spLocks noChangeArrowheads="1"/>
          </p:cNvSpPr>
          <p:nvPr/>
        </p:nvSpPr>
        <p:spPr bwMode="auto">
          <a:xfrm>
            <a:off x="9726613" y="2216150"/>
            <a:ext cx="717550" cy="2238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a:spcBef>
                <a:spcPct val="0"/>
              </a:spcBef>
            </a:pPr>
            <a:r>
              <a:rPr lang="el-GR" altLang="el-GR" sz="1100"/>
              <a:t> </a:t>
            </a:r>
            <a:r>
              <a:rPr lang="en-US" altLang="el-GR" sz="1100"/>
              <a:t>Technical</a:t>
            </a:r>
          </a:p>
        </p:txBody>
      </p:sp>
      <p:sp>
        <p:nvSpPr>
          <p:cNvPr id="35866" name="Rectangle 24"/>
          <p:cNvSpPr>
            <a:spLocks noChangeArrowheads="1"/>
          </p:cNvSpPr>
          <p:nvPr/>
        </p:nvSpPr>
        <p:spPr bwMode="auto">
          <a:xfrm>
            <a:off x="9726613" y="2524125"/>
            <a:ext cx="717550" cy="2238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a:spcBef>
                <a:spcPct val="0"/>
              </a:spcBef>
            </a:pPr>
            <a:r>
              <a:rPr lang="el-GR" altLang="el-GR" sz="1100"/>
              <a:t> </a:t>
            </a:r>
            <a:r>
              <a:rPr lang="en-US" altLang="el-GR" sz="1100"/>
              <a:t>Market</a:t>
            </a:r>
          </a:p>
        </p:txBody>
      </p:sp>
      <p:sp>
        <p:nvSpPr>
          <p:cNvPr id="35867" name="Rectangle 25"/>
          <p:cNvSpPr>
            <a:spLocks noChangeArrowheads="1"/>
          </p:cNvSpPr>
          <p:nvPr/>
        </p:nvSpPr>
        <p:spPr bwMode="auto">
          <a:xfrm>
            <a:off x="9734550" y="1808163"/>
            <a:ext cx="717550" cy="2968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a:spcBef>
                <a:spcPct val="0"/>
              </a:spcBef>
            </a:pPr>
            <a:r>
              <a:rPr lang="en-US" altLang="el-GR" sz="1100"/>
              <a:t>Model Auditor</a:t>
            </a:r>
          </a:p>
        </p:txBody>
      </p:sp>
      <p:sp>
        <p:nvSpPr>
          <p:cNvPr id="35868" name="Rectangle 26"/>
          <p:cNvSpPr>
            <a:spLocks noChangeArrowheads="1"/>
          </p:cNvSpPr>
          <p:nvPr/>
        </p:nvSpPr>
        <p:spPr bwMode="auto">
          <a:xfrm>
            <a:off x="8661400" y="2524125"/>
            <a:ext cx="952500" cy="2238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a:spcBef>
                <a:spcPct val="0"/>
              </a:spcBef>
            </a:pPr>
            <a:r>
              <a:rPr lang="en-US" altLang="el-GR" sz="1100"/>
              <a:t>Insurance</a:t>
            </a:r>
          </a:p>
        </p:txBody>
      </p:sp>
      <p:sp>
        <p:nvSpPr>
          <p:cNvPr id="35869" name="Rectangle 27"/>
          <p:cNvSpPr>
            <a:spLocks noChangeArrowheads="1"/>
          </p:cNvSpPr>
          <p:nvPr/>
        </p:nvSpPr>
        <p:spPr bwMode="auto">
          <a:xfrm>
            <a:off x="4449764" y="5086350"/>
            <a:ext cx="1412875" cy="457200"/>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400" b="1">
                <a:solidFill>
                  <a:schemeClr val="bg1"/>
                </a:solidFill>
              </a:rPr>
              <a:t>Construction JV</a:t>
            </a:r>
            <a:endParaRPr lang="el-GR" altLang="el-GR" sz="1400" b="1">
              <a:solidFill>
                <a:schemeClr val="bg1"/>
              </a:solidFill>
            </a:endParaRPr>
          </a:p>
        </p:txBody>
      </p:sp>
      <p:sp>
        <p:nvSpPr>
          <p:cNvPr id="35870" name="Rectangle 28"/>
          <p:cNvSpPr>
            <a:spLocks noChangeArrowheads="1"/>
          </p:cNvSpPr>
          <p:nvPr/>
        </p:nvSpPr>
        <p:spPr bwMode="auto">
          <a:xfrm>
            <a:off x="6484939" y="5086350"/>
            <a:ext cx="1412875" cy="457200"/>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400" b="1">
                <a:solidFill>
                  <a:schemeClr val="bg1"/>
                </a:solidFill>
              </a:rPr>
              <a:t>Operator</a:t>
            </a:r>
          </a:p>
        </p:txBody>
      </p:sp>
      <p:sp>
        <p:nvSpPr>
          <p:cNvPr id="35871" name="Line 29"/>
          <p:cNvSpPr>
            <a:spLocks noChangeShapeType="1"/>
          </p:cNvSpPr>
          <p:nvPr/>
        </p:nvSpPr>
        <p:spPr bwMode="auto">
          <a:xfrm>
            <a:off x="5338763" y="3667126"/>
            <a:ext cx="0" cy="135731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72" name="Line 30"/>
          <p:cNvSpPr>
            <a:spLocks noChangeShapeType="1"/>
          </p:cNvSpPr>
          <p:nvPr/>
        </p:nvSpPr>
        <p:spPr bwMode="auto">
          <a:xfrm>
            <a:off x="6832600" y="3667126"/>
            <a:ext cx="0" cy="135731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75" name="Text Box 33"/>
          <p:cNvSpPr txBox="1">
            <a:spLocks noChangeArrowheads="1"/>
          </p:cNvSpPr>
          <p:nvPr/>
        </p:nvSpPr>
        <p:spPr bwMode="auto">
          <a:xfrm>
            <a:off x="6831014" y="4705351"/>
            <a:ext cx="7588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Payments</a:t>
            </a:r>
          </a:p>
        </p:txBody>
      </p:sp>
      <p:sp>
        <p:nvSpPr>
          <p:cNvPr id="35876" name="Line 34"/>
          <p:cNvSpPr>
            <a:spLocks noChangeShapeType="1"/>
          </p:cNvSpPr>
          <p:nvPr/>
        </p:nvSpPr>
        <p:spPr bwMode="auto">
          <a:xfrm>
            <a:off x="10294938" y="3667126"/>
            <a:ext cx="0" cy="2244725"/>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77" name="Line 35"/>
          <p:cNvSpPr>
            <a:spLocks noChangeShapeType="1"/>
          </p:cNvSpPr>
          <p:nvPr/>
        </p:nvSpPr>
        <p:spPr bwMode="auto">
          <a:xfrm>
            <a:off x="1868488" y="5929313"/>
            <a:ext cx="8418512"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5878" name="Line 36"/>
          <p:cNvSpPr>
            <a:spLocks noChangeShapeType="1"/>
          </p:cNvSpPr>
          <p:nvPr/>
        </p:nvSpPr>
        <p:spPr bwMode="auto">
          <a:xfrm>
            <a:off x="10040938" y="3667125"/>
            <a:ext cx="0" cy="2063750"/>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79" name="Line 37"/>
          <p:cNvSpPr>
            <a:spLocks noChangeShapeType="1"/>
          </p:cNvSpPr>
          <p:nvPr/>
        </p:nvSpPr>
        <p:spPr bwMode="auto">
          <a:xfrm>
            <a:off x="3132139" y="5738813"/>
            <a:ext cx="69119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5880" name="Line 38"/>
          <p:cNvSpPr>
            <a:spLocks noChangeShapeType="1"/>
          </p:cNvSpPr>
          <p:nvPr/>
        </p:nvSpPr>
        <p:spPr bwMode="auto">
          <a:xfrm>
            <a:off x="5913438" y="2544764"/>
            <a:ext cx="0" cy="568325"/>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81" name="Text Box 39"/>
          <p:cNvSpPr txBox="1">
            <a:spLocks noChangeArrowheads="1"/>
          </p:cNvSpPr>
          <p:nvPr/>
        </p:nvSpPr>
        <p:spPr bwMode="auto">
          <a:xfrm>
            <a:off x="5122864" y="2708276"/>
            <a:ext cx="7588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a:spcBef>
                <a:spcPct val="0"/>
              </a:spcBef>
              <a:buFontTx/>
              <a:buNone/>
            </a:pPr>
            <a:r>
              <a:rPr lang="en-US" altLang="el-GR" sz="1050" b="1" dirty="0">
                <a:solidFill>
                  <a:srgbClr val="003366"/>
                </a:solidFill>
                <a:latin typeface="+mn-lt"/>
              </a:rPr>
              <a:t>Dividends/ Interest</a:t>
            </a:r>
          </a:p>
        </p:txBody>
      </p:sp>
      <p:sp>
        <p:nvSpPr>
          <p:cNvPr id="35882" name="Line 40"/>
          <p:cNvSpPr>
            <a:spLocks noChangeShapeType="1"/>
          </p:cNvSpPr>
          <p:nvPr/>
        </p:nvSpPr>
        <p:spPr bwMode="auto">
          <a:xfrm>
            <a:off x="5216525" y="5532438"/>
            <a:ext cx="0" cy="203200"/>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83" name="Oval 41"/>
          <p:cNvSpPr>
            <a:spLocks noChangeArrowheads="1"/>
          </p:cNvSpPr>
          <p:nvPr/>
        </p:nvSpPr>
        <p:spPr bwMode="auto">
          <a:xfrm>
            <a:off x="9613900" y="4168775"/>
            <a:ext cx="1022350" cy="730250"/>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spcBef>
                <a:spcPct val="0"/>
              </a:spcBef>
            </a:pPr>
            <a:r>
              <a:rPr lang="en-US" altLang="el-GR" sz="1200" b="1">
                <a:solidFill>
                  <a:schemeClr val="bg1"/>
                </a:solidFill>
              </a:rPr>
              <a:t>Direct</a:t>
            </a:r>
          </a:p>
          <a:p>
            <a:pPr algn="ctr">
              <a:spcBef>
                <a:spcPct val="0"/>
              </a:spcBef>
            </a:pPr>
            <a:r>
              <a:rPr lang="en-US" altLang="el-GR" sz="1200" b="1">
                <a:solidFill>
                  <a:schemeClr val="bg1"/>
                </a:solidFill>
              </a:rPr>
              <a:t>Agreements</a:t>
            </a:r>
            <a:endParaRPr lang="el-GR" altLang="el-GR" sz="1200" b="1">
              <a:solidFill>
                <a:schemeClr val="bg1"/>
              </a:solidFill>
            </a:endParaRPr>
          </a:p>
        </p:txBody>
      </p:sp>
      <p:sp>
        <p:nvSpPr>
          <p:cNvPr id="35884" name="Rectangle 42"/>
          <p:cNvSpPr>
            <a:spLocks noChangeArrowheads="1"/>
          </p:cNvSpPr>
          <p:nvPr/>
        </p:nvSpPr>
        <p:spPr bwMode="auto">
          <a:xfrm>
            <a:off x="2520951" y="5111750"/>
            <a:ext cx="1412875" cy="457200"/>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400" b="1">
                <a:solidFill>
                  <a:schemeClr val="bg1"/>
                </a:solidFill>
              </a:rPr>
              <a:t>Insurers</a:t>
            </a:r>
          </a:p>
        </p:txBody>
      </p:sp>
      <p:sp>
        <p:nvSpPr>
          <p:cNvPr id="35885" name="Line 43"/>
          <p:cNvSpPr>
            <a:spLocks noChangeShapeType="1"/>
          </p:cNvSpPr>
          <p:nvPr/>
        </p:nvSpPr>
        <p:spPr bwMode="auto">
          <a:xfrm flipH="1">
            <a:off x="3233738" y="3632200"/>
            <a:ext cx="2038350" cy="1417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886" name="Oval 44"/>
          <p:cNvSpPr>
            <a:spLocks noChangeArrowheads="1"/>
          </p:cNvSpPr>
          <p:nvPr/>
        </p:nvSpPr>
        <p:spPr bwMode="auto">
          <a:xfrm>
            <a:off x="3490913" y="4086225"/>
            <a:ext cx="1022350" cy="730250"/>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spcBef>
                <a:spcPct val="0"/>
              </a:spcBef>
            </a:pPr>
            <a:r>
              <a:rPr lang="en-US" altLang="el-GR" sz="1200" b="1">
                <a:solidFill>
                  <a:schemeClr val="bg1"/>
                </a:solidFill>
              </a:rPr>
              <a:t>Insurance</a:t>
            </a:r>
          </a:p>
          <a:p>
            <a:pPr algn="ctr">
              <a:spcBef>
                <a:spcPct val="0"/>
              </a:spcBef>
            </a:pPr>
            <a:r>
              <a:rPr lang="en-US" altLang="el-GR" sz="1200" b="1">
                <a:solidFill>
                  <a:schemeClr val="bg1"/>
                </a:solidFill>
              </a:rPr>
              <a:t>Policy</a:t>
            </a:r>
            <a:endParaRPr lang="el-GR" altLang="el-GR" sz="1200" b="1">
              <a:solidFill>
                <a:schemeClr val="bg1"/>
              </a:solidFill>
            </a:endParaRPr>
          </a:p>
        </p:txBody>
      </p:sp>
      <p:sp>
        <p:nvSpPr>
          <p:cNvPr id="35888" name="Line 46"/>
          <p:cNvSpPr>
            <a:spLocks noChangeShapeType="1"/>
          </p:cNvSpPr>
          <p:nvPr/>
        </p:nvSpPr>
        <p:spPr bwMode="auto">
          <a:xfrm>
            <a:off x="3135313" y="5532438"/>
            <a:ext cx="0" cy="203200"/>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89" name="Line 47"/>
          <p:cNvSpPr>
            <a:spLocks noChangeShapeType="1"/>
          </p:cNvSpPr>
          <p:nvPr/>
        </p:nvSpPr>
        <p:spPr bwMode="auto">
          <a:xfrm>
            <a:off x="7229475" y="5532438"/>
            <a:ext cx="0" cy="203200"/>
          </a:xfrm>
          <a:prstGeom prst="line">
            <a:avLst/>
          </a:prstGeom>
          <a:noFill/>
          <a:ln w="952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l-GR"/>
          </a:p>
        </p:txBody>
      </p:sp>
      <p:pic>
        <p:nvPicPr>
          <p:cNvPr id="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1149350"/>
            <a:ext cx="20510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5"/>
          <p:cNvSpPr txBox="1">
            <a:spLocks noChangeArrowheads="1"/>
          </p:cNvSpPr>
          <p:nvPr/>
        </p:nvSpPr>
        <p:spPr bwMode="auto">
          <a:xfrm>
            <a:off x="4584701" y="4719638"/>
            <a:ext cx="7588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Payments</a:t>
            </a:r>
          </a:p>
        </p:txBody>
      </p:sp>
      <p:sp>
        <p:nvSpPr>
          <p:cNvPr id="53" name="Text Box 33"/>
          <p:cNvSpPr txBox="1">
            <a:spLocks noChangeArrowheads="1"/>
          </p:cNvSpPr>
          <p:nvPr/>
        </p:nvSpPr>
        <p:spPr bwMode="auto">
          <a:xfrm>
            <a:off x="5764214" y="4705351"/>
            <a:ext cx="7588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l-GR"/>
            </a:defPPr>
            <a:lvl1pPr algn="ctr">
              <a:spcBef>
                <a:spcPct val="0"/>
              </a:spcBef>
              <a:buFontTx/>
              <a:buNone/>
              <a:defRPr sz="1050" b="1">
                <a:solidFill>
                  <a:srgbClr val="003366"/>
                </a:solidFill>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r>
              <a:rPr lang="en-US" altLang="el-GR" dirty="0"/>
              <a:t>Guarantees</a:t>
            </a:r>
          </a:p>
        </p:txBody>
      </p:sp>
      <p:sp>
        <p:nvSpPr>
          <p:cNvPr id="54" name="Line 29"/>
          <p:cNvSpPr>
            <a:spLocks noChangeShapeType="1"/>
          </p:cNvSpPr>
          <p:nvPr/>
        </p:nvSpPr>
        <p:spPr bwMode="auto">
          <a:xfrm>
            <a:off x="5576888" y="3648076"/>
            <a:ext cx="0" cy="13573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73" name="Oval 31"/>
          <p:cNvSpPr>
            <a:spLocks noChangeArrowheads="1"/>
          </p:cNvSpPr>
          <p:nvPr/>
        </p:nvSpPr>
        <p:spPr bwMode="auto">
          <a:xfrm>
            <a:off x="4935538" y="3886200"/>
            <a:ext cx="1022350" cy="730250"/>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spcBef>
                <a:spcPct val="0"/>
              </a:spcBef>
            </a:pPr>
            <a:r>
              <a:rPr lang="en-US" altLang="el-GR" sz="1200" b="1">
                <a:solidFill>
                  <a:schemeClr val="bg1"/>
                </a:solidFill>
              </a:rPr>
              <a:t>Construction </a:t>
            </a:r>
          </a:p>
          <a:p>
            <a:pPr algn="ctr">
              <a:spcBef>
                <a:spcPct val="0"/>
              </a:spcBef>
            </a:pPr>
            <a:r>
              <a:rPr lang="en-US" altLang="el-GR" sz="1200" b="1">
                <a:solidFill>
                  <a:schemeClr val="bg1"/>
                </a:solidFill>
              </a:rPr>
              <a:t>Agreement</a:t>
            </a:r>
            <a:endParaRPr lang="el-GR" altLang="el-GR" sz="1200" b="1">
              <a:solidFill>
                <a:schemeClr val="bg1"/>
              </a:solidFill>
            </a:endParaRPr>
          </a:p>
        </p:txBody>
      </p:sp>
      <p:sp>
        <p:nvSpPr>
          <p:cNvPr id="58" name="Line 29"/>
          <p:cNvSpPr>
            <a:spLocks noChangeShapeType="1"/>
          </p:cNvSpPr>
          <p:nvPr/>
        </p:nvSpPr>
        <p:spPr bwMode="auto">
          <a:xfrm>
            <a:off x="6605588" y="3648076"/>
            <a:ext cx="0" cy="13573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5874" name="Oval 32"/>
          <p:cNvSpPr>
            <a:spLocks noChangeArrowheads="1"/>
          </p:cNvSpPr>
          <p:nvPr/>
        </p:nvSpPr>
        <p:spPr bwMode="auto">
          <a:xfrm>
            <a:off x="6257925" y="3854450"/>
            <a:ext cx="1022350" cy="730250"/>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spcBef>
                <a:spcPct val="0"/>
              </a:spcBef>
            </a:pPr>
            <a:r>
              <a:rPr lang="en-US" altLang="el-GR" sz="1200" b="1">
                <a:solidFill>
                  <a:schemeClr val="bg1"/>
                </a:solidFill>
              </a:rPr>
              <a:t>Operation</a:t>
            </a:r>
          </a:p>
          <a:p>
            <a:pPr algn="ctr">
              <a:spcBef>
                <a:spcPct val="0"/>
              </a:spcBef>
            </a:pPr>
            <a:r>
              <a:rPr lang="en-US" altLang="el-GR" sz="1200" b="1">
                <a:solidFill>
                  <a:schemeClr val="bg1"/>
                </a:solidFill>
              </a:rPr>
              <a:t>Agreement</a:t>
            </a:r>
            <a:endParaRPr lang="el-GR" altLang="el-GR" sz="1200" b="1">
              <a:solidFill>
                <a:schemeClr val="bg1"/>
              </a:solidFill>
            </a:endParaRPr>
          </a:p>
        </p:txBody>
      </p:sp>
      <p:sp>
        <p:nvSpPr>
          <p:cNvPr id="55" name="1 - Ορθογώνιο"/>
          <p:cNvSpPr/>
          <p:nvPr/>
        </p:nvSpPr>
        <p:spPr>
          <a:xfrm>
            <a:off x="0" y="5961"/>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l-GR" sz="1600" b="1" dirty="0" smtClean="0">
                <a:solidFill>
                  <a:schemeClr val="bg1"/>
                </a:solidFill>
              </a:rPr>
              <a:t>PROJECT FINANCING</a:t>
            </a:r>
            <a:r>
              <a:rPr lang="en-US" sz="1600" b="1" dirty="0" smtClean="0">
                <a:solidFill>
                  <a:schemeClr val="bg1"/>
                </a:solidFill>
              </a:rPr>
              <a:t>: A COMPLEX STRUCTURE…..</a:t>
            </a:r>
            <a:endParaRPr lang="el-GR" sz="1600" b="1" dirty="0">
              <a:solidFill>
                <a:schemeClr val="bg1"/>
              </a:solidFill>
            </a:endParaRPr>
          </a:p>
        </p:txBody>
      </p:sp>
      <p:cxnSp>
        <p:nvCxnSpPr>
          <p:cNvPr id="5" name="Ευθεία γραμμή σύνδεσης 4"/>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47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5852"/>
                                        </p:tgtEl>
                                        <p:attrNameLst>
                                          <p:attrName>style.visibility</p:attrName>
                                        </p:attrNameLst>
                                      </p:cBhvr>
                                      <p:to>
                                        <p:strVal val="visible"/>
                                      </p:to>
                                    </p:set>
                                    <p:animEffect transition="in" filter="blinds(horizontal)">
                                      <p:cBhvr>
                                        <p:cTn id="13" dur="500"/>
                                        <p:tgtEl>
                                          <p:spTgt spid="358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5847"/>
                                        </p:tgtEl>
                                        <p:attrNameLst>
                                          <p:attrName>style.visibility</p:attrName>
                                        </p:attrNameLst>
                                      </p:cBhvr>
                                      <p:to>
                                        <p:strVal val="visible"/>
                                      </p:to>
                                    </p:set>
                                    <p:animEffect transition="in" filter="blinds(horizontal)">
                                      <p:cBhvr>
                                        <p:cTn id="18" dur="500"/>
                                        <p:tgtEl>
                                          <p:spTgt spid="358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blinds(horizontal)">
                                      <p:cBhvr>
                                        <p:cTn id="21" dur="500"/>
                                        <p:tgtEl>
                                          <p:spTgt spid="3584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5849"/>
                                        </p:tgtEl>
                                        <p:attrNameLst>
                                          <p:attrName>style.visibility</p:attrName>
                                        </p:attrNameLst>
                                      </p:cBhvr>
                                      <p:to>
                                        <p:strVal val="visible"/>
                                      </p:to>
                                    </p:set>
                                    <p:animEffect transition="in" filter="blinds(horizontal)">
                                      <p:cBhvr>
                                        <p:cTn id="24" dur="500"/>
                                        <p:tgtEl>
                                          <p:spTgt spid="3584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blinds(horizontal)">
                                      <p:cBhvr>
                                        <p:cTn id="27" dur="500"/>
                                        <p:tgtEl>
                                          <p:spTgt spid="358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881"/>
                                        </p:tgtEl>
                                        <p:attrNameLst>
                                          <p:attrName>style.visibility</p:attrName>
                                        </p:attrNameLst>
                                      </p:cBhvr>
                                      <p:to>
                                        <p:strVal val="visible"/>
                                      </p:to>
                                    </p:set>
                                    <p:animEffect transition="in" filter="blinds(horizontal)">
                                      <p:cBhvr>
                                        <p:cTn id="32" dur="500"/>
                                        <p:tgtEl>
                                          <p:spTgt spid="3588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5880"/>
                                        </p:tgtEl>
                                        <p:attrNameLst>
                                          <p:attrName>style.visibility</p:attrName>
                                        </p:attrNameLst>
                                      </p:cBhvr>
                                      <p:to>
                                        <p:strVal val="visible"/>
                                      </p:to>
                                    </p:set>
                                    <p:animEffect transition="in" filter="blinds(horizontal)">
                                      <p:cBhvr>
                                        <p:cTn id="35" dur="500"/>
                                        <p:tgtEl>
                                          <p:spTgt spid="358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5854"/>
                                        </p:tgtEl>
                                        <p:attrNameLst>
                                          <p:attrName>style.visibility</p:attrName>
                                        </p:attrNameLst>
                                      </p:cBhvr>
                                      <p:to>
                                        <p:strVal val="visible"/>
                                      </p:to>
                                    </p:set>
                                    <p:animEffect transition="in" filter="blinds(horizontal)">
                                      <p:cBhvr>
                                        <p:cTn id="40" dur="500"/>
                                        <p:tgtEl>
                                          <p:spTgt spid="35854"/>
                                        </p:tgtEl>
                                      </p:cBhvr>
                                    </p:animEffect>
                                  </p:childTnLst>
                                </p:cTn>
                              </p:par>
                              <p:par>
                                <p:cTn id="41" presetID="3" presetClass="entr" presetSubtype="10" fill="hold" nodeType="withEffect">
                                  <p:stCondLst>
                                    <p:cond delay="0"/>
                                  </p:stCondLst>
                                  <p:childTnLst>
                                    <p:set>
                                      <p:cBhvr>
                                        <p:cTn id="42" dur="1" fill="hold">
                                          <p:stCondLst>
                                            <p:cond delay="0"/>
                                          </p:stCondLst>
                                        </p:cTn>
                                        <p:tgtEl>
                                          <p:spTgt spid="35855"/>
                                        </p:tgtEl>
                                        <p:attrNameLst>
                                          <p:attrName>style.visibility</p:attrName>
                                        </p:attrNameLst>
                                      </p:cBhvr>
                                      <p:to>
                                        <p:strVal val="visible"/>
                                      </p:to>
                                    </p:set>
                                    <p:animEffect transition="in" filter="blinds(horizontal)">
                                      <p:cBhvr>
                                        <p:cTn id="43" dur="500"/>
                                        <p:tgtEl>
                                          <p:spTgt spid="3585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5853"/>
                                        </p:tgtEl>
                                        <p:attrNameLst>
                                          <p:attrName>style.visibility</p:attrName>
                                        </p:attrNameLst>
                                      </p:cBhvr>
                                      <p:to>
                                        <p:strVal val="visible"/>
                                      </p:to>
                                    </p:set>
                                    <p:animEffect transition="in" filter="blinds(horizontal)">
                                      <p:cBhvr>
                                        <p:cTn id="46" dur="500"/>
                                        <p:tgtEl>
                                          <p:spTgt spid="358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5856"/>
                                        </p:tgtEl>
                                        <p:attrNameLst>
                                          <p:attrName>style.visibility</p:attrName>
                                        </p:attrNameLst>
                                      </p:cBhvr>
                                      <p:to>
                                        <p:strVal val="visible"/>
                                      </p:to>
                                    </p:set>
                                    <p:animEffect transition="in" filter="blinds(horizontal)">
                                      <p:cBhvr>
                                        <p:cTn id="51" dur="500"/>
                                        <p:tgtEl>
                                          <p:spTgt spid="3585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5867"/>
                                        </p:tgtEl>
                                        <p:attrNameLst>
                                          <p:attrName>style.visibility</p:attrName>
                                        </p:attrNameLst>
                                      </p:cBhvr>
                                      <p:to>
                                        <p:strVal val="visible"/>
                                      </p:to>
                                    </p:set>
                                    <p:animEffect transition="in" filter="blinds(horizontal)">
                                      <p:cBhvr>
                                        <p:cTn id="56" dur="500"/>
                                        <p:tgtEl>
                                          <p:spTgt spid="3586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5864"/>
                                        </p:tgtEl>
                                        <p:attrNameLst>
                                          <p:attrName>style.visibility</p:attrName>
                                        </p:attrNameLst>
                                      </p:cBhvr>
                                      <p:to>
                                        <p:strVal val="visible"/>
                                      </p:to>
                                    </p:set>
                                    <p:animEffect transition="in" filter="blinds(horizontal)">
                                      <p:cBhvr>
                                        <p:cTn id="59" dur="500"/>
                                        <p:tgtEl>
                                          <p:spTgt spid="3586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5865"/>
                                        </p:tgtEl>
                                        <p:attrNameLst>
                                          <p:attrName>style.visibility</p:attrName>
                                        </p:attrNameLst>
                                      </p:cBhvr>
                                      <p:to>
                                        <p:strVal val="visible"/>
                                      </p:to>
                                    </p:set>
                                    <p:animEffect transition="in" filter="blinds(horizontal)">
                                      <p:cBhvr>
                                        <p:cTn id="62" dur="500"/>
                                        <p:tgtEl>
                                          <p:spTgt spid="3586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5868"/>
                                        </p:tgtEl>
                                        <p:attrNameLst>
                                          <p:attrName>style.visibility</p:attrName>
                                        </p:attrNameLst>
                                      </p:cBhvr>
                                      <p:to>
                                        <p:strVal val="visible"/>
                                      </p:to>
                                    </p:set>
                                    <p:animEffect transition="in" filter="blinds(horizontal)">
                                      <p:cBhvr>
                                        <p:cTn id="65" dur="500"/>
                                        <p:tgtEl>
                                          <p:spTgt spid="3586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5866"/>
                                        </p:tgtEl>
                                        <p:attrNameLst>
                                          <p:attrName>style.visibility</p:attrName>
                                        </p:attrNameLst>
                                      </p:cBhvr>
                                      <p:to>
                                        <p:strVal val="visible"/>
                                      </p:to>
                                    </p:set>
                                    <p:animEffect transition="in" filter="blinds(horizontal)">
                                      <p:cBhvr>
                                        <p:cTn id="68" dur="500"/>
                                        <p:tgtEl>
                                          <p:spTgt spid="35866"/>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5862"/>
                                        </p:tgtEl>
                                        <p:attrNameLst>
                                          <p:attrName>style.visibility</p:attrName>
                                        </p:attrNameLst>
                                      </p:cBhvr>
                                      <p:to>
                                        <p:strVal val="visible"/>
                                      </p:to>
                                    </p:set>
                                    <p:animEffect transition="in" filter="blinds(horizontal)">
                                      <p:cBhvr>
                                        <p:cTn id="71" dur="500"/>
                                        <p:tgtEl>
                                          <p:spTgt spid="3586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5863"/>
                                        </p:tgtEl>
                                        <p:attrNameLst>
                                          <p:attrName>style.visibility</p:attrName>
                                        </p:attrNameLst>
                                      </p:cBhvr>
                                      <p:to>
                                        <p:strVal val="visible"/>
                                      </p:to>
                                    </p:set>
                                    <p:animEffect transition="in" filter="blinds(horizontal)">
                                      <p:cBhvr>
                                        <p:cTn id="74" dur="500"/>
                                        <p:tgtEl>
                                          <p:spTgt spid="3586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5857"/>
                                        </p:tgtEl>
                                        <p:attrNameLst>
                                          <p:attrName>style.visibility</p:attrName>
                                        </p:attrNameLst>
                                      </p:cBhvr>
                                      <p:to>
                                        <p:strVal val="visible"/>
                                      </p:to>
                                    </p:set>
                                    <p:animEffect transition="in" filter="blinds(horizontal)">
                                      <p:cBhvr>
                                        <p:cTn id="79" dur="500"/>
                                        <p:tgtEl>
                                          <p:spTgt spid="3585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5859"/>
                                        </p:tgtEl>
                                        <p:attrNameLst>
                                          <p:attrName>style.visibility</p:attrName>
                                        </p:attrNameLst>
                                      </p:cBhvr>
                                      <p:to>
                                        <p:strVal val="visible"/>
                                      </p:to>
                                    </p:set>
                                    <p:animEffect transition="in" filter="blinds(horizontal)">
                                      <p:cBhvr>
                                        <p:cTn id="82" dur="500"/>
                                        <p:tgtEl>
                                          <p:spTgt spid="3585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5858"/>
                                        </p:tgtEl>
                                        <p:attrNameLst>
                                          <p:attrName>style.visibility</p:attrName>
                                        </p:attrNameLst>
                                      </p:cBhvr>
                                      <p:to>
                                        <p:strVal val="visible"/>
                                      </p:to>
                                    </p:set>
                                    <p:animEffect transition="in" filter="blinds(horizontal)">
                                      <p:cBhvr>
                                        <p:cTn id="85" dur="500"/>
                                        <p:tgtEl>
                                          <p:spTgt spid="35858"/>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5861"/>
                                        </p:tgtEl>
                                        <p:attrNameLst>
                                          <p:attrName>style.visibility</p:attrName>
                                        </p:attrNameLst>
                                      </p:cBhvr>
                                      <p:to>
                                        <p:strVal val="visible"/>
                                      </p:to>
                                    </p:set>
                                    <p:animEffect transition="in" filter="blinds(horizontal)">
                                      <p:cBhvr>
                                        <p:cTn id="88" dur="500"/>
                                        <p:tgtEl>
                                          <p:spTgt spid="3586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5860"/>
                                        </p:tgtEl>
                                        <p:attrNameLst>
                                          <p:attrName>style.visibility</p:attrName>
                                        </p:attrNameLst>
                                      </p:cBhvr>
                                      <p:to>
                                        <p:strVal val="visible"/>
                                      </p:to>
                                    </p:set>
                                    <p:animEffect transition="in" filter="blinds(horizontal)">
                                      <p:cBhvr>
                                        <p:cTn id="91" dur="500"/>
                                        <p:tgtEl>
                                          <p:spTgt spid="3586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5871"/>
                                        </p:tgtEl>
                                        <p:attrNameLst>
                                          <p:attrName>style.visibility</p:attrName>
                                        </p:attrNameLst>
                                      </p:cBhvr>
                                      <p:to>
                                        <p:strVal val="visible"/>
                                      </p:to>
                                    </p:set>
                                    <p:animEffect transition="in" filter="blinds(horizontal)">
                                      <p:cBhvr>
                                        <p:cTn id="96" dur="500"/>
                                        <p:tgtEl>
                                          <p:spTgt spid="35871"/>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blinds(horizontal)">
                                      <p:cBhvr>
                                        <p:cTn id="99" dur="500"/>
                                        <p:tgtEl>
                                          <p:spTgt spid="5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5873"/>
                                        </p:tgtEl>
                                        <p:attrNameLst>
                                          <p:attrName>style.visibility</p:attrName>
                                        </p:attrNameLst>
                                      </p:cBhvr>
                                      <p:to>
                                        <p:strVal val="visible"/>
                                      </p:to>
                                    </p:set>
                                    <p:animEffect transition="in" filter="blinds(horizontal)">
                                      <p:cBhvr>
                                        <p:cTn id="102" dur="500"/>
                                        <p:tgtEl>
                                          <p:spTgt spid="35873"/>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linds(horizontal)">
                                      <p:cBhvr>
                                        <p:cTn id="105" dur="500"/>
                                        <p:tgtEl>
                                          <p:spTgt spid="52"/>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blinds(horizontal)">
                                      <p:cBhvr>
                                        <p:cTn id="108" dur="500"/>
                                        <p:tgtEl>
                                          <p:spTgt spid="53"/>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5869"/>
                                        </p:tgtEl>
                                        <p:attrNameLst>
                                          <p:attrName>style.visibility</p:attrName>
                                        </p:attrNameLst>
                                      </p:cBhvr>
                                      <p:to>
                                        <p:strVal val="visible"/>
                                      </p:to>
                                    </p:set>
                                    <p:animEffect transition="in" filter="blinds(horizontal)">
                                      <p:cBhvr>
                                        <p:cTn id="111" dur="500"/>
                                        <p:tgtEl>
                                          <p:spTgt spid="3586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5885"/>
                                        </p:tgtEl>
                                        <p:attrNameLst>
                                          <p:attrName>style.visibility</p:attrName>
                                        </p:attrNameLst>
                                      </p:cBhvr>
                                      <p:to>
                                        <p:strVal val="visible"/>
                                      </p:to>
                                    </p:set>
                                    <p:animEffect transition="in" filter="blinds(horizontal)">
                                      <p:cBhvr>
                                        <p:cTn id="116" dur="500"/>
                                        <p:tgtEl>
                                          <p:spTgt spid="35885"/>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35886"/>
                                        </p:tgtEl>
                                        <p:attrNameLst>
                                          <p:attrName>style.visibility</p:attrName>
                                        </p:attrNameLst>
                                      </p:cBhvr>
                                      <p:to>
                                        <p:strVal val="visible"/>
                                      </p:to>
                                    </p:set>
                                    <p:animEffect transition="in" filter="blinds(horizontal)">
                                      <p:cBhvr>
                                        <p:cTn id="119" dur="500"/>
                                        <p:tgtEl>
                                          <p:spTgt spid="35886"/>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5884"/>
                                        </p:tgtEl>
                                        <p:attrNameLst>
                                          <p:attrName>style.visibility</p:attrName>
                                        </p:attrNameLst>
                                      </p:cBhvr>
                                      <p:to>
                                        <p:strVal val="visible"/>
                                      </p:to>
                                    </p:set>
                                    <p:animEffect transition="in" filter="blinds(horizontal)">
                                      <p:cBhvr>
                                        <p:cTn id="122" dur="500"/>
                                        <p:tgtEl>
                                          <p:spTgt spid="3588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5874"/>
                                        </p:tgtEl>
                                        <p:attrNameLst>
                                          <p:attrName>style.visibility</p:attrName>
                                        </p:attrNameLst>
                                      </p:cBhvr>
                                      <p:to>
                                        <p:strVal val="visible"/>
                                      </p:to>
                                    </p:set>
                                    <p:animEffect transition="in" filter="blinds(horizontal)">
                                      <p:cBhvr>
                                        <p:cTn id="127" dur="500"/>
                                        <p:tgtEl>
                                          <p:spTgt spid="35874"/>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blinds(horizontal)">
                                      <p:cBhvr>
                                        <p:cTn id="130" dur="500"/>
                                        <p:tgtEl>
                                          <p:spTgt spid="5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35872"/>
                                        </p:tgtEl>
                                        <p:attrNameLst>
                                          <p:attrName>style.visibility</p:attrName>
                                        </p:attrNameLst>
                                      </p:cBhvr>
                                      <p:to>
                                        <p:strVal val="visible"/>
                                      </p:to>
                                    </p:set>
                                    <p:animEffect transition="in" filter="blinds(horizontal)">
                                      <p:cBhvr>
                                        <p:cTn id="133" dur="500"/>
                                        <p:tgtEl>
                                          <p:spTgt spid="35872"/>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35875"/>
                                        </p:tgtEl>
                                        <p:attrNameLst>
                                          <p:attrName>style.visibility</p:attrName>
                                        </p:attrNameLst>
                                      </p:cBhvr>
                                      <p:to>
                                        <p:strVal val="visible"/>
                                      </p:to>
                                    </p:set>
                                    <p:animEffect transition="in" filter="blinds(horizontal)">
                                      <p:cBhvr>
                                        <p:cTn id="136" dur="500"/>
                                        <p:tgtEl>
                                          <p:spTgt spid="35875"/>
                                        </p:tgtEl>
                                      </p:cBhvr>
                                    </p:animEffect>
                                  </p:childTnLst>
                                </p:cTn>
                              </p:par>
                              <p:par>
                                <p:cTn id="137" presetID="3" presetClass="entr" presetSubtype="10" fill="hold" grpId="1"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blinds(horizontal)">
                                      <p:cBhvr>
                                        <p:cTn id="139" dur="500"/>
                                        <p:tgtEl>
                                          <p:spTgt spid="53"/>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35870"/>
                                        </p:tgtEl>
                                        <p:attrNameLst>
                                          <p:attrName>style.visibility</p:attrName>
                                        </p:attrNameLst>
                                      </p:cBhvr>
                                      <p:to>
                                        <p:strVal val="visible"/>
                                      </p:to>
                                    </p:set>
                                    <p:animEffect transition="in" filter="blinds(horizontal)">
                                      <p:cBhvr>
                                        <p:cTn id="142" dur="500"/>
                                        <p:tgtEl>
                                          <p:spTgt spid="35870"/>
                                        </p:tgtEl>
                                      </p:cBhvr>
                                    </p:animEffect>
                                  </p:childTnLst>
                                </p:cTn>
                              </p:par>
                              <p:par>
                                <p:cTn id="143" presetID="3" presetClass="entr" presetSubtype="10" fill="hold" grpId="1" nodeType="withEffect">
                                  <p:stCondLst>
                                    <p:cond delay="0"/>
                                  </p:stCondLst>
                                  <p:childTnLst>
                                    <p:set>
                                      <p:cBhvr>
                                        <p:cTn id="144" dur="1" fill="hold">
                                          <p:stCondLst>
                                            <p:cond delay="0"/>
                                          </p:stCondLst>
                                        </p:cTn>
                                        <p:tgtEl>
                                          <p:spTgt spid="35853"/>
                                        </p:tgtEl>
                                        <p:attrNameLst>
                                          <p:attrName>style.visibility</p:attrName>
                                        </p:attrNameLst>
                                      </p:cBhvr>
                                      <p:to>
                                        <p:strVal val="visible"/>
                                      </p:to>
                                    </p:set>
                                    <p:animEffect transition="in" filter="blinds(horizontal)">
                                      <p:cBhvr>
                                        <p:cTn id="145" dur="500"/>
                                        <p:tgtEl>
                                          <p:spTgt spid="3585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5878"/>
                                        </p:tgtEl>
                                        <p:attrNameLst>
                                          <p:attrName>style.visibility</p:attrName>
                                        </p:attrNameLst>
                                      </p:cBhvr>
                                      <p:to>
                                        <p:strVal val="visible"/>
                                      </p:to>
                                    </p:set>
                                    <p:animEffect transition="in" filter="blinds(horizontal)">
                                      <p:cBhvr>
                                        <p:cTn id="150" dur="500"/>
                                        <p:tgtEl>
                                          <p:spTgt spid="35878"/>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5876"/>
                                        </p:tgtEl>
                                        <p:attrNameLst>
                                          <p:attrName>style.visibility</p:attrName>
                                        </p:attrNameLst>
                                      </p:cBhvr>
                                      <p:to>
                                        <p:strVal val="visible"/>
                                      </p:to>
                                    </p:set>
                                    <p:animEffect transition="in" filter="blinds(horizontal)">
                                      <p:cBhvr>
                                        <p:cTn id="153" dur="1000"/>
                                        <p:tgtEl>
                                          <p:spTgt spid="35876"/>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35883"/>
                                        </p:tgtEl>
                                        <p:attrNameLst>
                                          <p:attrName>style.visibility</p:attrName>
                                        </p:attrNameLst>
                                      </p:cBhvr>
                                      <p:to>
                                        <p:strVal val="visible"/>
                                      </p:to>
                                    </p:set>
                                    <p:animEffect transition="in" filter="blinds(horizontal)">
                                      <p:cBhvr>
                                        <p:cTn id="156" dur="1000"/>
                                        <p:tgtEl>
                                          <p:spTgt spid="35883"/>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35877"/>
                                        </p:tgtEl>
                                        <p:attrNameLst>
                                          <p:attrName>style.visibility</p:attrName>
                                        </p:attrNameLst>
                                      </p:cBhvr>
                                      <p:to>
                                        <p:strVal val="visible"/>
                                      </p:to>
                                    </p:set>
                                    <p:animEffect transition="in" filter="blinds(horizontal)">
                                      <p:cBhvr>
                                        <p:cTn id="159" dur="1000"/>
                                        <p:tgtEl>
                                          <p:spTgt spid="35877"/>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35879"/>
                                        </p:tgtEl>
                                        <p:attrNameLst>
                                          <p:attrName>style.visibility</p:attrName>
                                        </p:attrNameLst>
                                      </p:cBhvr>
                                      <p:to>
                                        <p:strVal val="visible"/>
                                      </p:to>
                                    </p:set>
                                    <p:animEffect transition="in" filter="blinds(horizontal)">
                                      <p:cBhvr>
                                        <p:cTn id="162" dur="1000"/>
                                        <p:tgtEl>
                                          <p:spTgt spid="35879"/>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35889"/>
                                        </p:tgtEl>
                                        <p:attrNameLst>
                                          <p:attrName>style.visibility</p:attrName>
                                        </p:attrNameLst>
                                      </p:cBhvr>
                                      <p:to>
                                        <p:strVal val="visible"/>
                                      </p:to>
                                    </p:set>
                                    <p:animEffect transition="in" filter="blinds(horizontal)">
                                      <p:cBhvr>
                                        <p:cTn id="165" dur="1000"/>
                                        <p:tgtEl>
                                          <p:spTgt spid="35889"/>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35882"/>
                                        </p:tgtEl>
                                        <p:attrNameLst>
                                          <p:attrName>style.visibility</p:attrName>
                                        </p:attrNameLst>
                                      </p:cBhvr>
                                      <p:to>
                                        <p:strVal val="visible"/>
                                      </p:to>
                                    </p:set>
                                    <p:animEffect transition="in" filter="blinds(horizontal)">
                                      <p:cBhvr>
                                        <p:cTn id="168" dur="1000"/>
                                        <p:tgtEl>
                                          <p:spTgt spid="35882"/>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35888"/>
                                        </p:tgtEl>
                                        <p:attrNameLst>
                                          <p:attrName>style.visibility</p:attrName>
                                        </p:attrNameLst>
                                      </p:cBhvr>
                                      <p:to>
                                        <p:strVal val="visible"/>
                                      </p:to>
                                    </p:set>
                                    <p:animEffect transition="in" filter="blinds(horizontal)">
                                      <p:cBhvr>
                                        <p:cTn id="171" dur="1000"/>
                                        <p:tgtEl>
                                          <p:spTgt spid="35888"/>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35844"/>
                                        </p:tgtEl>
                                        <p:attrNameLst>
                                          <p:attrName>style.visibility</p:attrName>
                                        </p:attrNameLst>
                                      </p:cBhvr>
                                      <p:to>
                                        <p:strVal val="visible"/>
                                      </p:to>
                                    </p:set>
                                    <p:animEffect transition="in" filter="blinds(horizontal)">
                                      <p:cBhvr>
                                        <p:cTn id="174"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P spid="35847" grpId="0" animBg="1"/>
      <p:bldP spid="35848" grpId="0" animBg="1"/>
      <p:bldP spid="35849" grpId="0"/>
      <p:bldP spid="35852" grpId="0" animBg="1"/>
      <p:bldP spid="35853" grpId="0" animBg="1"/>
      <p:bldP spid="35853" grpId="1" animBg="1"/>
      <p:bldP spid="35854" grpId="0" animBg="1"/>
      <p:bldP spid="35856" grpId="0" animBg="1"/>
      <p:bldP spid="35857" grpId="0" animBg="1"/>
      <p:bldP spid="35858" grpId="0"/>
      <p:bldP spid="35859" grpId="0"/>
      <p:bldP spid="35860" grpId="0" animBg="1"/>
      <p:bldP spid="35861" grpId="0" animBg="1"/>
      <p:bldP spid="35862" grpId="0"/>
      <p:bldP spid="35863" grpId="0" animBg="1"/>
      <p:bldP spid="35864" grpId="0" animBg="1"/>
      <p:bldP spid="35865" grpId="0" animBg="1"/>
      <p:bldP spid="35866" grpId="0" animBg="1"/>
      <p:bldP spid="35867" grpId="0" animBg="1"/>
      <p:bldP spid="35868" grpId="0" animBg="1"/>
      <p:bldP spid="35869" grpId="0" animBg="1"/>
      <p:bldP spid="35870" grpId="0" animBg="1"/>
      <p:bldP spid="35871" grpId="0" animBg="1"/>
      <p:bldP spid="35872" grpId="0" animBg="1"/>
      <p:bldP spid="35875" grpId="0"/>
      <p:bldP spid="35876" grpId="0" animBg="1"/>
      <p:bldP spid="35877" grpId="0" animBg="1"/>
      <p:bldP spid="35878" grpId="0" animBg="1"/>
      <p:bldP spid="35879" grpId="0" animBg="1"/>
      <p:bldP spid="35880" grpId="0" animBg="1"/>
      <p:bldP spid="35881" grpId="0"/>
      <p:bldP spid="35882" grpId="0" animBg="1"/>
      <p:bldP spid="35883" grpId="0" animBg="1"/>
      <p:bldP spid="35884" grpId="0" animBg="1"/>
      <p:bldP spid="35885" grpId="0" animBg="1"/>
      <p:bldP spid="35886" grpId="0" animBg="1"/>
      <p:bldP spid="35888" grpId="0" animBg="1"/>
      <p:bldP spid="35889" grpId="0" animBg="1"/>
      <p:bldP spid="52" grpId="0"/>
      <p:bldP spid="53" grpId="0"/>
      <p:bldP spid="53" grpId="1"/>
      <p:bldP spid="54" grpId="0" animBg="1"/>
      <p:bldP spid="35873" grpId="0" animBg="1"/>
      <p:bldP spid="58" grpId="0" animBg="1"/>
      <p:bldP spid="358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6"/>
          <p:cNvSpPr>
            <a:spLocks noGrp="1" noChangeArrowheads="1"/>
          </p:cNvSpPr>
          <p:nvPr>
            <p:ph idx="1"/>
          </p:nvPr>
        </p:nvSpPr>
        <p:spPr>
          <a:xfrm>
            <a:off x="1143531" y="892309"/>
            <a:ext cx="8229600" cy="396875"/>
          </a:xfrm>
          <a:noFill/>
        </p:spPr>
        <p:txBody>
          <a:bodyPr>
            <a:normAutofit/>
          </a:bodyPr>
          <a:lstStyle/>
          <a:p>
            <a:pPr marL="0" indent="0" defTabSz="357188">
              <a:spcBef>
                <a:spcPct val="0"/>
              </a:spcBef>
              <a:buNone/>
            </a:pPr>
            <a:r>
              <a:rPr lang="en-US" altLang="el-GR" sz="1600" b="1" dirty="0" smtClean="0">
                <a:solidFill>
                  <a:srgbClr val="0000FF"/>
                </a:solidFill>
              </a:rPr>
              <a:t>Stages in structuring</a:t>
            </a:r>
            <a:r>
              <a:rPr lang="el-GR" altLang="el-GR" sz="1600" b="1" dirty="0" smtClean="0">
                <a:solidFill>
                  <a:srgbClr val="0000FF"/>
                </a:solidFill>
              </a:rPr>
              <a:t> </a:t>
            </a:r>
            <a:r>
              <a:rPr lang="en-US" altLang="el-GR" sz="1600" b="1" dirty="0" smtClean="0">
                <a:solidFill>
                  <a:srgbClr val="0000FF"/>
                </a:solidFill>
              </a:rPr>
              <a:t>Project Financing</a:t>
            </a:r>
            <a:endParaRPr lang="el-GR" altLang="el-GR" sz="1600" b="1" dirty="0">
              <a:solidFill>
                <a:srgbClr val="0000FF"/>
              </a:solidFill>
            </a:endParaRPr>
          </a:p>
        </p:txBody>
      </p:sp>
      <p:grpSp>
        <p:nvGrpSpPr>
          <p:cNvPr id="16390" name="Group 109"/>
          <p:cNvGrpSpPr>
            <a:grpSpLocks/>
          </p:cNvGrpSpPr>
          <p:nvPr/>
        </p:nvGrpSpPr>
        <p:grpSpPr bwMode="auto">
          <a:xfrm>
            <a:off x="2125663" y="2533650"/>
            <a:ext cx="7848600" cy="958850"/>
            <a:chOff x="379" y="1596"/>
            <a:chExt cx="4944" cy="604"/>
          </a:xfrm>
        </p:grpSpPr>
        <p:sp>
          <p:nvSpPr>
            <p:cNvPr id="16412" name="AutoShape 95"/>
            <p:cNvSpPr>
              <a:spLocks noChangeArrowheads="1"/>
            </p:cNvSpPr>
            <p:nvPr/>
          </p:nvSpPr>
          <p:spPr bwMode="auto">
            <a:xfrm>
              <a:off x="2478" y="1597"/>
              <a:ext cx="649" cy="603"/>
            </a:xfrm>
            <a:prstGeom prst="chevron">
              <a:avLst>
                <a:gd name="adj" fmla="val 1165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spcBef>
                  <a:spcPct val="0"/>
                </a:spcBef>
                <a:buFontTx/>
                <a:buNone/>
              </a:pPr>
              <a:r>
                <a:rPr lang="el-GR" altLang="el-GR" sz="1800">
                  <a:solidFill>
                    <a:schemeClr val="tx1"/>
                  </a:solidFill>
                </a:rPr>
                <a:t>…….</a:t>
              </a:r>
            </a:p>
          </p:txBody>
        </p:sp>
        <p:sp>
          <p:nvSpPr>
            <p:cNvPr id="16413" name="AutoShape 96"/>
            <p:cNvSpPr>
              <a:spLocks noChangeArrowheads="1"/>
            </p:cNvSpPr>
            <p:nvPr/>
          </p:nvSpPr>
          <p:spPr bwMode="auto">
            <a:xfrm>
              <a:off x="3866" y="1597"/>
              <a:ext cx="649" cy="603"/>
            </a:xfrm>
            <a:prstGeom prst="chevron">
              <a:avLst>
                <a:gd name="adj" fmla="val 1165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spcBef>
                  <a:spcPct val="0"/>
                </a:spcBef>
                <a:buFontTx/>
                <a:buNone/>
              </a:pPr>
              <a:r>
                <a:rPr lang="el-GR" altLang="el-GR" dirty="0">
                  <a:solidFill>
                    <a:schemeClr val="tx1"/>
                  </a:solidFill>
                  <a:latin typeface="+mn-lt"/>
                </a:rPr>
                <a:t>…….</a:t>
              </a:r>
            </a:p>
          </p:txBody>
        </p:sp>
        <p:sp>
          <p:nvSpPr>
            <p:cNvPr id="16414" name="AutoShape 57"/>
            <p:cNvSpPr>
              <a:spLocks noChangeArrowheads="1"/>
            </p:cNvSpPr>
            <p:nvPr/>
          </p:nvSpPr>
          <p:spPr bwMode="auto">
            <a:xfrm>
              <a:off x="379" y="1596"/>
              <a:ext cx="853" cy="604"/>
            </a:xfrm>
            <a:prstGeom prst="homePlate">
              <a:avLst>
                <a:gd name="adj" fmla="val 16973"/>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spcBef>
                  <a:spcPct val="0"/>
                </a:spcBef>
                <a:buFontTx/>
                <a:buNone/>
              </a:pPr>
              <a:r>
                <a:rPr lang="en-US" altLang="el-GR" sz="1400" dirty="0">
                  <a:solidFill>
                    <a:schemeClr val="bg1"/>
                  </a:solidFill>
                  <a:latin typeface="+mn-lt"/>
                </a:rPr>
                <a:t>Tender</a:t>
              </a:r>
            </a:p>
            <a:p>
              <a:pPr algn="ctr" eaLnBrk="1" hangingPunct="1">
                <a:spcBef>
                  <a:spcPct val="0"/>
                </a:spcBef>
                <a:buFontTx/>
                <a:buNone/>
              </a:pPr>
              <a:r>
                <a:rPr lang="en-US" altLang="el-GR" sz="1400" dirty="0">
                  <a:solidFill>
                    <a:schemeClr val="bg1"/>
                  </a:solidFill>
                  <a:latin typeface="+mn-lt"/>
                </a:rPr>
                <a:t>Documentation</a:t>
              </a:r>
              <a:endParaRPr lang="el-GR" altLang="el-GR" sz="1400" dirty="0">
                <a:solidFill>
                  <a:schemeClr val="bg1"/>
                </a:solidFill>
                <a:latin typeface="+mn-lt"/>
              </a:endParaRPr>
            </a:p>
          </p:txBody>
        </p:sp>
        <p:sp>
          <p:nvSpPr>
            <p:cNvPr id="16415" name="AutoShape 58"/>
            <p:cNvSpPr>
              <a:spLocks noChangeArrowheads="1"/>
            </p:cNvSpPr>
            <p:nvPr/>
          </p:nvSpPr>
          <p:spPr bwMode="auto">
            <a:xfrm>
              <a:off x="1129" y="1597"/>
              <a:ext cx="649" cy="603"/>
            </a:xfrm>
            <a:prstGeom prst="chevron">
              <a:avLst>
                <a:gd name="adj" fmla="val 1165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spcBef>
                  <a:spcPct val="0"/>
                </a:spcBef>
                <a:buFontTx/>
                <a:buNone/>
              </a:pPr>
              <a:r>
                <a:rPr lang="el-GR" altLang="el-GR" sz="1800" dirty="0">
                  <a:solidFill>
                    <a:schemeClr val="tx1"/>
                  </a:solidFill>
                </a:rPr>
                <a:t>…….</a:t>
              </a:r>
            </a:p>
          </p:txBody>
        </p:sp>
        <p:sp>
          <p:nvSpPr>
            <p:cNvPr id="16416" name="AutoShape 60"/>
            <p:cNvSpPr>
              <a:spLocks noChangeArrowheads="1"/>
            </p:cNvSpPr>
            <p:nvPr/>
          </p:nvSpPr>
          <p:spPr bwMode="auto">
            <a:xfrm>
              <a:off x="1656" y="1597"/>
              <a:ext cx="927" cy="603"/>
            </a:xfrm>
            <a:prstGeom prst="chevron">
              <a:avLst>
                <a:gd name="adj" fmla="val 16384"/>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spcBef>
                  <a:spcPct val="0"/>
                </a:spcBef>
                <a:buFontTx/>
                <a:buNone/>
              </a:pPr>
              <a:r>
                <a:rPr lang="en-US" altLang="el-GR" sz="1400" dirty="0">
                  <a:solidFill>
                    <a:schemeClr val="bg1"/>
                  </a:solidFill>
                  <a:latin typeface="+mn-lt"/>
                </a:rPr>
                <a:t>Risk </a:t>
              </a:r>
            </a:p>
            <a:p>
              <a:pPr algn="ctr" eaLnBrk="1" hangingPunct="1">
                <a:spcBef>
                  <a:spcPct val="0"/>
                </a:spcBef>
                <a:buFontTx/>
                <a:buNone/>
              </a:pPr>
              <a:r>
                <a:rPr lang="en-US" altLang="el-GR" sz="1400" dirty="0">
                  <a:solidFill>
                    <a:schemeClr val="bg1"/>
                  </a:solidFill>
                  <a:latin typeface="+mn-lt"/>
                </a:rPr>
                <a:t>Assessment</a:t>
              </a:r>
              <a:endParaRPr lang="el-GR" altLang="el-GR" sz="1400" dirty="0">
                <a:solidFill>
                  <a:schemeClr val="bg1"/>
                </a:solidFill>
                <a:latin typeface="+mn-lt"/>
              </a:endParaRPr>
            </a:p>
          </p:txBody>
        </p:sp>
        <p:sp>
          <p:nvSpPr>
            <p:cNvPr id="16417" name="AutoShape 65"/>
            <p:cNvSpPr>
              <a:spLocks noChangeArrowheads="1"/>
            </p:cNvSpPr>
            <p:nvPr/>
          </p:nvSpPr>
          <p:spPr bwMode="auto">
            <a:xfrm>
              <a:off x="2991" y="1597"/>
              <a:ext cx="1009" cy="603"/>
            </a:xfrm>
            <a:prstGeom prst="chevron">
              <a:avLst>
                <a:gd name="adj" fmla="val 17833"/>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eaLnBrk="1" hangingPunct="1">
                <a:spcBef>
                  <a:spcPct val="0"/>
                </a:spcBef>
                <a:buFontTx/>
                <a:buNone/>
              </a:pPr>
              <a:r>
                <a:rPr lang="el-GR" altLang="el-GR" sz="1400" dirty="0">
                  <a:solidFill>
                    <a:srgbClr val="003366"/>
                  </a:solidFill>
                </a:rPr>
                <a:t>    </a:t>
              </a:r>
              <a:r>
                <a:rPr lang="en-US" altLang="el-GR" sz="1400" dirty="0">
                  <a:solidFill>
                    <a:schemeClr val="bg1"/>
                  </a:solidFill>
                  <a:latin typeface="+mn-lt"/>
                </a:rPr>
                <a:t>Cash Flow </a:t>
              </a:r>
            </a:p>
            <a:p>
              <a:pPr algn="ctr" eaLnBrk="1" hangingPunct="1">
                <a:spcBef>
                  <a:spcPct val="0"/>
                </a:spcBef>
                <a:buFontTx/>
                <a:buNone/>
              </a:pPr>
              <a:r>
                <a:rPr lang="en-US" altLang="el-GR" sz="1400" dirty="0">
                  <a:solidFill>
                    <a:schemeClr val="bg1"/>
                  </a:solidFill>
                  <a:latin typeface="+mn-lt"/>
                </a:rPr>
                <a:t>Analysis</a:t>
              </a:r>
              <a:endParaRPr lang="el-GR" altLang="el-GR" sz="1400" dirty="0">
                <a:solidFill>
                  <a:schemeClr val="bg1"/>
                </a:solidFill>
                <a:latin typeface="+mn-lt"/>
              </a:endParaRPr>
            </a:p>
          </p:txBody>
        </p:sp>
        <p:sp>
          <p:nvSpPr>
            <p:cNvPr id="16418" name="AutoShape 67"/>
            <p:cNvSpPr>
              <a:spLocks noChangeArrowheads="1"/>
            </p:cNvSpPr>
            <p:nvPr/>
          </p:nvSpPr>
          <p:spPr bwMode="auto">
            <a:xfrm>
              <a:off x="4345" y="1597"/>
              <a:ext cx="978" cy="603"/>
            </a:xfrm>
            <a:prstGeom prst="chevron">
              <a:avLst>
                <a:gd name="adj" fmla="val 201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a:spcBef>
                  <a:spcPct val="0"/>
                </a:spcBef>
                <a:buNone/>
              </a:pPr>
              <a:r>
                <a:rPr lang="en-US" altLang="el-GR" sz="1400" dirty="0">
                  <a:solidFill>
                    <a:schemeClr val="bg1"/>
                  </a:solidFill>
                  <a:latin typeface="+mn-lt"/>
                </a:rPr>
                <a:t>Loan </a:t>
              </a:r>
            </a:p>
            <a:p>
              <a:pPr algn="ctr">
                <a:spcBef>
                  <a:spcPct val="0"/>
                </a:spcBef>
                <a:buNone/>
              </a:pPr>
              <a:r>
                <a:rPr lang="en-US" altLang="el-GR" sz="1400" dirty="0">
                  <a:solidFill>
                    <a:schemeClr val="bg1"/>
                  </a:solidFill>
                  <a:latin typeface="+mn-lt"/>
                </a:rPr>
                <a:t>documentation</a:t>
              </a:r>
              <a:endParaRPr lang="el-GR" altLang="el-GR" sz="1400" dirty="0">
                <a:solidFill>
                  <a:schemeClr val="bg1"/>
                </a:solidFill>
                <a:latin typeface="+mn-lt"/>
              </a:endParaRPr>
            </a:p>
          </p:txBody>
        </p:sp>
      </p:grpSp>
      <p:sp>
        <p:nvSpPr>
          <p:cNvPr id="16391" name="Rectangle 69"/>
          <p:cNvSpPr>
            <a:spLocks noChangeArrowheads="1"/>
          </p:cNvSpPr>
          <p:nvPr/>
        </p:nvSpPr>
        <p:spPr bwMode="auto">
          <a:xfrm>
            <a:off x="2163763" y="3881438"/>
            <a:ext cx="3536950" cy="17319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1418" tIns="45710" rIns="91418" bIns="45710" anchor="ctr">
            <a:flatTx/>
          </a:bodyPr>
          <a:lstStyle/>
          <a:p>
            <a:pPr algn="ctr">
              <a:spcBef>
                <a:spcPct val="0"/>
              </a:spcBef>
            </a:pPr>
            <a:r>
              <a:rPr lang="en-US" altLang="el-GR" sz="1200" b="1" dirty="0">
                <a:solidFill>
                  <a:schemeClr val="bg1"/>
                </a:solidFill>
              </a:rPr>
              <a:t>Risk Analysis &amp; Allocation</a:t>
            </a:r>
            <a:endParaRPr lang="el-GR" altLang="el-GR" sz="1200" b="1" dirty="0">
              <a:solidFill>
                <a:schemeClr val="bg1"/>
              </a:solidFill>
            </a:endParaRPr>
          </a:p>
          <a:p>
            <a:pPr algn="ctr">
              <a:spcBef>
                <a:spcPct val="0"/>
              </a:spcBef>
            </a:pPr>
            <a:endParaRPr lang="en-US" altLang="el-GR" sz="1200" b="1" dirty="0" smtClean="0">
              <a:solidFill>
                <a:schemeClr val="bg1"/>
              </a:solidFill>
            </a:endParaRPr>
          </a:p>
          <a:p>
            <a:pPr algn="ctr">
              <a:spcBef>
                <a:spcPct val="0"/>
              </a:spcBef>
            </a:pPr>
            <a:endParaRPr lang="en-US" altLang="el-GR" sz="1200" b="1" dirty="0">
              <a:solidFill>
                <a:schemeClr val="bg1"/>
              </a:solidFill>
            </a:endParaRPr>
          </a:p>
          <a:p>
            <a:pPr algn="ctr">
              <a:spcBef>
                <a:spcPct val="0"/>
              </a:spcBef>
            </a:pPr>
            <a:endParaRPr lang="en-US" altLang="el-GR" sz="1200" b="1" dirty="0" smtClean="0">
              <a:solidFill>
                <a:schemeClr val="bg1"/>
              </a:solidFill>
            </a:endParaRPr>
          </a:p>
          <a:p>
            <a:pPr algn="ctr">
              <a:spcBef>
                <a:spcPct val="0"/>
              </a:spcBef>
            </a:pPr>
            <a:endParaRPr lang="en-US" altLang="el-GR" sz="1200" b="1" dirty="0">
              <a:solidFill>
                <a:schemeClr val="bg1"/>
              </a:solidFill>
            </a:endParaRPr>
          </a:p>
          <a:p>
            <a:pPr algn="ctr">
              <a:spcBef>
                <a:spcPct val="0"/>
              </a:spcBef>
            </a:pPr>
            <a:endParaRPr lang="en-US" altLang="el-GR" sz="1200" b="1" dirty="0" smtClean="0">
              <a:solidFill>
                <a:schemeClr val="bg1"/>
              </a:solidFill>
            </a:endParaRPr>
          </a:p>
          <a:p>
            <a:pPr algn="ctr">
              <a:spcBef>
                <a:spcPct val="0"/>
              </a:spcBef>
            </a:pPr>
            <a:endParaRPr lang="en-US" altLang="el-GR" sz="1200" b="1" dirty="0">
              <a:solidFill>
                <a:schemeClr val="bg1"/>
              </a:solidFill>
            </a:endParaRPr>
          </a:p>
          <a:p>
            <a:pPr algn="ctr">
              <a:spcBef>
                <a:spcPct val="0"/>
              </a:spcBef>
            </a:pPr>
            <a:endParaRPr lang="en-US" altLang="el-GR" sz="1200" b="1" dirty="0" smtClean="0">
              <a:solidFill>
                <a:schemeClr val="bg1"/>
              </a:solidFill>
            </a:endParaRPr>
          </a:p>
          <a:p>
            <a:pPr algn="ctr">
              <a:spcBef>
                <a:spcPct val="0"/>
              </a:spcBef>
            </a:pPr>
            <a:endParaRPr lang="el-GR" altLang="el-GR" sz="1200" b="1" dirty="0">
              <a:solidFill>
                <a:schemeClr val="bg1"/>
              </a:solidFill>
            </a:endParaRPr>
          </a:p>
        </p:txBody>
      </p:sp>
      <p:sp>
        <p:nvSpPr>
          <p:cNvPr id="16392" name="Rectangle 70"/>
          <p:cNvSpPr>
            <a:spLocks noChangeArrowheads="1"/>
          </p:cNvSpPr>
          <p:nvPr/>
        </p:nvSpPr>
        <p:spPr bwMode="auto">
          <a:xfrm>
            <a:off x="2232026" y="4178301"/>
            <a:ext cx="1089025"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Construction</a:t>
            </a:r>
            <a:endParaRPr lang="el-GR" altLang="el-GR" sz="1200" b="1" dirty="0">
              <a:solidFill>
                <a:schemeClr val="bg1"/>
              </a:solidFill>
            </a:endParaRPr>
          </a:p>
        </p:txBody>
      </p:sp>
      <p:sp>
        <p:nvSpPr>
          <p:cNvPr id="16393" name="Rectangle 75"/>
          <p:cNvSpPr>
            <a:spLocks noChangeArrowheads="1"/>
          </p:cNvSpPr>
          <p:nvPr/>
        </p:nvSpPr>
        <p:spPr bwMode="auto">
          <a:xfrm>
            <a:off x="3386139" y="4178301"/>
            <a:ext cx="1089025" cy="409575"/>
          </a:xfrm>
          <a:prstGeom prst="rect">
            <a:avLst/>
          </a:prstGeom>
          <a:solidFill>
            <a:srgbClr val="00B0F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Operation</a:t>
            </a:r>
            <a:endParaRPr lang="el-GR" altLang="el-GR" sz="1200" b="1" dirty="0">
              <a:solidFill>
                <a:schemeClr val="bg1"/>
              </a:solidFill>
            </a:endParaRPr>
          </a:p>
        </p:txBody>
      </p:sp>
      <p:sp>
        <p:nvSpPr>
          <p:cNvPr id="16394" name="Rectangle 76"/>
          <p:cNvSpPr>
            <a:spLocks noChangeArrowheads="1"/>
          </p:cNvSpPr>
          <p:nvPr/>
        </p:nvSpPr>
        <p:spPr bwMode="auto">
          <a:xfrm>
            <a:off x="4545014" y="4178301"/>
            <a:ext cx="1089025"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Market / </a:t>
            </a:r>
          </a:p>
          <a:p>
            <a:pPr algn="ctr">
              <a:spcBef>
                <a:spcPct val="0"/>
              </a:spcBef>
            </a:pPr>
            <a:r>
              <a:rPr lang="en-US" altLang="el-GR" sz="1200" b="1" dirty="0">
                <a:solidFill>
                  <a:schemeClr val="bg1"/>
                </a:solidFill>
              </a:rPr>
              <a:t>Demand</a:t>
            </a:r>
            <a:endParaRPr lang="el-GR" altLang="el-GR" sz="1200" b="1" dirty="0">
              <a:solidFill>
                <a:schemeClr val="bg1"/>
              </a:solidFill>
            </a:endParaRPr>
          </a:p>
        </p:txBody>
      </p:sp>
      <p:sp>
        <p:nvSpPr>
          <p:cNvPr id="16395" name="Rectangle 77"/>
          <p:cNvSpPr>
            <a:spLocks noChangeArrowheads="1"/>
          </p:cNvSpPr>
          <p:nvPr/>
        </p:nvSpPr>
        <p:spPr bwMode="auto">
          <a:xfrm>
            <a:off x="2232026" y="4656139"/>
            <a:ext cx="1089025"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a:solidFill>
                  <a:schemeClr val="bg1"/>
                </a:solidFill>
              </a:rPr>
              <a:t>Political</a:t>
            </a:r>
          </a:p>
        </p:txBody>
      </p:sp>
      <p:sp>
        <p:nvSpPr>
          <p:cNvPr id="16396" name="Rectangle 78"/>
          <p:cNvSpPr>
            <a:spLocks noChangeArrowheads="1"/>
          </p:cNvSpPr>
          <p:nvPr/>
        </p:nvSpPr>
        <p:spPr bwMode="auto">
          <a:xfrm>
            <a:off x="3386139" y="4656139"/>
            <a:ext cx="1089025"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a:solidFill>
                  <a:schemeClr val="bg1"/>
                </a:solidFill>
              </a:rPr>
              <a:t>FX</a:t>
            </a:r>
            <a:endParaRPr lang="el-GR" altLang="el-GR" sz="1200" b="1">
              <a:solidFill>
                <a:schemeClr val="bg1"/>
              </a:solidFill>
            </a:endParaRPr>
          </a:p>
        </p:txBody>
      </p:sp>
      <p:sp>
        <p:nvSpPr>
          <p:cNvPr id="16397" name="Rectangle 79"/>
          <p:cNvSpPr>
            <a:spLocks noChangeArrowheads="1"/>
          </p:cNvSpPr>
          <p:nvPr/>
        </p:nvSpPr>
        <p:spPr bwMode="auto">
          <a:xfrm>
            <a:off x="4545014" y="4656139"/>
            <a:ext cx="1089025"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Interest</a:t>
            </a:r>
            <a:endParaRPr lang="el-GR" altLang="el-GR" sz="1200" b="1" dirty="0">
              <a:solidFill>
                <a:schemeClr val="bg1"/>
              </a:solidFill>
            </a:endParaRPr>
          </a:p>
        </p:txBody>
      </p:sp>
      <p:sp>
        <p:nvSpPr>
          <p:cNvPr id="16398" name="Rectangle 80"/>
          <p:cNvSpPr>
            <a:spLocks noChangeArrowheads="1"/>
          </p:cNvSpPr>
          <p:nvPr/>
        </p:nvSpPr>
        <p:spPr bwMode="auto">
          <a:xfrm>
            <a:off x="2232025" y="5135564"/>
            <a:ext cx="1619250"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Environmental risks</a:t>
            </a:r>
            <a:endParaRPr lang="el-GR" altLang="el-GR" sz="1200" b="1" dirty="0">
              <a:solidFill>
                <a:schemeClr val="bg1"/>
              </a:solidFill>
            </a:endParaRPr>
          </a:p>
        </p:txBody>
      </p:sp>
      <p:sp>
        <p:nvSpPr>
          <p:cNvPr id="16399" name="Rectangle 81"/>
          <p:cNvSpPr>
            <a:spLocks noChangeArrowheads="1"/>
          </p:cNvSpPr>
          <p:nvPr/>
        </p:nvSpPr>
        <p:spPr bwMode="auto">
          <a:xfrm>
            <a:off x="3983038" y="5135564"/>
            <a:ext cx="1644650"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a:solidFill>
                  <a:schemeClr val="bg1"/>
                </a:solidFill>
              </a:rPr>
              <a:t>Force Majeure</a:t>
            </a:r>
            <a:endParaRPr lang="el-GR" altLang="el-GR" sz="1200" b="1">
              <a:solidFill>
                <a:schemeClr val="bg1"/>
              </a:solidFill>
            </a:endParaRPr>
          </a:p>
        </p:txBody>
      </p:sp>
      <p:sp>
        <p:nvSpPr>
          <p:cNvPr id="16400" name="Line 83"/>
          <p:cNvSpPr>
            <a:spLocks noChangeShapeType="1"/>
          </p:cNvSpPr>
          <p:nvPr/>
        </p:nvSpPr>
        <p:spPr bwMode="auto">
          <a:xfrm flipV="1">
            <a:off x="4851400" y="3492501"/>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1" name="Line 94"/>
          <p:cNvSpPr>
            <a:spLocks noChangeShapeType="1"/>
          </p:cNvSpPr>
          <p:nvPr/>
        </p:nvSpPr>
        <p:spPr bwMode="auto">
          <a:xfrm flipV="1">
            <a:off x="7035800" y="3492501"/>
            <a:ext cx="0" cy="392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2" name="Rectangle 99"/>
          <p:cNvSpPr>
            <a:spLocks noChangeArrowheads="1"/>
          </p:cNvSpPr>
          <p:nvPr/>
        </p:nvSpPr>
        <p:spPr bwMode="auto">
          <a:xfrm>
            <a:off x="6291263" y="3881438"/>
            <a:ext cx="3033712" cy="2201862"/>
          </a:xfrm>
          <a:prstGeom prst="rect">
            <a:avLst/>
          </a:prstGeom>
          <a:ln/>
        </p:spPr>
        <p:style>
          <a:lnRef idx="0">
            <a:schemeClr val="accent6"/>
          </a:lnRef>
          <a:fillRef idx="3">
            <a:schemeClr val="accent6"/>
          </a:fillRef>
          <a:effectRef idx="3">
            <a:schemeClr val="accent6"/>
          </a:effectRef>
          <a:fontRef idx="minor">
            <a:schemeClr val="lt1"/>
          </a:fontRef>
        </p:style>
        <p:txBody>
          <a:bodyPr/>
          <a:lstStyle>
            <a:lvl1pPr defTabSz="357188">
              <a:spcBef>
                <a:spcPct val="20000"/>
              </a:spcBef>
              <a:buChar char="•"/>
              <a:defRPr sz="1600">
                <a:solidFill>
                  <a:srgbClr val="000066"/>
                </a:solidFill>
                <a:latin typeface="Arial" panose="020B0604020202020204" pitchFamily="34" charset="0"/>
              </a:defRPr>
            </a:lvl1pPr>
            <a:lvl2pPr marL="742950" indent="-285750" defTabSz="357188">
              <a:spcBef>
                <a:spcPct val="20000"/>
              </a:spcBef>
              <a:buChar char="–"/>
              <a:defRPr sz="1600">
                <a:solidFill>
                  <a:srgbClr val="000066"/>
                </a:solidFill>
                <a:latin typeface="Arial" panose="020B0604020202020204" pitchFamily="34" charset="0"/>
              </a:defRPr>
            </a:lvl2pPr>
            <a:lvl3pPr marL="1143000" indent="-228600" defTabSz="357188">
              <a:spcBef>
                <a:spcPct val="20000"/>
              </a:spcBef>
              <a:buChar char="•"/>
              <a:defRPr sz="1600">
                <a:solidFill>
                  <a:srgbClr val="000066"/>
                </a:solidFill>
                <a:latin typeface="Arial" panose="020B0604020202020204" pitchFamily="34" charset="0"/>
              </a:defRPr>
            </a:lvl3pPr>
            <a:lvl4pPr marL="1600200" indent="-228600" defTabSz="357188">
              <a:spcBef>
                <a:spcPct val="20000"/>
              </a:spcBef>
              <a:buChar char="–"/>
              <a:defRPr sz="1600">
                <a:solidFill>
                  <a:srgbClr val="000066"/>
                </a:solidFill>
                <a:latin typeface="Arial" panose="020B0604020202020204" pitchFamily="34" charset="0"/>
              </a:defRPr>
            </a:lvl4pPr>
            <a:lvl5pPr marL="2057400" indent="-228600" defTabSz="357188">
              <a:spcBef>
                <a:spcPct val="20000"/>
              </a:spcBef>
              <a:buChar char="»"/>
              <a:defRPr sz="1600">
                <a:solidFill>
                  <a:srgbClr val="000066"/>
                </a:solidFill>
                <a:latin typeface="Arial" panose="020B0604020202020204" pitchFamily="34" charset="0"/>
              </a:defRPr>
            </a:lvl5pPr>
            <a:lvl6pPr marL="2514600" indent="-228600" defTabSz="357188"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defTabSz="357188"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defTabSz="357188"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defTabSz="357188"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defTabSz="914400">
              <a:spcBef>
                <a:spcPct val="0"/>
              </a:spcBef>
              <a:buFontTx/>
              <a:buNone/>
            </a:pPr>
            <a:r>
              <a:rPr lang="en-US" altLang="el-GR" sz="1200" b="1" dirty="0">
                <a:solidFill>
                  <a:schemeClr val="bg1"/>
                </a:solidFill>
                <a:latin typeface="+mn-lt"/>
              </a:rPr>
              <a:t>Feasibility Study</a:t>
            </a:r>
            <a:endParaRPr lang="el-GR" altLang="el-GR" sz="1200" b="1" dirty="0">
              <a:solidFill>
                <a:schemeClr val="bg1"/>
              </a:solidFill>
              <a:latin typeface="+mn-lt"/>
            </a:endParaRPr>
          </a:p>
          <a:p>
            <a:pPr algn="ctr" defTabSz="914400">
              <a:spcBef>
                <a:spcPct val="0"/>
              </a:spcBef>
              <a:buFontTx/>
              <a:buNone/>
            </a:pPr>
            <a:endParaRPr lang="el-GR" altLang="el-GR" sz="1200" b="1" dirty="0">
              <a:solidFill>
                <a:schemeClr val="bg1"/>
              </a:solidFill>
              <a:latin typeface="+mn-lt"/>
            </a:endParaRPr>
          </a:p>
        </p:txBody>
      </p:sp>
      <p:sp>
        <p:nvSpPr>
          <p:cNvPr id="16403" name="Rectangle 103"/>
          <p:cNvSpPr>
            <a:spLocks noChangeArrowheads="1"/>
          </p:cNvSpPr>
          <p:nvPr/>
        </p:nvSpPr>
        <p:spPr bwMode="auto">
          <a:xfrm>
            <a:off x="6359526" y="4221164"/>
            <a:ext cx="2809875" cy="611187"/>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Debt Service Ratios – social security </a:t>
            </a:r>
          </a:p>
          <a:p>
            <a:pPr algn="ctr">
              <a:spcBef>
                <a:spcPct val="0"/>
              </a:spcBef>
            </a:pPr>
            <a:r>
              <a:rPr lang="en-US" altLang="el-GR" sz="1200" b="1" dirty="0">
                <a:solidFill>
                  <a:schemeClr val="bg1"/>
                </a:solidFill>
              </a:rPr>
              <a:t>                                payments in </a:t>
            </a:r>
            <a:r>
              <a:rPr lang="en-US" altLang="el-GR" sz="1200" b="1" dirty="0" err="1">
                <a:solidFill>
                  <a:schemeClr val="bg1"/>
                </a:solidFill>
              </a:rPr>
              <a:t>Opex</a:t>
            </a:r>
            <a:endParaRPr lang="el-GR" altLang="el-GR" sz="1200" b="1" dirty="0">
              <a:solidFill>
                <a:schemeClr val="bg1"/>
              </a:solidFill>
            </a:endParaRPr>
          </a:p>
        </p:txBody>
      </p:sp>
      <p:sp>
        <p:nvSpPr>
          <p:cNvPr id="16404" name="Rectangle 106"/>
          <p:cNvSpPr>
            <a:spLocks noChangeArrowheads="1"/>
          </p:cNvSpPr>
          <p:nvPr/>
        </p:nvSpPr>
        <p:spPr bwMode="auto">
          <a:xfrm>
            <a:off x="6359526" y="5588001"/>
            <a:ext cx="2809875" cy="40957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Sensitivity Analysis – Cost overruns</a:t>
            </a:r>
            <a:endParaRPr lang="el-GR" altLang="el-GR" sz="1200" b="1" dirty="0">
              <a:solidFill>
                <a:schemeClr val="bg1"/>
              </a:solidFill>
            </a:endParaRPr>
          </a:p>
        </p:txBody>
      </p:sp>
      <p:sp>
        <p:nvSpPr>
          <p:cNvPr id="16405" name="Rectangle 113"/>
          <p:cNvSpPr>
            <a:spLocks noChangeArrowheads="1"/>
          </p:cNvSpPr>
          <p:nvPr/>
        </p:nvSpPr>
        <p:spPr bwMode="auto">
          <a:xfrm>
            <a:off x="6359526" y="4948096"/>
            <a:ext cx="2809875" cy="530225"/>
          </a:xfrm>
          <a:prstGeom prst="rect">
            <a:avLst/>
          </a:prstGeom>
          <a:solidFill>
            <a:srgbClr val="00B0F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Time Schedule      -    Permits</a:t>
            </a:r>
            <a:endParaRPr lang="el-GR" altLang="el-GR" sz="1200" b="1" dirty="0">
              <a:solidFill>
                <a:schemeClr val="bg1"/>
              </a:solidFill>
            </a:endParaRPr>
          </a:p>
        </p:txBody>
      </p:sp>
      <p:sp>
        <p:nvSpPr>
          <p:cNvPr id="16406" name="Rectangle 75"/>
          <p:cNvSpPr>
            <a:spLocks noChangeArrowheads="1"/>
          </p:cNvSpPr>
          <p:nvPr/>
        </p:nvSpPr>
        <p:spPr bwMode="auto">
          <a:xfrm>
            <a:off x="2084388" y="1689100"/>
            <a:ext cx="1395412" cy="533400"/>
          </a:xfrm>
          <a:prstGeom prst="rect">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Environmental </a:t>
            </a:r>
          </a:p>
          <a:p>
            <a:pPr algn="ctr">
              <a:spcBef>
                <a:spcPct val="0"/>
              </a:spcBef>
            </a:pPr>
            <a:r>
              <a:rPr lang="en-US" altLang="el-GR" sz="1200" b="1" dirty="0">
                <a:solidFill>
                  <a:schemeClr val="bg1"/>
                </a:solidFill>
              </a:rPr>
              <a:t>Impact </a:t>
            </a:r>
          </a:p>
          <a:p>
            <a:pPr algn="ctr">
              <a:spcBef>
                <a:spcPct val="0"/>
              </a:spcBef>
            </a:pPr>
            <a:r>
              <a:rPr lang="en-US" altLang="el-GR" sz="1200" b="1" dirty="0">
                <a:solidFill>
                  <a:schemeClr val="bg1"/>
                </a:solidFill>
              </a:rPr>
              <a:t>Study</a:t>
            </a:r>
            <a:endParaRPr lang="el-GR" altLang="el-GR" sz="1200" b="1" dirty="0">
              <a:solidFill>
                <a:schemeClr val="bg1"/>
              </a:solidFill>
            </a:endParaRPr>
          </a:p>
        </p:txBody>
      </p:sp>
      <p:sp>
        <p:nvSpPr>
          <p:cNvPr id="16407" name="Line 83"/>
          <p:cNvSpPr>
            <a:spLocks noChangeShapeType="1"/>
          </p:cNvSpPr>
          <p:nvPr/>
        </p:nvSpPr>
        <p:spPr bwMode="auto">
          <a:xfrm flipH="1">
            <a:off x="2814639" y="2284414"/>
            <a:ext cx="3175"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8" name="Rectangle 75"/>
          <p:cNvSpPr>
            <a:spLocks noChangeArrowheads="1"/>
          </p:cNvSpPr>
          <p:nvPr/>
        </p:nvSpPr>
        <p:spPr bwMode="auto">
          <a:xfrm>
            <a:off x="8175625" y="1566863"/>
            <a:ext cx="1549400" cy="531812"/>
          </a:xfrm>
          <a:prstGeom prst="rect">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Compliance with </a:t>
            </a:r>
          </a:p>
          <a:p>
            <a:pPr algn="ctr">
              <a:spcBef>
                <a:spcPct val="0"/>
              </a:spcBef>
            </a:pPr>
            <a:r>
              <a:rPr lang="en-US" altLang="el-GR" sz="1200" b="1" dirty="0">
                <a:solidFill>
                  <a:schemeClr val="bg1"/>
                </a:solidFill>
              </a:rPr>
              <a:t>Environmental laws </a:t>
            </a:r>
            <a:r>
              <a:rPr lang="en-US" altLang="el-GR" sz="1200" b="1" dirty="0" smtClean="0">
                <a:solidFill>
                  <a:schemeClr val="bg1"/>
                </a:solidFill>
              </a:rPr>
              <a:t>&amp; regulation</a:t>
            </a:r>
            <a:endParaRPr lang="en-US" altLang="el-GR" sz="1200" b="1" dirty="0">
              <a:solidFill>
                <a:schemeClr val="bg1"/>
              </a:solidFill>
            </a:endParaRPr>
          </a:p>
        </p:txBody>
      </p:sp>
      <p:sp>
        <p:nvSpPr>
          <p:cNvPr id="16409" name="Line 83"/>
          <p:cNvSpPr>
            <a:spLocks noChangeShapeType="1"/>
          </p:cNvSpPr>
          <p:nvPr/>
        </p:nvSpPr>
        <p:spPr bwMode="auto">
          <a:xfrm flipH="1">
            <a:off x="9107488" y="2165350"/>
            <a:ext cx="0" cy="357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10" name="Rectangle 75"/>
          <p:cNvSpPr>
            <a:spLocks noChangeArrowheads="1"/>
          </p:cNvSpPr>
          <p:nvPr/>
        </p:nvSpPr>
        <p:spPr bwMode="auto">
          <a:xfrm>
            <a:off x="4030663" y="1681163"/>
            <a:ext cx="1549400" cy="603250"/>
          </a:xfrm>
          <a:prstGeom prst="rect">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Environmental </a:t>
            </a:r>
          </a:p>
          <a:p>
            <a:pPr algn="ctr">
              <a:spcBef>
                <a:spcPct val="0"/>
              </a:spcBef>
            </a:pPr>
            <a:r>
              <a:rPr lang="en-US" altLang="el-GR" sz="1200" b="1" dirty="0">
                <a:solidFill>
                  <a:schemeClr val="bg1"/>
                </a:solidFill>
              </a:rPr>
              <a:t>Management</a:t>
            </a:r>
          </a:p>
          <a:p>
            <a:pPr algn="ctr">
              <a:spcBef>
                <a:spcPct val="0"/>
              </a:spcBef>
            </a:pPr>
            <a:r>
              <a:rPr lang="en-US" altLang="el-GR" sz="1200" b="1" dirty="0">
                <a:solidFill>
                  <a:schemeClr val="bg1"/>
                </a:solidFill>
              </a:rPr>
              <a:t>Plan</a:t>
            </a:r>
          </a:p>
        </p:txBody>
      </p:sp>
      <p:sp>
        <p:nvSpPr>
          <p:cNvPr id="16411" name="Line 83"/>
          <p:cNvSpPr>
            <a:spLocks noChangeShapeType="1"/>
          </p:cNvSpPr>
          <p:nvPr/>
        </p:nvSpPr>
        <p:spPr bwMode="auto">
          <a:xfrm flipH="1">
            <a:off x="4802189" y="2317751"/>
            <a:ext cx="3175"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 name="1 - Ορθογώνιο"/>
          <p:cNvSpPr/>
          <p:nvPr/>
        </p:nvSpPr>
        <p:spPr>
          <a:xfrm>
            <a:off x="0" y="5961"/>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1"/>
                </a:solidFill>
              </a:rPr>
              <a:t>….BUT WITH KEY EVALUATION PARAMETRES</a:t>
            </a:r>
            <a:endParaRPr lang="el-GR" sz="1600" b="1" dirty="0">
              <a:solidFill>
                <a:schemeClr val="bg1"/>
              </a:solidFill>
            </a:endParaRPr>
          </a:p>
        </p:txBody>
      </p:sp>
      <p:sp>
        <p:nvSpPr>
          <p:cNvPr id="37"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8"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a:solidFill>
                  <a:srgbClr val="0070C0"/>
                </a:solidFill>
                <a:latin typeface="+mn-lt"/>
              </a:rPr>
              <a:t>3</a:t>
            </a:r>
            <a:endParaRPr lang="el-GR" altLang="el-GR" sz="900" dirty="0">
              <a:solidFill>
                <a:srgbClr val="0070C0"/>
              </a:solidFill>
              <a:latin typeface="+mn-lt"/>
            </a:endParaRPr>
          </a:p>
        </p:txBody>
      </p:sp>
      <p:cxnSp>
        <p:nvCxnSpPr>
          <p:cNvPr id="39" name="Ευθεία γραμμή σύνδεσης 38"/>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a:off x="762000" y="1276878"/>
            <a:ext cx="1023620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795866" y="684211"/>
            <a:ext cx="1023620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778933" y="6238361"/>
            <a:ext cx="10236200" cy="63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412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4</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5961"/>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1"/>
                </a:solidFill>
              </a:rPr>
              <a:t>ENVIRONMENTAL &amp; SOCIAL COMPLIANCE</a:t>
            </a:r>
            <a:endParaRPr lang="el-GR" sz="1600" b="1" dirty="0">
              <a:solidFill>
                <a:schemeClr val="bg1"/>
              </a:solidFill>
            </a:endParaRPr>
          </a:p>
        </p:txBody>
      </p:sp>
      <p:graphicFrame>
        <p:nvGraphicFramePr>
          <p:cNvPr id="9" name="Διάγραμμα 8"/>
          <p:cNvGraphicFramePr/>
          <p:nvPr>
            <p:extLst>
              <p:ext uri="{D42A27DB-BD31-4B8C-83A1-F6EECF244321}">
                <p14:modId xmlns:p14="http://schemas.microsoft.com/office/powerpoint/2010/main" val="4129171464"/>
              </p:ext>
            </p:extLst>
          </p:nvPr>
        </p:nvGraphicFramePr>
        <p:xfrm>
          <a:off x="1490134" y="795866"/>
          <a:ext cx="8915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Εικόνα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1643" y="2904068"/>
            <a:ext cx="1548095" cy="1524000"/>
          </a:xfrm>
          <a:prstGeom prst="rect">
            <a:avLst/>
          </a:prstGeom>
        </p:spPr>
      </p:pic>
    </p:spTree>
    <p:extLst>
      <p:ext uri="{BB962C8B-B14F-4D97-AF65-F5344CB8AC3E}">
        <p14:creationId xmlns:p14="http://schemas.microsoft.com/office/powerpoint/2010/main" val="235825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5</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5961"/>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1"/>
                </a:solidFill>
              </a:rPr>
              <a:t>TENDER DOCUMENTATION</a:t>
            </a:r>
            <a:endParaRPr lang="el-GR" sz="1600" b="1" dirty="0">
              <a:solidFill>
                <a:schemeClr val="bg1"/>
              </a:solidFill>
            </a:endParaRPr>
          </a:p>
        </p:txBody>
      </p:sp>
      <p:graphicFrame>
        <p:nvGraphicFramePr>
          <p:cNvPr id="6" name="Διάγραμμα 5"/>
          <p:cNvGraphicFramePr/>
          <p:nvPr>
            <p:extLst>
              <p:ext uri="{D42A27DB-BD31-4B8C-83A1-F6EECF244321}">
                <p14:modId xmlns:p14="http://schemas.microsoft.com/office/powerpoint/2010/main" val="865295234"/>
              </p:ext>
            </p:extLst>
          </p:nvPr>
        </p:nvGraphicFramePr>
        <p:xfrm>
          <a:off x="1583266" y="901435"/>
          <a:ext cx="8788400" cy="4758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Έλλειψη 6"/>
          <p:cNvSpPr/>
          <p:nvPr/>
        </p:nvSpPr>
        <p:spPr>
          <a:xfrm>
            <a:off x="9939335" y="604039"/>
            <a:ext cx="2150006" cy="1727200"/>
          </a:xfrm>
          <a:prstGeom prst="ellipse">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In motorway concession projects, the Concessionaire has organized a Quality Assurance and Quality Control System ISO 9001</a:t>
            </a:r>
          </a:p>
          <a:p>
            <a:pPr algn="ctr">
              <a:spcBef>
                <a:spcPct val="0"/>
              </a:spcBef>
            </a:pPr>
            <a:endParaRPr lang="el-GR" sz="1200" b="1" dirty="0">
              <a:solidFill>
                <a:schemeClr val="bg1"/>
              </a:solidFill>
            </a:endParaRPr>
          </a:p>
        </p:txBody>
      </p:sp>
    </p:spTree>
    <p:extLst>
      <p:ext uri="{BB962C8B-B14F-4D97-AF65-F5344CB8AC3E}">
        <p14:creationId xmlns:p14="http://schemas.microsoft.com/office/powerpoint/2010/main" val="293848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6</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600" b="1" dirty="0" smtClean="0">
                <a:solidFill>
                  <a:schemeClr val="bg1"/>
                </a:solidFill>
                <a:latin typeface="+mn-lt"/>
                <a:ea typeface="+mn-ea"/>
                <a:cs typeface="+mn-cs"/>
              </a:rPr>
              <a:t>ASSESSMENT OF DESIGN &amp; CONSTRUCTION RISK</a:t>
            </a:r>
            <a:endParaRPr lang="el-GR" sz="1600" b="1" dirty="0">
              <a:solidFill>
                <a:schemeClr val="bg1"/>
              </a:solidFill>
              <a:latin typeface="+mn-lt"/>
              <a:ea typeface="+mn-ea"/>
              <a:cs typeface="+mn-cs"/>
            </a:endParaRPr>
          </a:p>
        </p:txBody>
      </p:sp>
      <p:graphicFrame>
        <p:nvGraphicFramePr>
          <p:cNvPr id="10" name="Διάγραμμα 9"/>
          <p:cNvGraphicFramePr/>
          <p:nvPr>
            <p:extLst>
              <p:ext uri="{D42A27DB-BD31-4B8C-83A1-F6EECF244321}">
                <p14:modId xmlns:p14="http://schemas.microsoft.com/office/powerpoint/2010/main" val="2283135382"/>
              </p:ext>
            </p:extLst>
          </p:nvPr>
        </p:nvGraphicFramePr>
        <p:xfrm>
          <a:off x="1583266" y="901435"/>
          <a:ext cx="8788400" cy="4758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Έλλειψη 10"/>
          <p:cNvSpPr/>
          <p:nvPr/>
        </p:nvSpPr>
        <p:spPr>
          <a:xfrm>
            <a:off x="9939335" y="604039"/>
            <a:ext cx="2150006" cy="1727200"/>
          </a:xfrm>
          <a:prstGeom prst="ellipse">
            <a:avLst/>
          </a:prstGeom>
          <a:solidFill>
            <a:srgbClr val="CC3300"/>
          </a:solidFill>
          <a:ln w="9525">
            <a:noFill/>
            <a:miter lim="800000"/>
            <a:headEnd/>
            <a:tailEnd/>
          </a:ln>
          <a:effectLst/>
          <a:scene3d>
            <a:camera prst="orthographicFront">
              <a:rot lat="0" lon="0" rev="0"/>
            </a:camera>
            <a:lightRig rig="contrasting" dir="b">
              <a:rot lat="0" lon="0" rev="1500000"/>
            </a:lightRig>
          </a:scene3d>
          <a:sp3d prstMaterial="metal">
            <a:bevelT w="88900" h="88900"/>
          </a:sp3d>
        </p:spPr>
        <p:txBody>
          <a:bodyPr lIns="91418" tIns="45710" rIns="91418" bIns="45710" anchor="ctr">
            <a:flatTx/>
          </a:bodyPr>
          <a:lstStyle/>
          <a:p>
            <a:pPr algn="ctr">
              <a:spcBef>
                <a:spcPct val="0"/>
              </a:spcBef>
            </a:pPr>
            <a:r>
              <a:rPr lang="en-US" altLang="el-GR" sz="1200" b="1" dirty="0">
                <a:solidFill>
                  <a:schemeClr val="bg1"/>
                </a:solidFill>
              </a:rPr>
              <a:t>In motorways projects, LTA has carried out independent review of compliance with Equator Principles</a:t>
            </a:r>
          </a:p>
          <a:p>
            <a:pPr algn="ctr">
              <a:spcBef>
                <a:spcPct val="0"/>
              </a:spcBef>
            </a:pPr>
            <a:endParaRPr lang="el-GR" sz="1200" b="1" dirty="0">
              <a:solidFill>
                <a:schemeClr val="bg1"/>
              </a:solidFill>
            </a:endParaRPr>
          </a:p>
        </p:txBody>
      </p:sp>
    </p:spTree>
    <p:extLst>
      <p:ext uri="{BB962C8B-B14F-4D97-AF65-F5344CB8AC3E}">
        <p14:creationId xmlns:p14="http://schemas.microsoft.com/office/powerpoint/2010/main" val="382913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7</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600" b="1" dirty="0">
                <a:solidFill>
                  <a:schemeClr val="bg1"/>
                </a:solidFill>
                <a:latin typeface="+mn-lt"/>
                <a:ea typeface="+mn-ea"/>
                <a:cs typeface="+mn-cs"/>
              </a:rPr>
              <a:t>INTERNAL RATING MODEL</a:t>
            </a:r>
            <a:endParaRPr lang="el-GR" sz="1600" b="1" dirty="0">
              <a:solidFill>
                <a:schemeClr val="bg1"/>
              </a:solidFill>
              <a:latin typeface="+mn-lt"/>
              <a:ea typeface="+mn-ea"/>
              <a:cs typeface="+mn-cs"/>
            </a:endParaRPr>
          </a:p>
        </p:txBody>
      </p:sp>
      <p:graphicFrame>
        <p:nvGraphicFramePr>
          <p:cNvPr id="6" name="Διάγραμμα 5"/>
          <p:cNvGraphicFramePr/>
          <p:nvPr>
            <p:extLst>
              <p:ext uri="{D42A27DB-BD31-4B8C-83A1-F6EECF244321}">
                <p14:modId xmlns:p14="http://schemas.microsoft.com/office/powerpoint/2010/main" val="118623872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Ευθεία γραμμή σύνδεσης 11"/>
          <p:cNvCxnSpPr/>
          <p:nvPr/>
        </p:nvCxnSpPr>
        <p:spPr>
          <a:xfrm>
            <a:off x="2785536" y="812800"/>
            <a:ext cx="0" cy="5757333"/>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Ευθεία γραμμή σύνδεσης 12"/>
          <p:cNvCxnSpPr/>
          <p:nvPr/>
        </p:nvCxnSpPr>
        <p:spPr>
          <a:xfrm>
            <a:off x="9558890" y="846666"/>
            <a:ext cx="0" cy="575733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4825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8</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600" b="1" dirty="0" smtClean="0">
                <a:solidFill>
                  <a:schemeClr val="bg1"/>
                </a:solidFill>
              </a:rPr>
              <a:t>LENDERS’ ADVISORS REPORTS</a:t>
            </a:r>
            <a:endParaRPr lang="el-GR" sz="1600" b="1" dirty="0">
              <a:solidFill>
                <a:schemeClr val="bg1"/>
              </a:solidFill>
              <a:latin typeface="+mn-lt"/>
              <a:ea typeface="+mn-ea"/>
              <a:cs typeface="+mn-cs"/>
            </a:endParaRPr>
          </a:p>
        </p:txBody>
      </p:sp>
      <p:graphicFrame>
        <p:nvGraphicFramePr>
          <p:cNvPr id="6" name="Διάγραμμα 5"/>
          <p:cNvGraphicFramePr/>
          <p:nvPr>
            <p:extLst>
              <p:ext uri="{D42A27DB-BD31-4B8C-83A1-F6EECF244321}">
                <p14:modId xmlns:p14="http://schemas.microsoft.com/office/powerpoint/2010/main" val="1819474988"/>
              </p:ext>
            </p:extLst>
          </p:nvPr>
        </p:nvGraphicFramePr>
        <p:xfrm>
          <a:off x="1841237" y="1464734"/>
          <a:ext cx="81280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09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0"/>
          </p:nvPr>
        </p:nvSpPr>
        <p:spPr>
          <a:xfrm>
            <a:off x="10159475" y="6379370"/>
            <a:ext cx="12959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l-GR" altLang="el-GR" sz="900" i="1" dirty="0">
                <a:solidFill>
                  <a:srgbClr val="0070C0"/>
                </a:solidFill>
                <a:latin typeface="+mn-lt"/>
              </a:rPr>
              <a:t>Project </a:t>
            </a:r>
            <a:r>
              <a:rPr lang="el-GR" altLang="el-GR" sz="900" i="1" dirty="0" err="1">
                <a:solidFill>
                  <a:srgbClr val="0070C0"/>
                </a:solidFill>
                <a:latin typeface="+mn-lt"/>
              </a:rPr>
              <a:t>Financ</a:t>
            </a:r>
            <a:r>
              <a:rPr lang="en-US" altLang="el-GR" sz="900" i="1" dirty="0">
                <a:solidFill>
                  <a:srgbClr val="0070C0"/>
                </a:solidFill>
                <a:latin typeface="+mn-lt"/>
              </a:rPr>
              <a:t>e Division</a:t>
            </a:r>
            <a:endParaRPr lang="el-GR" altLang="el-GR" sz="900" i="1" dirty="0">
              <a:solidFill>
                <a:srgbClr val="0070C0"/>
              </a:solidFill>
              <a:latin typeface="+mn-lt"/>
            </a:endParaRPr>
          </a:p>
        </p:txBody>
      </p:sp>
      <p:sp>
        <p:nvSpPr>
          <p:cNvPr id="3" name="4 - Θέση αριθμού διαφάνειας"/>
          <p:cNvSpPr>
            <a:spLocks noGrp="1"/>
          </p:cNvSpPr>
          <p:nvPr>
            <p:ph type="sldNum" sz="quarter" idx="11"/>
          </p:nvPr>
        </p:nvSpPr>
        <p:spPr>
          <a:xfrm>
            <a:off x="11455400" y="6358997"/>
            <a:ext cx="63394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spcBef>
                <a:spcPct val="0"/>
              </a:spcBef>
              <a:buFontTx/>
              <a:buNone/>
            </a:pPr>
            <a:r>
              <a:rPr lang="en-US" altLang="el-GR" sz="900" dirty="0" smtClean="0">
                <a:solidFill>
                  <a:srgbClr val="0070C0"/>
                </a:solidFill>
                <a:latin typeface="+mn-lt"/>
              </a:rPr>
              <a:t>Page 9</a:t>
            </a:r>
            <a:endParaRPr lang="el-GR" altLang="el-GR" sz="900" dirty="0">
              <a:solidFill>
                <a:srgbClr val="0070C0"/>
              </a:solidFill>
              <a:latin typeface="+mn-lt"/>
            </a:endParaRPr>
          </a:p>
        </p:txBody>
      </p:sp>
      <p:cxnSp>
        <p:nvCxnSpPr>
          <p:cNvPr id="4" name="Ευθεία γραμμή σύνδεσης 3"/>
          <p:cNvCxnSpPr/>
          <p:nvPr/>
        </p:nvCxnSpPr>
        <p:spPr>
          <a:xfrm>
            <a:off x="9734550" y="6398686"/>
            <a:ext cx="235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1488739" y="646535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chemeClr val="bg1"/>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400" b="1" dirty="0" smtClean="0">
                <a:solidFill>
                  <a:schemeClr val="bg1"/>
                </a:solidFill>
                <a:latin typeface="+mn-lt"/>
                <a:ea typeface="+mn-ea"/>
                <a:cs typeface="+mn-cs"/>
              </a:rPr>
              <a:t>LOAN DOCUMENTATION</a:t>
            </a:r>
            <a:endParaRPr lang="el-GR" sz="1400" b="1" dirty="0">
              <a:solidFill>
                <a:schemeClr val="bg1"/>
              </a:solidFill>
              <a:latin typeface="+mn-lt"/>
              <a:ea typeface="+mn-ea"/>
              <a:cs typeface="+mn-cs"/>
            </a:endParaRPr>
          </a:p>
        </p:txBody>
      </p:sp>
      <p:graphicFrame>
        <p:nvGraphicFramePr>
          <p:cNvPr id="6" name="Διάγραμμα 5"/>
          <p:cNvGraphicFramePr/>
          <p:nvPr>
            <p:extLst>
              <p:ext uri="{D42A27DB-BD31-4B8C-83A1-F6EECF244321}">
                <p14:modId xmlns:p14="http://schemas.microsoft.com/office/powerpoint/2010/main" val="2084538733"/>
              </p:ext>
            </p:extLst>
          </p:nvPr>
        </p:nvGraphicFramePr>
        <p:xfrm>
          <a:off x="1841237" y="1650999"/>
          <a:ext cx="8128000" cy="308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21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outingEnabled xmlns="http://schemas.microsoft.com/sharepoint/v3">true</RoutingEnabled>
    <URL xmlns="http://schemas.microsoft.com/sharepoint/v3">
      <Url xsi:nil="true"/>
      <Description xsi:nil="true"/>
    </URL>
    <ContentDate xmlns="a029a951-197a-4454-90a0-4e8ba8bb2239">2016-07-13T21:00:00+00:00</ContentDate>
    <OrganizationalUnit xmlns="8e878111-5d44-4ac0-8d7d-001e9b3d0fd0">63</OrganizationalUnit>
    <CEID xmlns="a029a951-197a-4454-90a0-4e8ba8bb2239">64a65cfc-b16d-4330-95e9-f7f90cfc5420</CEID>
    <LanguageRef xmlns="a029a951-197a-4454-90a0-4e8ba8bb2239">
      <Value>2</Value>
    </LanguageRef>
    <TitleBackup xmlns="8e878111-5d44-4ac0-8d7d-001e9b3d0fd0">20160712_NBG_Environmental_Social_Compliance_part_2</TitleBackup>
    <Topic xmlns="8e878111-5d44-4ac0-8d7d-001e9b3d0fd0">91</Topic>
    <ShowInContentGroups xmlns="a029a951-197a-4454-90a0-4e8ba8bb2239"/>
    <ItemOrder xmlns="a029a951-197a-4454-90a0-4e8ba8bb2239" xsi:nil="true"/>
    <Image xmlns="a029a951-197a-4454-90a0-4e8ba8bb2239">
      <Url xsi:nil="true"/>
      <Description xsi:nil="true"/>
    </Image>
    <AlternateText xmlns="a029a951-197a-4454-90a0-4e8ba8bb2239" xsi:nil="true"/>
    <RelatedEntity xmlns="8e878111-5d44-4ac0-8d7d-001e9b3d0fd0" xsi:nil="true"/>
    <ParentEntity xmlns="8e878111-5d44-4ac0-8d7d-001e9b3d0fd0" xsi:nil="true"/>
    <TitleEn xmlns="a029a951-197a-4454-90a0-4e8ba8bb2239" xsi:nil="true"/>
    <Source xmlns="8e878111-5d44-4ac0-8d7d-001e9b3d0fd0" xsi:nil="true"/>
    <DisplayTitle xmlns="8e878111-5d44-4ac0-8d7d-001e9b3d0fd0">20160712_NBG_Environmental_Social_Compliance_part_2</DisplayTitle>
    <AModifiedBy xmlns="a029a951-197a-4454-90a0-4e8ba8bb2239">Anastasopoulou Eleftheria</AModifiedBy>
    <AModified xmlns="a029a951-197a-4454-90a0-4e8ba8bb2239">2019-07-27T01:25:01+00:00</AModified>
    <AID xmlns="a029a951-197a-4454-90a0-4e8ba8bb2239">12228</AID>
    <ACreated xmlns="a029a951-197a-4454-90a0-4e8ba8bb2239">2019-07-06T19:59:46+00:00</ACreated>
    <ACreatedBy xmlns="a029a951-197a-4454-90a0-4e8ba8bb2239">sp_AuthSetup</ACreatedBy>
    <AVersion xmlns="a029a951-197a-4454-90a0-4e8ba8bb2239">9.0</AVer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CommonInGroups" ma:contentTypeID="0x010100C99F32645853284EB835B50D610223A1010100A120E579C51EAB44A46ECBD0880E5BC6" ma:contentTypeVersion="21" ma:contentTypeDescription="" ma:contentTypeScope="" ma:versionID="a403141326c204125f9099c96dd1bf69">
  <xsd:schema xmlns:xsd="http://www.w3.org/2001/XMLSchema" xmlns:xs="http://www.w3.org/2001/XMLSchema" xmlns:p="http://schemas.microsoft.com/office/2006/metadata/properties" xmlns:ns1="http://schemas.microsoft.com/sharepoint/v3" xmlns:ns2="a029a951-197a-4454-90a0-4e8ba8bb2239" xmlns:ns3="8e878111-5d44-4ac0-8d7d-001e9b3d0fd0" xmlns:ns4="a2c98312-a1a7-4c30-9dfa-e35e7a09d1f3" targetNamespace="http://schemas.microsoft.com/office/2006/metadata/properties" ma:root="true" ma:fieldsID="22e3c47b957e00e859a4f7030aca4564" ns1:_="" ns2:_="" ns3:_="" ns4:_="">
    <xsd:import namespace="http://schemas.microsoft.com/sharepoint/v3"/>
    <xsd:import namespace="a029a951-197a-4454-90a0-4e8ba8bb2239"/>
    <xsd:import namespace="8e878111-5d44-4ac0-8d7d-001e9b3d0fd0"/>
    <xsd:import namespace="a2c98312-a1a7-4c30-9dfa-e35e7a09d1f3"/>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3:SharedWithUsers" minOccurs="0"/>
                <xsd:element ref="ns2:ItemOrder" minOccurs="0"/>
                <xsd:element ref="ns2:ContentDate" minOccurs="0"/>
                <xsd:element ref="ns2:Image" minOccurs="0"/>
                <xsd:element ref="ns3:ParentEntity" minOccurs="0"/>
                <xsd:element ref="ns3:RelatedEntity" minOccurs="0"/>
                <xsd:element ref="ns3:Source" minOccurs="0"/>
                <xsd:element ref="ns2:TitleEn" minOccurs="0"/>
                <xsd:element ref="ns4:SharedWithUsers" minOccurs="0"/>
                <xsd:element ref="ns3:OrganizationalUnit" minOccurs="0"/>
                <xsd:element ref="ns3:Topic" minOccurs="0"/>
                <xsd:element ref="ns3:TitleBackup" minOccurs="0"/>
                <xsd:element ref="ns3:Display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2" nillable="true" ma:displayName="ItemOrder" ma:internalName="ItemOrder">
      <xsd:simpleType>
        <xsd:restriction base="dms:Number"/>
      </xsd:simpleType>
    </xsd:element>
    <xsd:element name="ContentDate" ma:index="23" nillable="true" ma:displayName="ContentDate" ma:format="DateTime" ma:internalName="ContentDate">
      <xsd:simpleType>
        <xsd:restriction base="dms:DateTime"/>
      </xsd:simpleType>
    </xsd:element>
    <xsd:element name="Image" ma:index="2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TitleEn" ma:index="29" nillable="true" ma:displayName="TitleEn" ma:default="" ma:internalName="Title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78111-5d44-4ac0-8d7d-001e9b3d0fd0" elementFormDefault="qualified">
    <xsd:import namespace="http://schemas.microsoft.com/office/2006/documentManagement/types"/>
    <xsd:import namespace="http://schemas.microsoft.com/office/infopath/2007/PartnerControls"/>
    <xsd:element name="SharedWithUsers" ma:index="21" nillable="true" ma:displayName="Shared With" ma:defaul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Entity" ma:index="26" nillable="true" ma:displayName="ParentEntity" ma:list="{8e878111-5d44-4ac0-8d7d-001e9b3d0fd0}" ma:internalName="ParentEntity" ma:showField="Title">
      <xsd:simpleType>
        <xsd:restriction base="dms:Lookup"/>
      </xsd:simpleType>
    </xsd:element>
    <xsd:element name="RelatedEntity" ma:index="27" nillable="true" ma:displayName="RelatedEntity" ma:list="{8e878111-5d44-4ac0-8d7d-001e9b3d0fd0}" ma:internalName="RelatedEntity" ma:showField="Title">
      <xsd:simpleType>
        <xsd:restriction base="dms:Lookup"/>
      </xsd:simpleType>
    </xsd:element>
    <xsd:element name="Source" ma:index="28" nillable="true" ma:displayName="Source" ma:internalName="Source">
      <xsd:simpleType>
        <xsd:restriction base="dms:Text">
          <xsd:maxLength value="255"/>
        </xsd:restriction>
      </xsd:simpleType>
    </xsd:element>
    <xsd:element name="OrganizationalUnit" ma:index="31" nillable="true" ma:displayName="OrganizationalUnit" ma:list="{8cbccf00-dc01-452b-a0bb-21ad49d2c4da}" ma:internalName="OrganizationalUnit" ma:showField="Title">
      <xsd:simpleType>
        <xsd:restriction base="dms:Lookup"/>
      </xsd:simpleType>
    </xsd:element>
    <xsd:element name="Topic" ma:index="32" nillable="true" ma:displayName="Topic" ma:list="{38e0a57e-bf71-4fb7-8687-2e938e45e10e}" ma:internalName="Topic" ma:showField="Title">
      <xsd:simpleType>
        <xsd:restriction base="dms:Lookup"/>
      </xsd:simpleType>
    </xsd:element>
    <xsd:element name="TitleBackup" ma:index="33" nillable="true" ma:displayName="TitleBackup" ma:internalName="TitleBackup">
      <xsd:simpleType>
        <xsd:restriction base="dms:Text">
          <xsd:maxLength value="255"/>
        </xsd:restriction>
      </xsd:simpleType>
    </xsd:element>
    <xsd:element name="DisplayTitle" ma:index="34" nillable="true" ma:displayName="DisplayTitle" ma:internalName="Display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c98312-a1a7-4c30-9dfa-e35e7a09d1f3"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F64C96-B498-430D-983D-AE6217F6CB18}"/>
</file>

<file path=customXml/itemProps2.xml><?xml version="1.0" encoding="utf-8"?>
<ds:datastoreItem xmlns:ds="http://schemas.openxmlformats.org/officeDocument/2006/customXml" ds:itemID="{D699935E-0B18-478B-BCD3-183553859799}"/>
</file>

<file path=customXml/itemProps3.xml><?xml version="1.0" encoding="utf-8"?>
<ds:datastoreItem xmlns:ds="http://schemas.openxmlformats.org/officeDocument/2006/customXml" ds:itemID="{25BA7401-1491-4A56-8365-FC908B1C5ED5}"/>
</file>

<file path=docProps/app.xml><?xml version="1.0" encoding="utf-8"?>
<Properties xmlns="http://schemas.openxmlformats.org/officeDocument/2006/extended-properties" xmlns:vt="http://schemas.openxmlformats.org/officeDocument/2006/docPropsVTypes">
  <TotalTime>193</TotalTime>
  <Words>938</Words>
  <Application>Microsoft Office PowerPoint</Application>
  <PresentationFormat>Ευρεία οθόνη</PresentationFormat>
  <Paragraphs>187</Paragraphs>
  <Slides>12</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12</vt:i4>
      </vt:variant>
    </vt:vector>
  </HeadingPairs>
  <TitlesOfParts>
    <vt:vector size="18" baseType="lpstr">
      <vt:lpstr>ＭＳ Ｐゴシック</vt:lpstr>
      <vt:lpstr>Arial</vt:lpstr>
      <vt:lpstr>Calibri</vt:lpstr>
      <vt:lpstr>Calibri Light</vt:lpstr>
      <vt:lpstr>Θέμα του Office</vt:lpstr>
      <vt:lpstr>Document</vt:lpstr>
      <vt:lpstr>Environmental &amp; Social Compliance  in  PROJECT FINANCING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NBG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20160712_NBG_Environmental_Social_Compliance_part_2</dc:title>
  <dc:creator>ΚΟΝΔΥΛΗ ΑΣΠΑΣΙΑ</dc:creator>
  <dc:description/>
  <cp:lastModifiedBy>ΒΕΝΕΤΣΑΝΟΣ ΚΩΝ/ΝΟΣ</cp:lastModifiedBy>
  <cp:revision>15</cp:revision>
  <cp:lastPrinted>2016-07-08T13:17:25Z</cp:lastPrinted>
  <dcterms:created xsi:type="dcterms:W3CDTF">2016-07-08T08:16:47Z</dcterms:created>
  <dcterms:modified xsi:type="dcterms:W3CDTF">2016-07-08T13:18:16Z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0x010100C99F32645853284EB835B50D610223A1010100A120E579C51EAB44A46ECBD0880E5BC6</vt:lpwstr>
  </property>
  <property fmtid="{D5CDD505-2E9C-101B-9397-08002B2CF9AE}" pid="3" name="Order">
    <vt:r8>285200</vt:r8>
  </property>
  <property fmtid="{D5CDD505-2E9C-101B-9397-08002B2CF9AE}" pid="4" name="xd_ProgID">
    <vt:lpwstr/>
  </property>
  <property fmtid="{D5CDD505-2E9C-101B-9397-08002B2CF9AE}" pid="5" name="_SharedFileIndex">
    <vt:lpwstr/>
  </property>
  <property fmtid="{D5CDD505-2E9C-101B-9397-08002B2CF9AE}" pid="6" name="_SourceUrl">
    <vt:lpwstr/>
  </property>
  <property fmtid="{D5CDD505-2E9C-101B-9397-08002B2CF9AE}" pid="7" name="TemplateUrl">
    <vt:lpwstr/>
  </property>
</Properties>
</file>