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xml" ContentType="application/xml"/>
  <Override PartName="/ppt/slideLayouts/slideLayout1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Default Extension="emf" ContentType="image/x-emf"/>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Default Extension="jpg" ContentType="image/jpeg"/>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sldIdLst>
    <p:sldId id="256" r:id="rId6"/>
    <p:sldId id="267" r:id="rId7"/>
    <p:sldId id="259" r:id="rId8"/>
    <p:sldId id="260" r:id="rId9"/>
    <p:sldId id="263" r:id="rId10"/>
    <p:sldId id="261" r:id="rId11"/>
    <p:sldId id="262" r:id="rId12"/>
    <p:sldId id="257" r:id="rId13"/>
    <p:sldId id="258" r:id="rId14"/>
    <p:sldId id="264" r:id="rId15"/>
    <p:sldId id="265"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4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ata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g"/></Relationships>
</file>

<file path=ppt/diagrams/_rels/drawing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8B330-D7B3-4B63-ACE6-EA968F72568C}"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l-GR"/>
        </a:p>
      </dgm:t>
    </dgm:pt>
    <dgm:pt modelId="{6F79A75B-7316-4FCE-8AE4-6D156FE6F9DA}">
      <dgm:prSet phldrT="[Κείμενο]" custT="1"/>
      <dgm:spPr/>
      <dgm:t>
        <a:bodyPr/>
        <a:lstStyle/>
        <a:p>
          <a:endParaRPr lang="el-GR" sz="1400" b="1" dirty="0">
            <a:solidFill>
              <a:srgbClr val="0070C0"/>
            </a:solidFill>
          </a:endParaRPr>
        </a:p>
      </dgm:t>
    </dgm:pt>
    <dgm:pt modelId="{9F84D3DD-BA50-48CB-9058-C7DEC079F507}" type="parTrans" cxnId="{5C5628A0-231F-49DE-84D8-76B1338E3EE6}">
      <dgm:prSet/>
      <dgm:spPr/>
      <dgm:t>
        <a:bodyPr/>
        <a:lstStyle/>
        <a:p>
          <a:endParaRPr lang="el-GR" sz="1400"/>
        </a:p>
      </dgm:t>
    </dgm:pt>
    <dgm:pt modelId="{918EFE5B-E189-4762-B103-B9DB78A0CAFA}" type="sibTrans" cxnId="{5C5628A0-231F-49DE-84D8-76B1338E3EE6}">
      <dgm:prSet/>
      <dgm:spPr/>
      <dgm:t>
        <a:bodyPr/>
        <a:lstStyle/>
        <a:p>
          <a:endParaRPr lang="el-GR" sz="1400"/>
        </a:p>
      </dgm:t>
    </dgm:pt>
    <dgm:pt modelId="{45BF24A9-6EFB-4577-8DBB-A26A99009FD5}">
      <dgm:prSet phldrT="[Κείμενο]" custT="1"/>
      <dgm:spPr/>
      <dgm:t>
        <a:bodyPr/>
        <a:lstStyle/>
        <a:p>
          <a:endParaRPr lang="el-GR" sz="1400" b="1" dirty="0">
            <a:solidFill>
              <a:srgbClr val="0070C0"/>
            </a:solidFill>
          </a:endParaRPr>
        </a:p>
      </dgm:t>
    </dgm:pt>
    <dgm:pt modelId="{DF0629BE-BA98-41D1-81F6-1D79A08EF918}" type="parTrans" cxnId="{4C678928-DECA-4F5E-96CF-27DCF92EDB56}">
      <dgm:prSet/>
      <dgm:spPr/>
      <dgm:t>
        <a:bodyPr/>
        <a:lstStyle/>
        <a:p>
          <a:endParaRPr lang="el-GR" sz="1400"/>
        </a:p>
      </dgm:t>
    </dgm:pt>
    <dgm:pt modelId="{73A01C07-3906-430F-A2B2-331D43CC32E1}" type="sibTrans" cxnId="{4C678928-DECA-4F5E-96CF-27DCF92EDB56}">
      <dgm:prSet/>
      <dgm:spPr/>
      <dgm:t>
        <a:bodyPr/>
        <a:lstStyle/>
        <a:p>
          <a:endParaRPr lang="el-GR" sz="1400"/>
        </a:p>
      </dgm:t>
    </dgm:pt>
    <dgm:pt modelId="{03542EEA-6746-4515-BDA0-2DE42D0E5F82}">
      <dgm:prSet phldrT="[Κείμενο]" custT="1"/>
      <dgm:spPr/>
      <dgm:t>
        <a:bodyPr/>
        <a:lstStyle/>
        <a:p>
          <a:endParaRPr lang="el-GR" sz="1400" dirty="0">
            <a:solidFill>
              <a:srgbClr val="0070C0"/>
            </a:solidFill>
          </a:endParaRPr>
        </a:p>
      </dgm:t>
    </dgm:pt>
    <dgm:pt modelId="{0A5A2DCB-B876-4011-89D1-471CA2095652}" type="parTrans" cxnId="{7928F098-3549-4613-B5F9-E329C7D4BFD6}">
      <dgm:prSet/>
      <dgm:spPr/>
      <dgm:t>
        <a:bodyPr/>
        <a:lstStyle/>
        <a:p>
          <a:endParaRPr lang="el-GR" sz="1400"/>
        </a:p>
      </dgm:t>
    </dgm:pt>
    <dgm:pt modelId="{5D847620-F7CD-480B-A6B2-89385F17C59E}" type="sibTrans" cxnId="{7928F098-3549-4613-B5F9-E329C7D4BFD6}">
      <dgm:prSet/>
      <dgm:spPr/>
      <dgm:t>
        <a:bodyPr/>
        <a:lstStyle/>
        <a:p>
          <a:endParaRPr lang="el-GR" sz="1400"/>
        </a:p>
      </dgm:t>
    </dgm:pt>
    <dgm:pt modelId="{12FC79F7-A4B9-4906-BED3-02E316B8FA0E}" type="pres">
      <dgm:prSet presAssocID="{BEA8B330-D7B3-4B63-ACE6-EA968F72568C}" presName="Name0" presStyleCnt="0">
        <dgm:presLayoutVars>
          <dgm:chMax/>
          <dgm:chPref/>
          <dgm:dir/>
        </dgm:presLayoutVars>
      </dgm:prSet>
      <dgm:spPr/>
      <dgm:t>
        <a:bodyPr/>
        <a:lstStyle/>
        <a:p>
          <a:endParaRPr lang="el-GR"/>
        </a:p>
      </dgm:t>
    </dgm:pt>
    <dgm:pt modelId="{C26BADDA-723D-4312-BE8F-D9A39F0BD919}" type="pres">
      <dgm:prSet presAssocID="{6F79A75B-7316-4FCE-8AE4-6D156FE6F9DA}" presName="composite" presStyleCnt="0">
        <dgm:presLayoutVars>
          <dgm:chMax val="1"/>
          <dgm:chPref val="1"/>
        </dgm:presLayoutVars>
      </dgm:prSet>
      <dgm:spPr/>
    </dgm:pt>
    <dgm:pt modelId="{73180DAF-F017-4D07-B2B6-83077C3376D0}" type="pres">
      <dgm:prSet presAssocID="{6F79A75B-7316-4FCE-8AE4-6D156FE6F9DA}" presName="Accent" presStyleLbl="trAlignAcc1" presStyleIdx="0" presStyleCnt="3" custLinFactNeighborX="-532" custLinFactNeighborY="936">
        <dgm:presLayoutVars>
          <dgm:chMax val="0"/>
          <dgm:chPref val="0"/>
        </dgm:presLayoutVars>
      </dgm:prSet>
      <dgm:spPr>
        <a:ln>
          <a:noFill/>
        </a:ln>
      </dgm:spPr>
      <dgm:t>
        <a:bodyPr/>
        <a:lstStyle/>
        <a:p>
          <a:endParaRPr lang="el-GR"/>
        </a:p>
      </dgm:t>
    </dgm:pt>
    <dgm:pt modelId="{EFEE7331-20CA-443D-B169-60A187327226}" type="pres">
      <dgm:prSet presAssocID="{6F79A75B-7316-4FCE-8AE4-6D156FE6F9DA}" presName="Image" presStyleLbl="alignImgPlace1" presStyleIdx="0" presStyleCnt="3">
        <dgm:presLayoutVars>
          <dgm:chMax val="0"/>
          <dgm:chPref val="0"/>
        </dgm:presLayoutVars>
      </dgm:prSet>
      <dgm:spPr/>
      <dgm:t>
        <a:bodyPr/>
        <a:lstStyle/>
        <a:p>
          <a:endParaRPr lang="el-GR"/>
        </a:p>
      </dgm:t>
    </dgm:pt>
    <dgm:pt modelId="{6B78B872-8F46-4B77-AFA6-0C6EE948D20A}" type="pres">
      <dgm:prSet presAssocID="{6F79A75B-7316-4FCE-8AE4-6D156FE6F9DA}" presName="ChildComposite" presStyleCnt="0"/>
      <dgm:spPr/>
    </dgm:pt>
    <dgm:pt modelId="{5195E5D8-5956-430B-B96B-2CE8CD2D9C08}" type="pres">
      <dgm:prSet presAssocID="{6F79A75B-7316-4FCE-8AE4-6D156FE6F9DA}" presName="Child" presStyleLbl="node1" presStyleIdx="0" presStyleCnt="0">
        <dgm:presLayoutVars>
          <dgm:chMax val="0"/>
          <dgm:chPref val="0"/>
          <dgm:bulletEnabled val="1"/>
        </dgm:presLayoutVars>
      </dgm:prSet>
      <dgm:spPr/>
    </dgm:pt>
    <dgm:pt modelId="{5D7C6A80-6A10-4640-87C2-9EA2AF9BFDC1}" type="pres">
      <dgm:prSet presAssocID="{6F79A75B-7316-4FCE-8AE4-6D156FE6F9DA}" presName="Parent" presStyleLbl="revTx" presStyleIdx="0" presStyleCnt="3">
        <dgm:presLayoutVars>
          <dgm:chMax val="1"/>
          <dgm:chPref val="0"/>
          <dgm:bulletEnabled val="1"/>
        </dgm:presLayoutVars>
      </dgm:prSet>
      <dgm:spPr/>
      <dgm:t>
        <a:bodyPr/>
        <a:lstStyle/>
        <a:p>
          <a:endParaRPr lang="el-GR"/>
        </a:p>
      </dgm:t>
    </dgm:pt>
    <dgm:pt modelId="{3F37D3F4-5100-4AA3-B1B4-89D252F84611}" type="pres">
      <dgm:prSet presAssocID="{918EFE5B-E189-4762-B103-B9DB78A0CAFA}" presName="sibTrans" presStyleCnt="0"/>
      <dgm:spPr/>
    </dgm:pt>
    <dgm:pt modelId="{A2F47DB5-5C9E-4DD6-9F89-11E380032BE6}" type="pres">
      <dgm:prSet presAssocID="{45BF24A9-6EFB-4577-8DBB-A26A99009FD5}" presName="composite" presStyleCnt="0">
        <dgm:presLayoutVars>
          <dgm:chMax val="1"/>
          <dgm:chPref val="1"/>
        </dgm:presLayoutVars>
      </dgm:prSet>
      <dgm:spPr/>
    </dgm:pt>
    <dgm:pt modelId="{ECD95A0C-CEDF-425B-8ABC-F61668814F75}" type="pres">
      <dgm:prSet presAssocID="{45BF24A9-6EFB-4577-8DBB-A26A99009FD5}" presName="Accent" presStyleLbl="trAlignAcc1" presStyleIdx="1" presStyleCnt="3">
        <dgm:presLayoutVars>
          <dgm:chMax val="0"/>
          <dgm:chPref val="0"/>
        </dgm:presLayoutVars>
      </dgm:prSet>
      <dgm:spPr>
        <a:ln>
          <a:noFill/>
        </a:ln>
      </dgm:spPr>
      <dgm:t>
        <a:bodyPr/>
        <a:lstStyle/>
        <a:p>
          <a:endParaRPr lang="el-GR"/>
        </a:p>
      </dgm:t>
    </dgm:pt>
    <dgm:pt modelId="{239F2695-FCBC-43B6-8457-7B6691F250EE}" type="pres">
      <dgm:prSet presAssocID="{45BF24A9-6EFB-4577-8DBB-A26A99009FD5}" presName="Image" presStyleLbl="alignImgPlace1" presStyleIdx="1" presStyleCnt="3" custScaleX="164098" custScaleY="166641" custLinFactNeighborX="44590" custLinFactNeighborY="-86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FA63016-74F1-4065-8345-48A5B19F1F5C}" type="pres">
      <dgm:prSet presAssocID="{45BF24A9-6EFB-4577-8DBB-A26A99009FD5}" presName="ChildComposite" presStyleCnt="0"/>
      <dgm:spPr/>
    </dgm:pt>
    <dgm:pt modelId="{E0396435-EBC7-4713-A1F0-C7BBC9FF23C5}" type="pres">
      <dgm:prSet presAssocID="{45BF24A9-6EFB-4577-8DBB-A26A99009FD5}" presName="Child" presStyleLbl="node1" presStyleIdx="0" presStyleCnt="0">
        <dgm:presLayoutVars>
          <dgm:chMax val="0"/>
          <dgm:chPref val="0"/>
          <dgm:bulletEnabled val="1"/>
        </dgm:presLayoutVars>
      </dgm:prSet>
      <dgm:spPr/>
    </dgm:pt>
    <dgm:pt modelId="{7BE74197-9012-472A-9161-2E2B1E7B5F80}" type="pres">
      <dgm:prSet presAssocID="{45BF24A9-6EFB-4577-8DBB-A26A99009FD5}" presName="Parent" presStyleLbl="revTx" presStyleIdx="1" presStyleCnt="3">
        <dgm:presLayoutVars>
          <dgm:chMax val="1"/>
          <dgm:chPref val="0"/>
          <dgm:bulletEnabled val="1"/>
        </dgm:presLayoutVars>
      </dgm:prSet>
      <dgm:spPr/>
      <dgm:t>
        <a:bodyPr/>
        <a:lstStyle/>
        <a:p>
          <a:endParaRPr lang="el-GR"/>
        </a:p>
      </dgm:t>
    </dgm:pt>
    <dgm:pt modelId="{24170E83-9281-4BB2-9D08-658252402236}" type="pres">
      <dgm:prSet presAssocID="{73A01C07-3906-430F-A2B2-331D43CC32E1}" presName="sibTrans" presStyleCnt="0"/>
      <dgm:spPr/>
    </dgm:pt>
    <dgm:pt modelId="{41C77048-E652-434F-B3A7-3BA95658AFD1}" type="pres">
      <dgm:prSet presAssocID="{03542EEA-6746-4515-BDA0-2DE42D0E5F82}" presName="composite" presStyleCnt="0">
        <dgm:presLayoutVars>
          <dgm:chMax val="1"/>
          <dgm:chPref val="1"/>
        </dgm:presLayoutVars>
      </dgm:prSet>
      <dgm:spPr/>
    </dgm:pt>
    <dgm:pt modelId="{98D7FCC5-33BD-4792-8C2A-8261A82302D8}" type="pres">
      <dgm:prSet presAssocID="{03542EEA-6746-4515-BDA0-2DE42D0E5F82}" presName="Accent" presStyleLbl="trAlignAcc1" presStyleIdx="2" presStyleCnt="3">
        <dgm:presLayoutVars>
          <dgm:chMax val="0"/>
          <dgm:chPref val="0"/>
        </dgm:presLayoutVars>
      </dgm:prSet>
      <dgm:spPr>
        <a:ln>
          <a:noFill/>
        </a:ln>
      </dgm:spPr>
      <dgm:t>
        <a:bodyPr/>
        <a:lstStyle/>
        <a:p>
          <a:endParaRPr lang="el-GR"/>
        </a:p>
      </dgm:t>
    </dgm:pt>
    <dgm:pt modelId="{0E88FC5A-DD2E-4EF1-86EE-08DD5D7C5F33}" type="pres">
      <dgm:prSet presAssocID="{03542EEA-6746-4515-BDA0-2DE42D0E5F82}" presName="Image" presStyleLbl="alignImgPlace1" presStyleIdx="2" presStyleCnt="3" custScaleX="180945" custScaleY="172904" custLinFactNeighborX="27887" custLinFactNeighborY="1255">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E678BAE4-5190-49C1-8578-8B108D0B5B70}" type="pres">
      <dgm:prSet presAssocID="{03542EEA-6746-4515-BDA0-2DE42D0E5F82}" presName="ChildComposite" presStyleCnt="0"/>
      <dgm:spPr/>
    </dgm:pt>
    <dgm:pt modelId="{C7FBF8F9-DBB2-422F-A19E-37C247791FFD}" type="pres">
      <dgm:prSet presAssocID="{03542EEA-6746-4515-BDA0-2DE42D0E5F82}" presName="Child" presStyleLbl="node1" presStyleIdx="0" presStyleCnt="0">
        <dgm:presLayoutVars>
          <dgm:chMax val="0"/>
          <dgm:chPref val="0"/>
          <dgm:bulletEnabled val="1"/>
        </dgm:presLayoutVars>
      </dgm:prSet>
      <dgm:spPr/>
    </dgm:pt>
    <dgm:pt modelId="{A4B5FB98-B0B1-43D7-8919-27AABD8A74A6}" type="pres">
      <dgm:prSet presAssocID="{03542EEA-6746-4515-BDA0-2DE42D0E5F82}" presName="Parent" presStyleLbl="revTx" presStyleIdx="2" presStyleCnt="3">
        <dgm:presLayoutVars>
          <dgm:chMax val="1"/>
          <dgm:chPref val="0"/>
          <dgm:bulletEnabled val="1"/>
        </dgm:presLayoutVars>
      </dgm:prSet>
      <dgm:spPr/>
      <dgm:t>
        <a:bodyPr/>
        <a:lstStyle/>
        <a:p>
          <a:endParaRPr lang="el-GR"/>
        </a:p>
      </dgm:t>
    </dgm:pt>
  </dgm:ptLst>
  <dgm:cxnLst>
    <dgm:cxn modelId="{4C678928-DECA-4F5E-96CF-27DCF92EDB56}" srcId="{BEA8B330-D7B3-4B63-ACE6-EA968F72568C}" destId="{45BF24A9-6EFB-4577-8DBB-A26A99009FD5}" srcOrd="1" destOrd="0" parTransId="{DF0629BE-BA98-41D1-81F6-1D79A08EF918}" sibTransId="{73A01C07-3906-430F-A2B2-331D43CC32E1}"/>
    <dgm:cxn modelId="{266DE6CF-FAFE-4AEE-BF07-8D0025375C1C}" type="presOf" srcId="{6F79A75B-7316-4FCE-8AE4-6D156FE6F9DA}" destId="{5D7C6A80-6A10-4640-87C2-9EA2AF9BFDC1}" srcOrd="0" destOrd="0" presId="urn:microsoft.com/office/officeart/2008/layout/CaptionedPictures"/>
    <dgm:cxn modelId="{246DCB98-C58D-4752-A7A0-20597D1ADE83}" type="presOf" srcId="{03542EEA-6746-4515-BDA0-2DE42D0E5F82}" destId="{A4B5FB98-B0B1-43D7-8919-27AABD8A74A6}" srcOrd="0" destOrd="0" presId="urn:microsoft.com/office/officeart/2008/layout/CaptionedPictures"/>
    <dgm:cxn modelId="{0DAA9E97-8F68-4C33-9274-B70785CFB7F7}" type="presOf" srcId="{45BF24A9-6EFB-4577-8DBB-A26A99009FD5}" destId="{7BE74197-9012-472A-9161-2E2B1E7B5F80}" srcOrd="0" destOrd="0" presId="urn:microsoft.com/office/officeart/2008/layout/CaptionedPictures"/>
    <dgm:cxn modelId="{7928F098-3549-4613-B5F9-E329C7D4BFD6}" srcId="{BEA8B330-D7B3-4B63-ACE6-EA968F72568C}" destId="{03542EEA-6746-4515-BDA0-2DE42D0E5F82}" srcOrd="2" destOrd="0" parTransId="{0A5A2DCB-B876-4011-89D1-471CA2095652}" sibTransId="{5D847620-F7CD-480B-A6B2-89385F17C59E}"/>
    <dgm:cxn modelId="{5C5628A0-231F-49DE-84D8-76B1338E3EE6}" srcId="{BEA8B330-D7B3-4B63-ACE6-EA968F72568C}" destId="{6F79A75B-7316-4FCE-8AE4-6D156FE6F9DA}" srcOrd="0" destOrd="0" parTransId="{9F84D3DD-BA50-48CB-9058-C7DEC079F507}" sibTransId="{918EFE5B-E189-4762-B103-B9DB78A0CAFA}"/>
    <dgm:cxn modelId="{7583DCF6-9018-4E85-8AC9-4F459717284C}" type="presOf" srcId="{BEA8B330-D7B3-4B63-ACE6-EA968F72568C}" destId="{12FC79F7-A4B9-4906-BED3-02E316B8FA0E}" srcOrd="0" destOrd="0" presId="urn:microsoft.com/office/officeart/2008/layout/CaptionedPictures"/>
    <dgm:cxn modelId="{018B639A-87A8-4EA7-B7F2-22B3557DA799}" type="presParOf" srcId="{12FC79F7-A4B9-4906-BED3-02E316B8FA0E}" destId="{C26BADDA-723D-4312-BE8F-D9A39F0BD919}" srcOrd="0" destOrd="0" presId="urn:microsoft.com/office/officeart/2008/layout/CaptionedPictures"/>
    <dgm:cxn modelId="{2D7497BC-71BA-456C-98AE-17B6D6C39A70}" type="presParOf" srcId="{C26BADDA-723D-4312-BE8F-D9A39F0BD919}" destId="{73180DAF-F017-4D07-B2B6-83077C3376D0}" srcOrd="0" destOrd="0" presId="urn:microsoft.com/office/officeart/2008/layout/CaptionedPictures"/>
    <dgm:cxn modelId="{35944980-874A-4320-BBB4-D858BD69F41E}" type="presParOf" srcId="{C26BADDA-723D-4312-BE8F-D9A39F0BD919}" destId="{EFEE7331-20CA-443D-B169-60A187327226}" srcOrd="1" destOrd="0" presId="urn:microsoft.com/office/officeart/2008/layout/CaptionedPictures"/>
    <dgm:cxn modelId="{6E038EF4-01EE-4651-9D40-66CDD2222A0F}" type="presParOf" srcId="{C26BADDA-723D-4312-BE8F-D9A39F0BD919}" destId="{6B78B872-8F46-4B77-AFA6-0C6EE948D20A}" srcOrd="2" destOrd="0" presId="urn:microsoft.com/office/officeart/2008/layout/CaptionedPictures"/>
    <dgm:cxn modelId="{C69CF8C6-2E92-4C67-930B-F4CAC5217856}" type="presParOf" srcId="{6B78B872-8F46-4B77-AFA6-0C6EE948D20A}" destId="{5195E5D8-5956-430B-B96B-2CE8CD2D9C08}" srcOrd="0" destOrd="0" presId="urn:microsoft.com/office/officeart/2008/layout/CaptionedPictures"/>
    <dgm:cxn modelId="{772B8AAF-BD5E-4830-A403-CFF360D712CB}" type="presParOf" srcId="{6B78B872-8F46-4B77-AFA6-0C6EE948D20A}" destId="{5D7C6A80-6A10-4640-87C2-9EA2AF9BFDC1}" srcOrd="1" destOrd="0" presId="urn:microsoft.com/office/officeart/2008/layout/CaptionedPictures"/>
    <dgm:cxn modelId="{5294A63C-9D16-4B05-8868-601858F72B47}" type="presParOf" srcId="{12FC79F7-A4B9-4906-BED3-02E316B8FA0E}" destId="{3F37D3F4-5100-4AA3-B1B4-89D252F84611}" srcOrd="1" destOrd="0" presId="urn:microsoft.com/office/officeart/2008/layout/CaptionedPictures"/>
    <dgm:cxn modelId="{A88583A3-F4C6-400B-81C5-61F427613296}" type="presParOf" srcId="{12FC79F7-A4B9-4906-BED3-02E316B8FA0E}" destId="{A2F47DB5-5C9E-4DD6-9F89-11E380032BE6}" srcOrd="2" destOrd="0" presId="urn:microsoft.com/office/officeart/2008/layout/CaptionedPictures"/>
    <dgm:cxn modelId="{0AB0AB9C-20A9-4981-9263-9AFF5A0369C1}" type="presParOf" srcId="{A2F47DB5-5C9E-4DD6-9F89-11E380032BE6}" destId="{ECD95A0C-CEDF-425B-8ABC-F61668814F75}" srcOrd="0" destOrd="0" presId="urn:microsoft.com/office/officeart/2008/layout/CaptionedPictures"/>
    <dgm:cxn modelId="{4215653F-DB80-42F5-B462-491459A84911}" type="presParOf" srcId="{A2F47DB5-5C9E-4DD6-9F89-11E380032BE6}" destId="{239F2695-FCBC-43B6-8457-7B6691F250EE}" srcOrd="1" destOrd="0" presId="urn:microsoft.com/office/officeart/2008/layout/CaptionedPictures"/>
    <dgm:cxn modelId="{3754EDD8-1330-4FFE-BA9D-581D47658BB5}" type="presParOf" srcId="{A2F47DB5-5C9E-4DD6-9F89-11E380032BE6}" destId="{1FA63016-74F1-4065-8345-48A5B19F1F5C}" srcOrd="2" destOrd="0" presId="urn:microsoft.com/office/officeart/2008/layout/CaptionedPictures"/>
    <dgm:cxn modelId="{91B74EAF-A24D-4FB7-8D5C-0FA33F8C5F5A}" type="presParOf" srcId="{1FA63016-74F1-4065-8345-48A5B19F1F5C}" destId="{E0396435-EBC7-4713-A1F0-C7BBC9FF23C5}" srcOrd="0" destOrd="0" presId="urn:microsoft.com/office/officeart/2008/layout/CaptionedPictures"/>
    <dgm:cxn modelId="{A82F19A8-3647-4DF0-8497-03D648C45F99}" type="presParOf" srcId="{1FA63016-74F1-4065-8345-48A5B19F1F5C}" destId="{7BE74197-9012-472A-9161-2E2B1E7B5F80}" srcOrd="1" destOrd="0" presId="urn:microsoft.com/office/officeart/2008/layout/CaptionedPictures"/>
    <dgm:cxn modelId="{E336B8FD-BB29-48E5-8B3C-8138722A0373}" type="presParOf" srcId="{12FC79F7-A4B9-4906-BED3-02E316B8FA0E}" destId="{24170E83-9281-4BB2-9D08-658252402236}" srcOrd="3" destOrd="0" presId="urn:microsoft.com/office/officeart/2008/layout/CaptionedPictures"/>
    <dgm:cxn modelId="{F9AE405D-03E3-4B71-BD8A-F271F746230F}" type="presParOf" srcId="{12FC79F7-A4B9-4906-BED3-02E316B8FA0E}" destId="{41C77048-E652-434F-B3A7-3BA95658AFD1}" srcOrd="4" destOrd="0" presId="urn:microsoft.com/office/officeart/2008/layout/CaptionedPictures"/>
    <dgm:cxn modelId="{65068A04-135B-4AE1-A277-67970A4FBB35}" type="presParOf" srcId="{41C77048-E652-434F-B3A7-3BA95658AFD1}" destId="{98D7FCC5-33BD-4792-8C2A-8261A82302D8}" srcOrd="0" destOrd="0" presId="urn:microsoft.com/office/officeart/2008/layout/CaptionedPictures"/>
    <dgm:cxn modelId="{5B84C9FC-579E-4312-BCC7-3D97A9AC7008}" type="presParOf" srcId="{41C77048-E652-434F-B3A7-3BA95658AFD1}" destId="{0E88FC5A-DD2E-4EF1-86EE-08DD5D7C5F33}" srcOrd="1" destOrd="0" presId="urn:microsoft.com/office/officeart/2008/layout/CaptionedPictures"/>
    <dgm:cxn modelId="{95C1E374-5AA0-40FF-9DD4-C1E181F57CF3}" type="presParOf" srcId="{41C77048-E652-434F-B3A7-3BA95658AFD1}" destId="{E678BAE4-5190-49C1-8578-8B108D0B5B70}" srcOrd="2" destOrd="0" presId="urn:microsoft.com/office/officeart/2008/layout/CaptionedPictures"/>
    <dgm:cxn modelId="{964054C8-C7E4-4D56-B9BF-F5C21F04A065}" type="presParOf" srcId="{E678BAE4-5190-49C1-8578-8B108D0B5B70}" destId="{C7FBF8F9-DBB2-422F-A19E-37C247791FFD}" srcOrd="0" destOrd="0" presId="urn:microsoft.com/office/officeart/2008/layout/CaptionedPictures"/>
    <dgm:cxn modelId="{704C36AD-3572-49D7-8CBF-11B62D6DB79D}" type="presParOf" srcId="{E678BAE4-5190-49C1-8578-8B108D0B5B70}" destId="{A4B5FB98-B0B1-43D7-8919-27AABD8A74A6}"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879E1C-43CE-4622-B31B-C0F1DC0A0F95}"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l-GR"/>
        </a:p>
      </dgm:t>
    </dgm:pt>
    <dgm:pt modelId="{7F519C55-71C4-482C-83CF-F0D63639E156}">
      <dgm:prSet phldrT="[Κείμενο]" custT="1"/>
      <dgm:spPr/>
      <dgm:t>
        <a:bodyPr/>
        <a:lstStyle/>
        <a:p>
          <a:r>
            <a:rPr lang="en-US" sz="1200" dirty="0" smtClean="0">
              <a:solidFill>
                <a:srgbClr val="0033CC"/>
              </a:solidFill>
            </a:rPr>
            <a:t>Award for NBG's Social Corporate Responsibility Report</a:t>
          </a:r>
          <a:endParaRPr lang="el-GR" sz="1200" dirty="0"/>
        </a:p>
      </dgm:t>
    </dgm:pt>
    <dgm:pt modelId="{36A29C2F-8CA3-436B-9223-14EBDED570BD}" type="parTrans" cxnId="{5CF0E791-A62F-4179-ABCF-F805933B777B}">
      <dgm:prSet/>
      <dgm:spPr/>
      <dgm:t>
        <a:bodyPr/>
        <a:lstStyle/>
        <a:p>
          <a:endParaRPr lang="el-GR"/>
        </a:p>
      </dgm:t>
    </dgm:pt>
    <dgm:pt modelId="{1638A871-BB78-4354-B235-EEA16EF31F35}" type="sibTrans" cxnId="{5CF0E791-A62F-4179-ABCF-F805933B777B}">
      <dgm:prSet/>
      <dgm:spPr/>
      <dgm:t>
        <a:bodyPr/>
        <a:lstStyle/>
        <a:p>
          <a:endParaRPr lang="el-GR"/>
        </a:p>
      </dgm:t>
    </dgm:pt>
    <dgm:pt modelId="{CEC4E7DF-30F4-4DFB-9DFA-D27F74F4F307}">
      <dgm:prSet phldrT="[Κείμενο]" custT="1"/>
      <dgm:spPr/>
      <dgm:t>
        <a:bodyPr/>
        <a:lstStyle/>
        <a:p>
          <a:r>
            <a:rPr lang="en-US" sz="1200" dirty="0" smtClean="0">
              <a:solidFill>
                <a:srgbClr val="0033CC"/>
              </a:solidFill>
            </a:rPr>
            <a:t>Award for NBG’s ‘Internal Communication Actions’ in the ‘Corporate Affairs Excellence Awards 2015’</a:t>
          </a:r>
          <a:endParaRPr lang="el-GR" sz="1200" dirty="0">
            <a:solidFill>
              <a:srgbClr val="0033CC"/>
            </a:solidFill>
          </a:endParaRPr>
        </a:p>
      </dgm:t>
    </dgm:pt>
    <dgm:pt modelId="{86E94AA1-418D-40C8-AD27-F628861E5FD9}" type="parTrans" cxnId="{F1A8E286-413D-4E2F-8F3E-D67623E00314}">
      <dgm:prSet/>
      <dgm:spPr/>
      <dgm:t>
        <a:bodyPr/>
        <a:lstStyle/>
        <a:p>
          <a:endParaRPr lang="el-GR"/>
        </a:p>
      </dgm:t>
    </dgm:pt>
    <dgm:pt modelId="{144004C8-092E-4980-9F37-DC85E6E3DD48}" type="sibTrans" cxnId="{F1A8E286-413D-4E2F-8F3E-D67623E00314}">
      <dgm:prSet/>
      <dgm:spPr/>
      <dgm:t>
        <a:bodyPr/>
        <a:lstStyle/>
        <a:p>
          <a:endParaRPr lang="el-GR"/>
        </a:p>
      </dgm:t>
    </dgm:pt>
    <dgm:pt modelId="{7DEEFF5E-DADD-46A6-B22E-4A036975CD8F}">
      <dgm:prSet phldrT="[Κείμενο]" custT="1"/>
      <dgm:spPr/>
      <dgm:t>
        <a:bodyPr/>
        <a:lstStyle/>
        <a:p>
          <a:r>
            <a:rPr lang="en-US" sz="1200" dirty="0" smtClean="0">
              <a:solidFill>
                <a:srgbClr val="0033CC"/>
              </a:solidFill>
            </a:rPr>
            <a:t>Key awards for NBG’s Environmental Responsibility and Actions under the ‘Environmental  Awards 2015’</a:t>
          </a:r>
          <a:endParaRPr lang="el-GR" sz="1200" dirty="0"/>
        </a:p>
      </dgm:t>
    </dgm:pt>
    <dgm:pt modelId="{3C23BB06-53EF-44AC-BDD4-6B19279486E1}" type="parTrans" cxnId="{CD2F0CA9-C2E3-49BC-91EE-1DF7574668F7}">
      <dgm:prSet/>
      <dgm:spPr/>
      <dgm:t>
        <a:bodyPr/>
        <a:lstStyle/>
        <a:p>
          <a:endParaRPr lang="el-GR"/>
        </a:p>
      </dgm:t>
    </dgm:pt>
    <dgm:pt modelId="{2FF0A1AD-3E73-4F61-A8AD-773243066957}" type="sibTrans" cxnId="{CD2F0CA9-C2E3-49BC-91EE-1DF7574668F7}">
      <dgm:prSet/>
      <dgm:spPr/>
      <dgm:t>
        <a:bodyPr/>
        <a:lstStyle/>
        <a:p>
          <a:endParaRPr lang="el-GR"/>
        </a:p>
      </dgm:t>
    </dgm:pt>
    <dgm:pt modelId="{4103D6B0-E2FC-4BCF-A44A-82812CA665BF}">
      <dgm:prSet phldrT="[Κείμενο]" custT="1"/>
      <dgm:spPr/>
      <dgm:t>
        <a:bodyPr/>
        <a:lstStyle/>
        <a:p>
          <a:r>
            <a:rPr lang="en-US" sz="1200" dirty="0" smtClean="0">
              <a:solidFill>
                <a:srgbClr val="0033CC"/>
              </a:solidFill>
            </a:rPr>
            <a:t>Most famous brand in the ‘Famous Brands 2014 Survey’</a:t>
          </a:r>
          <a:endParaRPr lang="el-GR" sz="1200" dirty="0"/>
        </a:p>
      </dgm:t>
    </dgm:pt>
    <dgm:pt modelId="{3A89D69B-7F7A-4E20-A08E-044C9E3BCD6A}" type="parTrans" cxnId="{D1F0748E-F429-492E-8635-F5C176A26AC7}">
      <dgm:prSet/>
      <dgm:spPr/>
      <dgm:t>
        <a:bodyPr/>
        <a:lstStyle/>
        <a:p>
          <a:endParaRPr lang="el-GR"/>
        </a:p>
      </dgm:t>
    </dgm:pt>
    <dgm:pt modelId="{24D7B720-7294-43FA-9F68-72E2064FFEDE}" type="sibTrans" cxnId="{D1F0748E-F429-492E-8635-F5C176A26AC7}">
      <dgm:prSet/>
      <dgm:spPr/>
      <dgm:t>
        <a:bodyPr/>
        <a:lstStyle/>
        <a:p>
          <a:endParaRPr lang="el-GR"/>
        </a:p>
      </dgm:t>
    </dgm:pt>
    <dgm:pt modelId="{5F41A777-5471-4E23-BF2F-B829BB5A2658}">
      <dgm:prSet phldrT="[Κείμενο]" custT="1"/>
      <dgm:spPr/>
      <dgm:t>
        <a:bodyPr/>
        <a:lstStyle/>
        <a:p>
          <a:endParaRPr lang="en-US" sz="1200" dirty="0" smtClean="0"/>
        </a:p>
        <a:p>
          <a:r>
            <a:rPr lang="el-GR" sz="1200" dirty="0" smtClean="0">
              <a:solidFill>
                <a:srgbClr val="FF0000"/>
              </a:solidFill>
            </a:rPr>
            <a:t> </a:t>
          </a:r>
          <a:r>
            <a:rPr lang="en-US" sz="1200" dirty="0" smtClean="0">
              <a:solidFill>
                <a:schemeClr val="bg1"/>
              </a:solidFill>
            </a:rPr>
            <a:t>act</a:t>
          </a:r>
          <a:r>
            <a:rPr lang="el-GR" sz="1200" dirty="0" smtClean="0">
              <a:solidFill>
                <a:schemeClr val="bg1"/>
              </a:solidFill>
            </a:rPr>
            <a:t>4</a:t>
          </a:r>
          <a:r>
            <a:rPr lang="en-US" sz="1200" dirty="0" smtClean="0">
              <a:solidFill>
                <a:schemeClr val="bg1"/>
              </a:solidFill>
            </a:rPr>
            <a:t>Greece  crowd funding platform-2016 Silver Bite Award</a:t>
          </a:r>
          <a:endParaRPr lang="el-GR" sz="1200" dirty="0">
            <a:solidFill>
              <a:schemeClr val="bg1"/>
            </a:solidFill>
          </a:endParaRPr>
        </a:p>
      </dgm:t>
    </dgm:pt>
    <dgm:pt modelId="{3769D6DD-296B-4B17-A7CA-6DB6E90DABCE}" type="parTrans" cxnId="{88863CEC-18CD-47BB-8B8B-7D908C1C4EA8}">
      <dgm:prSet/>
      <dgm:spPr/>
      <dgm:t>
        <a:bodyPr/>
        <a:lstStyle/>
        <a:p>
          <a:endParaRPr lang="el-GR"/>
        </a:p>
      </dgm:t>
    </dgm:pt>
    <dgm:pt modelId="{F45B12FD-F684-478A-8E9B-F8119FE23BB3}" type="sibTrans" cxnId="{88863CEC-18CD-47BB-8B8B-7D908C1C4EA8}">
      <dgm:prSet/>
      <dgm:spPr/>
      <dgm:t>
        <a:bodyPr/>
        <a:lstStyle/>
        <a:p>
          <a:endParaRPr lang="el-GR"/>
        </a:p>
      </dgm:t>
    </dgm:pt>
    <dgm:pt modelId="{362D67AC-F117-472F-88BE-1B0CA8BFECE2}" type="pres">
      <dgm:prSet presAssocID="{85879E1C-43CE-4622-B31B-C0F1DC0A0F95}" presName="cycle" presStyleCnt="0">
        <dgm:presLayoutVars>
          <dgm:dir/>
          <dgm:resizeHandles val="exact"/>
        </dgm:presLayoutVars>
      </dgm:prSet>
      <dgm:spPr/>
      <dgm:t>
        <a:bodyPr/>
        <a:lstStyle/>
        <a:p>
          <a:endParaRPr lang="el-GR"/>
        </a:p>
      </dgm:t>
    </dgm:pt>
    <dgm:pt modelId="{BB237526-3802-4A83-B205-33F2D25E8C1F}" type="pres">
      <dgm:prSet presAssocID="{7F519C55-71C4-482C-83CF-F0D63639E156}" presName="node" presStyleLbl="node1" presStyleIdx="0" presStyleCnt="5">
        <dgm:presLayoutVars>
          <dgm:bulletEnabled val="1"/>
        </dgm:presLayoutVars>
      </dgm:prSet>
      <dgm:spPr/>
      <dgm:t>
        <a:bodyPr/>
        <a:lstStyle/>
        <a:p>
          <a:endParaRPr lang="el-GR"/>
        </a:p>
      </dgm:t>
    </dgm:pt>
    <dgm:pt modelId="{5321D2BB-2C25-4D9A-9791-739B6519EB28}" type="pres">
      <dgm:prSet presAssocID="{7F519C55-71C4-482C-83CF-F0D63639E156}" presName="spNode" presStyleCnt="0"/>
      <dgm:spPr/>
    </dgm:pt>
    <dgm:pt modelId="{EC04C798-F9F2-43ED-AC96-694A8DB7F5F4}" type="pres">
      <dgm:prSet presAssocID="{1638A871-BB78-4354-B235-EEA16EF31F35}" presName="sibTrans" presStyleLbl="sibTrans1D1" presStyleIdx="0" presStyleCnt="5"/>
      <dgm:spPr/>
      <dgm:t>
        <a:bodyPr/>
        <a:lstStyle/>
        <a:p>
          <a:endParaRPr lang="el-GR"/>
        </a:p>
      </dgm:t>
    </dgm:pt>
    <dgm:pt modelId="{0C5A38BA-F2A0-4315-891C-14D8E45EFB0C}" type="pres">
      <dgm:prSet presAssocID="{CEC4E7DF-30F4-4DFB-9DFA-D27F74F4F307}" presName="node" presStyleLbl="node1" presStyleIdx="1" presStyleCnt="5" custScaleY="128072">
        <dgm:presLayoutVars>
          <dgm:bulletEnabled val="1"/>
        </dgm:presLayoutVars>
      </dgm:prSet>
      <dgm:spPr/>
      <dgm:t>
        <a:bodyPr/>
        <a:lstStyle/>
        <a:p>
          <a:endParaRPr lang="el-GR"/>
        </a:p>
      </dgm:t>
    </dgm:pt>
    <dgm:pt modelId="{B0D1AD55-EFA0-42E5-82BA-8C1E5EC92AB6}" type="pres">
      <dgm:prSet presAssocID="{CEC4E7DF-30F4-4DFB-9DFA-D27F74F4F307}" presName="spNode" presStyleCnt="0"/>
      <dgm:spPr/>
    </dgm:pt>
    <dgm:pt modelId="{07004E62-E2C5-47C0-9A69-F4FD4F349F65}" type="pres">
      <dgm:prSet presAssocID="{144004C8-092E-4980-9F37-DC85E6E3DD48}" presName="sibTrans" presStyleLbl="sibTrans1D1" presStyleIdx="1" presStyleCnt="5"/>
      <dgm:spPr/>
      <dgm:t>
        <a:bodyPr/>
        <a:lstStyle/>
        <a:p>
          <a:endParaRPr lang="el-GR"/>
        </a:p>
      </dgm:t>
    </dgm:pt>
    <dgm:pt modelId="{F902BC99-79CC-43BB-B063-BE0CDF271338}" type="pres">
      <dgm:prSet presAssocID="{7DEEFF5E-DADD-46A6-B22E-4A036975CD8F}" presName="node" presStyleLbl="node1" presStyleIdx="2" presStyleCnt="5" custScaleX="110545">
        <dgm:presLayoutVars>
          <dgm:bulletEnabled val="1"/>
        </dgm:presLayoutVars>
      </dgm:prSet>
      <dgm:spPr/>
      <dgm:t>
        <a:bodyPr/>
        <a:lstStyle/>
        <a:p>
          <a:endParaRPr lang="el-GR"/>
        </a:p>
      </dgm:t>
    </dgm:pt>
    <dgm:pt modelId="{3BB202E2-A844-4D6B-AFFF-C7AD74662199}" type="pres">
      <dgm:prSet presAssocID="{7DEEFF5E-DADD-46A6-B22E-4A036975CD8F}" presName="spNode" presStyleCnt="0"/>
      <dgm:spPr/>
    </dgm:pt>
    <dgm:pt modelId="{AA0AE214-2DE2-4140-961E-BF48E169CF2B}" type="pres">
      <dgm:prSet presAssocID="{2FF0A1AD-3E73-4F61-A8AD-773243066957}" presName="sibTrans" presStyleLbl="sibTrans1D1" presStyleIdx="2" presStyleCnt="5"/>
      <dgm:spPr/>
      <dgm:t>
        <a:bodyPr/>
        <a:lstStyle/>
        <a:p>
          <a:endParaRPr lang="el-GR"/>
        </a:p>
      </dgm:t>
    </dgm:pt>
    <dgm:pt modelId="{3AD5CD5F-B721-4F59-85D4-8B8B60A1D2B1}" type="pres">
      <dgm:prSet presAssocID="{4103D6B0-E2FC-4BCF-A44A-82812CA665BF}" presName="node" presStyleLbl="node1" presStyleIdx="3" presStyleCnt="5">
        <dgm:presLayoutVars>
          <dgm:bulletEnabled val="1"/>
        </dgm:presLayoutVars>
      </dgm:prSet>
      <dgm:spPr/>
      <dgm:t>
        <a:bodyPr/>
        <a:lstStyle/>
        <a:p>
          <a:endParaRPr lang="el-GR"/>
        </a:p>
      </dgm:t>
    </dgm:pt>
    <dgm:pt modelId="{17B7256F-3715-464D-BFCE-D506C3EDAFAA}" type="pres">
      <dgm:prSet presAssocID="{4103D6B0-E2FC-4BCF-A44A-82812CA665BF}" presName="spNode" presStyleCnt="0"/>
      <dgm:spPr/>
    </dgm:pt>
    <dgm:pt modelId="{C16ADCAA-CD6D-4ADE-9861-03FACF69B392}" type="pres">
      <dgm:prSet presAssocID="{24D7B720-7294-43FA-9F68-72E2064FFEDE}" presName="sibTrans" presStyleLbl="sibTrans1D1" presStyleIdx="3" presStyleCnt="5"/>
      <dgm:spPr/>
      <dgm:t>
        <a:bodyPr/>
        <a:lstStyle/>
        <a:p>
          <a:endParaRPr lang="el-GR"/>
        </a:p>
      </dgm:t>
    </dgm:pt>
    <dgm:pt modelId="{E33F9542-8C46-4C7E-A3ED-6DEE2AFA3315}" type="pres">
      <dgm:prSet presAssocID="{5F41A777-5471-4E23-BF2F-B829BB5A2658}" presName="node" presStyleLbl="node1" presStyleIdx="4" presStyleCnt="5">
        <dgm:presLayoutVars>
          <dgm:bulletEnabled val="1"/>
        </dgm:presLayoutVars>
      </dgm:prSet>
      <dgm:spPr/>
      <dgm:t>
        <a:bodyPr/>
        <a:lstStyle/>
        <a:p>
          <a:endParaRPr lang="el-GR"/>
        </a:p>
      </dgm:t>
    </dgm:pt>
    <dgm:pt modelId="{EC491089-00A7-426D-85CC-6E4725BCE6EC}" type="pres">
      <dgm:prSet presAssocID="{5F41A777-5471-4E23-BF2F-B829BB5A2658}" presName="spNode" presStyleCnt="0"/>
      <dgm:spPr/>
    </dgm:pt>
    <dgm:pt modelId="{2029922F-42A4-4456-ADA3-E38C32C51AB8}" type="pres">
      <dgm:prSet presAssocID="{F45B12FD-F684-478A-8E9B-F8119FE23BB3}" presName="sibTrans" presStyleLbl="sibTrans1D1" presStyleIdx="4" presStyleCnt="5"/>
      <dgm:spPr/>
      <dgm:t>
        <a:bodyPr/>
        <a:lstStyle/>
        <a:p>
          <a:endParaRPr lang="el-GR"/>
        </a:p>
      </dgm:t>
    </dgm:pt>
  </dgm:ptLst>
  <dgm:cxnLst>
    <dgm:cxn modelId="{6E723BF5-E939-4BD0-A729-72BE03E9B71B}" type="presOf" srcId="{7F519C55-71C4-482C-83CF-F0D63639E156}" destId="{BB237526-3802-4A83-B205-33F2D25E8C1F}" srcOrd="0" destOrd="0" presId="urn:microsoft.com/office/officeart/2005/8/layout/cycle5"/>
    <dgm:cxn modelId="{EBEDB737-B42F-43BE-AC35-51F2A5CC7321}" type="presOf" srcId="{1638A871-BB78-4354-B235-EEA16EF31F35}" destId="{EC04C798-F9F2-43ED-AC96-694A8DB7F5F4}" srcOrd="0" destOrd="0" presId="urn:microsoft.com/office/officeart/2005/8/layout/cycle5"/>
    <dgm:cxn modelId="{577D18A3-0586-49CA-AAF8-348D9D44B04D}" type="presOf" srcId="{5F41A777-5471-4E23-BF2F-B829BB5A2658}" destId="{E33F9542-8C46-4C7E-A3ED-6DEE2AFA3315}" srcOrd="0" destOrd="0" presId="urn:microsoft.com/office/officeart/2005/8/layout/cycle5"/>
    <dgm:cxn modelId="{555502DD-0949-4E19-A630-6ADF150B7DEF}" type="presOf" srcId="{85879E1C-43CE-4622-B31B-C0F1DC0A0F95}" destId="{362D67AC-F117-472F-88BE-1B0CA8BFECE2}" srcOrd="0" destOrd="0" presId="urn:microsoft.com/office/officeart/2005/8/layout/cycle5"/>
    <dgm:cxn modelId="{799501A6-3937-4663-A7A3-34C58C915FE1}" type="presOf" srcId="{F45B12FD-F684-478A-8E9B-F8119FE23BB3}" destId="{2029922F-42A4-4456-ADA3-E38C32C51AB8}" srcOrd="0" destOrd="0" presId="urn:microsoft.com/office/officeart/2005/8/layout/cycle5"/>
    <dgm:cxn modelId="{ACB2B0FB-922D-4F3C-AF89-1744ACE9EC11}" type="presOf" srcId="{CEC4E7DF-30F4-4DFB-9DFA-D27F74F4F307}" destId="{0C5A38BA-F2A0-4315-891C-14D8E45EFB0C}" srcOrd="0" destOrd="0" presId="urn:microsoft.com/office/officeart/2005/8/layout/cycle5"/>
    <dgm:cxn modelId="{4DA9EC7C-5D74-43B1-B697-49190B1E933E}" type="presOf" srcId="{2FF0A1AD-3E73-4F61-A8AD-773243066957}" destId="{AA0AE214-2DE2-4140-961E-BF48E169CF2B}" srcOrd="0" destOrd="0" presId="urn:microsoft.com/office/officeart/2005/8/layout/cycle5"/>
    <dgm:cxn modelId="{38F15813-A037-43EB-80F2-8409BFE64ABC}" type="presOf" srcId="{144004C8-092E-4980-9F37-DC85E6E3DD48}" destId="{07004E62-E2C5-47C0-9A69-F4FD4F349F65}" srcOrd="0" destOrd="0" presId="urn:microsoft.com/office/officeart/2005/8/layout/cycle5"/>
    <dgm:cxn modelId="{D1F0748E-F429-492E-8635-F5C176A26AC7}" srcId="{85879E1C-43CE-4622-B31B-C0F1DC0A0F95}" destId="{4103D6B0-E2FC-4BCF-A44A-82812CA665BF}" srcOrd="3" destOrd="0" parTransId="{3A89D69B-7F7A-4E20-A08E-044C9E3BCD6A}" sibTransId="{24D7B720-7294-43FA-9F68-72E2064FFEDE}"/>
    <dgm:cxn modelId="{AF0A1C0D-C288-499B-8A84-22288C14A269}" type="presOf" srcId="{7DEEFF5E-DADD-46A6-B22E-4A036975CD8F}" destId="{F902BC99-79CC-43BB-B063-BE0CDF271338}" srcOrd="0" destOrd="0" presId="urn:microsoft.com/office/officeart/2005/8/layout/cycle5"/>
    <dgm:cxn modelId="{F1A8E286-413D-4E2F-8F3E-D67623E00314}" srcId="{85879E1C-43CE-4622-B31B-C0F1DC0A0F95}" destId="{CEC4E7DF-30F4-4DFB-9DFA-D27F74F4F307}" srcOrd="1" destOrd="0" parTransId="{86E94AA1-418D-40C8-AD27-F628861E5FD9}" sibTransId="{144004C8-092E-4980-9F37-DC85E6E3DD48}"/>
    <dgm:cxn modelId="{1C0AB534-17EF-4A89-B8C6-C34E44A276DB}" type="presOf" srcId="{24D7B720-7294-43FA-9F68-72E2064FFEDE}" destId="{C16ADCAA-CD6D-4ADE-9861-03FACF69B392}" srcOrd="0" destOrd="0" presId="urn:microsoft.com/office/officeart/2005/8/layout/cycle5"/>
    <dgm:cxn modelId="{CD2F0CA9-C2E3-49BC-91EE-1DF7574668F7}" srcId="{85879E1C-43CE-4622-B31B-C0F1DC0A0F95}" destId="{7DEEFF5E-DADD-46A6-B22E-4A036975CD8F}" srcOrd="2" destOrd="0" parTransId="{3C23BB06-53EF-44AC-BDD4-6B19279486E1}" sibTransId="{2FF0A1AD-3E73-4F61-A8AD-773243066957}"/>
    <dgm:cxn modelId="{5CF0E791-A62F-4179-ABCF-F805933B777B}" srcId="{85879E1C-43CE-4622-B31B-C0F1DC0A0F95}" destId="{7F519C55-71C4-482C-83CF-F0D63639E156}" srcOrd="0" destOrd="0" parTransId="{36A29C2F-8CA3-436B-9223-14EBDED570BD}" sibTransId="{1638A871-BB78-4354-B235-EEA16EF31F35}"/>
    <dgm:cxn modelId="{88863CEC-18CD-47BB-8B8B-7D908C1C4EA8}" srcId="{85879E1C-43CE-4622-B31B-C0F1DC0A0F95}" destId="{5F41A777-5471-4E23-BF2F-B829BB5A2658}" srcOrd="4" destOrd="0" parTransId="{3769D6DD-296B-4B17-A7CA-6DB6E90DABCE}" sibTransId="{F45B12FD-F684-478A-8E9B-F8119FE23BB3}"/>
    <dgm:cxn modelId="{38CDB575-45A6-4E43-AB08-D7ABFD195C07}" type="presOf" srcId="{4103D6B0-E2FC-4BCF-A44A-82812CA665BF}" destId="{3AD5CD5F-B721-4F59-85D4-8B8B60A1D2B1}" srcOrd="0" destOrd="0" presId="urn:microsoft.com/office/officeart/2005/8/layout/cycle5"/>
    <dgm:cxn modelId="{BFD7AEBD-824D-4765-9251-F00FFF36CF02}" type="presParOf" srcId="{362D67AC-F117-472F-88BE-1B0CA8BFECE2}" destId="{BB237526-3802-4A83-B205-33F2D25E8C1F}" srcOrd="0" destOrd="0" presId="urn:microsoft.com/office/officeart/2005/8/layout/cycle5"/>
    <dgm:cxn modelId="{EB85BD5B-425D-4B99-B165-EAD928C3F567}" type="presParOf" srcId="{362D67AC-F117-472F-88BE-1B0CA8BFECE2}" destId="{5321D2BB-2C25-4D9A-9791-739B6519EB28}" srcOrd="1" destOrd="0" presId="urn:microsoft.com/office/officeart/2005/8/layout/cycle5"/>
    <dgm:cxn modelId="{2AF80551-6D9D-4295-9F34-6591EC121E58}" type="presParOf" srcId="{362D67AC-F117-472F-88BE-1B0CA8BFECE2}" destId="{EC04C798-F9F2-43ED-AC96-694A8DB7F5F4}" srcOrd="2" destOrd="0" presId="urn:microsoft.com/office/officeart/2005/8/layout/cycle5"/>
    <dgm:cxn modelId="{775E9829-61B7-4A46-AEC8-F764603287D3}" type="presParOf" srcId="{362D67AC-F117-472F-88BE-1B0CA8BFECE2}" destId="{0C5A38BA-F2A0-4315-891C-14D8E45EFB0C}" srcOrd="3" destOrd="0" presId="urn:microsoft.com/office/officeart/2005/8/layout/cycle5"/>
    <dgm:cxn modelId="{467F30DE-D47E-41D5-8971-C6705B08B93B}" type="presParOf" srcId="{362D67AC-F117-472F-88BE-1B0CA8BFECE2}" destId="{B0D1AD55-EFA0-42E5-82BA-8C1E5EC92AB6}" srcOrd="4" destOrd="0" presId="urn:microsoft.com/office/officeart/2005/8/layout/cycle5"/>
    <dgm:cxn modelId="{D43BB807-A9DE-41EF-8971-AFE0C38DC124}" type="presParOf" srcId="{362D67AC-F117-472F-88BE-1B0CA8BFECE2}" destId="{07004E62-E2C5-47C0-9A69-F4FD4F349F65}" srcOrd="5" destOrd="0" presId="urn:microsoft.com/office/officeart/2005/8/layout/cycle5"/>
    <dgm:cxn modelId="{53F4B04E-C2DF-46D8-B45F-69FE7A260496}" type="presParOf" srcId="{362D67AC-F117-472F-88BE-1B0CA8BFECE2}" destId="{F902BC99-79CC-43BB-B063-BE0CDF271338}" srcOrd="6" destOrd="0" presId="urn:microsoft.com/office/officeart/2005/8/layout/cycle5"/>
    <dgm:cxn modelId="{461A889B-BCDE-44D8-9B40-0B078052015F}" type="presParOf" srcId="{362D67AC-F117-472F-88BE-1B0CA8BFECE2}" destId="{3BB202E2-A844-4D6B-AFFF-C7AD74662199}" srcOrd="7" destOrd="0" presId="urn:microsoft.com/office/officeart/2005/8/layout/cycle5"/>
    <dgm:cxn modelId="{2F3E4792-606F-407A-85A6-37D5E8311F2C}" type="presParOf" srcId="{362D67AC-F117-472F-88BE-1B0CA8BFECE2}" destId="{AA0AE214-2DE2-4140-961E-BF48E169CF2B}" srcOrd="8" destOrd="0" presId="urn:microsoft.com/office/officeart/2005/8/layout/cycle5"/>
    <dgm:cxn modelId="{A21D13B1-74D8-47DB-9FF5-A4663D275FD0}" type="presParOf" srcId="{362D67AC-F117-472F-88BE-1B0CA8BFECE2}" destId="{3AD5CD5F-B721-4F59-85D4-8B8B60A1D2B1}" srcOrd="9" destOrd="0" presId="urn:microsoft.com/office/officeart/2005/8/layout/cycle5"/>
    <dgm:cxn modelId="{3D406B82-3E8A-4551-A52F-59E3C059DECD}" type="presParOf" srcId="{362D67AC-F117-472F-88BE-1B0CA8BFECE2}" destId="{17B7256F-3715-464D-BFCE-D506C3EDAFAA}" srcOrd="10" destOrd="0" presId="urn:microsoft.com/office/officeart/2005/8/layout/cycle5"/>
    <dgm:cxn modelId="{77AD16D8-D3E9-443B-B720-32F03E9ED20E}" type="presParOf" srcId="{362D67AC-F117-472F-88BE-1B0CA8BFECE2}" destId="{C16ADCAA-CD6D-4ADE-9861-03FACF69B392}" srcOrd="11" destOrd="0" presId="urn:microsoft.com/office/officeart/2005/8/layout/cycle5"/>
    <dgm:cxn modelId="{F3CD55AC-41B5-434F-9F47-1FB0E8DA307A}" type="presParOf" srcId="{362D67AC-F117-472F-88BE-1B0CA8BFECE2}" destId="{E33F9542-8C46-4C7E-A3ED-6DEE2AFA3315}" srcOrd="12" destOrd="0" presId="urn:microsoft.com/office/officeart/2005/8/layout/cycle5"/>
    <dgm:cxn modelId="{EE654A67-2FED-4B92-85F7-11E3071CDBA5}" type="presParOf" srcId="{362D67AC-F117-472F-88BE-1B0CA8BFECE2}" destId="{EC491089-00A7-426D-85CC-6E4725BCE6EC}" srcOrd="13" destOrd="0" presId="urn:microsoft.com/office/officeart/2005/8/layout/cycle5"/>
    <dgm:cxn modelId="{BED09BE0-508C-46B2-9FE3-C29421E46A0B}" type="presParOf" srcId="{362D67AC-F117-472F-88BE-1B0CA8BFECE2}" destId="{2029922F-42A4-4456-ADA3-E38C32C51AB8}" srcOrd="14" destOrd="0" presId="urn:microsoft.com/office/officeart/2005/8/layout/cycle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AD4DEE-04D1-4D8F-8248-7CAD3FC038A2}"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l-GR"/>
        </a:p>
      </dgm:t>
    </dgm:pt>
    <dgm:pt modelId="{3855FB6B-7B57-4143-B869-0C96EC9C3466}">
      <dgm:prSet phldrT="[Κείμενο]" custT="1"/>
      <dgm:spPr/>
      <dgm:t>
        <a:bodyPr/>
        <a:lstStyle/>
        <a:p>
          <a:pPr algn="l"/>
          <a:endParaRPr lang="en-US" sz="1600" dirty="0" smtClean="0"/>
        </a:p>
        <a:p>
          <a:pPr algn="l"/>
          <a:r>
            <a:rPr lang="en-US" sz="1600" b="0" dirty="0" smtClean="0">
              <a:effectLst/>
            </a:rPr>
            <a:t>Adverse </a:t>
          </a:r>
          <a:r>
            <a:rPr lang="en-US" sz="1600" b="0" dirty="0" smtClean="0">
              <a:effectLst/>
            </a:rPr>
            <a:t>social </a:t>
          </a:r>
          <a:r>
            <a:rPr lang="en-US" sz="1600" b="0" dirty="0" smtClean="0">
              <a:effectLst/>
            </a:rPr>
            <a:t>and economic </a:t>
          </a:r>
          <a:r>
            <a:rPr lang="en-US" sz="1600" b="0" dirty="0" smtClean="0">
              <a:effectLst/>
            </a:rPr>
            <a:t>conditions</a:t>
          </a:r>
          <a:endParaRPr lang="en-US" sz="1600" b="0" dirty="0" smtClean="0">
            <a:effectLst/>
          </a:endParaRPr>
        </a:p>
        <a:p>
          <a:pPr algn="just"/>
          <a:r>
            <a:rPr lang="en-US" sz="1600" b="0" dirty="0" smtClean="0">
              <a:effectLst/>
            </a:rPr>
            <a:t>Companies </a:t>
          </a:r>
          <a:r>
            <a:rPr lang="en-US" sz="1600" b="0" dirty="0" smtClean="0">
              <a:effectLst/>
            </a:rPr>
            <a:t>facing </a:t>
          </a:r>
          <a:r>
            <a:rPr lang="en-US" sz="1600" b="0" dirty="0" smtClean="0">
              <a:effectLst/>
            </a:rPr>
            <a:t>economic </a:t>
          </a:r>
          <a:r>
            <a:rPr lang="en-US" sz="1600" b="0" dirty="0" smtClean="0">
              <a:effectLst/>
            </a:rPr>
            <a:t>problems </a:t>
          </a:r>
          <a:r>
            <a:rPr lang="en-US" sz="1600" b="0" dirty="0" smtClean="0">
              <a:effectLst/>
            </a:rPr>
            <a:t>/ viability issues</a:t>
          </a:r>
          <a:endParaRPr lang="en-US" sz="1600" b="0" dirty="0" smtClean="0">
            <a:effectLst/>
          </a:endParaRPr>
        </a:p>
        <a:p>
          <a:pPr algn="l"/>
          <a:r>
            <a:rPr lang="en-US" sz="1600" b="0" dirty="0" smtClean="0">
              <a:effectLst/>
            </a:rPr>
            <a:t>Low interest in investments and funding</a:t>
          </a:r>
        </a:p>
        <a:p>
          <a:pPr algn="l"/>
          <a:r>
            <a:rPr lang="en-US" sz="1600" b="0" dirty="0" smtClean="0">
              <a:effectLst/>
            </a:rPr>
            <a:t>Challenging for financial institutions to cultivate their clients</a:t>
          </a:r>
          <a:endParaRPr lang="en-US" sz="1600" b="0" dirty="0" smtClean="0">
            <a:effectLst/>
          </a:endParaRPr>
        </a:p>
        <a:p>
          <a:pPr algn="l"/>
          <a:r>
            <a:rPr lang="en-US" sz="1600" b="0" dirty="0" smtClean="0">
              <a:effectLst/>
            </a:rPr>
            <a:t>Adjustment of </a:t>
          </a:r>
          <a:r>
            <a:rPr lang="en-US" sz="1600" b="0" dirty="0" smtClean="0">
              <a:effectLst/>
            </a:rPr>
            <a:t>third parties to </a:t>
          </a:r>
          <a:r>
            <a:rPr lang="en-US" sz="1600" b="0" dirty="0" smtClean="0">
              <a:effectLst/>
            </a:rPr>
            <a:t>the new environment</a:t>
          </a:r>
          <a:endParaRPr lang="el-GR" sz="1600" b="0" dirty="0"/>
        </a:p>
      </dgm:t>
    </dgm:pt>
    <dgm:pt modelId="{D68B2EB9-33B9-44A3-B4B4-2ABDCB7ADC3F}" type="parTrans" cxnId="{E63A3E1C-A0C4-4DAE-A4C9-6A4A57C4C992}">
      <dgm:prSet/>
      <dgm:spPr/>
      <dgm:t>
        <a:bodyPr/>
        <a:lstStyle/>
        <a:p>
          <a:endParaRPr lang="el-GR"/>
        </a:p>
      </dgm:t>
    </dgm:pt>
    <dgm:pt modelId="{ABD67796-7710-4270-B60C-22A38EE7395C}" type="sibTrans" cxnId="{E63A3E1C-A0C4-4DAE-A4C9-6A4A57C4C992}">
      <dgm:prSet/>
      <dgm:spPr/>
      <dgm:t>
        <a:bodyPr/>
        <a:lstStyle/>
        <a:p>
          <a:endParaRPr lang="el-GR"/>
        </a:p>
      </dgm:t>
    </dgm:pt>
    <dgm:pt modelId="{6705D8EB-F208-45D7-AA17-4D4C50639F41}">
      <dgm:prSet custT="1"/>
      <dgm:spPr/>
      <dgm:t>
        <a:bodyPr/>
        <a:lstStyle/>
        <a:p>
          <a:pPr algn="l"/>
          <a:endParaRPr lang="el-GR" sz="1600" dirty="0"/>
        </a:p>
      </dgm:t>
    </dgm:pt>
    <dgm:pt modelId="{EE8BB85F-BC00-4628-AB3C-18AD2E64BF6F}" type="parTrans" cxnId="{4F85897F-4515-442B-BD46-D90B7B79FF12}">
      <dgm:prSet/>
      <dgm:spPr/>
      <dgm:t>
        <a:bodyPr/>
        <a:lstStyle/>
        <a:p>
          <a:endParaRPr lang="el-GR"/>
        </a:p>
      </dgm:t>
    </dgm:pt>
    <dgm:pt modelId="{9F001F28-8269-4163-8020-4DD4BD410520}" type="sibTrans" cxnId="{4F85897F-4515-442B-BD46-D90B7B79FF12}">
      <dgm:prSet/>
      <dgm:spPr/>
      <dgm:t>
        <a:bodyPr/>
        <a:lstStyle/>
        <a:p>
          <a:endParaRPr lang="el-GR"/>
        </a:p>
      </dgm:t>
    </dgm:pt>
    <dgm:pt modelId="{8B515835-5819-4B97-8AF8-B0397E0F1701}">
      <dgm:prSet custT="1"/>
      <dgm:spPr/>
      <dgm:t>
        <a:bodyPr/>
        <a:lstStyle/>
        <a:p>
          <a:pPr algn="l"/>
          <a:endParaRPr lang="el-GR" sz="1600" dirty="0"/>
        </a:p>
      </dgm:t>
    </dgm:pt>
    <dgm:pt modelId="{986BAA64-5E11-4063-950F-A3BA5CF4C525}" type="parTrans" cxnId="{8094DA38-954F-44CB-997A-EBE5D14F6998}">
      <dgm:prSet/>
      <dgm:spPr/>
      <dgm:t>
        <a:bodyPr/>
        <a:lstStyle/>
        <a:p>
          <a:endParaRPr lang="el-GR"/>
        </a:p>
      </dgm:t>
    </dgm:pt>
    <dgm:pt modelId="{807042DF-35FC-4D35-8BC9-0BED80DB5FA1}" type="sibTrans" cxnId="{8094DA38-954F-44CB-997A-EBE5D14F6998}">
      <dgm:prSet/>
      <dgm:spPr/>
      <dgm:t>
        <a:bodyPr/>
        <a:lstStyle/>
        <a:p>
          <a:endParaRPr lang="el-GR"/>
        </a:p>
      </dgm:t>
    </dgm:pt>
    <dgm:pt modelId="{B45D3FB5-DB63-44DD-BD26-627F86700E15}">
      <dgm:prSet custT="1"/>
      <dgm:spPr/>
      <dgm:t>
        <a:bodyPr/>
        <a:lstStyle/>
        <a:p>
          <a:pPr algn="l"/>
          <a:endParaRPr lang="el-GR" sz="1600" dirty="0"/>
        </a:p>
      </dgm:t>
    </dgm:pt>
    <dgm:pt modelId="{AB4CBAEC-1A6B-4C45-814A-12F4F1F52618}" type="parTrans" cxnId="{A4E31A8C-1506-4626-AA7F-A7CEA2528526}">
      <dgm:prSet/>
      <dgm:spPr/>
      <dgm:t>
        <a:bodyPr/>
        <a:lstStyle/>
        <a:p>
          <a:endParaRPr lang="el-GR"/>
        </a:p>
      </dgm:t>
    </dgm:pt>
    <dgm:pt modelId="{8302EC38-7B9D-4946-A1DD-9C199FC67F7B}" type="sibTrans" cxnId="{A4E31A8C-1506-4626-AA7F-A7CEA2528526}">
      <dgm:prSet/>
      <dgm:spPr/>
      <dgm:t>
        <a:bodyPr/>
        <a:lstStyle/>
        <a:p>
          <a:endParaRPr lang="el-GR"/>
        </a:p>
      </dgm:t>
    </dgm:pt>
    <dgm:pt modelId="{DC926B4E-D07E-4DD7-BC8A-2E2BCDBE4D5D}">
      <dgm:prSet phldrT="[Κείμενο]" custScaleX="145063" custLinFactNeighborX="-283" custLinFactNeighborY="3968"/>
      <dgm:spPr/>
      <dgm:t>
        <a:bodyPr/>
        <a:lstStyle/>
        <a:p>
          <a:endParaRPr lang="el-GR"/>
        </a:p>
      </dgm:t>
    </dgm:pt>
    <dgm:pt modelId="{ECE39410-D45B-4F35-AEF3-2D880E92C521}" type="parTrans" cxnId="{A375DD53-6A5F-4EF4-A03B-4F1DC2A31CF9}">
      <dgm:prSet/>
      <dgm:spPr/>
      <dgm:t>
        <a:bodyPr/>
        <a:lstStyle/>
        <a:p>
          <a:endParaRPr lang="el-GR"/>
        </a:p>
      </dgm:t>
    </dgm:pt>
    <dgm:pt modelId="{7E4E3568-D3EB-4FD2-A225-3A00618F98FC}" type="sibTrans" cxnId="{A375DD53-6A5F-4EF4-A03B-4F1DC2A31CF9}">
      <dgm:prSet/>
      <dgm:spPr/>
      <dgm:t>
        <a:bodyPr/>
        <a:lstStyle/>
        <a:p>
          <a:endParaRPr lang="el-GR"/>
        </a:p>
      </dgm:t>
    </dgm:pt>
    <dgm:pt modelId="{89C61CDD-BF86-450A-9404-25B215E76C0E}">
      <dgm:prSet custScaleX="145063" custLinFactNeighborX="-283" custLinFactNeighborY="3968"/>
      <dgm:spPr/>
      <dgm:t>
        <a:bodyPr/>
        <a:lstStyle/>
        <a:p>
          <a:endParaRPr lang="el-GR"/>
        </a:p>
      </dgm:t>
    </dgm:pt>
    <dgm:pt modelId="{02A54339-3D56-445B-AD07-24B4BF9A0866}" type="parTrans" cxnId="{200EED53-A5F4-4304-BCED-58A667D800B8}">
      <dgm:prSet/>
      <dgm:spPr/>
      <dgm:t>
        <a:bodyPr/>
        <a:lstStyle/>
        <a:p>
          <a:endParaRPr lang="el-GR"/>
        </a:p>
      </dgm:t>
    </dgm:pt>
    <dgm:pt modelId="{53C23FC3-A09E-414C-82F6-282EBD84EBEA}" type="sibTrans" cxnId="{200EED53-A5F4-4304-BCED-58A667D800B8}">
      <dgm:prSet/>
      <dgm:spPr/>
      <dgm:t>
        <a:bodyPr/>
        <a:lstStyle/>
        <a:p>
          <a:endParaRPr lang="el-GR"/>
        </a:p>
      </dgm:t>
    </dgm:pt>
    <dgm:pt modelId="{8CFE19CD-965E-43AD-A82F-A2A9C7F4FE73}">
      <dgm:prSet custScaleX="145063" custLinFactNeighborX="-283" custLinFactNeighborY="3968"/>
      <dgm:spPr/>
      <dgm:t>
        <a:bodyPr/>
        <a:lstStyle/>
        <a:p>
          <a:endParaRPr lang="el-GR"/>
        </a:p>
      </dgm:t>
    </dgm:pt>
    <dgm:pt modelId="{D462B786-D826-4423-A80C-C8A82B33C7C4}" type="parTrans" cxnId="{EF84EA4F-78A9-43DB-ABA2-B8204F47EC6C}">
      <dgm:prSet/>
      <dgm:spPr/>
      <dgm:t>
        <a:bodyPr/>
        <a:lstStyle/>
        <a:p>
          <a:endParaRPr lang="el-GR"/>
        </a:p>
      </dgm:t>
    </dgm:pt>
    <dgm:pt modelId="{5255D9F8-E322-461D-8EAD-D05B8B16F0AE}" type="sibTrans" cxnId="{EF84EA4F-78A9-43DB-ABA2-B8204F47EC6C}">
      <dgm:prSet/>
      <dgm:spPr/>
      <dgm:t>
        <a:bodyPr/>
        <a:lstStyle/>
        <a:p>
          <a:endParaRPr lang="el-GR"/>
        </a:p>
      </dgm:t>
    </dgm:pt>
    <dgm:pt modelId="{D1EFDC9B-50DB-443E-B21F-2A6BD0EBBE45}">
      <dgm:prSet custScaleX="145063" custLinFactNeighborX="-283" custLinFactNeighborY="3968"/>
      <dgm:spPr/>
      <dgm:t>
        <a:bodyPr/>
        <a:lstStyle/>
        <a:p>
          <a:endParaRPr lang="el-GR"/>
        </a:p>
      </dgm:t>
    </dgm:pt>
    <dgm:pt modelId="{FB81D8B6-C06E-4038-B4CE-3CD1ABAC3BF6}" type="parTrans" cxnId="{F0AF56E1-F4B7-491D-A25A-7CC6F280E73A}">
      <dgm:prSet/>
      <dgm:spPr/>
      <dgm:t>
        <a:bodyPr/>
        <a:lstStyle/>
        <a:p>
          <a:endParaRPr lang="el-GR"/>
        </a:p>
      </dgm:t>
    </dgm:pt>
    <dgm:pt modelId="{D8751940-117C-430F-BC4D-A8BC9EBADF1D}" type="sibTrans" cxnId="{F0AF56E1-F4B7-491D-A25A-7CC6F280E73A}">
      <dgm:prSet/>
      <dgm:spPr/>
      <dgm:t>
        <a:bodyPr/>
        <a:lstStyle/>
        <a:p>
          <a:endParaRPr lang="el-GR"/>
        </a:p>
      </dgm:t>
    </dgm:pt>
    <dgm:pt modelId="{3F00A5F9-77CD-46CA-A4DE-8C1C03443B02}">
      <dgm:prSet custScaleX="145063" custLinFactNeighborX="-283" custLinFactNeighborY="3968"/>
      <dgm:spPr/>
      <dgm:t>
        <a:bodyPr/>
        <a:lstStyle/>
        <a:p>
          <a:endParaRPr lang="el-GR"/>
        </a:p>
      </dgm:t>
    </dgm:pt>
    <dgm:pt modelId="{8176E723-1403-480D-A112-3867E3384F52}" type="parTrans" cxnId="{EB2E5825-7803-49BB-B36E-AA701BCCB26E}">
      <dgm:prSet/>
      <dgm:spPr/>
      <dgm:t>
        <a:bodyPr/>
        <a:lstStyle/>
        <a:p>
          <a:endParaRPr lang="el-GR"/>
        </a:p>
      </dgm:t>
    </dgm:pt>
    <dgm:pt modelId="{B6AE3862-3F0B-4D25-BEBB-E0FB17A31E03}" type="sibTrans" cxnId="{EB2E5825-7803-49BB-B36E-AA701BCCB26E}">
      <dgm:prSet/>
      <dgm:spPr/>
      <dgm:t>
        <a:bodyPr/>
        <a:lstStyle/>
        <a:p>
          <a:endParaRPr lang="el-GR"/>
        </a:p>
      </dgm:t>
    </dgm:pt>
    <dgm:pt modelId="{4BC5C795-D300-4621-9612-7DD46EC69719}">
      <dgm:prSet custScaleX="145063" custLinFactNeighborX="-283" custLinFactNeighborY="3968"/>
      <dgm:spPr/>
      <dgm:t>
        <a:bodyPr/>
        <a:lstStyle/>
        <a:p>
          <a:endParaRPr lang="el-GR"/>
        </a:p>
      </dgm:t>
    </dgm:pt>
    <dgm:pt modelId="{CC40D931-BD4A-48FA-84C8-CFDA65BBD2C1}" type="parTrans" cxnId="{9828189F-E458-47A9-8758-D98D21C5AA9F}">
      <dgm:prSet/>
      <dgm:spPr/>
      <dgm:t>
        <a:bodyPr/>
        <a:lstStyle/>
        <a:p>
          <a:endParaRPr lang="el-GR"/>
        </a:p>
      </dgm:t>
    </dgm:pt>
    <dgm:pt modelId="{92DFB0BB-3425-4B24-A077-ECDF1DE2409D}" type="sibTrans" cxnId="{9828189F-E458-47A9-8758-D98D21C5AA9F}">
      <dgm:prSet/>
      <dgm:spPr/>
      <dgm:t>
        <a:bodyPr/>
        <a:lstStyle/>
        <a:p>
          <a:endParaRPr lang="el-GR"/>
        </a:p>
      </dgm:t>
    </dgm:pt>
    <dgm:pt modelId="{12A1444D-5438-4C1D-84B0-34FE24058A8B}">
      <dgm:prSet custScaleX="145063" custLinFactNeighborX="-283" custLinFactNeighborY="3968"/>
      <dgm:spPr/>
      <dgm:t>
        <a:bodyPr/>
        <a:lstStyle/>
        <a:p>
          <a:endParaRPr lang="el-GR"/>
        </a:p>
      </dgm:t>
    </dgm:pt>
    <dgm:pt modelId="{EAE75552-A979-4A23-A976-AE26DB709886}" type="parTrans" cxnId="{7F293B0E-F497-4D30-9A92-C76EDB98AD3F}">
      <dgm:prSet/>
      <dgm:spPr/>
      <dgm:t>
        <a:bodyPr/>
        <a:lstStyle/>
        <a:p>
          <a:endParaRPr lang="el-GR"/>
        </a:p>
      </dgm:t>
    </dgm:pt>
    <dgm:pt modelId="{F7D73CB4-8612-411A-B006-1E9461A1C1FE}" type="sibTrans" cxnId="{7F293B0E-F497-4D30-9A92-C76EDB98AD3F}">
      <dgm:prSet/>
      <dgm:spPr/>
      <dgm:t>
        <a:bodyPr/>
        <a:lstStyle/>
        <a:p>
          <a:endParaRPr lang="el-GR"/>
        </a:p>
      </dgm:t>
    </dgm:pt>
    <dgm:pt modelId="{0B4F6622-09E5-4BA4-8B07-C86B4E220EB3}">
      <dgm:prSet custScaleX="145063" custLinFactNeighborX="-283" custLinFactNeighborY="3968"/>
      <dgm:spPr/>
      <dgm:t>
        <a:bodyPr/>
        <a:lstStyle/>
        <a:p>
          <a:endParaRPr lang="el-GR" dirty="0"/>
        </a:p>
      </dgm:t>
    </dgm:pt>
    <dgm:pt modelId="{89E0860F-CF9D-4CB4-9A67-90633886102C}" type="parTrans" cxnId="{9C860930-B626-43B4-A823-CB1CB8A394C8}">
      <dgm:prSet/>
      <dgm:spPr/>
      <dgm:t>
        <a:bodyPr/>
        <a:lstStyle/>
        <a:p>
          <a:endParaRPr lang="el-GR"/>
        </a:p>
      </dgm:t>
    </dgm:pt>
    <dgm:pt modelId="{2830F5F0-4150-4B90-B16E-911BF06D0644}" type="sibTrans" cxnId="{9C860930-B626-43B4-A823-CB1CB8A394C8}">
      <dgm:prSet/>
      <dgm:spPr/>
      <dgm:t>
        <a:bodyPr/>
        <a:lstStyle/>
        <a:p>
          <a:endParaRPr lang="el-GR"/>
        </a:p>
      </dgm:t>
    </dgm:pt>
    <dgm:pt modelId="{7987C992-0915-4B59-9091-A23314A53263}">
      <dgm:prSet custScaleX="145063" custLinFactNeighborX="-283" custLinFactNeighborY="3968"/>
      <dgm:spPr/>
      <dgm:t>
        <a:bodyPr/>
        <a:lstStyle/>
        <a:p>
          <a:endParaRPr lang="el-GR" dirty="0"/>
        </a:p>
      </dgm:t>
    </dgm:pt>
    <dgm:pt modelId="{BB4BE80B-F6ED-4ADC-A0D4-332951FBBD8A}" type="parTrans" cxnId="{0DAF8517-F6A7-4197-BA63-0E894ED37ED4}">
      <dgm:prSet/>
      <dgm:spPr/>
      <dgm:t>
        <a:bodyPr/>
        <a:lstStyle/>
        <a:p>
          <a:endParaRPr lang="el-GR"/>
        </a:p>
      </dgm:t>
    </dgm:pt>
    <dgm:pt modelId="{AE304D4E-C74D-4A5F-A988-95C498F1538C}" type="sibTrans" cxnId="{0DAF8517-F6A7-4197-BA63-0E894ED37ED4}">
      <dgm:prSet/>
      <dgm:spPr/>
      <dgm:t>
        <a:bodyPr/>
        <a:lstStyle/>
        <a:p>
          <a:endParaRPr lang="el-GR"/>
        </a:p>
      </dgm:t>
    </dgm:pt>
    <dgm:pt modelId="{230F9762-DFD3-4B96-A6B9-812BE7F5F5E6}">
      <dgm:prSet custScaleX="145063" custLinFactNeighborX="-283" custLinFactNeighborY="3968"/>
      <dgm:spPr/>
      <dgm:t>
        <a:bodyPr/>
        <a:lstStyle/>
        <a:p>
          <a:endParaRPr lang="el-GR" dirty="0"/>
        </a:p>
      </dgm:t>
    </dgm:pt>
    <dgm:pt modelId="{6FBBB89C-2BB1-4758-8B54-926E82407455}" type="parTrans" cxnId="{04033916-AF8D-47C2-9C29-9CB9A5243F41}">
      <dgm:prSet/>
      <dgm:spPr/>
      <dgm:t>
        <a:bodyPr/>
        <a:lstStyle/>
        <a:p>
          <a:endParaRPr lang="el-GR"/>
        </a:p>
      </dgm:t>
    </dgm:pt>
    <dgm:pt modelId="{9BB2F761-C357-4D11-843A-6C81FF0622F1}" type="sibTrans" cxnId="{04033916-AF8D-47C2-9C29-9CB9A5243F41}">
      <dgm:prSet/>
      <dgm:spPr/>
      <dgm:t>
        <a:bodyPr/>
        <a:lstStyle/>
        <a:p>
          <a:endParaRPr lang="el-GR"/>
        </a:p>
      </dgm:t>
    </dgm:pt>
    <dgm:pt modelId="{3A358236-E3D8-4B0B-8DAC-6F68A2468A65}">
      <dgm:prSet phldrT="[Κείμενο]" custT="1"/>
      <dgm:spPr>
        <a:ln>
          <a:prstDash val="sysDash"/>
        </a:ln>
      </dgm:spPr>
      <dgm:t>
        <a:bodyPr/>
        <a:lstStyle/>
        <a:p>
          <a:pPr algn="ctr"/>
          <a:endParaRPr lang="en-US" sz="1600" u="sng" dirty="0" smtClean="0"/>
        </a:p>
        <a:p>
          <a:pPr algn="ctr"/>
          <a:r>
            <a:rPr lang="en-US" sz="1600" b="1" u="sng" dirty="0" smtClean="0"/>
            <a:t>Greek Sustainability Code</a:t>
          </a:r>
          <a:r>
            <a:rPr lang="en-US" sz="1600" b="0" u="sng" dirty="0" smtClean="0"/>
            <a:t> </a:t>
          </a:r>
        </a:p>
        <a:p>
          <a:pPr algn="just"/>
          <a:endParaRPr lang="en-US" sz="1600" b="0" dirty="0" smtClean="0"/>
        </a:p>
        <a:p>
          <a:pPr algn="just"/>
          <a:r>
            <a:rPr lang="en-US" sz="1600" b="0" dirty="0" smtClean="0"/>
            <a:t>Incorporation </a:t>
          </a:r>
          <a:r>
            <a:rPr lang="en-US" sz="1600" b="0" dirty="0" smtClean="0"/>
            <a:t>of Sustainable development and </a:t>
          </a:r>
          <a:r>
            <a:rPr lang="en-US" sz="1600" b="0" dirty="0" smtClean="0"/>
            <a:t>relevant </a:t>
          </a:r>
          <a:r>
            <a:rPr lang="en-US" sz="1600" b="0" dirty="0" smtClean="0"/>
            <a:t>principles in the companies operations and </a:t>
          </a:r>
          <a:r>
            <a:rPr lang="en-US" sz="1600" b="0" dirty="0" smtClean="0"/>
            <a:t>management</a:t>
          </a:r>
          <a:endParaRPr lang="en-US" sz="1600" b="0" dirty="0" smtClean="0"/>
        </a:p>
        <a:p>
          <a:pPr algn="just"/>
          <a:r>
            <a:rPr lang="en-US" sz="1600" b="0" dirty="0" smtClean="0"/>
            <a:t>Acquisition </a:t>
          </a:r>
          <a:r>
            <a:rPr lang="en-US" sz="1600" b="0" dirty="0" smtClean="0"/>
            <a:t>of capital through positive </a:t>
          </a:r>
          <a:r>
            <a:rPr lang="en-US" sz="1600" b="0" dirty="0" smtClean="0"/>
            <a:t>evaluations </a:t>
          </a:r>
          <a:r>
            <a:rPr lang="en-US" sz="1600" b="0" dirty="0" smtClean="0"/>
            <a:t>from financial </a:t>
          </a:r>
          <a:r>
            <a:rPr lang="en-US" sz="1600" b="0" dirty="0" smtClean="0"/>
            <a:t>markets </a:t>
          </a:r>
          <a:r>
            <a:rPr lang="en-US" sz="1600" b="0" dirty="0" smtClean="0"/>
            <a:t>and international  investor funds</a:t>
          </a:r>
        </a:p>
        <a:p>
          <a:pPr algn="just"/>
          <a:r>
            <a:rPr lang="en-US" sz="1600" b="0" dirty="0" smtClean="0"/>
            <a:t>Companies’ placement in international networks of responsible suppliers</a:t>
          </a:r>
        </a:p>
        <a:p>
          <a:pPr algn="just"/>
          <a:r>
            <a:rPr lang="en-US" sz="1600" b="0" dirty="0" smtClean="0"/>
            <a:t>Compliance </a:t>
          </a:r>
          <a:r>
            <a:rPr lang="en-US" sz="1600" b="0" dirty="0" smtClean="0"/>
            <a:t>with </a:t>
          </a:r>
          <a:r>
            <a:rPr lang="en-US" sz="1600" b="0" dirty="0" smtClean="0"/>
            <a:t>Directive </a:t>
          </a:r>
          <a:r>
            <a:rPr lang="el-GR" sz="1600" b="0" dirty="0" smtClean="0"/>
            <a:t>2014/95/</a:t>
          </a:r>
          <a:r>
            <a:rPr lang="en-US" sz="1600" b="0" dirty="0" smtClean="0"/>
            <a:t>EU</a:t>
          </a:r>
          <a:r>
            <a:rPr lang="el-GR" sz="1600" b="0" dirty="0" smtClean="0"/>
            <a:t> </a:t>
          </a:r>
          <a:r>
            <a:rPr lang="en-US" sz="1600" b="0" dirty="0" smtClean="0"/>
            <a:t>on disclosure of non-financial information</a:t>
          </a:r>
        </a:p>
        <a:p>
          <a:pPr algn="just"/>
          <a:endParaRPr lang="en-US" sz="1600" b="0" dirty="0" smtClean="0"/>
        </a:p>
        <a:p>
          <a:pPr algn="just"/>
          <a:endParaRPr lang="en-US" sz="1600" b="0" dirty="0" smtClean="0"/>
        </a:p>
        <a:p>
          <a:pPr algn="just"/>
          <a:endParaRPr lang="en-US" sz="1600" b="0" dirty="0" smtClean="0"/>
        </a:p>
        <a:p>
          <a:pPr algn="just"/>
          <a:endParaRPr lang="en-US" sz="1600" b="0" dirty="0" smtClean="0"/>
        </a:p>
        <a:p>
          <a:pPr algn="ctr"/>
          <a:endParaRPr lang="el-GR" sz="1600" b="1" dirty="0"/>
        </a:p>
      </dgm:t>
    </dgm:pt>
    <dgm:pt modelId="{262C2732-1025-43E0-B7B9-08C848B67D33}" type="sibTrans" cxnId="{B6CC64A0-CAC1-42E6-85AE-016FB1193F2B}">
      <dgm:prSet/>
      <dgm:spPr/>
      <dgm:t>
        <a:bodyPr/>
        <a:lstStyle/>
        <a:p>
          <a:endParaRPr lang="el-GR"/>
        </a:p>
      </dgm:t>
    </dgm:pt>
    <dgm:pt modelId="{A20A1D2B-9EAE-4656-9CB0-007D9912C488}" type="parTrans" cxnId="{B6CC64A0-CAC1-42E6-85AE-016FB1193F2B}">
      <dgm:prSet/>
      <dgm:spPr/>
      <dgm:t>
        <a:bodyPr/>
        <a:lstStyle/>
        <a:p>
          <a:endParaRPr lang="el-GR"/>
        </a:p>
      </dgm:t>
    </dgm:pt>
    <dgm:pt modelId="{D3A41733-E59C-40F8-8365-3B3304570C0A}" type="pres">
      <dgm:prSet presAssocID="{C8AD4DEE-04D1-4D8F-8248-7CAD3FC038A2}" presName="compositeShape" presStyleCnt="0">
        <dgm:presLayoutVars>
          <dgm:chMax val="2"/>
          <dgm:dir/>
          <dgm:resizeHandles val="exact"/>
        </dgm:presLayoutVars>
      </dgm:prSet>
      <dgm:spPr/>
      <dgm:t>
        <a:bodyPr/>
        <a:lstStyle/>
        <a:p>
          <a:endParaRPr lang="el-GR"/>
        </a:p>
      </dgm:t>
    </dgm:pt>
    <dgm:pt modelId="{E905A69A-BA8C-475F-8EE8-87FF18AF9367}" type="pres">
      <dgm:prSet presAssocID="{C8AD4DEE-04D1-4D8F-8248-7CAD3FC038A2}" presName="divider" presStyleLbl="fgShp" presStyleIdx="0" presStyleCnt="1" custAng="300000" custScaleX="100000" custScaleY="65613" custLinFactNeighborX="-844" custLinFactNeighborY="-37059"/>
      <dgm:spPr/>
    </dgm:pt>
    <dgm:pt modelId="{29CCB064-5C67-4287-AE00-6D183DA39ADB}" type="pres">
      <dgm:prSet presAssocID="{3A358236-E3D8-4B0B-8DAC-6F68A2468A65}" presName="downArrow" presStyleLbl="node1" presStyleIdx="0" presStyleCnt="2" custScaleX="34826" custScaleY="71787" custLinFactNeighborX="-53432" custLinFactNeighborY="-25904"/>
      <dgm:spPr/>
    </dgm:pt>
    <dgm:pt modelId="{677B7503-99F9-49D7-A85D-10FDE55A8E21}" type="pres">
      <dgm:prSet presAssocID="{3A358236-E3D8-4B0B-8DAC-6F68A2468A65}" presName="downArrowText" presStyleLbl="revTx" presStyleIdx="0" presStyleCnt="2" custScaleX="111300" custLinFactY="33708" custLinFactNeighborX="-19967" custLinFactNeighborY="100000">
        <dgm:presLayoutVars>
          <dgm:bulletEnabled val="1"/>
        </dgm:presLayoutVars>
      </dgm:prSet>
      <dgm:spPr/>
      <dgm:t>
        <a:bodyPr/>
        <a:lstStyle/>
        <a:p>
          <a:endParaRPr lang="el-GR"/>
        </a:p>
      </dgm:t>
    </dgm:pt>
    <dgm:pt modelId="{251257FE-AD21-4D8D-A492-DBB7443412AB}" type="pres">
      <dgm:prSet presAssocID="{3855FB6B-7B57-4143-B869-0C96EC9C3466}" presName="upArrow" presStyleLbl="node1" presStyleIdx="1" presStyleCnt="2" custScaleX="34727" custScaleY="68821" custLinFactNeighborX="50362" custLinFactNeighborY="-19281"/>
      <dgm:spPr/>
    </dgm:pt>
    <dgm:pt modelId="{D5B62440-4C24-4534-A684-883ADFC06356}" type="pres">
      <dgm:prSet presAssocID="{3855FB6B-7B57-4143-B869-0C96EC9C3466}" presName="upArrowText" presStyleLbl="revTx" presStyleIdx="1" presStyleCnt="2" custScaleX="145063" custLinFactY="-38095" custLinFactNeighborX="72193" custLinFactNeighborY="-100000">
        <dgm:presLayoutVars>
          <dgm:bulletEnabled val="1"/>
        </dgm:presLayoutVars>
      </dgm:prSet>
      <dgm:spPr/>
      <dgm:t>
        <a:bodyPr/>
        <a:lstStyle/>
        <a:p>
          <a:endParaRPr lang="el-GR"/>
        </a:p>
      </dgm:t>
    </dgm:pt>
  </dgm:ptLst>
  <dgm:cxnLst>
    <dgm:cxn modelId="{9828189F-E458-47A9-8758-D98D21C5AA9F}" srcId="{DC926B4E-D07E-4DD7-BC8A-2E2BCDBE4D5D}" destId="{4BC5C795-D300-4621-9612-7DD46EC69719}" srcOrd="4" destOrd="0" parTransId="{CC40D931-BD4A-48FA-84C8-CFDA65BBD2C1}" sibTransId="{92DFB0BB-3425-4B24-A077-ECDF1DE2409D}"/>
    <dgm:cxn modelId="{8094DA38-954F-44CB-997A-EBE5D14F6998}" srcId="{3855FB6B-7B57-4143-B869-0C96EC9C3466}" destId="{8B515835-5819-4B97-8AF8-B0397E0F1701}" srcOrd="1" destOrd="0" parTransId="{986BAA64-5E11-4063-950F-A3BA5CF4C525}" sibTransId="{807042DF-35FC-4D35-8BC9-0BED80DB5FA1}"/>
    <dgm:cxn modelId="{9C860930-B626-43B4-A823-CB1CB8A394C8}" srcId="{DC926B4E-D07E-4DD7-BC8A-2E2BCDBE4D5D}" destId="{0B4F6622-09E5-4BA4-8B07-C86B4E220EB3}" srcOrd="6" destOrd="0" parTransId="{89E0860F-CF9D-4CB4-9A67-90633886102C}" sibTransId="{2830F5F0-4150-4B90-B16E-911BF06D0644}"/>
    <dgm:cxn modelId="{556C4760-3A39-4969-A686-EAD6DF7E7657}" type="presOf" srcId="{3A358236-E3D8-4B0B-8DAC-6F68A2468A65}" destId="{677B7503-99F9-49D7-A85D-10FDE55A8E21}" srcOrd="0" destOrd="0" presId="urn:microsoft.com/office/officeart/2005/8/layout/arrow3"/>
    <dgm:cxn modelId="{B6CC64A0-CAC1-42E6-85AE-016FB1193F2B}" srcId="{C8AD4DEE-04D1-4D8F-8248-7CAD3FC038A2}" destId="{3A358236-E3D8-4B0B-8DAC-6F68A2468A65}" srcOrd="0" destOrd="0" parTransId="{A20A1D2B-9EAE-4656-9CB0-007D9912C488}" sibTransId="{262C2732-1025-43E0-B7B9-08C848B67D33}"/>
    <dgm:cxn modelId="{A375DD53-6A5F-4EF4-A03B-4F1DC2A31CF9}" srcId="{C8AD4DEE-04D1-4D8F-8248-7CAD3FC038A2}" destId="{DC926B4E-D07E-4DD7-BC8A-2E2BCDBE4D5D}" srcOrd="2" destOrd="0" parTransId="{ECE39410-D45B-4F35-AEF3-2D880E92C521}" sibTransId="{7E4E3568-D3EB-4FD2-A225-3A00618F98FC}"/>
    <dgm:cxn modelId="{0DAF8517-F6A7-4197-BA63-0E894ED37ED4}" srcId="{DC926B4E-D07E-4DD7-BC8A-2E2BCDBE4D5D}" destId="{7987C992-0915-4B59-9091-A23314A53263}" srcOrd="7" destOrd="0" parTransId="{BB4BE80B-F6ED-4ADC-A0D4-332951FBBD8A}" sibTransId="{AE304D4E-C74D-4A5F-A988-95C498F1538C}"/>
    <dgm:cxn modelId="{200EED53-A5F4-4304-BCED-58A667D800B8}" srcId="{DC926B4E-D07E-4DD7-BC8A-2E2BCDBE4D5D}" destId="{89C61CDD-BF86-450A-9404-25B215E76C0E}" srcOrd="0" destOrd="0" parTransId="{02A54339-3D56-445B-AD07-24B4BF9A0866}" sibTransId="{53C23FC3-A09E-414C-82F6-282EBD84EBEA}"/>
    <dgm:cxn modelId="{4F85897F-4515-442B-BD46-D90B7B79FF12}" srcId="{3855FB6B-7B57-4143-B869-0C96EC9C3466}" destId="{6705D8EB-F208-45D7-AA17-4D4C50639F41}" srcOrd="2" destOrd="0" parTransId="{EE8BB85F-BC00-4628-AB3C-18AD2E64BF6F}" sibTransId="{9F001F28-8269-4163-8020-4DD4BD410520}"/>
    <dgm:cxn modelId="{BD234134-92E2-4817-93FE-25482A5959BE}" type="presOf" srcId="{B45D3FB5-DB63-44DD-BD26-627F86700E15}" destId="{D5B62440-4C24-4534-A684-883ADFC06356}" srcOrd="0" destOrd="1" presId="urn:microsoft.com/office/officeart/2005/8/layout/arrow3"/>
    <dgm:cxn modelId="{EB2E5825-7803-49BB-B36E-AA701BCCB26E}" srcId="{DC926B4E-D07E-4DD7-BC8A-2E2BCDBE4D5D}" destId="{3F00A5F9-77CD-46CA-A4DE-8C1C03443B02}" srcOrd="3" destOrd="0" parTransId="{8176E723-1403-480D-A112-3867E3384F52}" sibTransId="{B6AE3862-3F0B-4D25-BEBB-E0FB17A31E03}"/>
    <dgm:cxn modelId="{E63A3E1C-A0C4-4DAE-A4C9-6A4A57C4C992}" srcId="{C8AD4DEE-04D1-4D8F-8248-7CAD3FC038A2}" destId="{3855FB6B-7B57-4143-B869-0C96EC9C3466}" srcOrd="1" destOrd="0" parTransId="{D68B2EB9-33B9-44A3-B4B4-2ABDCB7ADC3F}" sibTransId="{ABD67796-7710-4270-B60C-22A38EE7395C}"/>
    <dgm:cxn modelId="{04033916-AF8D-47C2-9C29-9CB9A5243F41}" srcId="{DC926B4E-D07E-4DD7-BC8A-2E2BCDBE4D5D}" destId="{230F9762-DFD3-4B96-A6B9-812BE7F5F5E6}" srcOrd="8" destOrd="0" parTransId="{6FBBB89C-2BB1-4758-8B54-926E82407455}" sibTransId="{9BB2F761-C357-4D11-843A-6C81FF0622F1}"/>
    <dgm:cxn modelId="{FE8C7332-6F30-4E15-A4B1-9554629109E0}" type="presOf" srcId="{8B515835-5819-4B97-8AF8-B0397E0F1701}" destId="{D5B62440-4C24-4534-A684-883ADFC06356}" srcOrd="0" destOrd="2" presId="urn:microsoft.com/office/officeart/2005/8/layout/arrow3"/>
    <dgm:cxn modelId="{FC751920-B402-4BA2-BC10-BB70F6CC2DC7}" type="presOf" srcId="{6705D8EB-F208-45D7-AA17-4D4C50639F41}" destId="{D5B62440-4C24-4534-A684-883ADFC06356}" srcOrd="0" destOrd="3" presId="urn:microsoft.com/office/officeart/2005/8/layout/arrow3"/>
    <dgm:cxn modelId="{A4E31A8C-1506-4626-AA7F-A7CEA2528526}" srcId="{3855FB6B-7B57-4143-B869-0C96EC9C3466}" destId="{B45D3FB5-DB63-44DD-BD26-627F86700E15}" srcOrd="0" destOrd="0" parTransId="{AB4CBAEC-1A6B-4C45-814A-12F4F1F52618}" sibTransId="{8302EC38-7B9D-4946-A1DD-9C199FC67F7B}"/>
    <dgm:cxn modelId="{EF84EA4F-78A9-43DB-ABA2-B8204F47EC6C}" srcId="{DC926B4E-D07E-4DD7-BC8A-2E2BCDBE4D5D}" destId="{8CFE19CD-965E-43AD-A82F-A2A9C7F4FE73}" srcOrd="1" destOrd="0" parTransId="{D462B786-D826-4423-A80C-C8A82B33C7C4}" sibTransId="{5255D9F8-E322-461D-8EAD-D05B8B16F0AE}"/>
    <dgm:cxn modelId="{7F293B0E-F497-4D30-9A92-C76EDB98AD3F}" srcId="{DC926B4E-D07E-4DD7-BC8A-2E2BCDBE4D5D}" destId="{12A1444D-5438-4C1D-84B0-34FE24058A8B}" srcOrd="5" destOrd="0" parTransId="{EAE75552-A979-4A23-A976-AE26DB709886}" sibTransId="{F7D73CB4-8612-411A-B006-1E9461A1C1FE}"/>
    <dgm:cxn modelId="{9B5D7512-29EC-4D23-AC14-A6DE8EEEBB9E}" type="presOf" srcId="{C8AD4DEE-04D1-4D8F-8248-7CAD3FC038A2}" destId="{D3A41733-E59C-40F8-8365-3B3304570C0A}" srcOrd="0" destOrd="0" presId="urn:microsoft.com/office/officeart/2005/8/layout/arrow3"/>
    <dgm:cxn modelId="{F0AF56E1-F4B7-491D-A25A-7CC6F280E73A}" srcId="{DC926B4E-D07E-4DD7-BC8A-2E2BCDBE4D5D}" destId="{D1EFDC9B-50DB-443E-B21F-2A6BD0EBBE45}" srcOrd="2" destOrd="0" parTransId="{FB81D8B6-C06E-4038-B4CE-3CD1ABAC3BF6}" sibTransId="{D8751940-117C-430F-BC4D-A8BC9EBADF1D}"/>
    <dgm:cxn modelId="{E8FC1C7E-8864-42B7-AF00-A3A799679FC2}" type="presOf" srcId="{3855FB6B-7B57-4143-B869-0C96EC9C3466}" destId="{D5B62440-4C24-4534-A684-883ADFC06356}" srcOrd="0" destOrd="0" presId="urn:microsoft.com/office/officeart/2005/8/layout/arrow3"/>
    <dgm:cxn modelId="{FF9773AE-8284-4DE4-96BD-5F0878518698}" type="presParOf" srcId="{D3A41733-E59C-40F8-8365-3B3304570C0A}" destId="{E905A69A-BA8C-475F-8EE8-87FF18AF9367}" srcOrd="0" destOrd="0" presId="urn:microsoft.com/office/officeart/2005/8/layout/arrow3"/>
    <dgm:cxn modelId="{EF95469E-E187-4A36-B2D1-2798F6F2AE3A}" type="presParOf" srcId="{D3A41733-E59C-40F8-8365-3B3304570C0A}" destId="{29CCB064-5C67-4287-AE00-6D183DA39ADB}" srcOrd="1" destOrd="0" presId="urn:microsoft.com/office/officeart/2005/8/layout/arrow3"/>
    <dgm:cxn modelId="{1E40E5AC-058F-4788-84C7-42B930FBAB91}" type="presParOf" srcId="{D3A41733-E59C-40F8-8365-3B3304570C0A}" destId="{677B7503-99F9-49D7-A85D-10FDE55A8E21}" srcOrd="2" destOrd="0" presId="urn:microsoft.com/office/officeart/2005/8/layout/arrow3"/>
    <dgm:cxn modelId="{1A6B8890-07A5-4255-BC46-EC5D9AF3B345}" type="presParOf" srcId="{D3A41733-E59C-40F8-8365-3B3304570C0A}" destId="{251257FE-AD21-4D8D-A492-DBB7443412AB}" srcOrd="3" destOrd="0" presId="urn:microsoft.com/office/officeart/2005/8/layout/arrow3"/>
    <dgm:cxn modelId="{A3F46BB2-7727-4879-8393-73A240125FEF}" type="presParOf" srcId="{D3A41733-E59C-40F8-8365-3B3304570C0A}" destId="{D5B62440-4C24-4534-A684-883ADFC0635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27B77-E30B-4C5F-BBA0-67131DB394FC}" type="doc">
      <dgm:prSet loTypeId="urn:microsoft.com/office/officeart/2005/8/layout/radial5" loCatId="relationship" qsTypeId="urn:microsoft.com/office/officeart/2005/8/quickstyle/simple1" qsCatId="simple" csTypeId="urn:microsoft.com/office/officeart/2005/8/colors/colorful4" csCatId="colorful" phldr="1"/>
      <dgm:spPr/>
      <dgm:t>
        <a:bodyPr/>
        <a:lstStyle/>
        <a:p>
          <a:endParaRPr lang="el-GR"/>
        </a:p>
      </dgm:t>
    </dgm:pt>
    <dgm:pt modelId="{9331CB24-B55A-4A80-B41E-BA05251E5610}">
      <dgm:prSet phldrT="[Κείμενο]"/>
      <dgm:spPr>
        <a:effectLst>
          <a:glow rad="228600">
            <a:schemeClr val="accent1">
              <a:satMod val="175000"/>
              <a:alpha val="40000"/>
            </a:schemeClr>
          </a:glow>
        </a:effectLst>
      </dgm:spPr>
      <dgm:t>
        <a:bodyPr/>
        <a:lstStyle/>
        <a:p>
          <a:r>
            <a:rPr lang="en-US" b="1" dirty="0" smtClean="0">
              <a:solidFill>
                <a:schemeClr val="tx1"/>
              </a:solidFill>
              <a:effectLst>
                <a:outerShdw blurRad="38100" dist="38100" dir="2700000" algn="tl">
                  <a:srgbClr val="000000">
                    <a:alpha val="43137"/>
                  </a:srgbClr>
                </a:outerShdw>
              </a:effectLst>
            </a:rPr>
            <a:t>NBG</a:t>
          </a:r>
          <a:endParaRPr lang="el-GR" b="1" dirty="0">
            <a:solidFill>
              <a:schemeClr val="tx1"/>
            </a:solidFill>
            <a:effectLst>
              <a:outerShdw blurRad="38100" dist="38100" dir="2700000" algn="tl">
                <a:srgbClr val="000000">
                  <a:alpha val="43137"/>
                </a:srgbClr>
              </a:outerShdw>
            </a:effectLst>
          </a:endParaRPr>
        </a:p>
      </dgm:t>
    </dgm:pt>
    <dgm:pt modelId="{55D3DE3B-9D57-4086-9759-1BFB9DC47611}" type="parTrans" cxnId="{1AA5C14B-9063-4A8C-86FF-0B605541AA32}">
      <dgm:prSet/>
      <dgm:spPr/>
      <dgm:t>
        <a:bodyPr/>
        <a:lstStyle/>
        <a:p>
          <a:endParaRPr lang="el-GR"/>
        </a:p>
      </dgm:t>
    </dgm:pt>
    <dgm:pt modelId="{20D4CD91-39A0-40D3-A6BB-1F5769D44365}" type="sibTrans" cxnId="{1AA5C14B-9063-4A8C-86FF-0B605541AA32}">
      <dgm:prSet/>
      <dgm:spPr/>
      <dgm:t>
        <a:bodyPr/>
        <a:lstStyle/>
        <a:p>
          <a:endParaRPr lang="el-GR"/>
        </a:p>
      </dgm:t>
    </dgm:pt>
    <dgm:pt modelId="{F2772636-B0C2-40C6-AF1A-C619B2B6D545}">
      <dgm:prSet phldrT="[Κείμενο]"/>
      <dgm:spPr/>
      <dgm:t>
        <a:bodyPr/>
        <a:lstStyle/>
        <a:p>
          <a:r>
            <a:rPr lang="en-US" dirty="0" smtClean="0">
              <a:solidFill>
                <a:schemeClr val="tx1"/>
              </a:solidFill>
            </a:rPr>
            <a:t>Investors and Shareholders</a:t>
          </a:r>
          <a:endParaRPr lang="el-GR" dirty="0">
            <a:solidFill>
              <a:schemeClr val="tx1"/>
            </a:solidFill>
          </a:endParaRPr>
        </a:p>
      </dgm:t>
    </dgm:pt>
    <dgm:pt modelId="{F0094508-BAEF-45C2-8297-9C35F80401B8}" type="parTrans" cxnId="{CF4DFBFD-8F7C-4309-AC1B-03117DBE0210}">
      <dgm:prSet/>
      <dgm:spPr/>
      <dgm:t>
        <a:bodyPr/>
        <a:lstStyle/>
        <a:p>
          <a:endParaRPr lang="el-GR"/>
        </a:p>
      </dgm:t>
    </dgm:pt>
    <dgm:pt modelId="{A78C0C6D-F271-404C-947B-EC894C432497}" type="sibTrans" cxnId="{CF4DFBFD-8F7C-4309-AC1B-03117DBE0210}">
      <dgm:prSet/>
      <dgm:spPr/>
      <dgm:t>
        <a:bodyPr/>
        <a:lstStyle/>
        <a:p>
          <a:endParaRPr lang="el-GR"/>
        </a:p>
      </dgm:t>
    </dgm:pt>
    <dgm:pt modelId="{C9F97F9E-10CB-4699-A262-5CAFCC621041}">
      <dgm:prSet phldrT="[Κείμενο]"/>
      <dgm:spPr/>
      <dgm:t>
        <a:bodyPr/>
        <a:lstStyle/>
        <a:p>
          <a:r>
            <a:rPr lang="en-US" dirty="0" smtClean="0">
              <a:solidFill>
                <a:schemeClr val="tx1"/>
              </a:solidFill>
            </a:rPr>
            <a:t>The Business Community</a:t>
          </a:r>
          <a:endParaRPr lang="el-GR" dirty="0">
            <a:solidFill>
              <a:schemeClr val="tx1"/>
            </a:solidFill>
          </a:endParaRPr>
        </a:p>
      </dgm:t>
    </dgm:pt>
    <dgm:pt modelId="{DCFC564D-D0A1-4F91-BD85-D87B91A1AE72}" type="parTrans" cxnId="{14CEC859-4B32-44D4-92D9-9DD6F4456A08}">
      <dgm:prSet/>
      <dgm:spPr/>
      <dgm:t>
        <a:bodyPr/>
        <a:lstStyle/>
        <a:p>
          <a:endParaRPr lang="el-GR"/>
        </a:p>
      </dgm:t>
    </dgm:pt>
    <dgm:pt modelId="{63FB4FCF-807F-4786-AA59-78EA194ABBDD}" type="sibTrans" cxnId="{14CEC859-4B32-44D4-92D9-9DD6F4456A08}">
      <dgm:prSet/>
      <dgm:spPr/>
      <dgm:t>
        <a:bodyPr/>
        <a:lstStyle/>
        <a:p>
          <a:endParaRPr lang="el-GR"/>
        </a:p>
      </dgm:t>
    </dgm:pt>
    <dgm:pt modelId="{ABAF991B-EE5A-4CFE-B9F1-CFBE7C16A528}">
      <dgm:prSet phldrT="[Κείμενο]"/>
      <dgm:spPr/>
      <dgm:t>
        <a:bodyPr/>
        <a:lstStyle/>
        <a:p>
          <a:r>
            <a:rPr lang="en-US" dirty="0" smtClean="0">
              <a:solidFill>
                <a:schemeClr val="tx1"/>
              </a:solidFill>
            </a:rPr>
            <a:t>Suppliers</a:t>
          </a:r>
          <a:endParaRPr lang="el-GR" dirty="0">
            <a:solidFill>
              <a:schemeClr val="tx1"/>
            </a:solidFill>
          </a:endParaRPr>
        </a:p>
      </dgm:t>
    </dgm:pt>
    <dgm:pt modelId="{2CCD6F42-B460-4695-AC29-DA0374438133}" type="parTrans" cxnId="{9AFE210A-19C7-4345-98CC-9832C5EEFA03}">
      <dgm:prSet/>
      <dgm:spPr/>
      <dgm:t>
        <a:bodyPr/>
        <a:lstStyle/>
        <a:p>
          <a:endParaRPr lang="el-GR"/>
        </a:p>
      </dgm:t>
    </dgm:pt>
    <dgm:pt modelId="{AAE8D3D2-649E-45B3-A663-F495C648B785}" type="sibTrans" cxnId="{9AFE210A-19C7-4345-98CC-9832C5EEFA03}">
      <dgm:prSet/>
      <dgm:spPr/>
      <dgm:t>
        <a:bodyPr/>
        <a:lstStyle/>
        <a:p>
          <a:endParaRPr lang="el-GR"/>
        </a:p>
      </dgm:t>
    </dgm:pt>
    <dgm:pt modelId="{E3DE126D-C8A5-4F11-BB36-265AF7E44B6E}">
      <dgm:prSet phldrT="[Κείμενο]"/>
      <dgm:spPr/>
      <dgm:t>
        <a:bodyPr/>
        <a:lstStyle/>
        <a:p>
          <a:r>
            <a:rPr lang="en-US" dirty="0" smtClean="0">
              <a:solidFill>
                <a:schemeClr val="tx1"/>
              </a:solidFill>
            </a:rPr>
            <a:t>Non-Governmental Organizations (NGOs) </a:t>
          </a:r>
          <a:endParaRPr lang="el-GR" dirty="0">
            <a:solidFill>
              <a:schemeClr val="tx1"/>
            </a:solidFill>
          </a:endParaRPr>
        </a:p>
      </dgm:t>
    </dgm:pt>
    <dgm:pt modelId="{E15F458B-711A-4A05-B13D-C78488E90258}" type="parTrans" cxnId="{039B30FD-0677-45BD-B109-A5F1F8718457}">
      <dgm:prSet/>
      <dgm:spPr/>
      <dgm:t>
        <a:bodyPr/>
        <a:lstStyle/>
        <a:p>
          <a:endParaRPr lang="el-GR"/>
        </a:p>
      </dgm:t>
    </dgm:pt>
    <dgm:pt modelId="{B29FF591-3327-4D71-975F-FFCC80AEC970}" type="sibTrans" cxnId="{039B30FD-0677-45BD-B109-A5F1F8718457}">
      <dgm:prSet/>
      <dgm:spPr/>
      <dgm:t>
        <a:bodyPr/>
        <a:lstStyle/>
        <a:p>
          <a:endParaRPr lang="el-GR"/>
        </a:p>
      </dgm:t>
    </dgm:pt>
    <dgm:pt modelId="{E648D69A-E975-426B-8038-FB41773E1E83}">
      <dgm:prSet phldrT="[Κείμενο]" phldr="1"/>
      <dgm:spPr/>
      <dgm:t>
        <a:bodyPr/>
        <a:lstStyle/>
        <a:p>
          <a:endParaRPr lang="el-GR"/>
        </a:p>
      </dgm:t>
    </dgm:pt>
    <dgm:pt modelId="{94BEE7C8-A066-46EC-BBF1-E52810C502B4}" type="parTrans" cxnId="{8BEC80EB-7B65-4B3E-BB03-BDC10FA74DB9}">
      <dgm:prSet/>
      <dgm:spPr/>
      <dgm:t>
        <a:bodyPr/>
        <a:lstStyle/>
        <a:p>
          <a:endParaRPr lang="el-GR"/>
        </a:p>
      </dgm:t>
    </dgm:pt>
    <dgm:pt modelId="{E9A421C6-1C57-4105-962C-13AA69E21A9A}" type="sibTrans" cxnId="{8BEC80EB-7B65-4B3E-BB03-BDC10FA74DB9}">
      <dgm:prSet/>
      <dgm:spPr/>
      <dgm:t>
        <a:bodyPr/>
        <a:lstStyle/>
        <a:p>
          <a:endParaRPr lang="el-GR"/>
        </a:p>
      </dgm:t>
    </dgm:pt>
    <dgm:pt modelId="{EB3A86E0-A2BE-4C5D-8581-BA331E9D2AFF}">
      <dgm:prSet/>
      <dgm:spPr/>
      <dgm:t>
        <a:bodyPr/>
        <a:lstStyle/>
        <a:p>
          <a:r>
            <a:rPr lang="en-US" dirty="0" smtClean="0">
              <a:solidFill>
                <a:schemeClr val="tx1"/>
              </a:solidFill>
            </a:rPr>
            <a:t>Local Communities</a:t>
          </a:r>
          <a:endParaRPr lang="el-GR" dirty="0">
            <a:solidFill>
              <a:schemeClr val="tx1"/>
            </a:solidFill>
          </a:endParaRPr>
        </a:p>
      </dgm:t>
    </dgm:pt>
    <dgm:pt modelId="{569E330D-CD0D-45A5-905E-370E27370C40}" type="parTrans" cxnId="{698F9ED6-2500-41A4-A78F-5E711720AC7A}">
      <dgm:prSet/>
      <dgm:spPr/>
      <dgm:t>
        <a:bodyPr/>
        <a:lstStyle/>
        <a:p>
          <a:endParaRPr lang="el-GR"/>
        </a:p>
      </dgm:t>
    </dgm:pt>
    <dgm:pt modelId="{9FA7871B-6894-401E-BE55-38DA7043C878}" type="sibTrans" cxnId="{698F9ED6-2500-41A4-A78F-5E711720AC7A}">
      <dgm:prSet/>
      <dgm:spPr/>
      <dgm:t>
        <a:bodyPr/>
        <a:lstStyle/>
        <a:p>
          <a:endParaRPr lang="el-GR"/>
        </a:p>
      </dgm:t>
    </dgm:pt>
    <dgm:pt modelId="{E5D4AE16-60CF-4520-90B5-08761079A906}">
      <dgm:prSet/>
      <dgm:spPr/>
      <dgm:t>
        <a:bodyPr/>
        <a:lstStyle/>
        <a:p>
          <a:r>
            <a:rPr lang="en-US" dirty="0" smtClean="0">
              <a:solidFill>
                <a:schemeClr val="tx1"/>
              </a:solidFill>
            </a:rPr>
            <a:t>The state and regulatory authorities</a:t>
          </a:r>
          <a:endParaRPr lang="el-GR" dirty="0">
            <a:solidFill>
              <a:schemeClr val="tx1"/>
            </a:solidFill>
          </a:endParaRPr>
        </a:p>
      </dgm:t>
    </dgm:pt>
    <dgm:pt modelId="{E057C895-4416-4CC3-A760-195FF972E02D}" type="parTrans" cxnId="{5E7DF35B-A2F1-46BF-AAA8-D22E067BD53E}">
      <dgm:prSet/>
      <dgm:spPr/>
      <dgm:t>
        <a:bodyPr/>
        <a:lstStyle/>
        <a:p>
          <a:endParaRPr lang="el-GR"/>
        </a:p>
      </dgm:t>
    </dgm:pt>
    <dgm:pt modelId="{A2EE865E-FDAF-4F20-9BD9-B0DB55F7442E}" type="sibTrans" cxnId="{5E7DF35B-A2F1-46BF-AAA8-D22E067BD53E}">
      <dgm:prSet/>
      <dgm:spPr/>
      <dgm:t>
        <a:bodyPr/>
        <a:lstStyle/>
        <a:p>
          <a:endParaRPr lang="el-GR"/>
        </a:p>
      </dgm:t>
    </dgm:pt>
    <dgm:pt modelId="{01AD8C08-9AC9-4838-9A83-443BC1F00746}">
      <dgm:prSet/>
      <dgm:spPr/>
      <dgm:t>
        <a:bodyPr/>
        <a:lstStyle/>
        <a:p>
          <a:r>
            <a:rPr lang="en-US" dirty="0" smtClean="0">
              <a:solidFill>
                <a:schemeClr val="tx1"/>
              </a:solidFill>
            </a:rPr>
            <a:t>Employees</a:t>
          </a:r>
          <a:endParaRPr lang="el-GR" dirty="0">
            <a:solidFill>
              <a:schemeClr val="tx1"/>
            </a:solidFill>
          </a:endParaRPr>
        </a:p>
      </dgm:t>
    </dgm:pt>
    <dgm:pt modelId="{5E25DAC0-E929-42C1-B240-6DC165286AF2}" type="parTrans" cxnId="{74CE4285-3078-4C83-80C1-943F71ABBFC5}">
      <dgm:prSet/>
      <dgm:spPr/>
      <dgm:t>
        <a:bodyPr/>
        <a:lstStyle/>
        <a:p>
          <a:endParaRPr lang="el-GR"/>
        </a:p>
      </dgm:t>
    </dgm:pt>
    <dgm:pt modelId="{4BDF3672-1C0E-4C59-9251-412376C47040}" type="sibTrans" cxnId="{74CE4285-3078-4C83-80C1-943F71ABBFC5}">
      <dgm:prSet/>
      <dgm:spPr/>
      <dgm:t>
        <a:bodyPr/>
        <a:lstStyle/>
        <a:p>
          <a:endParaRPr lang="el-GR"/>
        </a:p>
      </dgm:t>
    </dgm:pt>
    <dgm:pt modelId="{2B39DE29-025A-4F93-9AC5-A0CC677A43A1}">
      <dgm:prSet/>
      <dgm:spPr/>
      <dgm:t>
        <a:bodyPr/>
        <a:lstStyle/>
        <a:p>
          <a:r>
            <a:rPr lang="en-US" dirty="0" smtClean="0">
              <a:solidFill>
                <a:schemeClr val="tx1"/>
              </a:solidFill>
            </a:rPr>
            <a:t>Customers</a:t>
          </a:r>
          <a:endParaRPr lang="el-GR" dirty="0">
            <a:solidFill>
              <a:schemeClr val="tx1"/>
            </a:solidFill>
          </a:endParaRPr>
        </a:p>
      </dgm:t>
    </dgm:pt>
    <dgm:pt modelId="{681203D1-5FA2-4B90-85BE-B8EAE49C2805}" type="parTrans" cxnId="{E5ED7031-627A-4CD8-91DD-9CF29E7F531A}">
      <dgm:prSet/>
      <dgm:spPr/>
      <dgm:t>
        <a:bodyPr/>
        <a:lstStyle/>
        <a:p>
          <a:endParaRPr lang="el-GR"/>
        </a:p>
      </dgm:t>
    </dgm:pt>
    <dgm:pt modelId="{CDB339B8-1DE9-4BF6-ACB0-191FE15FA993}" type="sibTrans" cxnId="{E5ED7031-627A-4CD8-91DD-9CF29E7F531A}">
      <dgm:prSet/>
      <dgm:spPr/>
      <dgm:t>
        <a:bodyPr/>
        <a:lstStyle/>
        <a:p>
          <a:endParaRPr lang="el-GR"/>
        </a:p>
      </dgm:t>
    </dgm:pt>
    <dgm:pt modelId="{C5D48703-60E0-4D20-9B27-A8E42C6D2AC0}">
      <dgm:prSet/>
      <dgm:spPr/>
      <dgm:t>
        <a:bodyPr/>
        <a:lstStyle/>
        <a:p>
          <a:r>
            <a:rPr lang="en-US" b="0" dirty="0" smtClean="0">
              <a:solidFill>
                <a:schemeClr val="tx1"/>
              </a:solidFill>
            </a:rPr>
            <a:t>The media</a:t>
          </a:r>
          <a:endParaRPr lang="el-GR" b="0" dirty="0">
            <a:solidFill>
              <a:schemeClr val="tx1"/>
            </a:solidFill>
          </a:endParaRPr>
        </a:p>
      </dgm:t>
    </dgm:pt>
    <dgm:pt modelId="{1E183443-C402-4675-8B9A-6D3062ED0255}" type="parTrans" cxnId="{2E9E0EAB-1D53-460F-B130-D1C2C52A11F8}">
      <dgm:prSet/>
      <dgm:spPr/>
      <dgm:t>
        <a:bodyPr/>
        <a:lstStyle/>
        <a:p>
          <a:endParaRPr lang="el-GR"/>
        </a:p>
      </dgm:t>
    </dgm:pt>
    <dgm:pt modelId="{7F86BA95-E3C0-497D-B17F-87C4C3683289}" type="sibTrans" cxnId="{2E9E0EAB-1D53-460F-B130-D1C2C52A11F8}">
      <dgm:prSet/>
      <dgm:spPr/>
      <dgm:t>
        <a:bodyPr/>
        <a:lstStyle/>
        <a:p>
          <a:endParaRPr lang="el-GR"/>
        </a:p>
      </dgm:t>
    </dgm:pt>
    <dgm:pt modelId="{439102F3-221A-4A23-9D07-1D6AD2B18FCA}" type="pres">
      <dgm:prSet presAssocID="{62B27B77-E30B-4C5F-BBA0-67131DB394FC}" presName="Name0" presStyleCnt="0">
        <dgm:presLayoutVars>
          <dgm:chMax val="1"/>
          <dgm:dir/>
          <dgm:animLvl val="ctr"/>
          <dgm:resizeHandles val="exact"/>
        </dgm:presLayoutVars>
      </dgm:prSet>
      <dgm:spPr/>
      <dgm:t>
        <a:bodyPr/>
        <a:lstStyle/>
        <a:p>
          <a:endParaRPr lang="el-GR"/>
        </a:p>
      </dgm:t>
    </dgm:pt>
    <dgm:pt modelId="{25717EDF-47EC-4505-84E7-88D55CEAE9F0}" type="pres">
      <dgm:prSet presAssocID="{9331CB24-B55A-4A80-B41E-BA05251E5610}" presName="centerShape" presStyleLbl="node0" presStyleIdx="0" presStyleCnt="1"/>
      <dgm:spPr/>
      <dgm:t>
        <a:bodyPr/>
        <a:lstStyle/>
        <a:p>
          <a:endParaRPr lang="el-GR"/>
        </a:p>
      </dgm:t>
    </dgm:pt>
    <dgm:pt modelId="{75D85B1B-A104-4AD0-A389-1940EF55A2D4}" type="pres">
      <dgm:prSet presAssocID="{F0094508-BAEF-45C2-8297-9C35F80401B8}" presName="parTrans" presStyleLbl="sibTrans2D1" presStyleIdx="0" presStyleCnt="9"/>
      <dgm:spPr/>
      <dgm:t>
        <a:bodyPr/>
        <a:lstStyle/>
        <a:p>
          <a:endParaRPr lang="el-GR"/>
        </a:p>
      </dgm:t>
    </dgm:pt>
    <dgm:pt modelId="{7590B468-B1A6-423A-ACA8-253ACBD00A12}" type="pres">
      <dgm:prSet presAssocID="{F0094508-BAEF-45C2-8297-9C35F80401B8}" presName="connectorText" presStyleLbl="sibTrans2D1" presStyleIdx="0" presStyleCnt="9"/>
      <dgm:spPr/>
      <dgm:t>
        <a:bodyPr/>
        <a:lstStyle/>
        <a:p>
          <a:endParaRPr lang="el-GR"/>
        </a:p>
      </dgm:t>
    </dgm:pt>
    <dgm:pt modelId="{842C9E49-0462-4BB3-BF7D-AF9A5AEE199A}" type="pres">
      <dgm:prSet presAssocID="{F2772636-B0C2-40C6-AF1A-C619B2B6D545}" presName="node" presStyleLbl="node1" presStyleIdx="0" presStyleCnt="9">
        <dgm:presLayoutVars>
          <dgm:bulletEnabled val="1"/>
        </dgm:presLayoutVars>
      </dgm:prSet>
      <dgm:spPr/>
      <dgm:t>
        <a:bodyPr/>
        <a:lstStyle/>
        <a:p>
          <a:endParaRPr lang="el-GR"/>
        </a:p>
      </dgm:t>
    </dgm:pt>
    <dgm:pt modelId="{D41CF974-0768-48DD-8C98-D87DCDCBD08D}" type="pres">
      <dgm:prSet presAssocID="{681203D1-5FA2-4B90-85BE-B8EAE49C2805}" presName="parTrans" presStyleLbl="sibTrans2D1" presStyleIdx="1" presStyleCnt="9"/>
      <dgm:spPr/>
      <dgm:t>
        <a:bodyPr/>
        <a:lstStyle/>
        <a:p>
          <a:endParaRPr lang="el-GR"/>
        </a:p>
      </dgm:t>
    </dgm:pt>
    <dgm:pt modelId="{1F1407C1-F705-4A0F-9836-D793FE1F9B0E}" type="pres">
      <dgm:prSet presAssocID="{681203D1-5FA2-4B90-85BE-B8EAE49C2805}" presName="connectorText" presStyleLbl="sibTrans2D1" presStyleIdx="1" presStyleCnt="9"/>
      <dgm:spPr/>
      <dgm:t>
        <a:bodyPr/>
        <a:lstStyle/>
        <a:p>
          <a:endParaRPr lang="el-GR"/>
        </a:p>
      </dgm:t>
    </dgm:pt>
    <dgm:pt modelId="{FC430ED2-95FD-4020-97E4-84B64237C695}" type="pres">
      <dgm:prSet presAssocID="{2B39DE29-025A-4F93-9AC5-A0CC677A43A1}" presName="node" presStyleLbl="node1" presStyleIdx="1" presStyleCnt="9">
        <dgm:presLayoutVars>
          <dgm:bulletEnabled val="1"/>
        </dgm:presLayoutVars>
      </dgm:prSet>
      <dgm:spPr/>
      <dgm:t>
        <a:bodyPr/>
        <a:lstStyle/>
        <a:p>
          <a:endParaRPr lang="el-GR"/>
        </a:p>
      </dgm:t>
    </dgm:pt>
    <dgm:pt modelId="{4B4E0731-FBBE-47D1-8A20-F663A1B64185}" type="pres">
      <dgm:prSet presAssocID="{5E25DAC0-E929-42C1-B240-6DC165286AF2}" presName="parTrans" presStyleLbl="sibTrans2D1" presStyleIdx="2" presStyleCnt="9"/>
      <dgm:spPr/>
      <dgm:t>
        <a:bodyPr/>
        <a:lstStyle/>
        <a:p>
          <a:endParaRPr lang="el-GR"/>
        </a:p>
      </dgm:t>
    </dgm:pt>
    <dgm:pt modelId="{4A552D02-C6BA-4649-A9DE-1420FFD70560}" type="pres">
      <dgm:prSet presAssocID="{5E25DAC0-E929-42C1-B240-6DC165286AF2}" presName="connectorText" presStyleLbl="sibTrans2D1" presStyleIdx="2" presStyleCnt="9"/>
      <dgm:spPr/>
      <dgm:t>
        <a:bodyPr/>
        <a:lstStyle/>
        <a:p>
          <a:endParaRPr lang="el-GR"/>
        </a:p>
      </dgm:t>
    </dgm:pt>
    <dgm:pt modelId="{55BA383E-8AE1-4CDC-B3AD-C9FF9DA8A825}" type="pres">
      <dgm:prSet presAssocID="{01AD8C08-9AC9-4838-9A83-443BC1F00746}" presName="node" presStyleLbl="node1" presStyleIdx="2" presStyleCnt="9">
        <dgm:presLayoutVars>
          <dgm:bulletEnabled val="1"/>
        </dgm:presLayoutVars>
      </dgm:prSet>
      <dgm:spPr/>
      <dgm:t>
        <a:bodyPr/>
        <a:lstStyle/>
        <a:p>
          <a:endParaRPr lang="el-GR"/>
        </a:p>
      </dgm:t>
    </dgm:pt>
    <dgm:pt modelId="{5E0D4A82-2275-4E6A-84AD-CC2308FDDDFE}" type="pres">
      <dgm:prSet presAssocID="{DCFC564D-D0A1-4F91-BD85-D87B91A1AE72}" presName="parTrans" presStyleLbl="sibTrans2D1" presStyleIdx="3" presStyleCnt="9"/>
      <dgm:spPr/>
      <dgm:t>
        <a:bodyPr/>
        <a:lstStyle/>
        <a:p>
          <a:endParaRPr lang="el-GR"/>
        </a:p>
      </dgm:t>
    </dgm:pt>
    <dgm:pt modelId="{0AC1F339-CF8F-4714-8C6B-B66060737FE4}" type="pres">
      <dgm:prSet presAssocID="{DCFC564D-D0A1-4F91-BD85-D87B91A1AE72}" presName="connectorText" presStyleLbl="sibTrans2D1" presStyleIdx="3" presStyleCnt="9"/>
      <dgm:spPr/>
      <dgm:t>
        <a:bodyPr/>
        <a:lstStyle/>
        <a:p>
          <a:endParaRPr lang="el-GR"/>
        </a:p>
      </dgm:t>
    </dgm:pt>
    <dgm:pt modelId="{F44073E4-32DC-475C-BD32-A73486A4D326}" type="pres">
      <dgm:prSet presAssocID="{C9F97F9E-10CB-4699-A262-5CAFCC621041}" presName="node" presStyleLbl="node1" presStyleIdx="3" presStyleCnt="9">
        <dgm:presLayoutVars>
          <dgm:bulletEnabled val="1"/>
        </dgm:presLayoutVars>
      </dgm:prSet>
      <dgm:spPr/>
      <dgm:t>
        <a:bodyPr/>
        <a:lstStyle/>
        <a:p>
          <a:endParaRPr lang="el-GR"/>
        </a:p>
      </dgm:t>
    </dgm:pt>
    <dgm:pt modelId="{6474E736-CE36-49A9-93B1-F6207A648B25}" type="pres">
      <dgm:prSet presAssocID="{569E330D-CD0D-45A5-905E-370E27370C40}" presName="parTrans" presStyleLbl="sibTrans2D1" presStyleIdx="4" presStyleCnt="9"/>
      <dgm:spPr/>
      <dgm:t>
        <a:bodyPr/>
        <a:lstStyle/>
        <a:p>
          <a:endParaRPr lang="el-GR"/>
        </a:p>
      </dgm:t>
    </dgm:pt>
    <dgm:pt modelId="{5C8A2C6A-DAA2-43C9-A315-26E8FF2F1656}" type="pres">
      <dgm:prSet presAssocID="{569E330D-CD0D-45A5-905E-370E27370C40}" presName="connectorText" presStyleLbl="sibTrans2D1" presStyleIdx="4" presStyleCnt="9"/>
      <dgm:spPr/>
      <dgm:t>
        <a:bodyPr/>
        <a:lstStyle/>
        <a:p>
          <a:endParaRPr lang="el-GR"/>
        </a:p>
      </dgm:t>
    </dgm:pt>
    <dgm:pt modelId="{F5E6A408-299A-4C9D-BE73-8CF60302CBFC}" type="pres">
      <dgm:prSet presAssocID="{EB3A86E0-A2BE-4C5D-8581-BA331E9D2AFF}" presName="node" presStyleLbl="node1" presStyleIdx="4" presStyleCnt="9">
        <dgm:presLayoutVars>
          <dgm:bulletEnabled val="1"/>
        </dgm:presLayoutVars>
      </dgm:prSet>
      <dgm:spPr/>
      <dgm:t>
        <a:bodyPr/>
        <a:lstStyle/>
        <a:p>
          <a:endParaRPr lang="el-GR"/>
        </a:p>
      </dgm:t>
    </dgm:pt>
    <dgm:pt modelId="{614D2B06-0511-4BA0-8A1D-BD77BFD4224D}" type="pres">
      <dgm:prSet presAssocID="{2CCD6F42-B460-4695-AC29-DA0374438133}" presName="parTrans" presStyleLbl="sibTrans2D1" presStyleIdx="5" presStyleCnt="9"/>
      <dgm:spPr/>
      <dgm:t>
        <a:bodyPr/>
        <a:lstStyle/>
        <a:p>
          <a:endParaRPr lang="el-GR"/>
        </a:p>
      </dgm:t>
    </dgm:pt>
    <dgm:pt modelId="{BA3560AC-D166-4135-A716-E4C0269CCB8B}" type="pres">
      <dgm:prSet presAssocID="{2CCD6F42-B460-4695-AC29-DA0374438133}" presName="connectorText" presStyleLbl="sibTrans2D1" presStyleIdx="5" presStyleCnt="9"/>
      <dgm:spPr/>
      <dgm:t>
        <a:bodyPr/>
        <a:lstStyle/>
        <a:p>
          <a:endParaRPr lang="el-GR"/>
        </a:p>
      </dgm:t>
    </dgm:pt>
    <dgm:pt modelId="{E9AF33F5-F061-4515-AECC-3740B344BD39}" type="pres">
      <dgm:prSet presAssocID="{ABAF991B-EE5A-4CFE-B9F1-CFBE7C16A528}" presName="node" presStyleLbl="node1" presStyleIdx="5" presStyleCnt="9">
        <dgm:presLayoutVars>
          <dgm:bulletEnabled val="1"/>
        </dgm:presLayoutVars>
      </dgm:prSet>
      <dgm:spPr/>
      <dgm:t>
        <a:bodyPr/>
        <a:lstStyle/>
        <a:p>
          <a:endParaRPr lang="el-GR"/>
        </a:p>
      </dgm:t>
    </dgm:pt>
    <dgm:pt modelId="{967CA97B-2C7E-48FA-A6BB-451C9EE09DFC}" type="pres">
      <dgm:prSet presAssocID="{E15F458B-711A-4A05-B13D-C78488E90258}" presName="parTrans" presStyleLbl="sibTrans2D1" presStyleIdx="6" presStyleCnt="9"/>
      <dgm:spPr/>
      <dgm:t>
        <a:bodyPr/>
        <a:lstStyle/>
        <a:p>
          <a:endParaRPr lang="el-GR"/>
        </a:p>
      </dgm:t>
    </dgm:pt>
    <dgm:pt modelId="{6D4E23B9-DD16-4F3C-A2A5-656749366C11}" type="pres">
      <dgm:prSet presAssocID="{E15F458B-711A-4A05-B13D-C78488E90258}" presName="connectorText" presStyleLbl="sibTrans2D1" presStyleIdx="6" presStyleCnt="9"/>
      <dgm:spPr/>
      <dgm:t>
        <a:bodyPr/>
        <a:lstStyle/>
        <a:p>
          <a:endParaRPr lang="el-GR"/>
        </a:p>
      </dgm:t>
    </dgm:pt>
    <dgm:pt modelId="{715E9FB7-8F3D-4015-B353-672630032EC2}" type="pres">
      <dgm:prSet presAssocID="{E3DE126D-C8A5-4F11-BB36-265AF7E44B6E}" presName="node" presStyleLbl="node1" presStyleIdx="6" presStyleCnt="9">
        <dgm:presLayoutVars>
          <dgm:bulletEnabled val="1"/>
        </dgm:presLayoutVars>
      </dgm:prSet>
      <dgm:spPr/>
      <dgm:t>
        <a:bodyPr/>
        <a:lstStyle/>
        <a:p>
          <a:endParaRPr lang="el-GR"/>
        </a:p>
      </dgm:t>
    </dgm:pt>
    <dgm:pt modelId="{80749B0A-9A65-4325-A2F1-9D4ECA1A8447}" type="pres">
      <dgm:prSet presAssocID="{E057C895-4416-4CC3-A760-195FF972E02D}" presName="parTrans" presStyleLbl="sibTrans2D1" presStyleIdx="7" presStyleCnt="9"/>
      <dgm:spPr/>
      <dgm:t>
        <a:bodyPr/>
        <a:lstStyle/>
        <a:p>
          <a:endParaRPr lang="el-GR"/>
        </a:p>
      </dgm:t>
    </dgm:pt>
    <dgm:pt modelId="{06A0C325-A77E-4E65-8E6B-12A3834A598B}" type="pres">
      <dgm:prSet presAssocID="{E057C895-4416-4CC3-A760-195FF972E02D}" presName="connectorText" presStyleLbl="sibTrans2D1" presStyleIdx="7" presStyleCnt="9"/>
      <dgm:spPr/>
      <dgm:t>
        <a:bodyPr/>
        <a:lstStyle/>
        <a:p>
          <a:endParaRPr lang="el-GR"/>
        </a:p>
      </dgm:t>
    </dgm:pt>
    <dgm:pt modelId="{FF22A596-BFCF-4F41-8187-D83E5B489310}" type="pres">
      <dgm:prSet presAssocID="{E5D4AE16-60CF-4520-90B5-08761079A906}" presName="node" presStyleLbl="node1" presStyleIdx="7" presStyleCnt="9">
        <dgm:presLayoutVars>
          <dgm:bulletEnabled val="1"/>
        </dgm:presLayoutVars>
      </dgm:prSet>
      <dgm:spPr/>
      <dgm:t>
        <a:bodyPr/>
        <a:lstStyle/>
        <a:p>
          <a:endParaRPr lang="el-GR"/>
        </a:p>
      </dgm:t>
    </dgm:pt>
    <dgm:pt modelId="{DC36F374-C633-4E73-A9F5-43802358F02D}" type="pres">
      <dgm:prSet presAssocID="{1E183443-C402-4675-8B9A-6D3062ED0255}" presName="parTrans" presStyleLbl="sibTrans2D1" presStyleIdx="8" presStyleCnt="9"/>
      <dgm:spPr/>
      <dgm:t>
        <a:bodyPr/>
        <a:lstStyle/>
        <a:p>
          <a:endParaRPr lang="el-GR"/>
        </a:p>
      </dgm:t>
    </dgm:pt>
    <dgm:pt modelId="{AAFB46B9-C337-41A1-8331-95E0F7DAF7D4}" type="pres">
      <dgm:prSet presAssocID="{1E183443-C402-4675-8B9A-6D3062ED0255}" presName="connectorText" presStyleLbl="sibTrans2D1" presStyleIdx="8" presStyleCnt="9"/>
      <dgm:spPr/>
      <dgm:t>
        <a:bodyPr/>
        <a:lstStyle/>
        <a:p>
          <a:endParaRPr lang="el-GR"/>
        </a:p>
      </dgm:t>
    </dgm:pt>
    <dgm:pt modelId="{32F27786-9133-4FC7-9CFE-56AF1A3C2042}" type="pres">
      <dgm:prSet presAssocID="{C5D48703-60E0-4D20-9B27-A8E42C6D2AC0}" presName="node" presStyleLbl="node1" presStyleIdx="8" presStyleCnt="9">
        <dgm:presLayoutVars>
          <dgm:bulletEnabled val="1"/>
        </dgm:presLayoutVars>
      </dgm:prSet>
      <dgm:spPr/>
      <dgm:t>
        <a:bodyPr/>
        <a:lstStyle/>
        <a:p>
          <a:endParaRPr lang="el-GR"/>
        </a:p>
      </dgm:t>
    </dgm:pt>
  </dgm:ptLst>
  <dgm:cxnLst>
    <dgm:cxn modelId="{769A29A6-C7A5-44A4-81FF-D762E3A99B50}" type="presOf" srcId="{681203D1-5FA2-4B90-85BE-B8EAE49C2805}" destId="{1F1407C1-F705-4A0F-9836-D793FE1F9B0E}" srcOrd="1" destOrd="0" presId="urn:microsoft.com/office/officeart/2005/8/layout/radial5"/>
    <dgm:cxn modelId="{7F0696D5-17A4-473E-912E-DD77E61EBDE4}" type="presOf" srcId="{2CCD6F42-B460-4695-AC29-DA0374438133}" destId="{614D2B06-0511-4BA0-8A1D-BD77BFD4224D}" srcOrd="0" destOrd="0" presId="urn:microsoft.com/office/officeart/2005/8/layout/radial5"/>
    <dgm:cxn modelId="{BACF9459-051F-427D-A9AE-ED2D94FF0AEE}" type="presOf" srcId="{DCFC564D-D0A1-4F91-BD85-D87B91A1AE72}" destId="{0AC1F339-CF8F-4714-8C6B-B66060737FE4}" srcOrd="1" destOrd="0" presId="urn:microsoft.com/office/officeart/2005/8/layout/radial5"/>
    <dgm:cxn modelId="{6A6F325C-D879-4BED-ADDC-3FB0E04E925E}" type="presOf" srcId="{EB3A86E0-A2BE-4C5D-8581-BA331E9D2AFF}" destId="{F5E6A408-299A-4C9D-BE73-8CF60302CBFC}" srcOrd="0" destOrd="0" presId="urn:microsoft.com/office/officeart/2005/8/layout/radial5"/>
    <dgm:cxn modelId="{AEE812B6-A3F4-4F9B-944B-DFF6097CB7BF}" type="presOf" srcId="{569E330D-CD0D-45A5-905E-370E27370C40}" destId="{6474E736-CE36-49A9-93B1-F6207A648B25}" srcOrd="0" destOrd="0" presId="urn:microsoft.com/office/officeart/2005/8/layout/radial5"/>
    <dgm:cxn modelId="{7BDBE657-A134-474B-8C51-B668A723B723}" type="presOf" srcId="{1E183443-C402-4675-8B9A-6D3062ED0255}" destId="{DC36F374-C633-4E73-A9F5-43802358F02D}" srcOrd="0" destOrd="0" presId="urn:microsoft.com/office/officeart/2005/8/layout/radial5"/>
    <dgm:cxn modelId="{E643EC28-3A58-4A1D-9794-42CA1EAD211A}" type="presOf" srcId="{E15F458B-711A-4A05-B13D-C78488E90258}" destId="{6D4E23B9-DD16-4F3C-A2A5-656749366C11}" srcOrd="1" destOrd="0" presId="urn:microsoft.com/office/officeart/2005/8/layout/radial5"/>
    <dgm:cxn modelId="{9A20EEC7-8F48-479C-9892-1A2B2750C5A2}" type="presOf" srcId="{E057C895-4416-4CC3-A760-195FF972E02D}" destId="{06A0C325-A77E-4E65-8E6B-12A3834A598B}" srcOrd="1" destOrd="0" presId="urn:microsoft.com/office/officeart/2005/8/layout/radial5"/>
    <dgm:cxn modelId="{B5C46778-EBF7-4FD2-9E73-FC78B36AFECD}" type="presOf" srcId="{E3DE126D-C8A5-4F11-BB36-265AF7E44B6E}" destId="{715E9FB7-8F3D-4015-B353-672630032EC2}" srcOrd="0" destOrd="0" presId="urn:microsoft.com/office/officeart/2005/8/layout/radial5"/>
    <dgm:cxn modelId="{3C5F248C-F875-4FE2-9FF8-3859D6269F94}" type="presOf" srcId="{E15F458B-711A-4A05-B13D-C78488E90258}" destId="{967CA97B-2C7E-48FA-A6BB-451C9EE09DFC}" srcOrd="0" destOrd="0" presId="urn:microsoft.com/office/officeart/2005/8/layout/radial5"/>
    <dgm:cxn modelId="{8BEC80EB-7B65-4B3E-BB03-BDC10FA74DB9}" srcId="{62B27B77-E30B-4C5F-BBA0-67131DB394FC}" destId="{E648D69A-E975-426B-8038-FB41773E1E83}" srcOrd="1" destOrd="0" parTransId="{94BEE7C8-A066-46EC-BBF1-E52810C502B4}" sibTransId="{E9A421C6-1C57-4105-962C-13AA69E21A9A}"/>
    <dgm:cxn modelId="{B72B7C9F-7CD2-4C55-B805-CE7577098C0D}" type="presOf" srcId="{F0094508-BAEF-45C2-8297-9C35F80401B8}" destId="{75D85B1B-A104-4AD0-A389-1940EF55A2D4}" srcOrd="0" destOrd="0" presId="urn:microsoft.com/office/officeart/2005/8/layout/radial5"/>
    <dgm:cxn modelId="{0CDB027F-4FE4-4F81-887D-4396AD972755}" type="presOf" srcId="{5E25DAC0-E929-42C1-B240-6DC165286AF2}" destId="{4A552D02-C6BA-4649-A9DE-1420FFD70560}" srcOrd="1" destOrd="0" presId="urn:microsoft.com/office/officeart/2005/8/layout/radial5"/>
    <dgm:cxn modelId="{1AA5C14B-9063-4A8C-86FF-0B605541AA32}" srcId="{62B27B77-E30B-4C5F-BBA0-67131DB394FC}" destId="{9331CB24-B55A-4A80-B41E-BA05251E5610}" srcOrd="0" destOrd="0" parTransId="{55D3DE3B-9D57-4086-9759-1BFB9DC47611}" sibTransId="{20D4CD91-39A0-40D3-A6BB-1F5769D44365}"/>
    <dgm:cxn modelId="{CDBCD862-D85D-4C44-8A2A-E60575DD8365}" type="presOf" srcId="{E5D4AE16-60CF-4520-90B5-08761079A906}" destId="{FF22A596-BFCF-4F41-8187-D83E5B489310}" srcOrd="0" destOrd="0" presId="urn:microsoft.com/office/officeart/2005/8/layout/radial5"/>
    <dgm:cxn modelId="{CF4DFBFD-8F7C-4309-AC1B-03117DBE0210}" srcId="{9331CB24-B55A-4A80-B41E-BA05251E5610}" destId="{F2772636-B0C2-40C6-AF1A-C619B2B6D545}" srcOrd="0" destOrd="0" parTransId="{F0094508-BAEF-45C2-8297-9C35F80401B8}" sibTransId="{A78C0C6D-F271-404C-947B-EC894C432497}"/>
    <dgm:cxn modelId="{FD53B7F2-6240-45D1-A277-F6B99CAEB132}" type="presOf" srcId="{E057C895-4416-4CC3-A760-195FF972E02D}" destId="{80749B0A-9A65-4325-A2F1-9D4ECA1A8447}" srcOrd="0" destOrd="0" presId="urn:microsoft.com/office/officeart/2005/8/layout/radial5"/>
    <dgm:cxn modelId="{81857FD1-5B74-43BD-ADCC-00483DBEDDC9}" type="presOf" srcId="{62B27B77-E30B-4C5F-BBA0-67131DB394FC}" destId="{439102F3-221A-4A23-9D07-1D6AD2B18FCA}" srcOrd="0" destOrd="0" presId="urn:microsoft.com/office/officeart/2005/8/layout/radial5"/>
    <dgm:cxn modelId="{58039026-A150-488B-AD4A-A43E086F0C1C}" type="presOf" srcId="{C5D48703-60E0-4D20-9B27-A8E42C6D2AC0}" destId="{32F27786-9133-4FC7-9CFE-56AF1A3C2042}" srcOrd="0" destOrd="0" presId="urn:microsoft.com/office/officeart/2005/8/layout/radial5"/>
    <dgm:cxn modelId="{D870D9E1-AB7F-4A42-8866-B334E342FAFC}" type="presOf" srcId="{F2772636-B0C2-40C6-AF1A-C619B2B6D545}" destId="{842C9E49-0462-4BB3-BF7D-AF9A5AEE199A}" srcOrd="0" destOrd="0" presId="urn:microsoft.com/office/officeart/2005/8/layout/radial5"/>
    <dgm:cxn modelId="{464F1E41-7D8C-4738-B591-E867CFDB085F}" type="presOf" srcId="{C9F97F9E-10CB-4699-A262-5CAFCC621041}" destId="{F44073E4-32DC-475C-BD32-A73486A4D326}" srcOrd="0" destOrd="0" presId="urn:microsoft.com/office/officeart/2005/8/layout/radial5"/>
    <dgm:cxn modelId="{B5F2E61A-66CD-4A76-8D6C-FD1C0D900230}" type="presOf" srcId="{1E183443-C402-4675-8B9A-6D3062ED0255}" destId="{AAFB46B9-C337-41A1-8331-95E0F7DAF7D4}" srcOrd="1" destOrd="0" presId="urn:microsoft.com/office/officeart/2005/8/layout/radial5"/>
    <dgm:cxn modelId="{1CB8AB3C-DC96-4F1F-915F-ACFD1DBDD5C0}" type="presOf" srcId="{01AD8C08-9AC9-4838-9A83-443BC1F00746}" destId="{55BA383E-8AE1-4CDC-B3AD-C9FF9DA8A825}" srcOrd="0" destOrd="0" presId="urn:microsoft.com/office/officeart/2005/8/layout/radial5"/>
    <dgm:cxn modelId="{5E7DF35B-A2F1-46BF-AAA8-D22E067BD53E}" srcId="{9331CB24-B55A-4A80-B41E-BA05251E5610}" destId="{E5D4AE16-60CF-4520-90B5-08761079A906}" srcOrd="7" destOrd="0" parTransId="{E057C895-4416-4CC3-A760-195FF972E02D}" sibTransId="{A2EE865E-FDAF-4F20-9BD9-B0DB55F7442E}"/>
    <dgm:cxn modelId="{4E93AB6D-661C-4D52-A93A-629F04236AE2}" type="presOf" srcId="{5E25DAC0-E929-42C1-B240-6DC165286AF2}" destId="{4B4E0731-FBBE-47D1-8A20-F663A1B64185}" srcOrd="0" destOrd="0" presId="urn:microsoft.com/office/officeart/2005/8/layout/radial5"/>
    <dgm:cxn modelId="{14CEC859-4B32-44D4-92D9-9DD6F4456A08}" srcId="{9331CB24-B55A-4A80-B41E-BA05251E5610}" destId="{C9F97F9E-10CB-4699-A262-5CAFCC621041}" srcOrd="3" destOrd="0" parTransId="{DCFC564D-D0A1-4F91-BD85-D87B91A1AE72}" sibTransId="{63FB4FCF-807F-4786-AA59-78EA194ABBDD}"/>
    <dgm:cxn modelId="{3F0C9607-35EF-489A-96D5-3990F1B8875F}" type="presOf" srcId="{681203D1-5FA2-4B90-85BE-B8EAE49C2805}" destId="{D41CF974-0768-48DD-8C98-D87DCDCBD08D}" srcOrd="0" destOrd="0" presId="urn:microsoft.com/office/officeart/2005/8/layout/radial5"/>
    <dgm:cxn modelId="{698F9ED6-2500-41A4-A78F-5E711720AC7A}" srcId="{9331CB24-B55A-4A80-B41E-BA05251E5610}" destId="{EB3A86E0-A2BE-4C5D-8581-BA331E9D2AFF}" srcOrd="4" destOrd="0" parTransId="{569E330D-CD0D-45A5-905E-370E27370C40}" sibTransId="{9FA7871B-6894-401E-BE55-38DA7043C878}"/>
    <dgm:cxn modelId="{5A3EA984-D3CB-4D05-B57F-C69346250910}" type="presOf" srcId="{569E330D-CD0D-45A5-905E-370E27370C40}" destId="{5C8A2C6A-DAA2-43C9-A315-26E8FF2F1656}" srcOrd="1" destOrd="0" presId="urn:microsoft.com/office/officeart/2005/8/layout/radial5"/>
    <dgm:cxn modelId="{1CCF089E-CF30-4994-B03E-9A3F8C432DE2}" type="presOf" srcId="{DCFC564D-D0A1-4F91-BD85-D87B91A1AE72}" destId="{5E0D4A82-2275-4E6A-84AD-CC2308FDDDFE}" srcOrd="0" destOrd="0" presId="urn:microsoft.com/office/officeart/2005/8/layout/radial5"/>
    <dgm:cxn modelId="{4CC82411-641D-4695-B2B4-07DC2313B63E}" type="presOf" srcId="{ABAF991B-EE5A-4CFE-B9F1-CFBE7C16A528}" destId="{E9AF33F5-F061-4515-AECC-3740B344BD39}" srcOrd="0" destOrd="0" presId="urn:microsoft.com/office/officeart/2005/8/layout/radial5"/>
    <dgm:cxn modelId="{8D5E9329-4F7B-4079-8AAF-DDADBFE8BF3F}" type="presOf" srcId="{2CCD6F42-B460-4695-AC29-DA0374438133}" destId="{BA3560AC-D166-4135-A716-E4C0269CCB8B}" srcOrd="1" destOrd="0" presId="urn:microsoft.com/office/officeart/2005/8/layout/radial5"/>
    <dgm:cxn modelId="{E5ED7031-627A-4CD8-91DD-9CF29E7F531A}" srcId="{9331CB24-B55A-4A80-B41E-BA05251E5610}" destId="{2B39DE29-025A-4F93-9AC5-A0CC677A43A1}" srcOrd="1" destOrd="0" parTransId="{681203D1-5FA2-4B90-85BE-B8EAE49C2805}" sibTransId="{CDB339B8-1DE9-4BF6-ACB0-191FE15FA993}"/>
    <dgm:cxn modelId="{039B30FD-0677-45BD-B109-A5F1F8718457}" srcId="{9331CB24-B55A-4A80-B41E-BA05251E5610}" destId="{E3DE126D-C8A5-4F11-BB36-265AF7E44B6E}" srcOrd="6" destOrd="0" parTransId="{E15F458B-711A-4A05-B13D-C78488E90258}" sibTransId="{B29FF591-3327-4D71-975F-FFCC80AEC970}"/>
    <dgm:cxn modelId="{2E9E0EAB-1D53-460F-B130-D1C2C52A11F8}" srcId="{9331CB24-B55A-4A80-B41E-BA05251E5610}" destId="{C5D48703-60E0-4D20-9B27-A8E42C6D2AC0}" srcOrd="8" destOrd="0" parTransId="{1E183443-C402-4675-8B9A-6D3062ED0255}" sibTransId="{7F86BA95-E3C0-497D-B17F-87C4C3683289}"/>
    <dgm:cxn modelId="{9AFE210A-19C7-4345-98CC-9832C5EEFA03}" srcId="{9331CB24-B55A-4A80-B41E-BA05251E5610}" destId="{ABAF991B-EE5A-4CFE-B9F1-CFBE7C16A528}" srcOrd="5" destOrd="0" parTransId="{2CCD6F42-B460-4695-AC29-DA0374438133}" sibTransId="{AAE8D3D2-649E-45B3-A663-F495C648B785}"/>
    <dgm:cxn modelId="{244D4C58-BC55-4B86-95CF-25E0B9037D24}" type="presOf" srcId="{9331CB24-B55A-4A80-B41E-BA05251E5610}" destId="{25717EDF-47EC-4505-84E7-88D55CEAE9F0}" srcOrd="0" destOrd="0" presId="urn:microsoft.com/office/officeart/2005/8/layout/radial5"/>
    <dgm:cxn modelId="{3CE3680A-BAFA-4C20-A398-ED71F33FEB98}" type="presOf" srcId="{F0094508-BAEF-45C2-8297-9C35F80401B8}" destId="{7590B468-B1A6-423A-ACA8-253ACBD00A12}" srcOrd="1" destOrd="0" presId="urn:microsoft.com/office/officeart/2005/8/layout/radial5"/>
    <dgm:cxn modelId="{EC926CA3-66F6-4756-BA6D-E254B8B62090}" type="presOf" srcId="{2B39DE29-025A-4F93-9AC5-A0CC677A43A1}" destId="{FC430ED2-95FD-4020-97E4-84B64237C695}" srcOrd="0" destOrd="0" presId="urn:microsoft.com/office/officeart/2005/8/layout/radial5"/>
    <dgm:cxn modelId="{74CE4285-3078-4C83-80C1-943F71ABBFC5}" srcId="{9331CB24-B55A-4A80-B41E-BA05251E5610}" destId="{01AD8C08-9AC9-4838-9A83-443BC1F00746}" srcOrd="2" destOrd="0" parTransId="{5E25DAC0-E929-42C1-B240-6DC165286AF2}" sibTransId="{4BDF3672-1C0E-4C59-9251-412376C47040}"/>
    <dgm:cxn modelId="{6FE5B4E4-8C4E-466D-A4FA-CDD4F405D238}" type="presParOf" srcId="{439102F3-221A-4A23-9D07-1D6AD2B18FCA}" destId="{25717EDF-47EC-4505-84E7-88D55CEAE9F0}" srcOrd="0" destOrd="0" presId="urn:microsoft.com/office/officeart/2005/8/layout/radial5"/>
    <dgm:cxn modelId="{116F5D3D-745C-4935-A876-75637443951A}" type="presParOf" srcId="{439102F3-221A-4A23-9D07-1D6AD2B18FCA}" destId="{75D85B1B-A104-4AD0-A389-1940EF55A2D4}" srcOrd="1" destOrd="0" presId="urn:microsoft.com/office/officeart/2005/8/layout/radial5"/>
    <dgm:cxn modelId="{926F7B7B-1AC7-474B-979E-8461729D0B5D}" type="presParOf" srcId="{75D85B1B-A104-4AD0-A389-1940EF55A2D4}" destId="{7590B468-B1A6-423A-ACA8-253ACBD00A12}" srcOrd="0" destOrd="0" presId="urn:microsoft.com/office/officeart/2005/8/layout/radial5"/>
    <dgm:cxn modelId="{63C6282C-100B-4C1B-A0E1-532D610D077D}" type="presParOf" srcId="{439102F3-221A-4A23-9D07-1D6AD2B18FCA}" destId="{842C9E49-0462-4BB3-BF7D-AF9A5AEE199A}" srcOrd="2" destOrd="0" presId="urn:microsoft.com/office/officeart/2005/8/layout/radial5"/>
    <dgm:cxn modelId="{E768014C-ED0E-4D28-82A0-641B39748B87}" type="presParOf" srcId="{439102F3-221A-4A23-9D07-1D6AD2B18FCA}" destId="{D41CF974-0768-48DD-8C98-D87DCDCBD08D}" srcOrd="3" destOrd="0" presId="urn:microsoft.com/office/officeart/2005/8/layout/radial5"/>
    <dgm:cxn modelId="{78EF3957-29E9-48BF-8832-569EABC7D25A}" type="presParOf" srcId="{D41CF974-0768-48DD-8C98-D87DCDCBD08D}" destId="{1F1407C1-F705-4A0F-9836-D793FE1F9B0E}" srcOrd="0" destOrd="0" presId="urn:microsoft.com/office/officeart/2005/8/layout/radial5"/>
    <dgm:cxn modelId="{594B04A9-F188-4025-8792-497031A2D3E6}" type="presParOf" srcId="{439102F3-221A-4A23-9D07-1D6AD2B18FCA}" destId="{FC430ED2-95FD-4020-97E4-84B64237C695}" srcOrd="4" destOrd="0" presId="urn:microsoft.com/office/officeart/2005/8/layout/radial5"/>
    <dgm:cxn modelId="{CC6C8AFF-015C-4314-A0E0-C80DD589D13C}" type="presParOf" srcId="{439102F3-221A-4A23-9D07-1D6AD2B18FCA}" destId="{4B4E0731-FBBE-47D1-8A20-F663A1B64185}" srcOrd="5" destOrd="0" presId="urn:microsoft.com/office/officeart/2005/8/layout/radial5"/>
    <dgm:cxn modelId="{BF47A1BA-5528-428B-9663-5F6D5AB92AB7}" type="presParOf" srcId="{4B4E0731-FBBE-47D1-8A20-F663A1B64185}" destId="{4A552D02-C6BA-4649-A9DE-1420FFD70560}" srcOrd="0" destOrd="0" presId="urn:microsoft.com/office/officeart/2005/8/layout/radial5"/>
    <dgm:cxn modelId="{56BA6BEC-13A8-4CDD-AF2D-392856BABE09}" type="presParOf" srcId="{439102F3-221A-4A23-9D07-1D6AD2B18FCA}" destId="{55BA383E-8AE1-4CDC-B3AD-C9FF9DA8A825}" srcOrd="6" destOrd="0" presId="urn:microsoft.com/office/officeart/2005/8/layout/radial5"/>
    <dgm:cxn modelId="{6E14B07C-837C-4485-8F14-F97BB9116ADC}" type="presParOf" srcId="{439102F3-221A-4A23-9D07-1D6AD2B18FCA}" destId="{5E0D4A82-2275-4E6A-84AD-CC2308FDDDFE}" srcOrd="7" destOrd="0" presId="urn:microsoft.com/office/officeart/2005/8/layout/radial5"/>
    <dgm:cxn modelId="{7DCBE926-3A18-4065-B254-DE4ADCA009B2}" type="presParOf" srcId="{5E0D4A82-2275-4E6A-84AD-CC2308FDDDFE}" destId="{0AC1F339-CF8F-4714-8C6B-B66060737FE4}" srcOrd="0" destOrd="0" presId="urn:microsoft.com/office/officeart/2005/8/layout/radial5"/>
    <dgm:cxn modelId="{A0A90E7F-D4F6-49C1-80DF-9940F8BCE7AC}" type="presParOf" srcId="{439102F3-221A-4A23-9D07-1D6AD2B18FCA}" destId="{F44073E4-32DC-475C-BD32-A73486A4D326}" srcOrd="8" destOrd="0" presId="urn:microsoft.com/office/officeart/2005/8/layout/radial5"/>
    <dgm:cxn modelId="{981F52B1-5292-4BE1-94AE-5EEC916DD73F}" type="presParOf" srcId="{439102F3-221A-4A23-9D07-1D6AD2B18FCA}" destId="{6474E736-CE36-49A9-93B1-F6207A648B25}" srcOrd="9" destOrd="0" presId="urn:microsoft.com/office/officeart/2005/8/layout/radial5"/>
    <dgm:cxn modelId="{C68F43DD-0F4D-42A4-861B-89F9F839E7BD}" type="presParOf" srcId="{6474E736-CE36-49A9-93B1-F6207A648B25}" destId="{5C8A2C6A-DAA2-43C9-A315-26E8FF2F1656}" srcOrd="0" destOrd="0" presId="urn:microsoft.com/office/officeart/2005/8/layout/radial5"/>
    <dgm:cxn modelId="{BB4C9153-52CE-407B-A372-610776A52A54}" type="presParOf" srcId="{439102F3-221A-4A23-9D07-1D6AD2B18FCA}" destId="{F5E6A408-299A-4C9D-BE73-8CF60302CBFC}" srcOrd="10" destOrd="0" presId="urn:microsoft.com/office/officeart/2005/8/layout/radial5"/>
    <dgm:cxn modelId="{81B41690-7D32-4899-8A5C-E7DF85958098}" type="presParOf" srcId="{439102F3-221A-4A23-9D07-1D6AD2B18FCA}" destId="{614D2B06-0511-4BA0-8A1D-BD77BFD4224D}" srcOrd="11" destOrd="0" presId="urn:microsoft.com/office/officeart/2005/8/layout/radial5"/>
    <dgm:cxn modelId="{9B51BC90-17B4-406E-AA46-D9CB50A06E25}" type="presParOf" srcId="{614D2B06-0511-4BA0-8A1D-BD77BFD4224D}" destId="{BA3560AC-D166-4135-A716-E4C0269CCB8B}" srcOrd="0" destOrd="0" presId="urn:microsoft.com/office/officeart/2005/8/layout/radial5"/>
    <dgm:cxn modelId="{765BA4F3-15FD-40B5-8D3F-0637BB4C163C}" type="presParOf" srcId="{439102F3-221A-4A23-9D07-1D6AD2B18FCA}" destId="{E9AF33F5-F061-4515-AECC-3740B344BD39}" srcOrd="12" destOrd="0" presId="urn:microsoft.com/office/officeart/2005/8/layout/radial5"/>
    <dgm:cxn modelId="{C1DEB53D-4A56-4267-A111-279C08A043EC}" type="presParOf" srcId="{439102F3-221A-4A23-9D07-1D6AD2B18FCA}" destId="{967CA97B-2C7E-48FA-A6BB-451C9EE09DFC}" srcOrd="13" destOrd="0" presId="urn:microsoft.com/office/officeart/2005/8/layout/radial5"/>
    <dgm:cxn modelId="{254C5C01-6788-4AA2-875C-DEF7A16C8D51}" type="presParOf" srcId="{967CA97B-2C7E-48FA-A6BB-451C9EE09DFC}" destId="{6D4E23B9-DD16-4F3C-A2A5-656749366C11}" srcOrd="0" destOrd="0" presId="urn:microsoft.com/office/officeart/2005/8/layout/radial5"/>
    <dgm:cxn modelId="{DDE8CA79-64DA-4F41-8D5E-FC2067925644}" type="presParOf" srcId="{439102F3-221A-4A23-9D07-1D6AD2B18FCA}" destId="{715E9FB7-8F3D-4015-B353-672630032EC2}" srcOrd="14" destOrd="0" presId="urn:microsoft.com/office/officeart/2005/8/layout/radial5"/>
    <dgm:cxn modelId="{975CFF93-CDD3-4E8D-BFE1-58167FE7A278}" type="presParOf" srcId="{439102F3-221A-4A23-9D07-1D6AD2B18FCA}" destId="{80749B0A-9A65-4325-A2F1-9D4ECA1A8447}" srcOrd="15" destOrd="0" presId="urn:microsoft.com/office/officeart/2005/8/layout/radial5"/>
    <dgm:cxn modelId="{65AAE98D-C82D-4B09-9E0D-F06BE6AD079D}" type="presParOf" srcId="{80749B0A-9A65-4325-A2F1-9D4ECA1A8447}" destId="{06A0C325-A77E-4E65-8E6B-12A3834A598B}" srcOrd="0" destOrd="0" presId="urn:microsoft.com/office/officeart/2005/8/layout/radial5"/>
    <dgm:cxn modelId="{5EFCF412-94CE-4D33-9B04-0113D891F863}" type="presParOf" srcId="{439102F3-221A-4A23-9D07-1D6AD2B18FCA}" destId="{FF22A596-BFCF-4F41-8187-D83E5B489310}" srcOrd="16" destOrd="0" presId="urn:microsoft.com/office/officeart/2005/8/layout/radial5"/>
    <dgm:cxn modelId="{E572B869-6786-4EE9-AD30-F0F3ACE1E5FE}" type="presParOf" srcId="{439102F3-221A-4A23-9D07-1D6AD2B18FCA}" destId="{DC36F374-C633-4E73-A9F5-43802358F02D}" srcOrd="17" destOrd="0" presId="urn:microsoft.com/office/officeart/2005/8/layout/radial5"/>
    <dgm:cxn modelId="{CA0A6F44-CAF2-4056-8797-06AB98DA9A5E}" type="presParOf" srcId="{DC36F374-C633-4E73-A9F5-43802358F02D}" destId="{AAFB46B9-C337-41A1-8331-95E0F7DAF7D4}" srcOrd="0" destOrd="0" presId="urn:microsoft.com/office/officeart/2005/8/layout/radial5"/>
    <dgm:cxn modelId="{3345C737-7F97-4702-8874-0E60D9A179CB}" type="presParOf" srcId="{439102F3-221A-4A23-9D07-1D6AD2B18FCA}" destId="{32F27786-9133-4FC7-9CFE-56AF1A3C2042}"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D42CFF-394B-438A-AE76-DBB527431198}" type="doc">
      <dgm:prSet loTypeId="urn:microsoft.com/office/officeart/2005/8/layout/process1" loCatId="process" qsTypeId="urn:microsoft.com/office/officeart/2005/8/quickstyle/simple1" qsCatId="simple" csTypeId="urn:microsoft.com/office/officeart/2005/8/colors/accent6_5" csCatId="accent6" phldr="1"/>
      <dgm:spPr/>
    </dgm:pt>
    <dgm:pt modelId="{C4ACEB44-F756-4058-95F4-D9C9720EBB5D}">
      <dgm:prSet phldrT="[Κείμενο]" custT="1"/>
      <dgm:spPr/>
      <dgm:t>
        <a:bodyPr/>
        <a:lstStyle/>
        <a:p>
          <a:r>
            <a:rPr lang="en-US" sz="1200" smtClean="0">
              <a:solidFill>
                <a:schemeClr val="tx1"/>
              </a:solidFill>
            </a:rPr>
            <a:t>NBG’s contribution to the protection of environment, society and culture throughout its long history</a:t>
          </a:r>
          <a:endParaRPr lang="el-GR" sz="1200" dirty="0">
            <a:solidFill>
              <a:schemeClr val="tx1"/>
            </a:solidFill>
          </a:endParaRPr>
        </a:p>
      </dgm:t>
    </dgm:pt>
    <dgm:pt modelId="{EB46273F-D772-4FC9-8C51-E4F7D5FC1F1C}" type="parTrans" cxnId="{713F0D38-37F4-4511-A2DC-44C36398BF4E}">
      <dgm:prSet/>
      <dgm:spPr/>
      <dgm:t>
        <a:bodyPr/>
        <a:lstStyle/>
        <a:p>
          <a:endParaRPr lang="el-GR"/>
        </a:p>
      </dgm:t>
    </dgm:pt>
    <dgm:pt modelId="{8B098429-6625-4266-9492-9B9E66D62293}" type="sibTrans" cxnId="{713F0D38-37F4-4511-A2DC-44C36398BF4E}">
      <dgm:prSet/>
      <dgm:spPr/>
      <dgm:t>
        <a:bodyPr/>
        <a:lstStyle/>
        <a:p>
          <a:endParaRPr lang="el-GR"/>
        </a:p>
      </dgm:t>
    </dgm:pt>
    <dgm:pt modelId="{7A5D31E8-8A54-4290-A32A-67A2F4B52BAA}">
      <dgm:prSet phldrT="[Κείμενο]" custT="1"/>
      <dgm:spPr/>
      <dgm:t>
        <a:bodyPr/>
        <a:lstStyle/>
        <a:p>
          <a:r>
            <a:rPr lang="en-US" sz="1200" dirty="0" smtClean="0">
              <a:solidFill>
                <a:schemeClr val="tx1"/>
              </a:solidFill>
            </a:rPr>
            <a:t>Global trends and key concerns (i.e. population growth, climate change)</a:t>
          </a:r>
        </a:p>
        <a:p>
          <a:r>
            <a:rPr lang="en-US" sz="1200" dirty="0" smtClean="0">
              <a:solidFill>
                <a:schemeClr val="tx1"/>
              </a:solidFill>
            </a:rPr>
            <a:t>Shift of stakeholders’ attitude towards these trends </a:t>
          </a:r>
          <a:endParaRPr lang="el-GR" sz="1200" dirty="0">
            <a:solidFill>
              <a:schemeClr val="tx1"/>
            </a:solidFill>
          </a:endParaRPr>
        </a:p>
      </dgm:t>
    </dgm:pt>
    <dgm:pt modelId="{7D2C3F26-1902-4568-8C1E-65E889194775}" type="parTrans" cxnId="{1C53D9A7-C0CE-411E-92C9-413EEDDA3AE2}">
      <dgm:prSet/>
      <dgm:spPr/>
      <dgm:t>
        <a:bodyPr/>
        <a:lstStyle/>
        <a:p>
          <a:endParaRPr lang="el-GR"/>
        </a:p>
      </dgm:t>
    </dgm:pt>
    <dgm:pt modelId="{3DF04BC9-56C6-4B4F-86C9-4F07AB22F1EB}" type="sibTrans" cxnId="{1C53D9A7-C0CE-411E-92C9-413EEDDA3AE2}">
      <dgm:prSet/>
      <dgm:spPr/>
      <dgm:t>
        <a:bodyPr/>
        <a:lstStyle/>
        <a:p>
          <a:endParaRPr lang="el-GR"/>
        </a:p>
      </dgm:t>
    </dgm:pt>
    <dgm:pt modelId="{304444EE-8DEB-42CC-8B27-2EB0BA35E603}">
      <dgm:prSet phldrT="[Κείμενο]" custT="1"/>
      <dgm:spPr/>
      <dgm:t>
        <a:bodyPr/>
        <a:lstStyle/>
        <a:p>
          <a:r>
            <a:rPr lang="en-US" sz="1200" smtClean="0">
              <a:solidFill>
                <a:schemeClr val="tx1"/>
              </a:solidFill>
            </a:rPr>
            <a:t>Continuous adjustment and development to further increase contribution and third party influence </a:t>
          </a:r>
          <a:endParaRPr lang="el-GR" sz="1200" dirty="0">
            <a:solidFill>
              <a:schemeClr val="tx1"/>
            </a:solidFill>
          </a:endParaRPr>
        </a:p>
      </dgm:t>
    </dgm:pt>
    <dgm:pt modelId="{C95E1529-337E-467D-862A-E19600A8B688}" type="parTrans" cxnId="{EFC76F0E-25F2-474D-8AF2-7D1D20909AAB}">
      <dgm:prSet/>
      <dgm:spPr/>
      <dgm:t>
        <a:bodyPr/>
        <a:lstStyle/>
        <a:p>
          <a:endParaRPr lang="el-GR"/>
        </a:p>
      </dgm:t>
    </dgm:pt>
    <dgm:pt modelId="{C392A28A-5754-4F66-B926-D699C92711AB}" type="sibTrans" cxnId="{EFC76F0E-25F2-474D-8AF2-7D1D20909AAB}">
      <dgm:prSet/>
      <dgm:spPr/>
      <dgm:t>
        <a:bodyPr/>
        <a:lstStyle/>
        <a:p>
          <a:endParaRPr lang="el-GR"/>
        </a:p>
      </dgm:t>
    </dgm:pt>
    <dgm:pt modelId="{D36BFC8A-F89A-4EFD-BCA8-52E529AA73FA}" type="pres">
      <dgm:prSet presAssocID="{8CD42CFF-394B-438A-AE76-DBB527431198}" presName="Name0" presStyleCnt="0">
        <dgm:presLayoutVars>
          <dgm:dir/>
          <dgm:resizeHandles val="exact"/>
        </dgm:presLayoutVars>
      </dgm:prSet>
      <dgm:spPr/>
    </dgm:pt>
    <dgm:pt modelId="{280F5DA6-98E9-415A-B732-82D61201B6BB}" type="pres">
      <dgm:prSet presAssocID="{C4ACEB44-F756-4058-95F4-D9C9720EBB5D}" presName="node" presStyleLbl="node1" presStyleIdx="0" presStyleCnt="3" custLinFactY="-44286" custLinFactNeighborX="7911" custLinFactNeighborY="-100000">
        <dgm:presLayoutVars>
          <dgm:bulletEnabled val="1"/>
        </dgm:presLayoutVars>
      </dgm:prSet>
      <dgm:spPr/>
      <dgm:t>
        <a:bodyPr/>
        <a:lstStyle/>
        <a:p>
          <a:endParaRPr lang="el-GR"/>
        </a:p>
      </dgm:t>
    </dgm:pt>
    <dgm:pt modelId="{C8AE1297-4725-4376-AA6D-CF0504F9FA34}" type="pres">
      <dgm:prSet presAssocID="{8B098429-6625-4266-9492-9B9E66D62293}" presName="sibTrans" presStyleLbl="sibTrans2D1" presStyleIdx="0" presStyleCnt="2"/>
      <dgm:spPr/>
      <dgm:t>
        <a:bodyPr/>
        <a:lstStyle/>
        <a:p>
          <a:endParaRPr lang="el-GR"/>
        </a:p>
      </dgm:t>
    </dgm:pt>
    <dgm:pt modelId="{ACEC845E-E37A-4F47-9D26-FAFB5A40777D}" type="pres">
      <dgm:prSet presAssocID="{8B098429-6625-4266-9492-9B9E66D62293}" presName="connectorText" presStyleLbl="sibTrans2D1" presStyleIdx="0" presStyleCnt="2"/>
      <dgm:spPr/>
      <dgm:t>
        <a:bodyPr/>
        <a:lstStyle/>
        <a:p>
          <a:endParaRPr lang="el-GR"/>
        </a:p>
      </dgm:t>
    </dgm:pt>
    <dgm:pt modelId="{1F343C2C-D8FC-4337-9828-8EF596DBEF70}" type="pres">
      <dgm:prSet presAssocID="{7A5D31E8-8A54-4290-A32A-67A2F4B52BAA}" presName="node" presStyleLbl="node1" presStyleIdx="1" presStyleCnt="3" custLinFactNeighborX="-27991" custLinFactNeighborY="-72836">
        <dgm:presLayoutVars>
          <dgm:bulletEnabled val="1"/>
        </dgm:presLayoutVars>
      </dgm:prSet>
      <dgm:spPr/>
      <dgm:t>
        <a:bodyPr/>
        <a:lstStyle/>
        <a:p>
          <a:endParaRPr lang="el-GR"/>
        </a:p>
      </dgm:t>
    </dgm:pt>
    <dgm:pt modelId="{F92AE9AB-1DF8-4860-8C3D-40E98604FACC}" type="pres">
      <dgm:prSet presAssocID="{3DF04BC9-56C6-4B4F-86C9-4F07AB22F1EB}" presName="sibTrans" presStyleLbl="sibTrans2D1" presStyleIdx="1" presStyleCnt="2"/>
      <dgm:spPr/>
      <dgm:t>
        <a:bodyPr/>
        <a:lstStyle/>
        <a:p>
          <a:endParaRPr lang="el-GR"/>
        </a:p>
      </dgm:t>
    </dgm:pt>
    <dgm:pt modelId="{918BFA51-FF5E-47FB-8626-8FF0EEF60BFC}" type="pres">
      <dgm:prSet presAssocID="{3DF04BC9-56C6-4B4F-86C9-4F07AB22F1EB}" presName="connectorText" presStyleLbl="sibTrans2D1" presStyleIdx="1" presStyleCnt="2"/>
      <dgm:spPr/>
      <dgm:t>
        <a:bodyPr/>
        <a:lstStyle/>
        <a:p>
          <a:endParaRPr lang="el-GR"/>
        </a:p>
      </dgm:t>
    </dgm:pt>
    <dgm:pt modelId="{168564CE-A33A-43AD-9D1A-3911BE6FA207}" type="pres">
      <dgm:prSet presAssocID="{304444EE-8DEB-42CC-8B27-2EB0BA35E603}" presName="node" presStyleLbl="node1" presStyleIdx="2" presStyleCnt="3" custLinFactY="-100000" custLinFactNeighborX="-54231" custLinFactNeighborY="-111094">
        <dgm:presLayoutVars>
          <dgm:bulletEnabled val="1"/>
        </dgm:presLayoutVars>
      </dgm:prSet>
      <dgm:spPr/>
      <dgm:t>
        <a:bodyPr/>
        <a:lstStyle/>
        <a:p>
          <a:endParaRPr lang="el-GR"/>
        </a:p>
      </dgm:t>
    </dgm:pt>
  </dgm:ptLst>
  <dgm:cxnLst>
    <dgm:cxn modelId="{2BD69031-FD0C-403F-BC80-622B15589876}" type="presOf" srcId="{3DF04BC9-56C6-4B4F-86C9-4F07AB22F1EB}" destId="{F92AE9AB-1DF8-4860-8C3D-40E98604FACC}" srcOrd="0" destOrd="0" presId="urn:microsoft.com/office/officeart/2005/8/layout/process1"/>
    <dgm:cxn modelId="{1C53D9A7-C0CE-411E-92C9-413EEDDA3AE2}" srcId="{8CD42CFF-394B-438A-AE76-DBB527431198}" destId="{7A5D31E8-8A54-4290-A32A-67A2F4B52BAA}" srcOrd="1" destOrd="0" parTransId="{7D2C3F26-1902-4568-8C1E-65E889194775}" sibTransId="{3DF04BC9-56C6-4B4F-86C9-4F07AB22F1EB}"/>
    <dgm:cxn modelId="{814B4DE5-25AA-4004-88DD-A1F7C1EA4517}" type="presOf" srcId="{C4ACEB44-F756-4058-95F4-D9C9720EBB5D}" destId="{280F5DA6-98E9-415A-B732-82D61201B6BB}" srcOrd="0" destOrd="0" presId="urn:microsoft.com/office/officeart/2005/8/layout/process1"/>
    <dgm:cxn modelId="{7F6FE793-F2B8-40E6-8E31-7C79418C7A91}" type="presOf" srcId="{304444EE-8DEB-42CC-8B27-2EB0BA35E603}" destId="{168564CE-A33A-43AD-9D1A-3911BE6FA207}" srcOrd="0" destOrd="0" presId="urn:microsoft.com/office/officeart/2005/8/layout/process1"/>
    <dgm:cxn modelId="{81888665-D13B-4B25-9346-84CC89D64980}" type="presOf" srcId="{8CD42CFF-394B-438A-AE76-DBB527431198}" destId="{D36BFC8A-F89A-4EFD-BCA8-52E529AA73FA}" srcOrd="0" destOrd="0" presId="urn:microsoft.com/office/officeart/2005/8/layout/process1"/>
    <dgm:cxn modelId="{31242C46-B239-49BC-98C2-76829B67161B}" type="presOf" srcId="{7A5D31E8-8A54-4290-A32A-67A2F4B52BAA}" destId="{1F343C2C-D8FC-4337-9828-8EF596DBEF70}" srcOrd="0" destOrd="0" presId="urn:microsoft.com/office/officeart/2005/8/layout/process1"/>
    <dgm:cxn modelId="{A56943AC-24E3-4C08-9B8C-F00D82047C9C}" type="presOf" srcId="{8B098429-6625-4266-9492-9B9E66D62293}" destId="{ACEC845E-E37A-4F47-9D26-FAFB5A40777D}" srcOrd="1" destOrd="0" presId="urn:microsoft.com/office/officeart/2005/8/layout/process1"/>
    <dgm:cxn modelId="{EFC76F0E-25F2-474D-8AF2-7D1D20909AAB}" srcId="{8CD42CFF-394B-438A-AE76-DBB527431198}" destId="{304444EE-8DEB-42CC-8B27-2EB0BA35E603}" srcOrd="2" destOrd="0" parTransId="{C95E1529-337E-467D-862A-E19600A8B688}" sibTransId="{C392A28A-5754-4F66-B926-D699C92711AB}"/>
    <dgm:cxn modelId="{2C303045-B125-4888-A089-28E9A194B504}" type="presOf" srcId="{3DF04BC9-56C6-4B4F-86C9-4F07AB22F1EB}" destId="{918BFA51-FF5E-47FB-8626-8FF0EEF60BFC}" srcOrd="1" destOrd="0" presId="urn:microsoft.com/office/officeart/2005/8/layout/process1"/>
    <dgm:cxn modelId="{2357E475-296F-499F-9B61-66165920DFBA}" type="presOf" srcId="{8B098429-6625-4266-9492-9B9E66D62293}" destId="{C8AE1297-4725-4376-AA6D-CF0504F9FA34}" srcOrd="0" destOrd="0" presId="urn:microsoft.com/office/officeart/2005/8/layout/process1"/>
    <dgm:cxn modelId="{713F0D38-37F4-4511-A2DC-44C36398BF4E}" srcId="{8CD42CFF-394B-438A-AE76-DBB527431198}" destId="{C4ACEB44-F756-4058-95F4-D9C9720EBB5D}" srcOrd="0" destOrd="0" parTransId="{EB46273F-D772-4FC9-8C51-E4F7D5FC1F1C}" sibTransId="{8B098429-6625-4266-9492-9B9E66D62293}"/>
    <dgm:cxn modelId="{9819E5A2-E4E2-4801-BE45-1FE3362C854A}" type="presParOf" srcId="{D36BFC8A-F89A-4EFD-BCA8-52E529AA73FA}" destId="{280F5DA6-98E9-415A-B732-82D61201B6BB}" srcOrd="0" destOrd="0" presId="urn:microsoft.com/office/officeart/2005/8/layout/process1"/>
    <dgm:cxn modelId="{8084698E-216F-4EF7-B005-B551A9853EFB}" type="presParOf" srcId="{D36BFC8A-F89A-4EFD-BCA8-52E529AA73FA}" destId="{C8AE1297-4725-4376-AA6D-CF0504F9FA34}" srcOrd="1" destOrd="0" presId="urn:microsoft.com/office/officeart/2005/8/layout/process1"/>
    <dgm:cxn modelId="{DF6431DA-4454-4B97-AE0E-8424DD374BD5}" type="presParOf" srcId="{C8AE1297-4725-4376-AA6D-CF0504F9FA34}" destId="{ACEC845E-E37A-4F47-9D26-FAFB5A40777D}" srcOrd="0" destOrd="0" presId="urn:microsoft.com/office/officeart/2005/8/layout/process1"/>
    <dgm:cxn modelId="{60CA9BFD-D5C9-45D0-8160-48532B96759D}" type="presParOf" srcId="{D36BFC8A-F89A-4EFD-BCA8-52E529AA73FA}" destId="{1F343C2C-D8FC-4337-9828-8EF596DBEF70}" srcOrd="2" destOrd="0" presId="urn:microsoft.com/office/officeart/2005/8/layout/process1"/>
    <dgm:cxn modelId="{2C811D83-D397-491B-B5C3-F1C8483A54DC}" type="presParOf" srcId="{D36BFC8A-F89A-4EFD-BCA8-52E529AA73FA}" destId="{F92AE9AB-1DF8-4860-8C3D-40E98604FACC}" srcOrd="3" destOrd="0" presId="urn:microsoft.com/office/officeart/2005/8/layout/process1"/>
    <dgm:cxn modelId="{DCEA5278-2DB9-46EC-926B-54A2AE1F8618}" type="presParOf" srcId="{F92AE9AB-1DF8-4860-8C3D-40E98604FACC}" destId="{918BFA51-FF5E-47FB-8626-8FF0EEF60BFC}" srcOrd="0" destOrd="0" presId="urn:microsoft.com/office/officeart/2005/8/layout/process1"/>
    <dgm:cxn modelId="{B73C88E3-5957-4BED-82AE-1206F434CF8F}" type="presParOf" srcId="{D36BFC8A-F89A-4EFD-BCA8-52E529AA73FA}" destId="{168564CE-A33A-43AD-9D1A-3911BE6FA207}"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D42CFF-394B-438A-AE76-DBB527431198}" type="doc">
      <dgm:prSet loTypeId="urn:microsoft.com/office/officeart/2005/8/layout/list1" loCatId="list" qsTypeId="urn:microsoft.com/office/officeart/2005/8/quickstyle/simple1" qsCatId="simple" csTypeId="urn:microsoft.com/office/officeart/2005/8/colors/colorful4" csCatId="colorful" phldr="1"/>
      <dgm:spPr/>
    </dgm:pt>
    <dgm:pt modelId="{C4ACEB44-F756-4058-95F4-D9C9720EBB5D}">
      <dgm:prSet phldrT="[Κείμενο]" custT="1"/>
      <dgm:spPr/>
      <dgm:t>
        <a:bodyPr/>
        <a:lstStyle/>
        <a:p>
          <a:r>
            <a:rPr lang="en-US" sz="1200" dirty="0" smtClean="0">
              <a:solidFill>
                <a:schemeClr val="tx1"/>
              </a:solidFill>
            </a:rPr>
            <a:t>Climate change</a:t>
          </a:r>
          <a:endParaRPr lang="el-GR" sz="1200" dirty="0">
            <a:solidFill>
              <a:schemeClr val="tx1"/>
            </a:solidFill>
          </a:endParaRPr>
        </a:p>
      </dgm:t>
    </dgm:pt>
    <dgm:pt modelId="{EB46273F-D772-4FC9-8C51-E4F7D5FC1F1C}" type="parTrans" cxnId="{713F0D38-37F4-4511-A2DC-44C36398BF4E}">
      <dgm:prSet/>
      <dgm:spPr/>
      <dgm:t>
        <a:bodyPr/>
        <a:lstStyle/>
        <a:p>
          <a:endParaRPr lang="el-GR"/>
        </a:p>
      </dgm:t>
    </dgm:pt>
    <dgm:pt modelId="{8B098429-6625-4266-9492-9B9E66D62293}" type="sibTrans" cxnId="{713F0D38-37F4-4511-A2DC-44C36398BF4E}">
      <dgm:prSet/>
      <dgm:spPr/>
      <dgm:t>
        <a:bodyPr/>
        <a:lstStyle/>
        <a:p>
          <a:endParaRPr lang="el-GR"/>
        </a:p>
      </dgm:t>
    </dgm:pt>
    <dgm:pt modelId="{7A5D31E8-8A54-4290-A32A-67A2F4B52BAA}">
      <dgm:prSet phldrT="[Κείμενο]" custT="1"/>
      <dgm:spPr/>
      <dgm:t>
        <a:bodyPr/>
        <a:lstStyle/>
        <a:p>
          <a:r>
            <a:rPr lang="en-US" sz="1200" dirty="0" smtClean="0">
              <a:solidFill>
                <a:schemeClr val="tx1"/>
              </a:solidFill>
            </a:rPr>
            <a:t>Overpopulation</a:t>
          </a:r>
          <a:endParaRPr lang="el-GR" sz="1200" dirty="0">
            <a:solidFill>
              <a:schemeClr val="tx1"/>
            </a:solidFill>
          </a:endParaRPr>
        </a:p>
      </dgm:t>
    </dgm:pt>
    <dgm:pt modelId="{7D2C3F26-1902-4568-8C1E-65E889194775}" type="parTrans" cxnId="{1C53D9A7-C0CE-411E-92C9-413EEDDA3AE2}">
      <dgm:prSet/>
      <dgm:spPr/>
      <dgm:t>
        <a:bodyPr/>
        <a:lstStyle/>
        <a:p>
          <a:endParaRPr lang="el-GR"/>
        </a:p>
      </dgm:t>
    </dgm:pt>
    <dgm:pt modelId="{3DF04BC9-56C6-4B4F-86C9-4F07AB22F1EB}" type="sibTrans" cxnId="{1C53D9A7-C0CE-411E-92C9-413EEDDA3AE2}">
      <dgm:prSet/>
      <dgm:spPr/>
      <dgm:t>
        <a:bodyPr/>
        <a:lstStyle/>
        <a:p>
          <a:endParaRPr lang="el-GR"/>
        </a:p>
      </dgm:t>
    </dgm:pt>
    <dgm:pt modelId="{304444EE-8DEB-42CC-8B27-2EB0BA35E603}">
      <dgm:prSet phldrT="[Κείμενο]" custT="1"/>
      <dgm:spPr/>
      <dgm:t>
        <a:bodyPr/>
        <a:lstStyle/>
        <a:p>
          <a:r>
            <a:rPr lang="en-US" sz="1200" dirty="0" smtClean="0">
              <a:solidFill>
                <a:schemeClr val="tx1"/>
              </a:solidFill>
            </a:rPr>
            <a:t>Energy demand</a:t>
          </a:r>
          <a:endParaRPr lang="el-GR" sz="1200" dirty="0">
            <a:solidFill>
              <a:schemeClr val="tx1"/>
            </a:solidFill>
          </a:endParaRPr>
        </a:p>
      </dgm:t>
    </dgm:pt>
    <dgm:pt modelId="{C95E1529-337E-467D-862A-E19600A8B688}" type="parTrans" cxnId="{EFC76F0E-25F2-474D-8AF2-7D1D20909AAB}">
      <dgm:prSet/>
      <dgm:spPr/>
      <dgm:t>
        <a:bodyPr/>
        <a:lstStyle/>
        <a:p>
          <a:endParaRPr lang="el-GR"/>
        </a:p>
      </dgm:t>
    </dgm:pt>
    <dgm:pt modelId="{C392A28A-5754-4F66-B926-D699C92711AB}" type="sibTrans" cxnId="{EFC76F0E-25F2-474D-8AF2-7D1D20909AAB}">
      <dgm:prSet/>
      <dgm:spPr/>
      <dgm:t>
        <a:bodyPr/>
        <a:lstStyle/>
        <a:p>
          <a:endParaRPr lang="el-GR"/>
        </a:p>
      </dgm:t>
    </dgm:pt>
    <dgm:pt modelId="{8DEB0D9C-B163-4647-A5B1-6263B1CED2EA}">
      <dgm:prSet custT="1"/>
      <dgm:spPr/>
      <dgm:t>
        <a:bodyPr/>
        <a:lstStyle/>
        <a:p>
          <a:r>
            <a:rPr lang="en-US" sz="1200" dirty="0" smtClean="0">
              <a:solidFill>
                <a:schemeClr val="tx1"/>
              </a:solidFill>
            </a:rPr>
            <a:t>Laws and regulations</a:t>
          </a:r>
          <a:endParaRPr lang="el-GR" sz="1200" dirty="0">
            <a:solidFill>
              <a:schemeClr val="tx1"/>
            </a:solidFill>
          </a:endParaRPr>
        </a:p>
      </dgm:t>
    </dgm:pt>
    <dgm:pt modelId="{A32402C2-D79C-4BCE-A49E-EF5ADE343098}" type="parTrans" cxnId="{B6248F53-8683-4FDC-BB20-875764ABE8CE}">
      <dgm:prSet/>
      <dgm:spPr/>
      <dgm:t>
        <a:bodyPr/>
        <a:lstStyle/>
        <a:p>
          <a:endParaRPr lang="el-GR"/>
        </a:p>
      </dgm:t>
    </dgm:pt>
    <dgm:pt modelId="{3101C906-7BD8-4511-B0C3-A82B0AFD5668}" type="sibTrans" cxnId="{B6248F53-8683-4FDC-BB20-875764ABE8CE}">
      <dgm:prSet/>
      <dgm:spPr/>
      <dgm:t>
        <a:bodyPr/>
        <a:lstStyle/>
        <a:p>
          <a:endParaRPr lang="el-GR"/>
        </a:p>
      </dgm:t>
    </dgm:pt>
    <dgm:pt modelId="{82E566BF-D24B-4E38-AB8B-A3A660B471AD}">
      <dgm:prSet custT="1"/>
      <dgm:spPr/>
      <dgm:t>
        <a:bodyPr/>
        <a:lstStyle/>
        <a:p>
          <a:r>
            <a:rPr lang="en-US" sz="1200" dirty="0" smtClean="0">
              <a:solidFill>
                <a:schemeClr val="tx1"/>
              </a:solidFill>
            </a:rPr>
            <a:t>Financial Instability </a:t>
          </a:r>
          <a:endParaRPr lang="el-GR" sz="1200" dirty="0">
            <a:solidFill>
              <a:schemeClr val="tx1"/>
            </a:solidFill>
          </a:endParaRPr>
        </a:p>
      </dgm:t>
    </dgm:pt>
    <dgm:pt modelId="{11644B50-E48D-4DE7-89AC-B1140BE973B8}" type="parTrans" cxnId="{3057C89A-5A5E-4A7D-AF9D-1F2BFFE7E758}">
      <dgm:prSet/>
      <dgm:spPr/>
      <dgm:t>
        <a:bodyPr/>
        <a:lstStyle/>
        <a:p>
          <a:endParaRPr lang="el-GR"/>
        </a:p>
      </dgm:t>
    </dgm:pt>
    <dgm:pt modelId="{7D782DB7-662F-4738-B650-0F2C6195B94F}" type="sibTrans" cxnId="{3057C89A-5A5E-4A7D-AF9D-1F2BFFE7E758}">
      <dgm:prSet/>
      <dgm:spPr/>
      <dgm:t>
        <a:bodyPr/>
        <a:lstStyle/>
        <a:p>
          <a:endParaRPr lang="el-GR"/>
        </a:p>
      </dgm:t>
    </dgm:pt>
    <dgm:pt modelId="{C00EC656-E31A-4A95-B4A2-7092D4547885}">
      <dgm:prSet custT="1"/>
      <dgm:spPr/>
      <dgm:t>
        <a:bodyPr/>
        <a:lstStyle/>
        <a:p>
          <a:r>
            <a:rPr lang="en-US" sz="1200" dirty="0" smtClean="0">
              <a:solidFill>
                <a:schemeClr val="tx1"/>
              </a:solidFill>
            </a:rPr>
            <a:t>Corporate Diversity</a:t>
          </a:r>
          <a:endParaRPr lang="el-GR" sz="1200" dirty="0">
            <a:solidFill>
              <a:schemeClr val="tx1"/>
            </a:solidFill>
          </a:endParaRPr>
        </a:p>
      </dgm:t>
    </dgm:pt>
    <dgm:pt modelId="{60D22EE9-FE66-4516-A96A-E1703426C6F9}" type="parTrans" cxnId="{7B496EEE-CBE7-4714-8C59-832AC8639E9A}">
      <dgm:prSet/>
      <dgm:spPr/>
      <dgm:t>
        <a:bodyPr/>
        <a:lstStyle/>
        <a:p>
          <a:endParaRPr lang="el-GR"/>
        </a:p>
      </dgm:t>
    </dgm:pt>
    <dgm:pt modelId="{437B31F7-BA16-4A94-BC10-8C27E9BD4D82}" type="sibTrans" cxnId="{7B496EEE-CBE7-4714-8C59-832AC8639E9A}">
      <dgm:prSet/>
      <dgm:spPr/>
      <dgm:t>
        <a:bodyPr/>
        <a:lstStyle/>
        <a:p>
          <a:endParaRPr lang="el-GR"/>
        </a:p>
      </dgm:t>
    </dgm:pt>
    <dgm:pt modelId="{D2485125-1092-4A0D-9D61-2E48933B9A3C}">
      <dgm:prSet custT="1"/>
      <dgm:spPr/>
      <dgm:t>
        <a:bodyPr/>
        <a:lstStyle/>
        <a:p>
          <a:r>
            <a:rPr lang="en-US" sz="1200" dirty="0" smtClean="0">
              <a:solidFill>
                <a:schemeClr val="tx1"/>
              </a:solidFill>
            </a:rPr>
            <a:t>Innovation</a:t>
          </a:r>
          <a:endParaRPr lang="el-GR" sz="1200" dirty="0">
            <a:solidFill>
              <a:schemeClr val="tx1"/>
            </a:solidFill>
          </a:endParaRPr>
        </a:p>
      </dgm:t>
    </dgm:pt>
    <dgm:pt modelId="{5C51317F-1DD1-462B-AFFC-06399C7A315B}" type="parTrans" cxnId="{6B50022B-8E91-46EF-B6F0-09BF4BB6AC60}">
      <dgm:prSet/>
      <dgm:spPr/>
      <dgm:t>
        <a:bodyPr/>
        <a:lstStyle/>
        <a:p>
          <a:endParaRPr lang="el-GR"/>
        </a:p>
      </dgm:t>
    </dgm:pt>
    <dgm:pt modelId="{2E2312C2-16E4-487F-B09D-B941C08A6B80}" type="sibTrans" cxnId="{6B50022B-8E91-46EF-B6F0-09BF4BB6AC60}">
      <dgm:prSet/>
      <dgm:spPr/>
      <dgm:t>
        <a:bodyPr/>
        <a:lstStyle/>
        <a:p>
          <a:endParaRPr lang="el-GR"/>
        </a:p>
      </dgm:t>
    </dgm:pt>
    <dgm:pt modelId="{6BDC64B1-9AD4-49AA-ACF0-092C1FAFC477}" type="pres">
      <dgm:prSet presAssocID="{8CD42CFF-394B-438A-AE76-DBB527431198}" presName="linear" presStyleCnt="0">
        <dgm:presLayoutVars>
          <dgm:dir/>
          <dgm:animLvl val="lvl"/>
          <dgm:resizeHandles val="exact"/>
        </dgm:presLayoutVars>
      </dgm:prSet>
      <dgm:spPr/>
    </dgm:pt>
    <dgm:pt modelId="{05217387-BBDE-4546-AE64-D43D0FD24C72}" type="pres">
      <dgm:prSet presAssocID="{C4ACEB44-F756-4058-95F4-D9C9720EBB5D}" presName="parentLin" presStyleCnt="0"/>
      <dgm:spPr/>
    </dgm:pt>
    <dgm:pt modelId="{AC085C58-FC2D-43CC-BE97-F305B2F9BF76}" type="pres">
      <dgm:prSet presAssocID="{C4ACEB44-F756-4058-95F4-D9C9720EBB5D}" presName="parentLeftMargin" presStyleLbl="node1" presStyleIdx="0" presStyleCnt="7"/>
      <dgm:spPr/>
      <dgm:t>
        <a:bodyPr/>
        <a:lstStyle/>
        <a:p>
          <a:endParaRPr lang="el-GR"/>
        </a:p>
      </dgm:t>
    </dgm:pt>
    <dgm:pt modelId="{A0531C16-77DF-40C2-AC81-099DBD9BE403}" type="pres">
      <dgm:prSet presAssocID="{C4ACEB44-F756-4058-95F4-D9C9720EBB5D}" presName="parentText" presStyleLbl="node1" presStyleIdx="0" presStyleCnt="7">
        <dgm:presLayoutVars>
          <dgm:chMax val="0"/>
          <dgm:bulletEnabled val="1"/>
        </dgm:presLayoutVars>
      </dgm:prSet>
      <dgm:spPr/>
      <dgm:t>
        <a:bodyPr/>
        <a:lstStyle/>
        <a:p>
          <a:endParaRPr lang="el-GR"/>
        </a:p>
      </dgm:t>
    </dgm:pt>
    <dgm:pt modelId="{BB5C1154-3E45-4638-AC89-A21DF488ECF0}" type="pres">
      <dgm:prSet presAssocID="{C4ACEB44-F756-4058-95F4-D9C9720EBB5D}" presName="negativeSpace" presStyleCnt="0"/>
      <dgm:spPr/>
    </dgm:pt>
    <dgm:pt modelId="{81440A1E-F776-440D-8363-3AEA128207D0}" type="pres">
      <dgm:prSet presAssocID="{C4ACEB44-F756-4058-95F4-D9C9720EBB5D}" presName="childText" presStyleLbl="conFgAcc1" presStyleIdx="0" presStyleCnt="7">
        <dgm:presLayoutVars>
          <dgm:bulletEnabled val="1"/>
        </dgm:presLayoutVars>
      </dgm:prSet>
      <dgm:spPr/>
    </dgm:pt>
    <dgm:pt modelId="{B93EC462-C0BC-4AAC-9F87-0B1282D66F99}" type="pres">
      <dgm:prSet presAssocID="{8B098429-6625-4266-9492-9B9E66D62293}" presName="spaceBetweenRectangles" presStyleCnt="0"/>
      <dgm:spPr/>
    </dgm:pt>
    <dgm:pt modelId="{598863A4-CCC4-469E-8BB1-5BEC132DD7CF}" type="pres">
      <dgm:prSet presAssocID="{7A5D31E8-8A54-4290-A32A-67A2F4B52BAA}" presName="parentLin" presStyleCnt="0"/>
      <dgm:spPr/>
    </dgm:pt>
    <dgm:pt modelId="{54890B65-CB1B-496A-AD6F-FB474A76F7EA}" type="pres">
      <dgm:prSet presAssocID="{7A5D31E8-8A54-4290-A32A-67A2F4B52BAA}" presName="parentLeftMargin" presStyleLbl="node1" presStyleIdx="0" presStyleCnt="7"/>
      <dgm:spPr/>
      <dgm:t>
        <a:bodyPr/>
        <a:lstStyle/>
        <a:p>
          <a:endParaRPr lang="el-GR"/>
        </a:p>
      </dgm:t>
    </dgm:pt>
    <dgm:pt modelId="{BDBF89D4-3858-4CA4-B1D1-830D29447333}" type="pres">
      <dgm:prSet presAssocID="{7A5D31E8-8A54-4290-A32A-67A2F4B52BAA}" presName="parentText" presStyleLbl="node1" presStyleIdx="1" presStyleCnt="7">
        <dgm:presLayoutVars>
          <dgm:chMax val="0"/>
          <dgm:bulletEnabled val="1"/>
        </dgm:presLayoutVars>
      </dgm:prSet>
      <dgm:spPr/>
      <dgm:t>
        <a:bodyPr/>
        <a:lstStyle/>
        <a:p>
          <a:endParaRPr lang="el-GR"/>
        </a:p>
      </dgm:t>
    </dgm:pt>
    <dgm:pt modelId="{C59FEB77-6951-41C2-AAB3-578E3CAD58FA}" type="pres">
      <dgm:prSet presAssocID="{7A5D31E8-8A54-4290-A32A-67A2F4B52BAA}" presName="negativeSpace" presStyleCnt="0"/>
      <dgm:spPr/>
    </dgm:pt>
    <dgm:pt modelId="{9A3BCEB3-FB4C-48A2-8F5E-C0BE1FCEF654}" type="pres">
      <dgm:prSet presAssocID="{7A5D31E8-8A54-4290-A32A-67A2F4B52BAA}" presName="childText" presStyleLbl="conFgAcc1" presStyleIdx="1" presStyleCnt="7">
        <dgm:presLayoutVars>
          <dgm:bulletEnabled val="1"/>
        </dgm:presLayoutVars>
      </dgm:prSet>
      <dgm:spPr/>
    </dgm:pt>
    <dgm:pt modelId="{15FEE9E4-04D0-43A5-A5F2-1D3E491BD991}" type="pres">
      <dgm:prSet presAssocID="{3DF04BC9-56C6-4B4F-86C9-4F07AB22F1EB}" presName="spaceBetweenRectangles" presStyleCnt="0"/>
      <dgm:spPr/>
    </dgm:pt>
    <dgm:pt modelId="{2B8C6C86-F753-41F0-B8E4-72B6BF194A79}" type="pres">
      <dgm:prSet presAssocID="{304444EE-8DEB-42CC-8B27-2EB0BA35E603}" presName="parentLin" presStyleCnt="0"/>
      <dgm:spPr/>
    </dgm:pt>
    <dgm:pt modelId="{AF9758CD-7E25-4EB1-B601-EADFA82C4B47}" type="pres">
      <dgm:prSet presAssocID="{304444EE-8DEB-42CC-8B27-2EB0BA35E603}" presName="parentLeftMargin" presStyleLbl="node1" presStyleIdx="1" presStyleCnt="7"/>
      <dgm:spPr/>
      <dgm:t>
        <a:bodyPr/>
        <a:lstStyle/>
        <a:p>
          <a:endParaRPr lang="el-GR"/>
        </a:p>
      </dgm:t>
    </dgm:pt>
    <dgm:pt modelId="{B7C4C6B7-3028-4221-BD80-7FFA886290A0}" type="pres">
      <dgm:prSet presAssocID="{304444EE-8DEB-42CC-8B27-2EB0BA35E603}" presName="parentText" presStyleLbl="node1" presStyleIdx="2" presStyleCnt="7">
        <dgm:presLayoutVars>
          <dgm:chMax val="0"/>
          <dgm:bulletEnabled val="1"/>
        </dgm:presLayoutVars>
      </dgm:prSet>
      <dgm:spPr/>
      <dgm:t>
        <a:bodyPr/>
        <a:lstStyle/>
        <a:p>
          <a:endParaRPr lang="el-GR"/>
        </a:p>
      </dgm:t>
    </dgm:pt>
    <dgm:pt modelId="{06BE17AB-8E63-46CB-A806-A319EFEEC0BB}" type="pres">
      <dgm:prSet presAssocID="{304444EE-8DEB-42CC-8B27-2EB0BA35E603}" presName="negativeSpace" presStyleCnt="0"/>
      <dgm:spPr/>
    </dgm:pt>
    <dgm:pt modelId="{7C6AD083-DEFC-4C9E-ABD9-AB0832785C61}" type="pres">
      <dgm:prSet presAssocID="{304444EE-8DEB-42CC-8B27-2EB0BA35E603}" presName="childText" presStyleLbl="conFgAcc1" presStyleIdx="2" presStyleCnt="7">
        <dgm:presLayoutVars>
          <dgm:bulletEnabled val="1"/>
        </dgm:presLayoutVars>
      </dgm:prSet>
      <dgm:spPr/>
    </dgm:pt>
    <dgm:pt modelId="{F36ECB93-AED2-487A-B1E7-8815A5C2C9B9}" type="pres">
      <dgm:prSet presAssocID="{C392A28A-5754-4F66-B926-D699C92711AB}" presName="spaceBetweenRectangles" presStyleCnt="0"/>
      <dgm:spPr/>
    </dgm:pt>
    <dgm:pt modelId="{E43BC5C6-E9A1-473A-A0DD-939380233D8B}" type="pres">
      <dgm:prSet presAssocID="{8DEB0D9C-B163-4647-A5B1-6263B1CED2EA}" presName="parentLin" presStyleCnt="0"/>
      <dgm:spPr/>
    </dgm:pt>
    <dgm:pt modelId="{BE8F0FE6-83D1-40E2-9329-24AD82466763}" type="pres">
      <dgm:prSet presAssocID="{8DEB0D9C-B163-4647-A5B1-6263B1CED2EA}" presName="parentLeftMargin" presStyleLbl="node1" presStyleIdx="2" presStyleCnt="7"/>
      <dgm:spPr/>
      <dgm:t>
        <a:bodyPr/>
        <a:lstStyle/>
        <a:p>
          <a:endParaRPr lang="el-GR"/>
        </a:p>
      </dgm:t>
    </dgm:pt>
    <dgm:pt modelId="{4677488B-5622-44E8-AD94-F16FE607389B}" type="pres">
      <dgm:prSet presAssocID="{8DEB0D9C-B163-4647-A5B1-6263B1CED2EA}" presName="parentText" presStyleLbl="node1" presStyleIdx="3" presStyleCnt="7" custLinFactNeighborX="11029" custLinFactNeighborY="4033">
        <dgm:presLayoutVars>
          <dgm:chMax val="0"/>
          <dgm:bulletEnabled val="1"/>
        </dgm:presLayoutVars>
      </dgm:prSet>
      <dgm:spPr/>
      <dgm:t>
        <a:bodyPr/>
        <a:lstStyle/>
        <a:p>
          <a:endParaRPr lang="el-GR"/>
        </a:p>
      </dgm:t>
    </dgm:pt>
    <dgm:pt modelId="{4CAFC875-9251-485C-B45E-7D6D4F314C89}" type="pres">
      <dgm:prSet presAssocID="{8DEB0D9C-B163-4647-A5B1-6263B1CED2EA}" presName="negativeSpace" presStyleCnt="0"/>
      <dgm:spPr/>
    </dgm:pt>
    <dgm:pt modelId="{B0E3DC8E-84F3-41C6-B713-41B1148078B1}" type="pres">
      <dgm:prSet presAssocID="{8DEB0D9C-B163-4647-A5B1-6263B1CED2EA}" presName="childText" presStyleLbl="conFgAcc1" presStyleIdx="3" presStyleCnt="7">
        <dgm:presLayoutVars>
          <dgm:bulletEnabled val="1"/>
        </dgm:presLayoutVars>
      </dgm:prSet>
      <dgm:spPr/>
    </dgm:pt>
    <dgm:pt modelId="{58F471C8-CE2E-4FF9-8574-77D11DCF52C3}" type="pres">
      <dgm:prSet presAssocID="{3101C906-7BD8-4511-B0C3-A82B0AFD5668}" presName="spaceBetweenRectangles" presStyleCnt="0"/>
      <dgm:spPr/>
    </dgm:pt>
    <dgm:pt modelId="{F11C7DE4-4B30-48D9-8EE1-91E7F3769B5C}" type="pres">
      <dgm:prSet presAssocID="{82E566BF-D24B-4E38-AB8B-A3A660B471AD}" presName="parentLin" presStyleCnt="0"/>
      <dgm:spPr/>
    </dgm:pt>
    <dgm:pt modelId="{E7B4E2ED-5736-4BDD-8EA8-D32E34429CA0}" type="pres">
      <dgm:prSet presAssocID="{82E566BF-D24B-4E38-AB8B-A3A660B471AD}" presName="parentLeftMargin" presStyleLbl="node1" presStyleIdx="3" presStyleCnt="7"/>
      <dgm:spPr/>
      <dgm:t>
        <a:bodyPr/>
        <a:lstStyle/>
        <a:p>
          <a:endParaRPr lang="el-GR"/>
        </a:p>
      </dgm:t>
    </dgm:pt>
    <dgm:pt modelId="{D7E5A1EF-B236-42A1-941E-CEAE328B3ACD}" type="pres">
      <dgm:prSet presAssocID="{82E566BF-D24B-4E38-AB8B-A3A660B471AD}" presName="parentText" presStyleLbl="node1" presStyleIdx="4" presStyleCnt="7" custLinFactNeighborX="-3676" custLinFactNeighborY="8067">
        <dgm:presLayoutVars>
          <dgm:chMax val="0"/>
          <dgm:bulletEnabled val="1"/>
        </dgm:presLayoutVars>
      </dgm:prSet>
      <dgm:spPr/>
      <dgm:t>
        <a:bodyPr/>
        <a:lstStyle/>
        <a:p>
          <a:endParaRPr lang="el-GR"/>
        </a:p>
      </dgm:t>
    </dgm:pt>
    <dgm:pt modelId="{14F07F11-4F46-410C-B44B-F579B891C394}" type="pres">
      <dgm:prSet presAssocID="{82E566BF-D24B-4E38-AB8B-A3A660B471AD}" presName="negativeSpace" presStyleCnt="0"/>
      <dgm:spPr/>
    </dgm:pt>
    <dgm:pt modelId="{9070B781-1000-426A-B75D-83C9A28EBC6E}" type="pres">
      <dgm:prSet presAssocID="{82E566BF-D24B-4E38-AB8B-A3A660B471AD}" presName="childText" presStyleLbl="conFgAcc1" presStyleIdx="4" presStyleCnt="7">
        <dgm:presLayoutVars>
          <dgm:bulletEnabled val="1"/>
        </dgm:presLayoutVars>
      </dgm:prSet>
      <dgm:spPr/>
    </dgm:pt>
    <dgm:pt modelId="{9C8ABEF6-FC60-492C-9182-501B02EFD1F7}" type="pres">
      <dgm:prSet presAssocID="{7D782DB7-662F-4738-B650-0F2C6195B94F}" presName="spaceBetweenRectangles" presStyleCnt="0"/>
      <dgm:spPr/>
    </dgm:pt>
    <dgm:pt modelId="{36803155-3FB2-4650-9C3D-509382721ABF}" type="pres">
      <dgm:prSet presAssocID="{C00EC656-E31A-4A95-B4A2-7092D4547885}" presName="parentLin" presStyleCnt="0"/>
      <dgm:spPr/>
    </dgm:pt>
    <dgm:pt modelId="{37245456-CE79-453C-9C21-A91C8D0D7FFF}" type="pres">
      <dgm:prSet presAssocID="{C00EC656-E31A-4A95-B4A2-7092D4547885}" presName="parentLeftMargin" presStyleLbl="node1" presStyleIdx="4" presStyleCnt="7"/>
      <dgm:spPr/>
      <dgm:t>
        <a:bodyPr/>
        <a:lstStyle/>
        <a:p>
          <a:endParaRPr lang="el-GR"/>
        </a:p>
      </dgm:t>
    </dgm:pt>
    <dgm:pt modelId="{36E479AC-C31D-4B00-B5EB-9A59B09E44EF}" type="pres">
      <dgm:prSet presAssocID="{C00EC656-E31A-4A95-B4A2-7092D4547885}" presName="parentText" presStyleLbl="node1" presStyleIdx="5" presStyleCnt="7" custLinFactNeighborX="-3676" custLinFactNeighborY="4610">
        <dgm:presLayoutVars>
          <dgm:chMax val="0"/>
          <dgm:bulletEnabled val="1"/>
        </dgm:presLayoutVars>
      </dgm:prSet>
      <dgm:spPr/>
      <dgm:t>
        <a:bodyPr/>
        <a:lstStyle/>
        <a:p>
          <a:endParaRPr lang="el-GR"/>
        </a:p>
      </dgm:t>
    </dgm:pt>
    <dgm:pt modelId="{7F06B56D-3169-4060-8670-5364B66E7666}" type="pres">
      <dgm:prSet presAssocID="{C00EC656-E31A-4A95-B4A2-7092D4547885}" presName="negativeSpace" presStyleCnt="0"/>
      <dgm:spPr/>
    </dgm:pt>
    <dgm:pt modelId="{A4635489-DCF9-4A8F-9848-8ABFFFC7495E}" type="pres">
      <dgm:prSet presAssocID="{C00EC656-E31A-4A95-B4A2-7092D4547885}" presName="childText" presStyleLbl="conFgAcc1" presStyleIdx="5" presStyleCnt="7">
        <dgm:presLayoutVars>
          <dgm:bulletEnabled val="1"/>
        </dgm:presLayoutVars>
      </dgm:prSet>
      <dgm:spPr/>
    </dgm:pt>
    <dgm:pt modelId="{9ED8722C-3301-43C6-B5DD-A8E6ADFFFBDB}" type="pres">
      <dgm:prSet presAssocID="{437B31F7-BA16-4A94-BC10-8C27E9BD4D82}" presName="spaceBetweenRectangles" presStyleCnt="0"/>
      <dgm:spPr/>
    </dgm:pt>
    <dgm:pt modelId="{78DF293E-13E3-4EEC-B253-E030D990800E}" type="pres">
      <dgm:prSet presAssocID="{D2485125-1092-4A0D-9D61-2E48933B9A3C}" presName="parentLin" presStyleCnt="0"/>
      <dgm:spPr/>
    </dgm:pt>
    <dgm:pt modelId="{3D682567-97E5-4263-9303-16EF304D9090}" type="pres">
      <dgm:prSet presAssocID="{D2485125-1092-4A0D-9D61-2E48933B9A3C}" presName="parentLeftMargin" presStyleLbl="node1" presStyleIdx="5" presStyleCnt="7"/>
      <dgm:spPr/>
      <dgm:t>
        <a:bodyPr/>
        <a:lstStyle/>
        <a:p>
          <a:endParaRPr lang="el-GR"/>
        </a:p>
      </dgm:t>
    </dgm:pt>
    <dgm:pt modelId="{5E5F5AD0-CF2F-4665-A8D2-B07621164BD3}" type="pres">
      <dgm:prSet presAssocID="{D2485125-1092-4A0D-9D61-2E48933B9A3C}" presName="parentText" presStyleLbl="node1" presStyleIdx="6" presStyleCnt="7">
        <dgm:presLayoutVars>
          <dgm:chMax val="0"/>
          <dgm:bulletEnabled val="1"/>
        </dgm:presLayoutVars>
      </dgm:prSet>
      <dgm:spPr/>
      <dgm:t>
        <a:bodyPr/>
        <a:lstStyle/>
        <a:p>
          <a:endParaRPr lang="el-GR"/>
        </a:p>
      </dgm:t>
    </dgm:pt>
    <dgm:pt modelId="{AB62606D-38B4-45CC-AF88-74A66CEC1366}" type="pres">
      <dgm:prSet presAssocID="{D2485125-1092-4A0D-9D61-2E48933B9A3C}" presName="negativeSpace" presStyleCnt="0"/>
      <dgm:spPr/>
    </dgm:pt>
    <dgm:pt modelId="{5319A7BD-7A00-4BC0-879A-A98D050DD21F}" type="pres">
      <dgm:prSet presAssocID="{D2485125-1092-4A0D-9D61-2E48933B9A3C}" presName="childText" presStyleLbl="conFgAcc1" presStyleIdx="6" presStyleCnt="7">
        <dgm:presLayoutVars>
          <dgm:bulletEnabled val="1"/>
        </dgm:presLayoutVars>
      </dgm:prSet>
      <dgm:spPr/>
    </dgm:pt>
  </dgm:ptLst>
  <dgm:cxnLst>
    <dgm:cxn modelId="{D54DD960-8CBE-4BD2-9268-82799BE369A7}" type="presOf" srcId="{7A5D31E8-8A54-4290-A32A-67A2F4B52BAA}" destId="{54890B65-CB1B-496A-AD6F-FB474A76F7EA}" srcOrd="0" destOrd="0" presId="urn:microsoft.com/office/officeart/2005/8/layout/list1"/>
    <dgm:cxn modelId="{9A33C76F-E90A-4714-8792-E24D44A397E1}" type="presOf" srcId="{82E566BF-D24B-4E38-AB8B-A3A660B471AD}" destId="{E7B4E2ED-5736-4BDD-8EA8-D32E34429CA0}" srcOrd="0" destOrd="0" presId="urn:microsoft.com/office/officeart/2005/8/layout/list1"/>
    <dgm:cxn modelId="{EFC76F0E-25F2-474D-8AF2-7D1D20909AAB}" srcId="{8CD42CFF-394B-438A-AE76-DBB527431198}" destId="{304444EE-8DEB-42CC-8B27-2EB0BA35E603}" srcOrd="2" destOrd="0" parTransId="{C95E1529-337E-467D-862A-E19600A8B688}" sibTransId="{C392A28A-5754-4F66-B926-D699C92711AB}"/>
    <dgm:cxn modelId="{A3306E5D-CA54-4423-810A-592FFB5C8DAC}" type="presOf" srcId="{8CD42CFF-394B-438A-AE76-DBB527431198}" destId="{6BDC64B1-9AD4-49AA-ACF0-092C1FAFC477}" srcOrd="0" destOrd="0" presId="urn:microsoft.com/office/officeart/2005/8/layout/list1"/>
    <dgm:cxn modelId="{1C53D9A7-C0CE-411E-92C9-413EEDDA3AE2}" srcId="{8CD42CFF-394B-438A-AE76-DBB527431198}" destId="{7A5D31E8-8A54-4290-A32A-67A2F4B52BAA}" srcOrd="1" destOrd="0" parTransId="{7D2C3F26-1902-4568-8C1E-65E889194775}" sibTransId="{3DF04BC9-56C6-4B4F-86C9-4F07AB22F1EB}"/>
    <dgm:cxn modelId="{3057C89A-5A5E-4A7D-AF9D-1F2BFFE7E758}" srcId="{8CD42CFF-394B-438A-AE76-DBB527431198}" destId="{82E566BF-D24B-4E38-AB8B-A3A660B471AD}" srcOrd="4" destOrd="0" parTransId="{11644B50-E48D-4DE7-89AC-B1140BE973B8}" sibTransId="{7D782DB7-662F-4738-B650-0F2C6195B94F}"/>
    <dgm:cxn modelId="{D2931917-F016-4F18-873E-A1942A84D419}" type="presOf" srcId="{82E566BF-D24B-4E38-AB8B-A3A660B471AD}" destId="{D7E5A1EF-B236-42A1-941E-CEAE328B3ACD}" srcOrd="1" destOrd="0" presId="urn:microsoft.com/office/officeart/2005/8/layout/list1"/>
    <dgm:cxn modelId="{2866BC67-293F-4353-AA28-27C55FFBF8D3}" type="presOf" srcId="{D2485125-1092-4A0D-9D61-2E48933B9A3C}" destId="{3D682567-97E5-4263-9303-16EF304D9090}" srcOrd="0" destOrd="0" presId="urn:microsoft.com/office/officeart/2005/8/layout/list1"/>
    <dgm:cxn modelId="{514C40E4-5C23-4C18-832C-CFC1D6FAA2EF}" type="presOf" srcId="{C00EC656-E31A-4A95-B4A2-7092D4547885}" destId="{37245456-CE79-453C-9C21-A91C8D0D7FFF}" srcOrd="0" destOrd="0" presId="urn:microsoft.com/office/officeart/2005/8/layout/list1"/>
    <dgm:cxn modelId="{ACA2A3A5-DF79-4421-8D24-797F633670BB}" type="presOf" srcId="{C00EC656-E31A-4A95-B4A2-7092D4547885}" destId="{36E479AC-C31D-4B00-B5EB-9A59B09E44EF}" srcOrd="1" destOrd="0" presId="urn:microsoft.com/office/officeart/2005/8/layout/list1"/>
    <dgm:cxn modelId="{CF98CC62-45D7-4B45-9D88-A15FFBD963FA}" type="presOf" srcId="{C4ACEB44-F756-4058-95F4-D9C9720EBB5D}" destId="{AC085C58-FC2D-43CC-BE97-F305B2F9BF76}" srcOrd="0" destOrd="0" presId="urn:microsoft.com/office/officeart/2005/8/layout/list1"/>
    <dgm:cxn modelId="{4B5B4CEB-BA37-4B80-AEC7-6ABC2ED8FD5C}" type="presOf" srcId="{8DEB0D9C-B163-4647-A5B1-6263B1CED2EA}" destId="{4677488B-5622-44E8-AD94-F16FE607389B}" srcOrd="1" destOrd="0" presId="urn:microsoft.com/office/officeart/2005/8/layout/list1"/>
    <dgm:cxn modelId="{7B496EEE-CBE7-4714-8C59-832AC8639E9A}" srcId="{8CD42CFF-394B-438A-AE76-DBB527431198}" destId="{C00EC656-E31A-4A95-B4A2-7092D4547885}" srcOrd="5" destOrd="0" parTransId="{60D22EE9-FE66-4516-A96A-E1703426C6F9}" sibTransId="{437B31F7-BA16-4A94-BC10-8C27E9BD4D82}"/>
    <dgm:cxn modelId="{CB900B8F-C53A-45C8-8DFE-45ACE21C0300}" type="presOf" srcId="{304444EE-8DEB-42CC-8B27-2EB0BA35E603}" destId="{AF9758CD-7E25-4EB1-B601-EADFA82C4B47}" srcOrd="0" destOrd="0" presId="urn:microsoft.com/office/officeart/2005/8/layout/list1"/>
    <dgm:cxn modelId="{6B50022B-8E91-46EF-B6F0-09BF4BB6AC60}" srcId="{8CD42CFF-394B-438A-AE76-DBB527431198}" destId="{D2485125-1092-4A0D-9D61-2E48933B9A3C}" srcOrd="6" destOrd="0" parTransId="{5C51317F-1DD1-462B-AFFC-06399C7A315B}" sibTransId="{2E2312C2-16E4-487F-B09D-B941C08A6B80}"/>
    <dgm:cxn modelId="{713F0D38-37F4-4511-A2DC-44C36398BF4E}" srcId="{8CD42CFF-394B-438A-AE76-DBB527431198}" destId="{C4ACEB44-F756-4058-95F4-D9C9720EBB5D}" srcOrd="0" destOrd="0" parTransId="{EB46273F-D772-4FC9-8C51-E4F7D5FC1F1C}" sibTransId="{8B098429-6625-4266-9492-9B9E66D62293}"/>
    <dgm:cxn modelId="{74288C65-F0C0-427C-8974-86F316B86AC4}" type="presOf" srcId="{C4ACEB44-F756-4058-95F4-D9C9720EBB5D}" destId="{A0531C16-77DF-40C2-AC81-099DBD9BE403}" srcOrd="1" destOrd="0" presId="urn:microsoft.com/office/officeart/2005/8/layout/list1"/>
    <dgm:cxn modelId="{45378904-B598-4672-AE70-65611F1B97FF}" type="presOf" srcId="{304444EE-8DEB-42CC-8B27-2EB0BA35E603}" destId="{B7C4C6B7-3028-4221-BD80-7FFA886290A0}" srcOrd="1" destOrd="0" presId="urn:microsoft.com/office/officeart/2005/8/layout/list1"/>
    <dgm:cxn modelId="{172DEAEC-626F-4146-970E-D328DD594F39}" type="presOf" srcId="{8DEB0D9C-B163-4647-A5B1-6263B1CED2EA}" destId="{BE8F0FE6-83D1-40E2-9329-24AD82466763}" srcOrd="0" destOrd="0" presId="urn:microsoft.com/office/officeart/2005/8/layout/list1"/>
    <dgm:cxn modelId="{381D4121-ED5A-4740-AE93-C2B6ED71B290}" type="presOf" srcId="{7A5D31E8-8A54-4290-A32A-67A2F4B52BAA}" destId="{BDBF89D4-3858-4CA4-B1D1-830D29447333}" srcOrd="1" destOrd="0" presId="urn:microsoft.com/office/officeart/2005/8/layout/list1"/>
    <dgm:cxn modelId="{AF1E8621-07F8-467A-B00D-6958D54C044F}" type="presOf" srcId="{D2485125-1092-4A0D-9D61-2E48933B9A3C}" destId="{5E5F5AD0-CF2F-4665-A8D2-B07621164BD3}" srcOrd="1" destOrd="0" presId="urn:microsoft.com/office/officeart/2005/8/layout/list1"/>
    <dgm:cxn modelId="{B6248F53-8683-4FDC-BB20-875764ABE8CE}" srcId="{8CD42CFF-394B-438A-AE76-DBB527431198}" destId="{8DEB0D9C-B163-4647-A5B1-6263B1CED2EA}" srcOrd="3" destOrd="0" parTransId="{A32402C2-D79C-4BCE-A49E-EF5ADE343098}" sibTransId="{3101C906-7BD8-4511-B0C3-A82B0AFD5668}"/>
    <dgm:cxn modelId="{CC81862A-809E-47A5-8E53-4FC7B20F0C2F}" type="presParOf" srcId="{6BDC64B1-9AD4-49AA-ACF0-092C1FAFC477}" destId="{05217387-BBDE-4546-AE64-D43D0FD24C72}" srcOrd="0" destOrd="0" presId="urn:microsoft.com/office/officeart/2005/8/layout/list1"/>
    <dgm:cxn modelId="{0AB73F34-FAB9-4B27-A5C6-FF7AEC64540C}" type="presParOf" srcId="{05217387-BBDE-4546-AE64-D43D0FD24C72}" destId="{AC085C58-FC2D-43CC-BE97-F305B2F9BF76}" srcOrd="0" destOrd="0" presId="urn:microsoft.com/office/officeart/2005/8/layout/list1"/>
    <dgm:cxn modelId="{428447FF-3AFF-486B-B4D8-EE3E9EB16058}" type="presParOf" srcId="{05217387-BBDE-4546-AE64-D43D0FD24C72}" destId="{A0531C16-77DF-40C2-AC81-099DBD9BE403}" srcOrd="1" destOrd="0" presId="urn:microsoft.com/office/officeart/2005/8/layout/list1"/>
    <dgm:cxn modelId="{CF70677A-0614-43F4-89E6-897B1CF3ED0F}" type="presParOf" srcId="{6BDC64B1-9AD4-49AA-ACF0-092C1FAFC477}" destId="{BB5C1154-3E45-4638-AC89-A21DF488ECF0}" srcOrd="1" destOrd="0" presId="urn:microsoft.com/office/officeart/2005/8/layout/list1"/>
    <dgm:cxn modelId="{D0E48503-9BB2-46DA-A62E-0600377383C6}" type="presParOf" srcId="{6BDC64B1-9AD4-49AA-ACF0-092C1FAFC477}" destId="{81440A1E-F776-440D-8363-3AEA128207D0}" srcOrd="2" destOrd="0" presId="urn:microsoft.com/office/officeart/2005/8/layout/list1"/>
    <dgm:cxn modelId="{39666148-E6BF-4B13-B5B9-B39F17DC4F51}" type="presParOf" srcId="{6BDC64B1-9AD4-49AA-ACF0-092C1FAFC477}" destId="{B93EC462-C0BC-4AAC-9F87-0B1282D66F99}" srcOrd="3" destOrd="0" presId="urn:microsoft.com/office/officeart/2005/8/layout/list1"/>
    <dgm:cxn modelId="{9B063369-974C-49B8-8CB1-0E45859BA3C9}" type="presParOf" srcId="{6BDC64B1-9AD4-49AA-ACF0-092C1FAFC477}" destId="{598863A4-CCC4-469E-8BB1-5BEC132DD7CF}" srcOrd="4" destOrd="0" presId="urn:microsoft.com/office/officeart/2005/8/layout/list1"/>
    <dgm:cxn modelId="{F759F9BC-E2F1-4350-985F-8F3E3AB02F66}" type="presParOf" srcId="{598863A4-CCC4-469E-8BB1-5BEC132DD7CF}" destId="{54890B65-CB1B-496A-AD6F-FB474A76F7EA}" srcOrd="0" destOrd="0" presId="urn:microsoft.com/office/officeart/2005/8/layout/list1"/>
    <dgm:cxn modelId="{0FCBE66F-F423-434E-A66E-C42F298CDC5D}" type="presParOf" srcId="{598863A4-CCC4-469E-8BB1-5BEC132DD7CF}" destId="{BDBF89D4-3858-4CA4-B1D1-830D29447333}" srcOrd="1" destOrd="0" presId="urn:microsoft.com/office/officeart/2005/8/layout/list1"/>
    <dgm:cxn modelId="{93878A41-20F4-41B1-824A-F36082D019C3}" type="presParOf" srcId="{6BDC64B1-9AD4-49AA-ACF0-092C1FAFC477}" destId="{C59FEB77-6951-41C2-AAB3-578E3CAD58FA}" srcOrd="5" destOrd="0" presId="urn:microsoft.com/office/officeart/2005/8/layout/list1"/>
    <dgm:cxn modelId="{A68E0842-E3EA-4A97-AFD2-7C19C2E7A70E}" type="presParOf" srcId="{6BDC64B1-9AD4-49AA-ACF0-092C1FAFC477}" destId="{9A3BCEB3-FB4C-48A2-8F5E-C0BE1FCEF654}" srcOrd="6" destOrd="0" presId="urn:microsoft.com/office/officeart/2005/8/layout/list1"/>
    <dgm:cxn modelId="{7668CA2A-AECB-4BB5-9078-D854660A90D7}" type="presParOf" srcId="{6BDC64B1-9AD4-49AA-ACF0-092C1FAFC477}" destId="{15FEE9E4-04D0-43A5-A5F2-1D3E491BD991}" srcOrd="7" destOrd="0" presId="urn:microsoft.com/office/officeart/2005/8/layout/list1"/>
    <dgm:cxn modelId="{6A10E797-A70B-47EF-BBB5-2961B10471E8}" type="presParOf" srcId="{6BDC64B1-9AD4-49AA-ACF0-092C1FAFC477}" destId="{2B8C6C86-F753-41F0-B8E4-72B6BF194A79}" srcOrd="8" destOrd="0" presId="urn:microsoft.com/office/officeart/2005/8/layout/list1"/>
    <dgm:cxn modelId="{6D165896-93AA-4254-A4C1-0CE39880C23C}" type="presParOf" srcId="{2B8C6C86-F753-41F0-B8E4-72B6BF194A79}" destId="{AF9758CD-7E25-4EB1-B601-EADFA82C4B47}" srcOrd="0" destOrd="0" presId="urn:microsoft.com/office/officeart/2005/8/layout/list1"/>
    <dgm:cxn modelId="{151B0072-FC36-4A9B-9E57-182DFC30AE0F}" type="presParOf" srcId="{2B8C6C86-F753-41F0-B8E4-72B6BF194A79}" destId="{B7C4C6B7-3028-4221-BD80-7FFA886290A0}" srcOrd="1" destOrd="0" presId="urn:microsoft.com/office/officeart/2005/8/layout/list1"/>
    <dgm:cxn modelId="{67D359A5-DC19-4F45-A672-52DB85A1DBC0}" type="presParOf" srcId="{6BDC64B1-9AD4-49AA-ACF0-092C1FAFC477}" destId="{06BE17AB-8E63-46CB-A806-A319EFEEC0BB}" srcOrd="9" destOrd="0" presId="urn:microsoft.com/office/officeart/2005/8/layout/list1"/>
    <dgm:cxn modelId="{4C38F41C-9C05-4C95-B1FA-F60543D8E84F}" type="presParOf" srcId="{6BDC64B1-9AD4-49AA-ACF0-092C1FAFC477}" destId="{7C6AD083-DEFC-4C9E-ABD9-AB0832785C61}" srcOrd="10" destOrd="0" presId="urn:microsoft.com/office/officeart/2005/8/layout/list1"/>
    <dgm:cxn modelId="{6544941F-00AD-47E8-B77F-895DDC1F3F74}" type="presParOf" srcId="{6BDC64B1-9AD4-49AA-ACF0-092C1FAFC477}" destId="{F36ECB93-AED2-487A-B1E7-8815A5C2C9B9}" srcOrd="11" destOrd="0" presId="urn:microsoft.com/office/officeart/2005/8/layout/list1"/>
    <dgm:cxn modelId="{14F0FB6E-AE41-4C19-8FAE-3598548A1F79}" type="presParOf" srcId="{6BDC64B1-9AD4-49AA-ACF0-092C1FAFC477}" destId="{E43BC5C6-E9A1-473A-A0DD-939380233D8B}" srcOrd="12" destOrd="0" presId="urn:microsoft.com/office/officeart/2005/8/layout/list1"/>
    <dgm:cxn modelId="{B455E920-08A7-4FB2-885C-DE1D5C2001BC}" type="presParOf" srcId="{E43BC5C6-E9A1-473A-A0DD-939380233D8B}" destId="{BE8F0FE6-83D1-40E2-9329-24AD82466763}" srcOrd="0" destOrd="0" presId="urn:microsoft.com/office/officeart/2005/8/layout/list1"/>
    <dgm:cxn modelId="{16CF14EB-D601-4BA7-A580-37BDF0FBE2C9}" type="presParOf" srcId="{E43BC5C6-E9A1-473A-A0DD-939380233D8B}" destId="{4677488B-5622-44E8-AD94-F16FE607389B}" srcOrd="1" destOrd="0" presId="urn:microsoft.com/office/officeart/2005/8/layout/list1"/>
    <dgm:cxn modelId="{ED9E1995-9D34-45DA-B627-4BAF3929F059}" type="presParOf" srcId="{6BDC64B1-9AD4-49AA-ACF0-092C1FAFC477}" destId="{4CAFC875-9251-485C-B45E-7D6D4F314C89}" srcOrd="13" destOrd="0" presId="urn:microsoft.com/office/officeart/2005/8/layout/list1"/>
    <dgm:cxn modelId="{9C837B4A-D523-49EB-AC00-3B8FCB243AB1}" type="presParOf" srcId="{6BDC64B1-9AD4-49AA-ACF0-092C1FAFC477}" destId="{B0E3DC8E-84F3-41C6-B713-41B1148078B1}" srcOrd="14" destOrd="0" presId="urn:microsoft.com/office/officeart/2005/8/layout/list1"/>
    <dgm:cxn modelId="{7199F4A8-E562-48FA-BED1-6D45B66B649E}" type="presParOf" srcId="{6BDC64B1-9AD4-49AA-ACF0-092C1FAFC477}" destId="{58F471C8-CE2E-4FF9-8574-77D11DCF52C3}" srcOrd="15" destOrd="0" presId="urn:microsoft.com/office/officeart/2005/8/layout/list1"/>
    <dgm:cxn modelId="{D408B19A-B8C3-4F37-AF36-7E70402503E2}" type="presParOf" srcId="{6BDC64B1-9AD4-49AA-ACF0-092C1FAFC477}" destId="{F11C7DE4-4B30-48D9-8EE1-91E7F3769B5C}" srcOrd="16" destOrd="0" presId="urn:microsoft.com/office/officeart/2005/8/layout/list1"/>
    <dgm:cxn modelId="{353E9B65-4BE2-42A4-9D71-EF882E0E92D1}" type="presParOf" srcId="{F11C7DE4-4B30-48D9-8EE1-91E7F3769B5C}" destId="{E7B4E2ED-5736-4BDD-8EA8-D32E34429CA0}" srcOrd="0" destOrd="0" presId="urn:microsoft.com/office/officeart/2005/8/layout/list1"/>
    <dgm:cxn modelId="{109BE1FC-C89E-4D81-8915-B27683CA67B8}" type="presParOf" srcId="{F11C7DE4-4B30-48D9-8EE1-91E7F3769B5C}" destId="{D7E5A1EF-B236-42A1-941E-CEAE328B3ACD}" srcOrd="1" destOrd="0" presId="urn:microsoft.com/office/officeart/2005/8/layout/list1"/>
    <dgm:cxn modelId="{B5F8A3CA-76A8-44E0-B763-F5B10110DE56}" type="presParOf" srcId="{6BDC64B1-9AD4-49AA-ACF0-092C1FAFC477}" destId="{14F07F11-4F46-410C-B44B-F579B891C394}" srcOrd="17" destOrd="0" presId="urn:microsoft.com/office/officeart/2005/8/layout/list1"/>
    <dgm:cxn modelId="{6D8D4BC2-CE32-443F-BE2F-A94449167AD3}" type="presParOf" srcId="{6BDC64B1-9AD4-49AA-ACF0-092C1FAFC477}" destId="{9070B781-1000-426A-B75D-83C9A28EBC6E}" srcOrd="18" destOrd="0" presId="urn:microsoft.com/office/officeart/2005/8/layout/list1"/>
    <dgm:cxn modelId="{B0A772CE-C716-4BA6-984E-E10ACB71F98F}" type="presParOf" srcId="{6BDC64B1-9AD4-49AA-ACF0-092C1FAFC477}" destId="{9C8ABEF6-FC60-492C-9182-501B02EFD1F7}" srcOrd="19" destOrd="0" presId="urn:microsoft.com/office/officeart/2005/8/layout/list1"/>
    <dgm:cxn modelId="{6E1DDC49-9576-4244-831C-69EBACAC375C}" type="presParOf" srcId="{6BDC64B1-9AD4-49AA-ACF0-092C1FAFC477}" destId="{36803155-3FB2-4650-9C3D-509382721ABF}" srcOrd="20" destOrd="0" presId="urn:microsoft.com/office/officeart/2005/8/layout/list1"/>
    <dgm:cxn modelId="{C4835DAB-8E83-4D9B-9C74-B35C6D204C64}" type="presParOf" srcId="{36803155-3FB2-4650-9C3D-509382721ABF}" destId="{37245456-CE79-453C-9C21-A91C8D0D7FFF}" srcOrd="0" destOrd="0" presId="urn:microsoft.com/office/officeart/2005/8/layout/list1"/>
    <dgm:cxn modelId="{E78FAD0A-9A43-4B4C-9F63-9C54B66F0FC2}" type="presParOf" srcId="{36803155-3FB2-4650-9C3D-509382721ABF}" destId="{36E479AC-C31D-4B00-B5EB-9A59B09E44EF}" srcOrd="1" destOrd="0" presId="urn:microsoft.com/office/officeart/2005/8/layout/list1"/>
    <dgm:cxn modelId="{1B48B2D4-3B92-49D2-8C3E-F5822E686750}" type="presParOf" srcId="{6BDC64B1-9AD4-49AA-ACF0-092C1FAFC477}" destId="{7F06B56D-3169-4060-8670-5364B66E7666}" srcOrd="21" destOrd="0" presId="urn:microsoft.com/office/officeart/2005/8/layout/list1"/>
    <dgm:cxn modelId="{5A3476B4-7B49-43DD-B00C-801AF8CB69E2}" type="presParOf" srcId="{6BDC64B1-9AD4-49AA-ACF0-092C1FAFC477}" destId="{A4635489-DCF9-4A8F-9848-8ABFFFC7495E}" srcOrd="22" destOrd="0" presId="urn:microsoft.com/office/officeart/2005/8/layout/list1"/>
    <dgm:cxn modelId="{39D7D36F-7AD4-4C27-8086-0D79988334A1}" type="presParOf" srcId="{6BDC64B1-9AD4-49AA-ACF0-092C1FAFC477}" destId="{9ED8722C-3301-43C6-B5DD-A8E6ADFFFBDB}" srcOrd="23" destOrd="0" presId="urn:microsoft.com/office/officeart/2005/8/layout/list1"/>
    <dgm:cxn modelId="{32716E62-F8AB-4D03-B0CC-C806149002DA}" type="presParOf" srcId="{6BDC64B1-9AD4-49AA-ACF0-092C1FAFC477}" destId="{78DF293E-13E3-4EEC-B253-E030D990800E}" srcOrd="24" destOrd="0" presId="urn:microsoft.com/office/officeart/2005/8/layout/list1"/>
    <dgm:cxn modelId="{F8420556-301C-45AE-99AD-D809B549A7EB}" type="presParOf" srcId="{78DF293E-13E3-4EEC-B253-E030D990800E}" destId="{3D682567-97E5-4263-9303-16EF304D9090}" srcOrd="0" destOrd="0" presId="urn:microsoft.com/office/officeart/2005/8/layout/list1"/>
    <dgm:cxn modelId="{EF5DA3EE-30C4-4510-8033-E351848385BE}" type="presParOf" srcId="{78DF293E-13E3-4EEC-B253-E030D990800E}" destId="{5E5F5AD0-CF2F-4665-A8D2-B07621164BD3}" srcOrd="1" destOrd="0" presId="urn:microsoft.com/office/officeart/2005/8/layout/list1"/>
    <dgm:cxn modelId="{8E4B64F6-9BE0-40D8-A881-393E2DC0BB01}" type="presParOf" srcId="{6BDC64B1-9AD4-49AA-ACF0-092C1FAFC477}" destId="{AB62606D-38B4-45CC-AF88-74A66CEC1366}" srcOrd="25" destOrd="0" presId="urn:microsoft.com/office/officeart/2005/8/layout/list1"/>
    <dgm:cxn modelId="{C7FADC8D-A862-42EB-A172-1D6F8B3201D1}" type="presParOf" srcId="{6BDC64B1-9AD4-49AA-ACF0-092C1FAFC477}" destId="{5319A7BD-7A00-4BC0-879A-A98D050DD21F}" srcOrd="2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D42CFF-394B-438A-AE76-DBB527431198}" type="doc">
      <dgm:prSet loTypeId="urn:microsoft.com/office/officeart/2005/8/layout/process1" loCatId="process" qsTypeId="urn:microsoft.com/office/officeart/2005/8/quickstyle/simple1" qsCatId="simple" csTypeId="urn:microsoft.com/office/officeart/2005/8/colors/accent4_2" csCatId="accent4" phldr="1"/>
      <dgm:spPr/>
    </dgm:pt>
    <dgm:pt modelId="{304444EE-8DEB-42CC-8B27-2EB0BA35E603}">
      <dgm:prSet phldrT="[Κείμενο]" custT="1"/>
      <dgm:spPr>
        <a:ln>
          <a:solidFill>
            <a:schemeClr val="tx1"/>
          </a:solidFill>
        </a:ln>
      </dgm:spPr>
      <dgm:t>
        <a:bodyPr/>
        <a:lstStyle/>
        <a:p>
          <a:r>
            <a:rPr lang="en-US" sz="1400" b="1" dirty="0" smtClean="0">
              <a:solidFill>
                <a:schemeClr val="tx1"/>
              </a:solidFill>
              <a:effectLst/>
            </a:rPr>
            <a:t>Global </a:t>
          </a:r>
          <a:r>
            <a:rPr lang="en-US" sz="1400" b="1" dirty="0" smtClean="0">
              <a:solidFill>
                <a:schemeClr val="tx1"/>
              </a:solidFill>
              <a:effectLst/>
            </a:rPr>
            <a:t>Trends</a:t>
          </a:r>
          <a:endParaRPr lang="el-GR" sz="1400" b="1" dirty="0">
            <a:solidFill>
              <a:schemeClr val="tx1"/>
            </a:solidFill>
            <a:effectLst/>
          </a:endParaRPr>
        </a:p>
      </dgm:t>
    </dgm:pt>
    <dgm:pt modelId="{C95E1529-337E-467D-862A-E19600A8B688}" type="parTrans" cxnId="{EFC76F0E-25F2-474D-8AF2-7D1D20909AAB}">
      <dgm:prSet/>
      <dgm:spPr/>
      <dgm:t>
        <a:bodyPr/>
        <a:lstStyle/>
        <a:p>
          <a:endParaRPr lang="el-GR"/>
        </a:p>
      </dgm:t>
    </dgm:pt>
    <dgm:pt modelId="{C392A28A-5754-4F66-B926-D699C92711AB}" type="sibTrans" cxnId="{EFC76F0E-25F2-474D-8AF2-7D1D20909AAB}">
      <dgm:prSet/>
      <dgm:spPr/>
      <dgm:t>
        <a:bodyPr/>
        <a:lstStyle/>
        <a:p>
          <a:endParaRPr lang="el-GR"/>
        </a:p>
      </dgm:t>
    </dgm:pt>
    <dgm:pt modelId="{D36BFC8A-F89A-4EFD-BCA8-52E529AA73FA}" type="pres">
      <dgm:prSet presAssocID="{8CD42CFF-394B-438A-AE76-DBB527431198}" presName="Name0" presStyleCnt="0">
        <dgm:presLayoutVars>
          <dgm:dir/>
          <dgm:resizeHandles val="exact"/>
        </dgm:presLayoutVars>
      </dgm:prSet>
      <dgm:spPr/>
    </dgm:pt>
    <dgm:pt modelId="{168564CE-A33A-43AD-9D1A-3911BE6FA207}" type="pres">
      <dgm:prSet presAssocID="{304444EE-8DEB-42CC-8B27-2EB0BA35E603}" presName="node" presStyleLbl="node1" presStyleIdx="0" presStyleCnt="1" custLinFactNeighborX="-429" custLinFactNeighborY="-10858">
        <dgm:presLayoutVars>
          <dgm:bulletEnabled val="1"/>
        </dgm:presLayoutVars>
      </dgm:prSet>
      <dgm:spPr>
        <a:prstGeom prst="wave">
          <a:avLst/>
        </a:prstGeom>
      </dgm:spPr>
      <dgm:t>
        <a:bodyPr/>
        <a:lstStyle/>
        <a:p>
          <a:endParaRPr lang="el-GR"/>
        </a:p>
      </dgm:t>
    </dgm:pt>
  </dgm:ptLst>
  <dgm:cxnLst>
    <dgm:cxn modelId="{986B9D02-2DAF-4AF5-8F54-F5B124A52C0A}" type="presOf" srcId="{8CD42CFF-394B-438A-AE76-DBB527431198}" destId="{D36BFC8A-F89A-4EFD-BCA8-52E529AA73FA}" srcOrd="0" destOrd="0" presId="urn:microsoft.com/office/officeart/2005/8/layout/process1"/>
    <dgm:cxn modelId="{5D7987BF-DD52-4E09-81D8-8137E10D95CC}" type="presOf" srcId="{304444EE-8DEB-42CC-8B27-2EB0BA35E603}" destId="{168564CE-A33A-43AD-9D1A-3911BE6FA207}" srcOrd="0" destOrd="0" presId="urn:microsoft.com/office/officeart/2005/8/layout/process1"/>
    <dgm:cxn modelId="{EFC76F0E-25F2-474D-8AF2-7D1D20909AAB}" srcId="{8CD42CFF-394B-438A-AE76-DBB527431198}" destId="{304444EE-8DEB-42CC-8B27-2EB0BA35E603}" srcOrd="0" destOrd="0" parTransId="{C95E1529-337E-467D-862A-E19600A8B688}" sibTransId="{C392A28A-5754-4F66-B926-D699C92711AB}"/>
    <dgm:cxn modelId="{F49BDEB1-D267-4338-B0EB-BF16A30CFC9A}" type="presParOf" srcId="{D36BFC8A-F89A-4EFD-BCA8-52E529AA73FA}" destId="{168564CE-A33A-43AD-9D1A-3911BE6FA207}"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8805B8-0286-4815-8E7B-C9A49269CA9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A3011D86-F682-4ADB-82AB-C07F59727BE0}">
      <dgm:prSet phldrT="[Κείμενο]" custT="1"/>
      <dgm:spPr/>
      <dgm:t>
        <a:bodyPr/>
        <a:lstStyle/>
        <a:p>
          <a:pPr>
            <a:lnSpc>
              <a:spcPct val="114000"/>
            </a:lnSpc>
            <a:spcBef>
              <a:spcPts val="600"/>
            </a:spcBef>
            <a:spcAft>
              <a:spcPts val="600"/>
            </a:spcAft>
          </a:pPr>
          <a:r>
            <a:rPr lang="en-US" sz="1200" dirty="0" smtClean="0"/>
            <a:t>The Bank has established NBG Group’s Corporate Social Responsibility Policy (the “CSR Policy”) which defines the fundamental values and objectives underlying NBG’s activities while it reflects the keystones of the CSR framework and determines the CSR Action framework for the Bank and its Group</a:t>
          </a:r>
          <a:endParaRPr lang="el-GR" sz="1200" dirty="0"/>
        </a:p>
      </dgm:t>
    </dgm:pt>
    <dgm:pt modelId="{2FDE311C-5526-4006-AAA0-AE11EF52E153}" type="parTrans" cxnId="{46E63313-C71F-4D82-BA29-BF3140CD1167}">
      <dgm:prSet/>
      <dgm:spPr/>
      <dgm:t>
        <a:bodyPr/>
        <a:lstStyle/>
        <a:p>
          <a:pPr>
            <a:lnSpc>
              <a:spcPct val="114000"/>
            </a:lnSpc>
            <a:spcBef>
              <a:spcPts val="600"/>
            </a:spcBef>
            <a:spcAft>
              <a:spcPts val="600"/>
            </a:spcAft>
          </a:pPr>
          <a:endParaRPr lang="el-GR" sz="1200"/>
        </a:p>
      </dgm:t>
    </dgm:pt>
    <dgm:pt modelId="{FD42986E-1A97-467B-9480-0F89957B564B}" type="sibTrans" cxnId="{46E63313-C71F-4D82-BA29-BF3140CD1167}">
      <dgm:prSet/>
      <dgm:spPr/>
      <dgm:t>
        <a:bodyPr/>
        <a:lstStyle/>
        <a:p>
          <a:pPr>
            <a:lnSpc>
              <a:spcPct val="114000"/>
            </a:lnSpc>
            <a:spcBef>
              <a:spcPts val="600"/>
            </a:spcBef>
            <a:spcAft>
              <a:spcPts val="600"/>
            </a:spcAft>
          </a:pPr>
          <a:endParaRPr lang="el-GR" sz="1200"/>
        </a:p>
      </dgm:t>
    </dgm:pt>
    <dgm:pt modelId="{9828337B-1905-4293-B47E-91EC4C44814D}">
      <dgm:prSet phldrT="[Κείμενο]" custT="1"/>
      <dgm:spPr/>
      <dgm:t>
        <a:bodyPr/>
        <a:lstStyle/>
        <a:p>
          <a:pPr>
            <a:lnSpc>
              <a:spcPct val="114000"/>
            </a:lnSpc>
            <a:spcBef>
              <a:spcPts val="600"/>
            </a:spcBef>
            <a:spcAft>
              <a:spcPts val="600"/>
            </a:spcAft>
          </a:pPr>
          <a:r>
            <a:rPr lang="en-US" sz="1200" dirty="0" smtClean="0"/>
            <a:t>The Bank has established a </a:t>
          </a:r>
          <a:r>
            <a:rPr lang="en-US" sz="1200" dirty="0" smtClean="0"/>
            <a:t>Sponsorship/Donations </a:t>
          </a:r>
          <a:r>
            <a:rPr lang="en-US" sz="1200" dirty="0" smtClean="0"/>
            <a:t>Policy which forms an integral part of the CRS Policy </a:t>
          </a:r>
          <a:endParaRPr lang="el-GR" sz="1200" dirty="0"/>
        </a:p>
      </dgm:t>
    </dgm:pt>
    <dgm:pt modelId="{9AE41133-05D1-4E25-9591-FC80158ED6C9}" type="parTrans" cxnId="{936D49CD-90A5-4973-9EC4-325C3756F46C}">
      <dgm:prSet/>
      <dgm:spPr/>
      <dgm:t>
        <a:bodyPr/>
        <a:lstStyle/>
        <a:p>
          <a:pPr>
            <a:lnSpc>
              <a:spcPct val="114000"/>
            </a:lnSpc>
            <a:spcBef>
              <a:spcPts val="600"/>
            </a:spcBef>
            <a:spcAft>
              <a:spcPts val="600"/>
            </a:spcAft>
          </a:pPr>
          <a:endParaRPr lang="el-GR" sz="1200"/>
        </a:p>
      </dgm:t>
    </dgm:pt>
    <dgm:pt modelId="{4BE0A517-5DBB-45B9-AD22-D2F56D9149A5}" type="sibTrans" cxnId="{936D49CD-90A5-4973-9EC4-325C3756F46C}">
      <dgm:prSet/>
      <dgm:spPr/>
      <dgm:t>
        <a:bodyPr/>
        <a:lstStyle/>
        <a:p>
          <a:pPr>
            <a:lnSpc>
              <a:spcPct val="114000"/>
            </a:lnSpc>
            <a:spcBef>
              <a:spcPts val="600"/>
            </a:spcBef>
            <a:spcAft>
              <a:spcPts val="600"/>
            </a:spcAft>
          </a:pPr>
          <a:endParaRPr lang="el-GR" sz="1200"/>
        </a:p>
      </dgm:t>
    </dgm:pt>
    <dgm:pt modelId="{E2F83DCC-04A2-40DD-AE7A-7FDD19CC02AE}">
      <dgm:prSet phldrT="[Κείμενο]" custT="1"/>
      <dgm:spPr/>
      <dgm:t>
        <a:bodyPr/>
        <a:lstStyle/>
        <a:p>
          <a:pPr>
            <a:lnSpc>
              <a:spcPct val="114000"/>
            </a:lnSpc>
            <a:spcBef>
              <a:spcPts val="600"/>
            </a:spcBef>
            <a:spcAft>
              <a:spcPts val="600"/>
            </a:spcAft>
          </a:pPr>
          <a:r>
            <a:rPr lang="en-US" sz="1200" dirty="0" smtClean="0"/>
            <a:t>The Bank has developed and implemented an Environmental Management System, in compliance with international standard ISO 14001 aiming at minimizing its environmental footprint</a:t>
          </a:r>
          <a:r>
            <a:rPr lang="el-GR" sz="1200" dirty="0" smtClean="0"/>
            <a:t>: </a:t>
          </a:r>
          <a:r>
            <a:rPr lang="en-US" sz="1200" dirty="0" smtClean="0"/>
            <a:t>i</a:t>
          </a:r>
          <a:r>
            <a:rPr lang="en-US" sz="1200" dirty="0" smtClean="0"/>
            <a:t>) Conserving </a:t>
          </a:r>
          <a:r>
            <a:rPr lang="en-US" sz="1200" dirty="0" smtClean="0"/>
            <a:t>energy and natural resources ii) Rationalizing travel and commuting iii</a:t>
          </a:r>
          <a:r>
            <a:rPr lang="en-US" sz="1200" dirty="0" smtClean="0"/>
            <a:t>) Management </a:t>
          </a:r>
          <a:r>
            <a:rPr lang="en-US" sz="1200" dirty="0" smtClean="0"/>
            <a:t>of paper and solid waste iv)Environmental criteria for supplies v)Environmental risk evaluation and management</a:t>
          </a:r>
          <a:endParaRPr lang="el-GR" sz="1200" dirty="0"/>
        </a:p>
      </dgm:t>
    </dgm:pt>
    <dgm:pt modelId="{833F5BD8-4F60-438F-BD07-9306EF796301}" type="parTrans" cxnId="{DBD26300-B4C2-48C0-987E-680F365BA2F8}">
      <dgm:prSet/>
      <dgm:spPr/>
      <dgm:t>
        <a:bodyPr/>
        <a:lstStyle/>
        <a:p>
          <a:pPr>
            <a:lnSpc>
              <a:spcPct val="114000"/>
            </a:lnSpc>
            <a:spcBef>
              <a:spcPts val="600"/>
            </a:spcBef>
            <a:spcAft>
              <a:spcPts val="600"/>
            </a:spcAft>
          </a:pPr>
          <a:endParaRPr lang="el-GR" sz="1200"/>
        </a:p>
      </dgm:t>
    </dgm:pt>
    <dgm:pt modelId="{7416C6FF-9D39-4B8F-B9C9-57367FD3DF05}" type="sibTrans" cxnId="{DBD26300-B4C2-48C0-987E-680F365BA2F8}">
      <dgm:prSet/>
      <dgm:spPr/>
      <dgm:t>
        <a:bodyPr/>
        <a:lstStyle/>
        <a:p>
          <a:pPr>
            <a:lnSpc>
              <a:spcPct val="114000"/>
            </a:lnSpc>
            <a:spcBef>
              <a:spcPts val="600"/>
            </a:spcBef>
            <a:spcAft>
              <a:spcPts val="600"/>
            </a:spcAft>
          </a:pPr>
          <a:endParaRPr lang="el-GR" sz="1200"/>
        </a:p>
      </dgm:t>
    </dgm:pt>
    <dgm:pt modelId="{37782466-666E-4082-B70F-3F78D96EBAD6}">
      <dgm:prSet phldrT="[Κείμενο]" custT="1"/>
      <dgm:spPr/>
      <dgm:t>
        <a:bodyPr/>
        <a:lstStyle/>
        <a:p>
          <a:pPr>
            <a:lnSpc>
              <a:spcPct val="114000"/>
            </a:lnSpc>
            <a:spcBef>
              <a:spcPts val="600"/>
            </a:spcBef>
            <a:spcAft>
              <a:spcPts val="600"/>
            </a:spcAft>
          </a:pPr>
          <a:r>
            <a:rPr lang="en-US" sz="1200" dirty="0" smtClean="0"/>
            <a:t>Environmental and Social Management System (ESMS) Officers have been appointed at Group level. ESMS Officers are, among others, responsible for overseeing implementation of the CSR principles of the Group Entity, for coordinating and integrating relevant procedures in the Entity’s operations and business activities, while they are responsible for reporting on CSR issues to the Entity’s Management and the Group</a:t>
          </a:r>
          <a:endParaRPr lang="el-GR" sz="1200" dirty="0"/>
        </a:p>
      </dgm:t>
    </dgm:pt>
    <dgm:pt modelId="{AF66FC2F-7B6D-4859-9E9F-F87F45F8B1EB}" type="parTrans" cxnId="{EC8FE078-1AF0-4881-92AD-35E0B7E8047E}">
      <dgm:prSet/>
      <dgm:spPr/>
      <dgm:t>
        <a:bodyPr/>
        <a:lstStyle/>
        <a:p>
          <a:pPr>
            <a:lnSpc>
              <a:spcPct val="114000"/>
            </a:lnSpc>
            <a:spcBef>
              <a:spcPts val="600"/>
            </a:spcBef>
            <a:spcAft>
              <a:spcPts val="600"/>
            </a:spcAft>
          </a:pPr>
          <a:endParaRPr lang="el-GR" sz="1200"/>
        </a:p>
      </dgm:t>
    </dgm:pt>
    <dgm:pt modelId="{FFE52A18-DD92-4AC3-BCBA-211E5A4C8B32}" type="sibTrans" cxnId="{EC8FE078-1AF0-4881-92AD-35E0B7E8047E}">
      <dgm:prSet/>
      <dgm:spPr/>
      <dgm:t>
        <a:bodyPr/>
        <a:lstStyle/>
        <a:p>
          <a:pPr>
            <a:lnSpc>
              <a:spcPct val="114000"/>
            </a:lnSpc>
            <a:spcBef>
              <a:spcPts val="600"/>
            </a:spcBef>
            <a:spcAft>
              <a:spcPts val="600"/>
            </a:spcAft>
          </a:pPr>
          <a:endParaRPr lang="el-GR" sz="1200"/>
        </a:p>
      </dgm:t>
    </dgm:pt>
    <dgm:pt modelId="{6FD3501B-7EE2-4A8C-9AC8-CEDC7C1A6818}">
      <dgm:prSet phldrT="[Κείμενο]" custT="1"/>
      <dgm:spPr/>
      <dgm:t>
        <a:bodyPr/>
        <a:lstStyle/>
        <a:p>
          <a:pPr>
            <a:lnSpc>
              <a:spcPct val="114000"/>
            </a:lnSpc>
            <a:spcBef>
              <a:spcPts val="600"/>
            </a:spcBef>
            <a:spcAft>
              <a:spcPts val="600"/>
            </a:spcAft>
          </a:pPr>
          <a:r>
            <a:rPr lang="en-US" sz="1200" dirty="0" smtClean="0"/>
            <a:t>The Bank supports the Greek Sustainability Code deployed as a preparation tool for the companies concerned to start adjusting to the requirements of </a:t>
          </a:r>
          <a:r>
            <a:rPr lang="en-US" sz="1200" dirty="0" smtClean="0"/>
            <a:t>Directive </a:t>
          </a:r>
          <a:r>
            <a:rPr lang="el-GR" sz="1200" dirty="0" smtClean="0"/>
            <a:t>2014/95/</a:t>
          </a:r>
          <a:r>
            <a:rPr lang="en-US" sz="1200" dirty="0" smtClean="0"/>
            <a:t>EU</a:t>
          </a:r>
          <a:r>
            <a:rPr lang="el-GR" sz="1200" dirty="0" smtClean="0"/>
            <a:t> </a:t>
          </a:r>
          <a:r>
            <a:rPr lang="en-US" sz="1200" dirty="0" smtClean="0"/>
            <a:t>of the European Parliament and the Council as regards non-financial reporting</a:t>
          </a:r>
          <a:endParaRPr lang="el-GR" sz="1200" dirty="0"/>
        </a:p>
      </dgm:t>
    </dgm:pt>
    <dgm:pt modelId="{8FA51900-BB70-4E4F-A259-55CDCE5B4544}" type="parTrans" cxnId="{2C45A266-2036-436B-AAD1-45844450D003}">
      <dgm:prSet/>
      <dgm:spPr/>
      <dgm:t>
        <a:bodyPr/>
        <a:lstStyle/>
        <a:p>
          <a:pPr>
            <a:lnSpc>
              <a:spcPct val="114000"/>
            </a:lnSpc>
            <a:spcBef>
              <a:spcPts val="600"/>
            </a:spcBef>
            <a:spcAft>
              <a:spcPts val="600"/>
            </a:spcAft>
          </a:pPr>
          <a:endParaRPr lang="el-GR" sz="1200"/>
        </a:p>
      </dgm:t>
    </dgm:pt>
    <dgm:pt modelId="{272A46CA-2629-4900-A1B2-786371191014}" type="sibTrans" cxnId="{2C45A266-2036-436B-AAD1-45844450D003}">
      <dgm:prSet/>
      <dgm:spPr/>
      <dgm:t>
        <a:bodyPr/>
        <a:lstStyle/>
        <a:p>
          <a:pPr>
            <a:lnSpc>
              <a:spcPct val="114000"/>
            </a:lnSpc>
            <a:spcBef>
              <a:spcPts val="600"/>
            </a:spcBef>
            <a:spcAft>
              <a:spcPts val="600"/>
            </a:spcAft>
          </a:pPr>
          <a:endParaRPr lang="el-GR" sz="1200"/>
        </a:p>
      </dgm:t>
    </dgm:pt>
    <dgm:pt modelId="{3799F9AB-4EE6-461B-B8CA-13024E153362}">
      <dgm:prSet phldrT="[Κείμενο]" custT="1"/>
      <dgm:spPr/>
      <dgm:t>
        <a:bodyPr/>
        <a:lstStyle/>
        <a:p>
          <a:pPr>
            <a:lnSpc>
              <a:spcPct val="114000"/>
            </a:lnSpc>
            <a:spcBef>
              <a:spcPts val="600"/>
            </a:spcBef>
            <a:spcAft>
              <a:spcPts val="600"/>
            </a:spcAft>
          </a:pPr>
          <a:r>
            <a:rPr lang="el-GR" sz="1200" dirty="0" smtClean="0"/>
            <a:t>Τ</a:t>
          </a:r>
          <a:r>
            <a:rPr lang="en-US" sz="1200" dirty="0" smtClean="0"/>
            <a:t>he Bank shows special care for the regular training of staff by developing special training </a:t>
          </a:r>
          <a:r>
            <a:rPr lang="en-US" sz="1200" dirty="0" err="1" smtClean="0"/>
            <a:t>programmes</a:t>
          </a:r>
          <a:r>
            <a:rPr lang="en-US" sz="1200" dirty="0" smtClean="0"/>
            <a:t> on CSR and Environmental Management issues</a:t>
          </a:r>
          <a:endParaRPr lang="el-GR" sz="1200" dirty="0"/>
        </a:p>
      </dgm:t>
    </dgm:pt>
    <dgm:pt modelId="{1A122BDC-CCDE-4B4F-B5F6-C66CFF6351E7}" type="parTrans" cxnId="{157B729A-E2B0-44B8-ADAE-897E45718EA7}">
      <dgm:prSet/>
      <dgm:spPr/>
      <dgm:t>
        <a:bodyPr/>
        <a:lstStyle/>
        <a:p>
          <a:pPr>
            <a:lnSpc>
              <a:spcPct val="114000"/>
            </a:lnSpc>
            <a:spcBef>
              <a:spcPts val="600"/>
            </a:spcBef>
            <a:spcAft>
              <a:spcPts val="600"/>
            </a:spcAft>
          </a:pPr>
          <a:endParaRPr lang="el-GR" sz="1200"/>
        </a:p>
      </dgm:t>
    </dgm:pt>
    <dgm:pt modelId="{89E9C4FD-BE25-40F1-9AB6-A7AE7FCE59E4}" type="sibTrans" cxnId="{157B729A-E2B0-44B8-ADAE-897E45718EA7}">
      <dgm:prSet/>
      <dgm:spPr/>
      <dgm:t>
        <a:bodyPr/>
        <a:lstStyle/>
        <a:p>
          <a:pPr>
            <a:lnSpc>
              <a:spcPct val="114000"/>
            </a:lnSpc>
            <a:spcBef>
              <a:spcPts val="600"/>
            </a:spcBef>
            <a:spcAft>
              <a:spcPts val="600"/>
            </a:spcAft>
          </a:pPr>
          <a:endParaRPr lang="el-GR" sz="1200"/>
        </a:p>
      </dgm:t>
    </dgm:pt>
    <dgm:pt modelId="{D9A47E4A-3159-43CB-A858-2ED6BAD7AE56}" type="pres">
      <dgm:prSet presAssocID="{A28805B8-0286-4815-8E7B-C9A49269CA93}" presName="linear" presStyleCnt="0">
        <dgm:presLayoutVars>
          <dgm:dir/>
          <dgm:animLvl val="lvl"/>
          <dgm:resizeHandles val="exact"/>
        </dgm:presLayoutVars>
      </dgm:prSet>
      <dgm:spPr/>
      <dgm:t>
        <a:bodyPr/>
        <a:lstStyle/>
        <a:p>
          <a:endParaRPr lang="el-GR"/>
        </a:p>
      </dgm:t>
    </dgm:pt>
    <dgm:pt modelId="{7BAEC1ED-E1D5-48E8-810A-1A1D0A63830C}" type="pres">
      <dgm:prSet presAssocID="{A3011D86-F682-4ADB-82AB-C07F59727BE0}" presName="parentLin" presStyleCnt="0"/>
      <dgm:spPr/>
    </dgm:pt>
    <dgm:pt modelId="{4357B8CE-DD5C-44CA-B94C-D5759B12BA50}" type="pres">
      <dgm:prSet presAssocID="{A3011D86-F682-4ADB-82AB-C07F59727BE0}" presName="parentLeftMargin" presStyleLbl="node1" presStyleIdx="0" presStyleCnt="6"/>
      <dgm:spPr/>
      <dgm:t>
        <a:bodyPr/>
        <a:lstStyle/>
        <a:p>
          <a:endParaRPr lang="el-GR"/>
        </a:p>
      </dgm:t>
    </dgm:pt>
    <dgm:pt modelId="{14C0EFEA-97E0-46D7-A676-B26EFEE28158}" type="pres">
      <dgm:prSet presAssocID="{A3011D86-F682-4ADB-82AB-C07F59727BE0}" presName="parentText" presStyleLbl="node1" presStyleIdx="0" presStyleCnt="6" custScaleX="133511" custScaleY="352453" custLinFactNeighborX="16667" custLinFactNeighborY="-2099">
        <dgm:presLayoutVars>
          <dgm:chMax val="0"/>
          <dgm:bulletEnabled val="1"/>
        </dgm:presLayoutVars>
      </dgm:prSet>
      <dgm:spPr/>
      <dgm:t>
        <a:bodyPr/>
        <a:lstStyle/>
        <a:p>
          <a:endParaRPr lang="el-GR"/>
        </a:p>
      </dgm:t>
    </dgm:pt>
    <dgm:pt modelId="{2502674A-4550-4221-9D46-926E73C8784B}" type="pres">
      <dgm:prSet presAssocID="{A3011D86-F682-4ADB-82AB-C07F59727BE0}" presName="negativeSpace" presStyleCnt="0"/>
      <dgm:spPr/>
    </dgm:pt>
    <dgm:pt modelId="{9DFFF87D-4696-49EF-B6A1-E1AA2C32A718}" type="pres">
      <dgm:prSet presAssocID="{A3011D86-F682-4ADB-82AB-C07F59727BE0}" presName="childText" presStyleLbl="conFgAcc1" presStyleIdx="0" presStyleCnt="6">
        <dgm:presLayoutVars>
          <dgm:bulletEnabled val="1"/>
        </dgm:presLayoutVars>
      </dgm:prSet>
      <dgm:spPr/>
    </dgm:pt>
    <dgm:pt modelId="{F0EB640E-7ABC-42E5-90DE-110A6773EF37}" type="pres">
      <dgm:prSet presAssocID="{FD42986E-1A97-467B-9480-0F89957B564B}" presName="spaceBetweenRectangles" presStyleCnt="0"/>
      <dgm:spPr/>
    </dgm:pt>
    <dgm:pt modelId="{BA90E853-ED25-4E46-81E2-DBC5F6FE2185}" type="pres">
      <dgm:prSet presAssocID="{9828337B-1905-4293-B47E-91EC4C44814D}" presName="parentLin" presStyleCnt="0"/>
      <dgm:spPr/>
    </dgm:pt>
    <dgm:pt modelId="{6466C346-61E2-46F5-84B5-2803569822A5}" type="pres">
      <dgm:prSet presAssocID="{9828337B-1905-4293-B47E-91EC4C44814D}" presName="parentLeftMargin" presStyleLbl="node1" presStyleIdx="0" presStyleCnt="6"/>
      <dgm:spPr/>
      <dgm:t>
        <a:bodyPr/>
        <a:lstStyle/>
        <a:p>
          <a:endParaRPr lang="el-GR"/>
        </a:p>
      </dgm:t>
    </dgm:pt>
    <dgm:pt modelId="{51B90797-A995-4C60-89E0-E2643130B9AF}" type="pres">
      <dgm:prSet presAssocID="{9828337B-1905-4293-B47E-91EC4C44814D}" presName="parentText" presStyleLbl="node1" presStyleIdx="1" presStyleCnt="6" custScaleX="133511" custScaleY="352453">
        <dgm:presLayoutVars>
          <dgm:chMax val="0"/>
          <dgm:bulletEnabled val="1"/>
        </dgm:presLayoutVars>
      </dgm:prSet>
      <dgm:spPr/>
      <dgm:t>
        <a:bodyPr/>
        <a:lstStyle/>
        <a:p>
          <a:endParaRPr lang="el-GR"/>
        </a:p>
      </dgm:t>
    </dgm:pt>
    <dgm:pt modelId="{D0B4B311-EB4C-4925-B250-D3A828A09234}" type="pres">
      <dgm:prSet presAssocID="{9828337B-1905-4293-B47E-91EC4C44814D}" presName="negativeSpace" presStyleCnt="0"/>
      <dgm:spPr/>
    </dgm:pt>
    <dgm:pt modelId="{2DE49613-D60D-442C-B6CB-C71EF687CA6F}" type="pres">
      <dgm:prSet presAssocID="{9828337B-1905-4293-B47E-91EC4C44814D}" presName="childText" presStyleLbl="conFgAcc1" presStyleIdx="1" presStyleCnt="6">
        <dgm:presLayoutVars>
          <dgm:bulletEnabled val="1"/>
        </dgm:presLayoutVars>
      </dgm:prSet>
      <dgm:spPr/>
    </dgm:pt>
    <dgm:pt modelId="{1B9C8CC5-08E6-4E02-A1B3-195B3717BC38}" type="pres">
      <dgm:prSet presAssocID="{4BE0A517-5DBB-45B9-AD22-D2F56D9149A5}" presName="spaceBetweenRectangles" presStyleCnt="0"/>
      <dgm:spPr/>
    </dgm:pt>
    <dgm:pt modelId="{EB326BC0-0F30-4E09-8CFB-FF758394291D}" type="pres">
      <dgm:prSet presAssocID="{E2F83DCC-04A2-40DD-AE7A-7FDD19CC02AE}" presName="parentLin" presStyleCnt="0"/>
      <dgm:spPr/>
    </dgm:pt>
    <dgm:pt modelId="{4070B98C-6711-4BD7-B75C-72816077D623}" type="pres">
      <dgm:prSet presAssocID="{E2F83DCC-04A2-40DD-AE7A-7FDD19CC02AE}" presName="parentLeftMargin" presStyleLbl="node1" presStyleIdx="1" presStyleCnt="6"/>
      <dgm:spPr/>
      <dgm:t>
        <a:bodyPr/>
        <a:lstStyle/>
        <a:p>
          <a:endParaRPr lang="el-GR"/>
        </a:p>
      </dgm:t>
    </dgm:pt>
    <dgm:pt modelId="{E81167AE-7C06-46E8-8D29-B1B4F850A21B}" type="pres">
      <dgm:prSet presAssocID="{E2F83DCC-04A2-40DD-AE7A-7FDD19CC02AE}" presName="parentText" presStyleLbl="node1" presStyleIdx="2" presStyleCnt="6" custScaleX="133511" custScaleY="352453">
        <dgm:presLayoutVars>
          <dgm:chMax val="0"/>
          <dgm:bulletEnabled val="1"/>
        </dgm:presLayoutVars>
      </dgm:prSet>
      <dgm:spPr/>
      <dgm:t>
        <a:bodyPr/>
        <a:lstStyle/>
        <a:p>
          <a:endParaRPr lang="el-GR"/>
        </a:p>
      </dgm:t>
    </dgm:pt>
    <dgm:pt modelId="{1D5D4F20-7F80-483F-B527-A6CADDECDCE7}" type="pres">
      <dgm:prSet presAssocID="{E2F83DCC-04A2-40DD-AE7A-7FDD19CC02AE}" presName="negativeSpace" presStyleCnt="0"/>
      <dgm:spPr/>
    </dgm:pt>
    <dgm:pt modelId="{1CD5CDE4-D164-4102-8EB2-3048AE574521}" type="pres">
      <dgm:prSet presAssocID="{E2F83DCC-04A2-40DD-AE7A-7FDD19CC02AE}" presName="childText" presStyleLbl="conFgAcc1" presStyleIdx="2" presStyleCnt="6">
        <dgm:presLayoutVars>
          <dgm:bulletEnabled val="1"/>
        </dgm:presLayoutVars>
      </dgm:prSet>
      <dgm:spPr/>
    </dgm:pt>
    <dgm:pt modelId="{4215339F-5361-423F-9327-CEE13D0ABDDB}" type="pres">
      <dgm:prSet presAssocID="{7416C6FF-9D39-4B8F-B9C9-57367FD3DF05}" presName="spaceBetweenRectangles" presStyleCnt="0"/>
      <dgm:spPr/>
    </dgm:pt>
    <dgm:pt modelId="{BA8BDC51-6E8D-4F24-A56F-43F5BA79C720}" type="pres">
      <dgm:prSet presAssocID="{37782466-666E-4082-B70F-3F78D96EBAD6}" presName="parentLin" presStyleCnt="0"/>
      <dgm:spPr/>
    </dgm:pt>
    <dgm:pt modelId="{65F7CC7D-65EA-4F33-998D-FC256C12F860}" type="pres">
      <dgm:prSet presAssocID="{37782466-666E-4082-B70F-3F78D96EBAD6}" presName="parentLeftMargin" presStyleLbl="node1" presStyleIdx="2" presStyleCnt="6"/>
      <dgm:spPr/>
      <dgm:t>
        <a:bodyPr/>
        <a:lstStyle/>
        <a:p>
          <a:endParaRPr lang="el-GR"/>
        </a:p>
      </dgm:t>
    </dgm:pt>
    <dgm:pt modelId="{FAE5CD4C-9821-4E8A-B6C5-C6A6874F7750}" type="pres">
      <dgm:prSet presAssocID="{37782466-666E-4082-B70F-3F78D96EBAD6}" presName="parentText" presStyleLbl="node1" presStyleIdx="3" presStyleCnt="6" custScaleX="133511" custScaleY="352453">
        <dgm:presLayoutVars>
          <dgm:chMax val="0"/>
          <dgm:bulletEnabled val="1"/>
        </dgm:presLayoutVars>
      </dgm:prSet>
      <dgm:spPr/>
      <dgm:t>
        <a:bodyPr/>
        <a:lstStyle/>
        <a:p>
          <a:endParaRPr lang="el-GR"/>
        </a:p>
      </dgm:t>
    </dgm:pt>
    <dgm:pt modelId="{8272F177-06DC-48D4-9189-C81B8C2D6E44}" type="pres">
      <dgm:prSet presAssocID="{37782466-666E-4082-B70F-3F78D96EBAD6}" presName="negativeSpace" presStyleCnt="0"/>
      <dgm:spPr/>
    </dgm:pt>
    <dgm:pt modelId="{EFBE429F-C267-4212-8F0A-6BDB8630EBCC}" type="pres">
      <dgm:prSet presAssocID="{37782466-666E-4082-B70F-3F78D96EBAD6}" presName="childText" presStyleLbl="conFgAcc1" presStyleIdx="3" presStyleCnt="6">
        <dgm:presLayoutVars>
          <dgm:bulletEnabled val="1"/>
        </dgm:presLayoutVars>
      </dgm:prSet>
      <dgm:spPr/>
    </dgm:pt>
    <dgm:pt modelId="{5F6021C6-06A8-41B3-99A6-29CFF9A35A36}" type="pres">
      <dgm:prSet presAssocID="{FFE52A18-DD92-4AC3-BCBA-211E5A4C8B32}" presName="spaceBetweenRectangles" presStyleCnt="0"/>
      <dgm:spPr/>
    </dgm:pt>
    <dgm:pt modelId="{F83D27E1-3A11-4294-9AA3-7F1902B19F8C}" type="pres">
      <dgm:prSet presAssocID="{6FD3501B-7EE2-4A8C-9AC8-CEDC7C1A6818}" presName="parentLin" presStyleCnt="0"/>
      <dgm:spPr/>
    </dgm:pt>
    <dgm:pt modelId="{789031F9-F1CD-498B-B7EC-C7918C64A551}" type="pres">
      <dgm:prSet presAssocID="{6FD3501B-7EE2-4A8C-9AC8-CEDC7C1A6818}" presName="parentLeftMargin" presStyleLbl="node1" presStyleIdx="3" presStyleCnt="6"/>
      <dgm:spPr/>
      <dgm:t>
        <a:bodyPr/>
        <a:lstStyle/>
        <a:p>
          <a:endParaRPr lang="el-GR"/>
        </a:p>
      </dgm:t>
    </dgm:pt>
    <dgm:pt modelId="{E7533DC6-5E12-4E46-8226-3576861B12BD}" type="pres">
      <dgm:prSet presAssocID="{6FD3501B-7EE2-4A8C-9AC8-CEDC7C1A6818}" presName="parentText" presStyleLbl="node1" presStyleIdx="4" presStyleCnt="6" custScaleX="133511" custScaleY="352453">
        <dgm:presLayoutVars>
          <dgm:chMax val="0"/>
          <dgm:bulletEnabled val="1"/>
        </dgm:presLayoutVars>
      </dgm:prSet>
      <dgm:spPr/>
      <dgm:t>
        <a:bodyPr/>
        <a:lstStyle/>
        <a:p>
          <a:endParaRPr lang="el-GR"/>
        </a:p>
      </dgm:t>
    </dgm:pt>
    <dgm:pt modelId="{A6E51488-E442-4F5E-9460-DB4654051E01}" type="pres">
      <dgm:prSet presAssocID="{6FD3501B-7EE2-4A8C-9AC8-CEDC7C1A6818}" presName="negativeSpace" presStyleCnt="0"/>
      <dgm:spPr/>
    </dgm:pt>
    <dgm:pt modelId="{5DD4CA7C-AB2B-494F-98BF-A4CB2CFC77A3}" type="pres">
      <dgm:prSet presAssocID="{6FD3501B-7EE2-4A8C-9AC8-CEDC7C1A6818}" presName="childText" presStyleLbl="conFgAcc1" presStyleIdx="4" presStyleCnt="6">
        <dgm:presLayoutVars>
          <dgm:bulletEnabled val="1"/>
        </dgm:presLayoutVars>
      </dgm:prSet>
      <dgm:spPr/>
    </dgm:pt>
    <dgm:pt modelId="{DF10BA19-D8BE-4F46-B061-A81AB4F76948}" type="pres">
      <dgm:prSet presAssocID="{272A46CA-2629-4900-A1B2-786371191014}" presName="spaceBetweenRectangles" presStyleCnt="0"/>
      <dgm:spPr/>
    </dgm:pt>
    <dgm:pt modelId="{C54BB9BD-A4FA-4908-B780-16496A1A1CDE}" type="pres">
      <dgm:prSet presAssocID="{3799F9AB-4EE6-461B-B8CA-13024E153362}" presName="parentLin" presStyleCnt="0"/>
      <dgm:spPr/>
    </dgm:pt>
    <dgm:pt modelId="{95448A52-EE27-4A33-B5A1-1A3654C679C7}" type="pres">
      <dgm:prSet presAssocID="{3799F9AB-4EE6-461B-B8CA-13024E153362}" presName="parentLeftMargin" presStyleLbl="node1" presStyleIdx="4" presStyleCnt="6"/>
      <dgm:spPr/>
      <dgm:t>
        <a:bodyPr/>
        <a:lstStyle/>
        <a:p>
          <a:endParaRPr lang="el-GR"/>
        </a:p>
      </dgm:t>
    </dgm:pt>
    <dgm:pt modelId="{019C8478-BFE3-43C2-852A-07D1B5DC22F0}" type="pres">
      <dgm:prSet presAssocID="{3799F9AB-4EE6-461B-B8CA-13024E153362}" presName="parentText" presStyleLbl="node1" presStyleIdx="5" presStyleCnt="6" custScaleX="133511" custScaleY="352453">
        <dgm:presLayoutVars>
          <dgm:chMax val="0"/>
          <dgm:bulletEnabled val="1"/>
        </dgm:presLayoutVars>
      </dgm:prSet>
      <dgm:spPr/>
      <dgm:t>
        <a:bodyPr/>
        <a:lstStyle/>
        <a:p>
          <a:endParaRPr lang="el-GR"/>
        </a:p>
      </dgm:t>
    </dgm:pt>
    <dgm:pt modelId="{67407052-A257-44A7-B197-0756DB0E5D5E}" type="pres">
      <dgm:prSet presAssocID="{3799F9AB-4EE6-461B-B8CA-13024E153362}" presName="negativeSpace" presStyleCnt="0"/>
      <dgm:spPr/>
    </dgm:pt>
    <dgm:pt modelId="{57D0E2D3-A03C-4061-B146-CC051C27401D}" type="pres">
      <dgm:prSet presAssocID="{3799F9AB-4EE6-461B-B8CA-13024E153362}" presName="childText" presStyleLbl="conFgAcc1" presStyleIdx="5" presStyleCnt="6">
        <dgm:presLayoutVars>
          <dgm:bulletEnabled val="1"/>
        </dgm:presLayoutVars>
      </dgm:prSet>
      <dgm:spPr/>
    </dgm:pt>
  </dgm:ptLst>
  <dgm:cxnLst>
    <dgm:cxn modelId="{EC8FE078-1AF0-4881-92AD-35E0B7E8047E}" srcId="{A28805B8-0286-4815-8E7B-C9A49269CA93}" destId="{37782466-666E-4082-B70F-3F78D96EBAD6}" srcOrd="3" destOrd="0" parTransId="{AF66FC2F-7B6D-4859-9E9F-F87F45F8B1EB}" sibTransId="{FFE52A18-DD92-4AC3-BCBA-211E5A4C8B32}"/>
    <dgm:cxn modelId="{B16A6854-325A-4DB6-BB2C-4419DF8AF5C3}" type="presOf" srcId="{6FD3501B-7EE2-4A8C-9AC8-CEDC7C1A6818}" destId="{E7533DC6-5E12-4E46-8226-3576861B12BD}" srcOrd="1" destOrd="0" presId="urn:microsoft.com/office/officeart/2005/8/layout/list1"/>
    <dgm:cxn modelId="{46E63313-C71F-4D82-BA29-BF3140CD1167}" srcId="{A28805B8-0286-4815-8E7B-C9A49269CA93}" destId="{A3011D86-F682-4ADB-82AB-C07F59727BE0}" srcOrd="0" destOrd="0" parTransId="{2FDE311C-5526-4006-AAA0-AE11EF52E153}" sibTransId="{FD42986E-1A97-467B-9480-0F89957B564B}"/>
    <dgm:cxn modelId="{4FFA5605-B136-4BAE-9CA8-78C1098E80DD}" type="presOf" srcId="{A3011D86-F682-4ADB-82AB-C07F59727BE0}" destId="{4357B8CE-DD5C-44CA-B94C-D5759B12BA50}" srcOrd="0" destOrd="0" presId="urn:microsoft.com/office/officeart/2005/8/layout/list1"/>
    <dgm:cxn modelId="{936D49CD-90A5-4973-9EC4-325C3756F46C}" srcId="{A28805B8-0286-4815-8E7B-C9A49269CA93}" destId="{9828337B-1905-4293-B47E-91EC4C44814D}" srcOrd="1" destOrd="0" parTransId="{9AE41133-05D1-4E25-9591-FC80158ED6C9}" sibTransId="{4BE0A517-5DBB-45B9-AD22-D2F56D9149A5}"/>
    <dgm:cxn modelId="{450FB391-8A73-4E9C-A2C7-9A4297E7A378}" type="presOf" srcId="{9828337B-1905-4293-B47E-91EC4C44814D}" destId="{6466C346-61E2-46F5-84B5-2803569822A5}" srcOrd="0" destOrd="0" presId="urn:microsoft.com/office/officeart/2005/8/layout/list1"/>
    <dgm:cxn modelId="{4ADE5C49-C907-4E6A-BCD9-8E4F0C2FA51D}" type="presOf" srcId="{A28805B8-0286-4815-8E7B-C9A49269CA93}" destId="{D9A47E4A-3159-43CB-A858-2ED6BAD7AE56}" srcOrd="0" destOrd="0" presId="urn:microsoft.com/office/officeart/2005/8/layout/list1"/>
    <dgm:cxn modelId="{F532064B-E423-48AB-A00D-AC6F1D2B1A02}" type="presOf" srcId="{6FD3501B-7EE2-4A8C-9AC8-CEDC7C1A6818}" destId="{789031F9-F1CD-498B-B7EC-C7918C64A551}" srcOrd="0" destOrd="0" presId="urn:microsoft.com/office/officeart/2005/8/layout/list1"/>
    <dgm:cxn modelId="{9AF7E14E-905C-4D2A-A9A6-775976823735}" type="presOf" srcId="{E2F83DCC-04A2-40DD-AE7A-7FDD19CC02AE}" destId="{4070B98C-6711-4BD7-B75C-72816077D623}" srcOrd="0" destOrd="0" presId="urn:microsoft.com/office/officeart/2005/8/layout/list1"/>
    <dgm:cxn modelId="{4BD0DF38-8BC1-4C19-8DAC-BD6C8F99C03C}" type="presOf" srcId="{3799F9AB-4EE6-461B-B8CA-13024E153362}" destId="{019C8478-BFE3-43C2-852A-07D1B5DC22F0}" srcOrd="1" destOrd="0" presId="urn:microsoft.com/office/officeart/2005/8/layout/list1"/>
    <dgm:cxn modelId="{91FCF1DC-5744-4328-B830-277B3E138362}" type="presOf" srcId="{E2F83DCC-04A2-40DD-AE7A-7FDD19CC02AE}" destId="{E81167AE-7C06-46E8-8D29-B1B4F850A21B}" srcOrd="1" destOrd="0" presId="urn:microsoft.com/office/officeart/2005/8/layout/list1"/>
    <dgm:cxn modelId="{DBD26300-B4C2-48C0-987E-680F365BA2F8}" srcId="{A28805B8-0286-4815-8E7B-C9A49269CA93}" destId="{E2F83DCC-04A2-40DD-AE7A-7FDD19CC02AE}" srcOrd="2" destOrd="0" parTransId="{833F5BD8-4F60-438F-BD07-9306EF796301}" sibTransId="{7416C6FF-9D39-4B8F-B9C9-57367FD3DF05}"/>
    <dgm:cxn modelId="{157B729A-E2B0-44B8-ADAE-897E45718EA7}" srcId="{A28805B8-0286-4815-8E7B-C9A49269CA93}" destId="{3799F9AB-4EE6-461B-B8CA-13024E153362}" srcOrd="5" destOrd="0" parTransId="{1A122BDC-CCDE-4B4F-B5F6-C66CFF6351E7}" sibTransId="{89E9C4FD-BE25-40F1-9AB6-A7AE7FCE59E4}"/>
    <dgm:cxn modelId="{2C45A266-2036-436B-AAD1-45844450D003}" srcId="{A28805B8-0286-4815-8E7B-C9A49269CA93}" destId="{6FD3501B-7EE2-4A8C-9AC8-CEDC7C1A6818}" srcOrd="4" destOrd="0" parTransId="{8FA51900-BB70-4E4F-A259-55CDCE5B4544}" sibTransId="{272A46CA-2629-4900-A1B2-786371191014}"/>
    <dgm:cxn modelId="{198B4976-815E-4429-91B2-0F3C2C179E76}" type="presOf" srcId="{3799F9AB-4EE6-461B-B8CA-13024E153362}" destId="{95448A52-EE27-4A33-B5A1-1A3654C679C7}" srcOrd="0" destOrd="0" presId="urn:microsoft.com/office/officeart/2005/8/layout/list1"/>
    <dgm:cxn modelId="{BE334318-E2BE-485D-91BB-25658DBA393B}" type="presOf" srcId="{37782466-666E-4082-B70F-3F78D96EBAD6}" destId="{FAE5CD4C-9821-4E8A-B6C5-C6A6874F7750}" srcOrd="1" destOrd="0" presId="urn:microsoft.com/office/officeart/2005/8/layout/list1"/>
    <dgm:cxn modelId="{9E4A8622-AD27-4CCE-9BB1-8C0B794C9414}" type="presOf" srcId="{9828337B-1905-4293-B47E-91EC4C44814D}" destId="{51B90797-A995-4C60-89E0-E2643130B9AF}" srcOrd="1" destOrd="0" presId="urn:microsoft.com/office/officeart/2005/8/layout/list1"/>
    <dgm:cxn modelId="{598422FF-A8CF-4F60-A1F4-AF036D7EF8A8}" type="presOf" srcId="{37782466-666E-4082-B70F-3F78D96EBAD6}" destId="{65F7CC7D-65EA-4F33-998D-FC256C12F860}" srcOrd="0" destOrd="0" presId="urn:microsoft.com/office/officeart/2005/8/layout/list1"/>
    <dgm:cxn modelId="{3A148DDF-3F49-43F8-8DBC-D4E5BC08F929}" type="presOf" srcId="{A3011D86-F682-4ADB-82AB-C07F59727BE0}" destId="{14C0EFEA-97E0-46D7-A676-B26EFEE28158}" srcOrd="1" destOrd="0" presId="urn:microsoft.com/office/officeart/2005/8/layout/list1"/>
    <dgm:cxn modelId="{A59C0E28-7B9E-4F40-8F4C-DA694C9EF0A8}" type="presParOf" srcId="{D9A47E4A-3159-43CB-A858-2ED6BAD7AE56}" destId="{7BAEC1ED-E1D5-48E8-810A-1A1D0A63830C}" srcOrd="0" destOrd="0" presId="urn:microsoft.com/office/officeart/2005/8/layout/list1"/>
    <dgm:cxn modelId="{8B6C0400-3A7C-4B46-98DF-003246D1338A}" type="presParOf" srcId="{7BAEC1ED-E1D5-48E8-810A-1A1D0A63830C}" destId="{4357B8CE-DD5C-44CA-B94C-D5759B12BA50}" srcOrd="0" destOrd="0" presId="urn:microsoft.com/office/officeart/2005/8/layout/list1"/>
    <dgm:cxn modelId="{8BEE80D0-7547-485E-81E4-716A367887EB}" type="presParOf" srcId="{7BAEC1ED-E1D5-48E8-810A-1A1D0A63830C}" destId="{14C0EFEA-97E0-46D7-A676-B26EFEE28158}" srcOrd="1" destOrd="0" presId="urn:microsoft.com/office/officeart/2005/8/layout/list1"/>
    <dgm:cxn modelId="{8610F7C9-1B39-41A7-A9ED-39E071E6572D}" type="presParOf" srcId="{D9A47E4A-3159-43CB-A858-2ED6BAD7AE56}" destId="{2502674A-4550-4221-9D46-926E73C8784B}" srcOrd="1" destOrd="0" presId="urn:microsoft.com/office/officeart/2005/8/layout/list1"/>
    <dgm:cxn modelId="{69B890D4-96E8-4F28-9839-5CE1C2F387F2}" type="presParOf" srcId="{D9A47E4A-3159-43CB-A858-2ED6BAD7AE56}" destId="{9DFFF87D-4696-49EF-B6A1-E1AA2C32A718}" srcOrd="2" destOrd="0" presId="urn:microsoft.com/office/officeart/2005/8/layout/list1"/>
    <dgm:cxn modelId="{8D4CB190-700D-40AA-9DBC-FD31D1796BE5}" type="presParOf" srcId="{D9A47E4A-3159-43CB-A858-2ED6BAD7AE56}" destId="{F0EB640E-7ABC-42E5-90DE-110A6773EF37}" srcOrd="3" destOrd="0" presId="urn:microsoft.com/office/officeart/2005/8/layout/list1"/>
    <dgm:cxn modelId="{0DE283F8-5BAA-4B60-B89B-4A94BF86077B}" type="presParOf" srcId="{D9A47E4A-3159-43CB-A858-2ED6BAD7AE56}" destId="{BA90E853-ED25-4E46-81E2-DBC5F6FE2185}" srcOrd="4" destOrd="0" presId="urn:microsoft.com/office/officeart/2005/8/layout/list1"/>
    <dgm:cxn modelId="{0488A732-1A24-44A6-A544-EB94A934D135}" type="presParOf" srcId="{BA90E853-ED25-4E46-81E2-DBC5F6FE2185}" destId="{6466C346-61E2-46F5-84B5-2803569822A5}" srcOrd="0" destOrd="0" presId="urn:microsoft.com/office/officeart/2005/8/layout/list1"/>
    <dgm:cxn modelId="{97817D4A-A0D7-4E2A-9E08-B598C0D87C76}" type="presParOf" srcId="{BA90E853-ED25-4E46-81E2-DBC5F6FE2185}" destId="{51B90797-A995-4C60-89E0-E2643130B9AF}" srcOrd="1" destOrd="0" presId="urn:microsoft.com/office/officeart/2005/8/layout/list1"/>
    <dgm:cxn modelId="{E9CACC4E-2090-49FD-AAF7-13CC60259A39}" type="presParOf" srcId="{D9A47E4A-3159-43CB-A858-2ED6BAD7AE56}" destId="{D0B4B311-EB4C-4925-B250-D3A828A09234}" srcOrd="5" destOrd="0" presId="urn:microsoft.com/office/officeart/2005/8/layout/list1"/>
    <dgm:cxn modelId="{43E8544B-870E-4C33-8A79-BD67E2594AC9}" type="presParOf" srcId="{D9A47E4A-3159-43CB-A858-2ED6BAD7AE56}" destId="{2DE49613-D60D-442C-B6CB-C71EF687CA6F}" srcOrd="6" destOrd="0" presId="urn:microsoft.com/office/officeart/2005/8/layout/list1"/>
    <dgm:cxn modelId="{570D393A-008E-414F-8444-72B65EABACFF}" type="presParOf" srcId="{D9A47E4A-3159-43CB-A858-2ED6BAD7AE56}" destId="{1B9C8CC5-08E6-4E02-A1B3-195B3717BC38}" srcOrd="7" destOrd="0" presId="urn:microsoft.com/office/officeart/2005/8/layout/list1"/>
    <dgm:cxn modelId="{0D470FC9-BDBF-407C-8D25-B65376B2DE8C}" type="presParOf" srcId="{D9A47E4A-3159-43CB-A858-2ED6BAD7AE56}" destId="{EB326BC0-0F30-4E09-8CFB-FF758394291D}" srcOrd="8" destOrd="0" presId="urn:microsoft.com/office/officeart/2005/8/layout/list1"/>
    <dgm:cxn modelId="{AFDE3A55-F0AD-4925-A0FD-D30D9BDB26F5}" type="presParOf" srcId="{EB326BC0-0F30-4E09-8CFB-FF758394291D}" destId="{4070B98C-6711-4BD7-B75C-72816077D623}" srcOrd="0" destOrd="0" presId="urn:microsoft.com/office/officeart/2005/8/layout/list1"/>
    <dgm:cxn modelId="{76CE9445-165C-47A9-B580-5FEB28193CAF}" type="presParOf" srcId="{EB326BC0-0F30-4E09-8CFB-FF758394291D}" destId="{E81167AE-7C06-46E8-8D29-B1B4F850A21B}" srcOrd="1" destOrd="0" presId="urn:microsoft.com/office/officeart/2005/8/layout/list1"/>
    <dgm:cxn modelId="{DCC56FD5-B965-4D8D-963F-8CB8019C5098}" type="presParOf" srcId="{D9A47E4A-3159-43CB-A858-2ED6BAD7AE56}" destId="{1D5D4F20-7F80-483F-B527-A6CADDECDCE7}" srcOrd="9" destOrd="0" presId="urn:microsoft.com/office/officeart/2005/8/layout/list1"/>
    <dgm:cxn modelId="{E77B0764-5CC1-4FB3-B739-D57A34385CEA}" type="presParOf" srcId="{D9A47E4A-3159-43CB-A858-2ED6BAD7AE56}" destId="{1CD5CDE4-D164-4102-8EB2-3048AE574521}" srcOrd="10" destOrd="0" presId="urn:microsoft.com/office/officeart/2005/8/layout/list1"/>
    <dgm:cxn modelId="{26D365A2-44AF-4266-BDC2-A0AC6411AAE2}" type="presParOf" srcId="{D9A47E4A-3159-43CB-A858-2ED6BAD7AE56}" destId="{4215339F-5361-423F-9327-CEE13D0ABDDB}" srcOrd="11" destOrd="0" presId="urn:microsoft.com/office/officeart/2005/8/layout/list1"/>
    <dgm:cxn modelId="{2A59493F-7D61-4048-A2BB-FE31CD237E3F}" type="presParOf" srcId="{D9A47E4A-3159-43CB-A858-2ED6BAD7AE56}" destId="{BA8BDC51-6E8D-4F24-A56F-43F5BA79C720}" srcOrd="12" destOrd="0" presId="urn:microsoft.com/office/officeart/2005/8/layout/list1"/>
    <dgm:cxn modelId="{7F870699-EB7F-42CC-9A3F-BE6C2536AD7D}" type="presParOf" srcId="{BA8BDC51-6E8D-4F24-A56F-43F5BA79C720}" destId="{65F7CC7D-65EA-4F33-998D-FC256C12F860}" srcOrd="0" destOrd="0" presId="urn:microsoft.com/office/officeart/2005/8/layout/list1"/>
    <dgm:cxn modelId="{6BA8F355-143D-48A9-BB9D-AF06CE501EB0}" type="presParOf" srcId="{BA8BDC51-6E8D-4F24-A56F-43F5BA79C720}" destId="{FAE5CD4C-9821-4E8A-B6C5-C6A6874F7750}" srcOrd="1" destOrd="0" presId="urn:microsoft.com/office/officeart/2005/8/layout/list1"/>
    <dgm:cxn modelId="{E54DC632-40B7-4735-8311-C20CA6395D0F}" type="presParOf" srcId="{D9A47E4A-3159-43CB-A858-2ED6BAD7AE56}" destId="{8272F177-06DC-48D4-9189-C81B8C2D6E44}" srcOrd="13" destOrd="0" presId="urn:microsoft.com/office/officeart/2005/8/layout/list1"/>
    <dgm:cxn modelId="{9D7D07E0-1FF7-4A29-B788-9D8DABB1F05D}" type="presParOf" srcId="{D9A47E4A-3159-43CB-A858-2ED6BAD7AE56}" destId="{EFBE429F-C267-4212-8F0A-6BDB8630EBCC}" srcOrd="14" destOrd="0" presId="urn:microsoft.com/office/officeart/2005/8/layout/list1"/>
    <dgm:cxn modelId="{AB123DC6-1797-4D72-8076-FCB4CB124822}" type="presParOf" srcId="{D9A47E4A-3159-43CB-A858-2ED6BAD7AE56}" destId="{5F6021C6-06A8-41B3-99A6-29CFF9A35A36}" srcOrd="15" destOrd="0" presId="urn:microsoft.com/office/officeart/2005/8/layout/list1"/>
    <dgm:cxn modelId="{CD1D7B37-9DC0-4A53-9A6E-D694A2999CEF}" type="presParOf" srcId="{D9A47E4A-3159-43CB-A858-2ED6BAD7AE56}" destId="{F83D27E1-3A11-4294-9AA3-7F1902B19F8C}" srcOrd="16" destOrd="0" presId="urn:microsoft.com/office/officeart/2005/8/layout/list1"/>
    <dgm:cxn modelId="{6C1B612D-11C7-4E7F-9A59-02C009EFBDB9}" type="presParOf" srcId="{F83D27E1-3A11-4294-9AA3-7F1902B19F8C}" destId="{789031F9-F1CD-498B-B7EC-C7918C64A551}" srcOrd="0" destOrd="0" presId="urn:microsoft.com/office/officeart/2005/8/layout/list1"/>
    <dgm:cxn modelId="{D75FEDC2-78F5-45EC-BFA7-E7DDDE2E7DEC}" type="presParOf" srcId="{F83D27E1-3A11-4294-9AA3-7F1902B19F8C}" destId="{E7533DC6-5E12-4E46-8226-3576861B12BD}" srcOrd="1" destOrd="0" presId="urn:microsoft.com/office/officeart/2005/8/layout/list1"/>
    <dgm:cxn modelId="{70033B9E-4AEC-4883-8870-7E1B523FCD91}" type="presParOf" srcId="{D9A47E4A-3159-43CB-A858-2ED6BAD7AE56}" destId="{A6E51488-E442-4F5E-9460-DB4654051E01}" srcOrd="17" destOrd="0" presId="urn:microsoft.com/office/officeart/2005/8/layout/list1"/>
    <dgm:cxn modelId="{E008C206-B0CD-4DA2-BCC2-E968649C74E9}" type="presParOf" srcId="{D9A47E4A-3159-43CB-A858-2ED6BAD7AE56}" destId="{5DD4CA7C-AB2B-494F-98BF-A4CB2CFC77A3}" srcOrd="18" destOrd="0" presId="urn:microsoft.com/office/officeart/2005/8/layout/list1"/>
    <dgm:cxn modelId="{3FA26051-AF62-4858-939B-2BABD69C816D}" type="presParOf" srcId="{D9A47E4A-3159-43CB-A858-2ED6BAD7AE56}" destId="{DF10BA19-D8BE-4F46-B061-A81AB4F76948}" srcOrd="19" destOrd="0" presId="urn:microsoft.com/office/officeart/2005/8/layout/list1"/>
    <dgm:cxn modelId="{E1DD209F-2BEA-46B4-AC46-0E8424147857}" type="presParOf" srcId="{D9A47E4A-3159-43CB-A858-2ED6BAD7AE56}" destId="{C54BB9BD-A4FA-4908-B780-16496A1A1CDE}" srcOrd="20" destOrd="0" presId="urn:microsoft.com/office/officeart/2005/8/layout/list1"/>
    <dgm:cxn modelId="{D25D8C98-6D44-49F9-AFE5-0FB6053E626A}" type="presParOf" srcId="{C54BB9BD-A4FA-4908-B780-16496A1A1CDE}" destId="{95448A52-EE27-4A33-B5A1-1A3654C679C7}" srcOrd="0" destOrd="0" presId="urn:microsoft.com/office/officeart/2005/8/layout/list1"/>
    <dgm:cxn modelId="{C201981A-2A31-43FF-9CDF-DA9995B0990B}" type="presParOf" srcId="{C54BB9BD-A4FA-4908-B780-16496A1A1CDE}" destId="{019C8478-BFE3-43C2-852A-07D1B5DC22F0}" srcOrd="1" destOrd="0" presId="urn:microsoft.com/office/officeart/2005/8/layout/list1"/>
    <dgm:cxn modelId="{AEA75BFA-FDBF-4351-91D7-9FA2161BFA0A}" type="presParOf" srcId="{D9A47E4A-3159-43CB-A858-2ED6BAD7AE56}" destId="{67407052-A257-44A7-B197-0756DB0E5D5E}" srcOrd="21" destOrd="0" presId="urn:microsoft.com/office/officeart/2005/8/layout/list1"/>
    <dgm:cxn modelId="{BF5EB525-8E52-4F0B-84FC-60F7B1D87188}" type="presParOf" srcId="{D9A47E4A-3159-43CB-A858-2ED6BAD7AE56}" destId="{57D0E2D3-A03C-4061-B146-CC051C27401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11C71D-F027-4912-8237-8EFD4C26A150}" type="doc">
      <dgm:prSet loTypeId="urn:microsoft.com/office/officeart/2008/layout/CaptionedPictures" loCatId="picture" qsTypeId="urn:microsoft.com/office/officeart/2005/8/quickstyle/3d1" qsCatId="3D" csTypeId="urn:microsoft.com/office/officeart/2005/8/colors/colorful5" csCatId="colorful" phldr="1"/>
      <dgm:spPr/>
      <dgm:t>
        <a:bodyPr/>
        <a:lstStyle/>
        <a:p>
          <a:endParaRPr lang="el-GR"/>
        </a:p>
      </dgm:t>
    </dgm:pt>
    <dgm:pt modelId="{FF8E83D0-89E4-417F-8BE7-32F5EBF0DDD2}">
      <dgm:prSet phldrT="[Κείμενο]" custT="1"/>
      <dgm:spPr/>
      <dgm:t>
        <a:bodyPr/>
        <a:lstStyle/>
        <a:p>
          <a:r>
            <a:rPr lang="en-US" sz="900" b="1" dirty="0" smtClean="0">
              <a:solidFill>
                <a:srgbClr val="0033CC"/>
              </a:solidFill>
            </a:rPr>
            <a:t>Loan for participation in the ‘Energy-Saving at home’ program</a:t>
          </a:r>
          <a:endParaRPr lang="el-GR" sz="900" b="1" dirty="0">
            <a:solidFill>
              <a:srgbClr val="0033CC"/>
            </a:solidFill>
          </a:endParaRPr>
        </a:p>
      </dgm:t>
    </dgm:pt>
    <dgm:pt modelId="{CB6E48E1-CECF-4FB2-A3EB-D32114E10A24}" type="parTrans" cxnId="{FE8F5CB0-D3DB-431F-9B5B-B6C459F69587}">
      <dgm:prSet/>
      <dgm:spPr/>
      <dgm:t>
        <a:bodyPr/>
        <a:lstStyle/>
        <a:p>
          <a:endParaRPr lang="el-GR"/>
        </a:p>
      </dgm:t>
    </dgm:pt>
    <dgm:pt modelId="{D635AF07-7778-4186-B675-B2D392FB41AE}" type="sibTrans" cxnId="{FE8F5CB0-D3DB-431F-9B5B-B6C459F69587}">
      <dgm:prSet/>
      <dgm:spPr/>
      <dgm:t>
        <a:bodyPr/>
        <a:lstStyle/>
        <a:p>
          <a:endParaRPr lang="el-GR"/>
        </a:p>
      </dgm:t>
    </dgm:pt>
    <dgm:pt modelId="{15DE27A8-97AE-415C-A77B-3EC98566FD97}">
      <dgm:prSet phldrT="[Κείμενο]" custT="1"/>
      <dgm:spPr/>
      <dgm:t>
        <a:bodyPr/>
        <a:lstStyle/>
        <a:p>
          <a:r>
            <a:rPr lang="en-US" sz="1000" dirty="0" smtClean="0"/>
            <a:t>‘Energy-Saving at home’ program of YPEKA (Ministry of Environment and Energy) in collaboration with ETEAN (National Fund for Entrepreneurship and Development) – 10.717 loan applications were approved in 2014</a:t>
          </a:r>
          <a:endParaRPr lang="el-GR" sz="1000" dirty="0"/>
        </a:p>
      </dgm:t>
    </dgm:pt>
    <dgm:pt modelId="{EA5017D6-5CEA-4ACC-B786-E97037439D19}" type="parTrans" cxnId="{DB638248-54DC-4FDB-B865-8A55450E3D94}">
      <dgm:prSet/>
      <dgm:spPr/>
      <dgm:t>
        <a:bodyPr/>
        <a:lstStyle/>
        <a:p>
          <a:endParaRPr lang="el-GR"/>
        </a:p>
      </dgm:t>
    </dgm:pt>
    <dgm:pt modelId="{6DA315DF-00F2-4673-8F83-72315D746DB4}" type="sibTrans" cxnId="{DB638248-54DC-4FDB-B865-8A55450E3D94}">
      <dgm:prSet/>
      <dgm:spPr/>
      <dgm:t>
        <a:bodyPr/>
        <a:lstStyle/>
        <a:p>
          <a:endParaRPr lang="el-GR"/>
        </a:p>
      </dgm:t>
    </dgm:pt>
    <dgm:pt modelId="{360EB429-7304-4A72-89E0-C2F137E9E17C}">
      <dgm:prSet phldrT="[Κείμενο]"/>
      <dgm:spPr/>
      <dgm:t>
        <a:bodyPr/>
        <a:lstStyle/>
        <a:p>
          <a:r>
            <a:rPr lang="en-US" b="1" dirty="0" smtClean="0">
              <a:solidFill>
                <a:srgbClr val="0033CC"/>
              </a:solidFill>
            </a:rPr>
            <a:t>‘Green Loan’</a:t>
          </a:r>
          <a:r>
            <a:rPr lang="el-GR" b="1" dirty="0" smtClean="0">
              <a:solidFill>
                <a:srgbClr val="0033CC"/>
              </a:solidFill>
            </a:rPr>
            <a:t> </a:t>
          </a:r>
          <a:endParaRPr lang="el-GR" b="1" dirty="0">
            <a:solidFill>
              <a:srgbClr val="0033CC"/>
            </a:solidFill>
          </a:endParaRPr>
        </a:p>
      </dgm:t>
    </dgm:pt>
    <dgm:pt modelId="{29AD3F04-98C3-4366-9470-9ACA0CB4EF25}" type="parTrans" cxnId="{526AE4FA-816F-4931-B1A0-D7A5ED838ABC}">
      <dgm:prSet/>
      <dgm:spPr/>
      <dgm:t>
        <a:bodyPr/>
        <a:lstStyle/>
        <a:p>
          <a:endParaRPr lang="el-GR"/>
        </a:p>
      </dgm:t>
    </dgm:pt>
    <dgm:pt modelId="{EE25546A-F5EB-4855-8C37-B48144706276}" type="sibTrans" cxnId="{526AE4FA-816F-4931-B1A0-D7A5ED838ABC}">
      <dgm:prSet/>
      <dgm:spPr/>
      <dgm:t>
        <a:bodyPr/>
        <a:lstStyle/>
        <a:p>
          <a:endParaRPr lang="el-GR"/>
        </a:p>
      </dgm:t>
    </dgm:pt>
    <dgm:pt modelId="{685880D6-9318-412C-A490-DA969B89D887}">
      <dgm:prSet phldrT="[Κείμενο]" custT="1"/>
      <dgm:spPr/>
      <dgm:t>
        <a:bodyPr/>
        <a:lstStyle/>
        <a:p>
          <a:r>
            <a:rPr lang="en-US" sz="1200" b="1" dirty="0" smtClean="0"/>
            <a:t>Favorable terms and conditions for financing the purchase and installation of energy-saving products</a:t>
          </a:r>
          <a:endParaRPr lang="el-GR" sz="1200" b="1" dirty="0"/>
        </a:p>
      </dgm:t>
    </dgm:pt>
    <dgm:pt modelId="{F5873EEB-1260-49E8-A42C-3890AB370BB1}" type="parTrans" cxnId="{F23E7FBC-C2D8-49FC-B6D1-5A0248D27405}">
      <dgm:prSet/>
      <dgm:spPr/>
      <dgm:t>
        <a:bodyPr/>
        <a:lstStyle/>
        <a:p>
          <a:endParaRPr lang="el-GR"/>
        </a:p>
      </dgm:t>
    </dgm:pt>
    <dgm:pt modelId="{E46A4616-679C-46DD-83E6-4170995ABA00}" type="sibTrans" cxnId="{F23E7FBC-C2D8-49FC-B6D1-5A0248D27405}">
      <dgm:prSet/>
      <dgm:spPr/>
      <dgm:t>
        <a:bodyPr/>
        <a:lstStyle/>
        <a:p>
          <a:endParaRPr lang="el-GR"/>
        </a:p>
      </dgm:t>
    </dgm:pt>
    <dgm:pt modelId="{6B8F380A-2CD5-49FE-A106-514B6801F559}">
      <dgm:prSet phldrT="[Κείμενο]"/>
      <dgm:spPr/>
      <dgm:t>
        <a:bodyPr/>
        <a:lstStyle/>
        <a:p>
          <a:r>
            <a:rPr lang="en-US" b="1" i="0" dirty="0" smtClean="0">
              <a:solidFill>
                <a:srgbClr val="0033CC"/>
              </a:solidFill>
            </a:rPr>
            <a:t>‘Photovoltaic Home’</a:t>
          </a:r>
          <a:endParaRPr lang="el-GR" b="1" i="0" dirty="0">
            <a:solidFill>
              <a:srgbClr val="0033CC"/>
            </a:solidFill>
          </a:endParaRPr>
        </a:p>
      </dgm:t>
    </dgm:pt>
    <dgm:pt modelId="{F277B833-85DD-4161-8CAF-EDD7471656C5}" type="parTrans" cxnId="{55F75137-31BC-4215-A640-5A826FCC4E37}">
      <dgm:prSet/>
      <dgm:spPr/>
      <dgm:t>
        <a:bodyPr/>
        <a:lstStyle/>
        <a:p>
          <a:endParaRPr lang="el-GR"/>
        </a:p>
      </dgm:t>
    </dgm:pt>
    <dgm:pt modelId="{B9A82786-864E-4AEC-AFC6-BF102299E2B1}" type="sibTrans" cxnId="{55F75137-31BC-4215-A640-5A826FCC4E37}">
      <dgm:prSet/>
      <dgm:spPr/>
      <dgm:t>
        <a:bodyPr/>
        <a:lstStyle/>
        <a:p>
          <a:endParaRPr lang="el-GR"/>
        </a:p>
      </dgm:t>
    </dgm:pt>
    <dgm:pt modelId="{B5F3B989-620B-494E-923D-8406F8806825}">
      <dgm:prSet phldrT="[Κείμενο]" custT="1"/>
      <dgm:spPr/>
      <dgm:t>
        <a:bodyPr/>
        <a:lstStyle/>
        <a:p>
          <a:r>
            <a:rPr lang="en-US" sz="1200" b="1" dirty="0" smtClean="0"/>
            <a:t>Loan for the installation of photovoltaic systems in homes</a:t>
          </a:r>
          <a:endParaRPr lang="el-GR" sz="1200" b="1" dirty="0"/>
        </a:p>
      </dgm:t>
    </dgm:pt>
    <dgm:pt modelId="{19F5CA47-0C14-4EFF-907C-5B086B07602D}" type="parTrans" cxnId="{DC52A4CA-FE0F-4911-B090-B895AB659B30}">
      <dgm:prSet/>
      <dgm:spPr/>
      <dgm:t>
        <a:bodyPr/>
        <a:lstStyle/>
        <a:p>
          <a:endParaRPr lang="el-GR"/>
        </a:p>
      </dgm:t>
    </dgm:pt>
    <dgm:pt modelId="{29446645-741F-4D01-AA90-8D300326AB0D}" type="sibTrans" cxnId="{DC52A4CA-FE0F-4911-B090-B895AB659B30}">
      <dgm:prSet/>
      <dgm:spPr/>
      <dgm:t>
        <a:bodyPr/>
        <a:lstStyle/>
        <a:p>
          <a:endParaRPr lang="el-GR"/>
        </a:p>
      </dgm:t>
    </dgm:pt>
    <dgm:pt modelId="{55CEE01A-ECFB-42EF-AB41-D777D85B0A9D}" type="pres">
      <dgm:prSet presAssocID="{5F11C71D-F027-4912-8237-8EFD4C26A150}" presName="Name0" presStyleCnt="0">
        <dgm:presLayoutVars>
          <dgm:chMax/>
          <dgm:chPref/>
          <dgm:dir/>
        </dgm:presLayoutVars>
      </dgm:prSet>
      <dgm:spPr/>
      <dgm:t>
        <a:bodyPr/>
        <a:lstStyle/>
        <a:p>
          <a:endParaRPr lang="el-GR"/>
        </a:p>
      </dgm:t>
    </dgm:pt>
    <dgm:pt modelId="{B97A4F8C-5E6D-4722-9AA9-E729052F71F9}" type="pres">
      <dgm:prSet presAssocID="{FF8E83D0-89E4-417F-8BE7-32F5EBF0DDD2}" presName="composite" presStyleCnt="0">
        <dgm:presLayoutVars>
          <dgm:chMax val="1"/>
          <dgm:chPref val="1"/>
        </dgm:presLayoutVars>
      </dgm:prSet>
      <dgm:spPr/>
      <dgm:t>
        <a:bodyPr/>
        <a:lstStyle/>
        <a:p>
          <a:endParaRPr lang="el-GR"/>
        </a:p>
      </dgm:t>
    </dgm:pt>
    <dgm:pt modelId="{3A1B4704-D053-48BA-B966-9D418EFD6613}" type="pres">
      <dgm:prSet presAssocID="{FF8E83D0-89E4-417F-8BE7-32F5EBF0DDD2}" presName="Accent" presStyleLbl="trAlignAcc1" presStyleIdx="0" presStyleCnt="3" custLinFactNeighborX="3457" custLinFactNeighborY="-6979">
        <dgm:presLayoutVars>
          <dgm:chMax val="0"/>
          <dgm:chPref val="0"/>
        </dgm:presLayoutVars>
      </dgm:prSet>
      <dgm:spPr/>
      <dgm:t>
        <a:bodyPr/>
        <a:lstStyle/>
        <a:p>
          <a:endParaRPr lang="el-GR"/>
        </a:p>
      </dgm:t>
    </dgm:pt>
    <dgm:pt modelId="{66DBA897-FC20-468D-8D23-5D67315F82DD}" type="pres">
      <dgm:prSet presAssocID="{FF8E83D0-89E4-417F-8BE7-32F5EBF0DDD2}" presName="Image" presStyleLbl="alignImgPlace1" presStyleIdx="0" presStyleCnt="3" custLinFactNeighborX="2761" custLinFactNeighborY="-8290">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t>
        <a:bodyPr/>
        <a:lstStyle/>
        <a:p>
          <a:endParaRPr lang="el-GR"/>
        </a:p>
      </dgm:t>
    </dgm:pt>
    <dgm:pt modelId="{6E4ED825-CF14-4BA3-883C-820E3CF382F7}" type="pres">
      <dgm:prSet presAssocID="{FF8E83D0-89E4-417F-8BE7-32F5EBF0DDD2}" presName="ChildComposite" presStyleCnt="0"/>
      <dgm:spPr/>
      <dgm:t>
        <a:bodyPr/>
        <a:lstStyle/>
        <a:p>
          <a:endParaRPr lang="el-GR"/>
        </a:p>
      </dgm:t>
    </dgm:pt>
    <dgm:pt modelId="{FB9AC0BC-BDD8-44D6-BF12-A11E7AEE461E}" type="pres">
      <dgm:prSet presAssocID="{FF8E83D0-89E4-417F-8BE7-32F5EBF0DDD2}" presName="Child" presStyleLbl="node1" presStyleIdx="0" presStyleCnt="3" custScaleY="217913" custLinFactNeighborX="1177" custLinFactNeighborY="90676">
        <dgm:presLayoutVars>
          <dgm:chMax val="0"/>
          <dgm:chPref val="0"/>
          <dgm:bulletEnabled val="1"/>
        </dgm:presLayoutVars>
      </dgm:prSet>
      <dgm:spPr/>
      <dgm:t>
        <a:bodyPr/>
        <a:lstStyle/>
        <a:p>
          <a:endParaRPr lang="el-GR"/>
        </a:p>
      </dgm:t>
    </dgm:pt>
    <dgm:pt modelId="{8E3AC712-1CDE-402F-BC71-B0CBCBFCA166}" type="pres">
      <dgm:prSet presAssocID="{FF8E83D0-89E4-417F-8BE7-32F5EBF0DDD2}" presName="Parent" presStyleLbl="revTx" presStyleIdx="0" presStyleCnt="3" custLinFactNeighborX="1381" custLinFactNeighborY="32122">
        <dgm:presLayoutVars>
          <dgm:chMax val="1"/>
          <dgm:chPref val="0"/>
          <dgm:bulletEnabled val="1"/>
        </dgm:presLayoutVars>
      </dgm:prSet>
      <dgm:spPr/>
      <dgm:t>
        <a:bodyPr/>
        <a:lstStyle/>
        <a:p>
          <a:endParaRPr lang="el-GR"/>
        </a:p>
      </dgm:t>
    </dgm:pt>
    <dgm:pt modelId="{FE6D7C5E-0A9E-478A-AC29-6C9DA70B952B}" type="pres">
      <dgm:prSet presAssocID="{D635AF07-7778-4186-B675-B2D392FB41AE}" presName="sibTrans" presStyleCnt="0"/>
      <dgm:spPr/>
      <dgm:t>
        <a:bodyPr/>
        <a:lstStyle/>
        <a:p>
          <a:endParaRPr lang="el-GR"/>
        </a:p>
      </dgm:t>
    </dgm:pt>
    <dgm:pt modelId="{5EAFB0AA-B16D-4E19-9522-6A91E2576CB7}" type="pres">
      <dgm:prSet presAssocID="{360EB429-7304-4A72-89E0-C2F137E9E17C}" presName="composite" presStyleCnt="0">
        <dgm:presLayoutVars>
          <dgm:chMax val="1"/>
          <dgm:chPref val="1"/>
        </dgm:presLayoutVars>
      </dgm:prSet>
      <dgm:spPr/>
      <dgm:t>
        <a:bodyPr/>
        <a:lstStyle/>
        <a:p>
          <a:endParaRPr lang="el-GR"/>
        </a:p>
      </dgm:t>
    </dgm:pt>
    <dgm:pt modelId="{39877289-081C-411D-A570-5F2976CE3D44}" type="pres">
      <dgm:prSet presAssocID="{360EB429-7304-4A72-89E0-C2F137E9E17C}" presName="Accent" presStyleLbl="trAlignAcc1" presStyleIdx="1" presStyleCnt="3" custLinFactNeighborX="2776" custLinFactNeighborY="-4427">
        <dgm:presLayoutVars>
          <dgm:chMax val="0"/>
          <dgm:chPref val="0"/>
        </dgm:presLayoutVars>
      </dgm:prSet>
      <dgm:spPr/>
      <dgm:t>
        <a:bodyPr/>
        <a:lstStyle/>
        <a:p>
          <a:endParaRPr lang="el-GR"/>
        </a:p>
      </dgm:t>
    </dgm:pt>
    <dgm:pt modelId="{0A841393-97CA-4B40-BCA3-DECC26D91732}" type="pres">
      <dgm:prSet presAssocID="{360EB429-7304-4A72-89E0-C2F137E9E17C}" presName="Image" presStyleLbl="alignImgPlace1" presStyleIdx="1" presStyleCnt="3" custLinFactNeighborX="3221" custLinFactNeighborY="-7582">
        <dgm:presLayoutVars>
          <dgm:chMax val="0"/>
          <dgm:chPref val="0"/>
        </dgm:presLayoutVars>
      </dgm:prSet>
      <dgm:spPr>
        <a:blipFill rotWithShape="1">
          <a:blip xmlns:r="http://schemas.openxmlformats.org/officeDocument/2006/relationships" r:embed="rId2"/>
          <a:stretch>
            <a:fillRect/>
          </a:stretch>
        </a:blipFill>
      </dgm:spPr>
      <dgm:t>
        <a:bodyPr/>
        <a:lstStyle/>
        <a:p>
          <a:endParaRPr lang="el-GR"/>
        </a:p>
      </dgm:t>
    </dgm:pt>
    <dgm:pt modelId="{515768A1-6DD3-4918-A40A-E5184235BCE5}" type="pres">
      <dgm:prSet presAssocID="{360EB429-7304-4A72-89E0-C2F137E9E17C}" presName="ChildComposite" presStyleCnt="0"/>
      <dgm:spPr/>
      <dgm:t>
        <a:bodyPr/>
        <a:lstStyle/>
        <a:p>
          <a:endParaRPr lang="el-GR"/>
        </a:p>
      </dgm:t>
    </dgm:pt>
    <dgm:pt modelId="{00DDCFBC-9DAF-4500-9C35-96041A59229A}" type="pres">
      <dgm:prSet presAssocID="{360EB429-7304-4A72-89E0-C2F137E9E17C}" presName="Child" presStyleLbl="node1" presStyleIdx="1" presStyleCnt="3" custScaleY="235684" custLinFactNeighborX="2700" custLinFactNeighborY="91198">
        <dgm:presLayoutVars>
          <dgm:chMax val="0"/>
          <dgm:chPref val="0"/>
          <dgm:bulletEnabled val="1"/>
        </dgm:presLayoutVars>
      </dgm:prSet>
      <dgm:spPr/>
      <dgm:t>
        <a:bodyPr/>
        <a:lstStyle/>
        <a:p>
          <a:endParaRPr lang="el-GR"/>
        </a:p>
      </dgm:t>
    </dgm:pt>
    <dgm:pt modelId="{A29A88D9-53F9-4DE7-973A-D4C7AE78E2D2}" type="pres">
      <dgm:prSet presAssocID="{360EB429-7304-4A72-89E0-C2F137E9E17C}" presName="Parent" presStyleLbl="revTx" presStyleIdx="1" presStyleCnt="3" custLinFactNeighborX="920" custLinFactNeighborY="39674">
        <dgm:presLayoutVars>
          <dgm:chMax val="1"/>
          <dgm:chPref val="0"/>
          <dgm:bulletEnabled val="1"/>
        </dgm:presLayoutVars>
      </dgm:prSet>
      <dgm:spPr/>
      <dgm:t>
        <a:bodyPr/>
        <a:lstStyle/>
        <a:p>
          <a:endParaRPr lang="el-GR"/>
        </a:p>
      </dgm:t>
    </dgm:pt>
    <dgm:pt modelId="{58879364-FAA3-459A-AFE3-5808EBD531CE}" type="pres">
      <dgm:prSet presAssocID="{EE25546A-F5EB-4855-8C37-B48144706276}" presName="sibTrans" presStyleCnt="0"/>
      <dgm:spPr/>
      <dgm:t>
        <a:bodyPr/>
        <a:lstStyle/>
        <a:p>
          <a:endParaRPr lang="el-GR"/>
        </a:p>
      </dgm:t>
    </dgm:pt>
    <dgm:pt modelId="{472179FB-1567-4A65-A3D5-09BF26DDAFA7}" type="pres">
      <dgm:prSet presAssocID="{6B8F380A-2CD5-49FE-A106-514B6801F559}" presName="composite" presStyleCnt="0">
        <dgm:presLayoutVars>
          <dgm:chMax val="1"/>
          <dgm:chPref val="1"/>
        </dgm:presLayoutVars>
      </dgm:prSet>
      <dgm:spPr/>
      <dgm:t>
        <a:bodyPr/>
        <a:lstStyle/>
        <a:p>
          <a:endParaRPr lang="el-GR"/>
        </a:p>
      </dgm:t>
    </dgm:pt>
    <dgm:pt modelId="{19DE697A-0772-4DAA-921A-2D78C1A13443}" type="pres">
      <dgm:prSet presAssocID="{6B8F380A-2CD5-49FE-A106-514B6801F559}" presName="Accent" presStyleLbl="trAlignAcc1" presStyleIdx="2" presStyleCnt="3" custScaleY="110469">
        <dgm:presLayoutVars>
          <dgm:chMax val="0"/>
          <dgm:chPref val="0"/>
        </dgm:presLayoutVars>
      </dgm:prSet>
      <dgm:spPr/>
      <dgm:t>
        <a:bodyPr/>
        <a:lstStyle/>
        <a:p>
          <a:endParaRPr lang="el-GR"/>
        </a:p>
      </dgm:t>
    </dgm:pt>
    <dgm:pt modelId="{E67567D9-32D4-4AAA-BEE5-18B81AD3AE07}" type="pres">
      <dgm:prSet presAssocID="{6B8F380A-2CD5-49FE-A106-514B6801F559}" presName="Image" presStyleLbl="alignImgPlace1" presStyleIdx="2" presStyleCnt="3" custScaleY="94479" custLinFactNeighborX="-460" custLinFactNeighborY="-13252">
        <dgm:presLayoutVars>
          <dgm:chMax val="0"/>
          <dgm:chPref val="0"/>
        </dgm:presLayoutVars>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t>
        <a:bodyPr/>
        <a:lstStyle/>
        <a:p>
          <a:endParaRPr lang="el-GR"/>
        </a:p>
      </dgm:t>
    </dgm:pt>
    <dgm:pt modelId="{7EB56A5D-AF33-48F3-B35D-62E2DBB33C13}" type="pres">
      <dgm:prSet presAssocID="{6B8F380A-2CD5-49FE-A106-514B6801F559}" presName="ChildComposite" presStyleCnt="0"/>
      <dgm:spPr/>
      <dgm:t>
        <a:bodyPr/>
        <a:lstStyle/>
        <a:p>
          <a:endParaRPr lang="el-GR"/>
        </a:p>
      </dgm:t>
    </dgm:pt>
    <dgm:pt modelId="{602997B7-12A0-4225-B0EC-EE646C2F9637}" type="pres">
      <dgm:prSet presAssocID="{6B8F380A-2CD5-49FE-A106-514B6801F559}" presName="Child" presStyleLbl="node1" presStyleIdx="2" presStyleCnt="3" custScaleY="235143" custLinFactNeighborX="-17" custLinFactNeighborY="83661">
        <dgm:presLayoutVars>
          <dgm:chMax val="0"/>
          <dgm:chPref val="0"/>
          <dgm:bulletEnabled val="1"/>
        </dgm:presLayoutVars>
      </dgm:prSet>
      <dgm:spPr/>
      <dgm:t>
        <a:bodyPr/>
        <a:lstStyle/>
        <a:p>
          <a:endParaRPr lang="el-GR"/>
        </a:p>
      </dgm:t>
    </dgm:pt>
    <dgm:pt modelId="{84CB77A7-E994-47E2-ACFB-4C8BABF7313B}" type="pres">
      <dgm:prSet presAssocID="{6B8F380A-2CD5-49FE-A106-514B6801F559}" presName="Parent" presStyleLbl="revTx" presStyleIdx="2" presStyleCnt="3" custLinFactNeighborX="1086" custLinFactNeighborY="20000">
        <dgm:presLayoutVars>
          <dgm:chMax val="1"/>
          <dgm:chPref val="0"/>
          <dgm:bulletEnabled val="1"/>
        </dgm:presLayoutVars>
      </dgm:prSet>
      <dgm:spPr/>
      <dgm:t>
        <a:bodyPr/>
        <a:lstStyle/>
        <a:p>
          <a:endParaRPr lang="el-GR"/>
        </a:p>
      </dgm:t>
    </dgm:pt>
  </dgm:ptLst>
  <dgm:cxnLst>
    <dgm:cxn modelId="{DB638248-54DC-4FDB-B865-8A55450E3D94}" srcId="{FF8E83D0-89E4-417F-8BE7-32F5EBF0DDD2}" destId="{15DE27A8-97AE-415C-A77B-3EC98566FD97}" srcOrd="0" destOrd="0" parTransId="{EA5017D6-5CEA-4ACC-B786-E97037439D19}" sibTransId="{6DA315DF-00F2-4673-8F83-72315D746DB4}"/>
    <dgm:cxn modelId="{472F24C8-71E2-4AF6-9F41-A0090A9ECB7B}" type="presOf" srcId="{360EB429-7304-4A72-89E0-C2F137E9E17C}" destId="{A29A88D9-53F9-4DE7-973A-D4C7AE78E2D2}" srcOrd="0" destOrd="0" presId="urn:microsoft.com/office/officeart/2008/layout/CaptionedPictures"/>
    <dgm:cxn modelId="{F23E7FBC-C2D8-49FC-B6D1-5A0248D27405}" srcId="{360EB429-7304-4A72-89E0-C2F137E9E17C}" destId="{685880D6-9318-412C-A490-DA969B89D887}" srcOrd="0" destOrd="0" parTransId="{F5873EEB-1260-49E8-A42C-3890AB370BB1}" sibTransId="{E46A4616-679C-46DD-83E6-4170995ABA00}"/>
    <dgm:cxn modelId="{FA2D49DA-F116-43AB-8D72-16A3A27A81AE}" type="presOf" srcId="{5F11C71D-F027-4912-8237-8EFD4C26A150}" destId="{55CEE01A-ECFB-42EF-AB41-D777D85B0A9D}" srcOrd="0" destOrd="0" presId="urn:microsoft.com/office/officeart/2008/layout/CaptionedPictures"/>
    <dgm:cxn modelId="{D7DDFF4D-C5DC-4C0C-8A69-04B413224C0E}" type="presOf" srcId="{6B8F380A-2CD5-49FE-A106-514B6801F559}" destId="{84CB77A7-E994-47E2-ACFB-4C8BABF7313B}" srcOrd="0" destOrd="0" presId="urn:microsoft.com/office/officeart/2008/layout/CaptionedPictures"/>
    <dgm:cxn modelId="{65959BCB-91EE-432E-8349-0333D4FFA812}" type="presOf" srcId="{FF8E83D0-89E4-417F-8BE7-32F5EBF0DDD2}" destId="{8E3AC712-1CDE-402F-BC71-B0CBCBFCA166}" srcOrd="0" destOrd="0" presId="urn:microsoft.com/office/officeart/2008/layout/CaptionedPictures"/>
    <dgm:cxn modelId="{55F75137-31BC-4215-A640-5A826FCC4E37}" srcId="{5F11C71D-F027-4912-8237-8EFD4C26A150}" destId="{6B8F380A-2CD5-49FE-A106-514B6801F559}" srcOrd="2" destOrd="0" parTransId="{F277B833-85DD-4161-8CAF-EDD7471656C5}" sibTransId="{B9A82786-864E-4AEC-AFC6-BF102299E2B1}"/>
    <dgm:cxn modelId="{25429F7C-1234-456B-B52A-BCEF8E563489}" type="presOf" srcId="{685880D6-9318-412C-A490-DA969B89D887}" destId="{00DDCFBC-9DAF-4500-9C35-96041A59229A}" srcOrd="0" destOrd="0" presId="urn:microsoft.com/office/officeart/2008/layout/CaptionedPictures"/>
    <dgm:cxn modelId="{B4A6B387-38D0-4586-966A-302D6F8640AD}" type="presOf" srcId="{B5F3B989-620B-494E-923D-8406F8806825}" destId="{602997B7-12A0-4225-B0EC-EE646C2F9637}" srcOrd="0" destOrd="0" presId="urn:microsoft.com/office/officeart/2008/layout/CaptionedPictures"/>
    <dgm:cxn modelId="{DC52A4CA-FE0F-4911-B090-B895AB659B30}" srcId="{6B8F380A-2CD5-49FE-A106-514B6801F559}" destId="{B5F3B989-620B-494E-923D-8406F8806825}" srcOrd="0" destOrd="0" parTransId="{19F5CA47-0C14-4EFF-907C-5B086B07602D}" sibTransId="{29446645-741F-4D01-AA90-8D300326AB0D}"/>
    <dgm:cxn modelId="{7AF2AAFE-DA2D-4A36-835E-830D0C6B5865}" type="presOf" srcId="{15DE27A8-97AE-415C-A77B-3EC98566FD97}" destId="{FB9AC0BC-BDD8-44D6-BF12-A11E7AEE461E}" srcOrd="0" destOrd="0" presId="urn:microsoft.com/office/officeart/2008/layout/CaptionedPictures"/>
    <dgm:cxn modelId="{526AE4FA-816F-4931-B1A0-D7A5ED838ABC}" srcId="{5F11C71D-F027-4912-8237-8EFD4C26A150}" destId="{360EB429-7304-4A72-89E0-C2F137E9E17C}" srcOrd="1" destOrd="0" parTransId="{29AD3F04-98C3-4366-9470-9ACA0CB4EF25}" sibTransId="{EE25546A-F5EB-4855-8C37-B48144706276}"/>
    <dgm:cxn modelId="{FE8F5CB0-D3DB-431F-9B5B-B6C459F69587}" srcId="{5F11C71D-F027-4912-8237-8EFD4C26A150}" destId="{FF8E83D0-89E4-417F-8BE7-32F5EBF0DDD2}" srcOrd="0" destOrd="0" parTransId="{CB6E48E1-CECF-4FB2-A3EB-D32114E10A24}" sibTransId="{D635AF07-7778-4186-B675-B2D392FB41AE}"/>
    <dgm:cxn modelId="{6A2A81B4-6FF6-4B1A-87EF-A67BCDEDF0ED}" type="presParOf" srcId="{55CEE01A-ECFB-42EF-AB41-D777D85B0A9D}" destId="{B97A4F8C-5E6D-4722-9AA9-E729052F71F9}" srcOrd="0" destOrd="0" presId="urn:microsoft.com/office/officeart/2008/layout/CaptionedPictures"/>
    <dgm:cxn modelId="{7B1E6802-E94B-4218-BCA9-236DFAC1E478}" type="presParOf" srcId="{B97A4F8C-5E6D-4722-9AA9-E729052F71F9}" destId="{3A1B4704-D053-48BA-B966-9D418EFD6613}" srcOrd="0" destOrd="0" presId="urn:microsoft.com/office/officeart/2008/layout/CaptionedPictures"/>
    <dgm:cxn modelId="{1EBD322F-DBC4-4D25-AA15-99EE56C17099}" type="presParOf" srcId="{B97A4F8C-5E6D-4722-9AA9-E729052F71F9}" destId="{66DBA897-FC20-468D-8D23-5D67315F82DD}" srcOrd="1" destOrd="0" presId="urn:microsoft.com/office/officeart/2008/layout/CaptionedPictures"/>
    <dgm:cxn modelId="{6048D9E4-C51F-487A-97AF-9B68FC882F66}" type="presParOf" srcId="{B97A4F8C-5E6D-4722-9AA9-E729052F71F9}" destId="{6E4ED825-CF14-4BA3-883C-820E3CF382F7}" srcOrd="2" destOrd="0" presId="urn:microsoft.com/office/officeart/2008/layout/CaptionedPictures"/>
    <dgm:cxn modelId="{F918626D-1CA6-4F12-AF98-03D52101513A}" type="presParOf" srcId="{6E4ED825-CF14-4BA3-883C-820E3CF382F7}" destId="{FB9AC0BC-BDD8-44D6-BF12-A11E7AEE461E}" srcOrd="0" destOrd="0" presId="urn:microsoft.com/office/officeart/2008/layout/CaptionedPictures"/>
    <dgm:cxn modelId="{3B541455-59EF-47D2-AC4C-06AA779E1230}" type="presParOf" srcId="{6E4ED825-CF14-4BA3-883C-820E3CF382F7}" destId="{8E3AC712-1CDE-402F-BC71-B0CBCBFCA166}" srcOrd="1" destOrd="0" presId="urn:microsoft.com/office/officeart/2008/layout/CaptionedPictures"/>
    <dgm:cxn modelId="{7C4F9134-C2BA-40F4-9306-A575E30D1DE4}" type="presParOf" srcId="{55CEE01A-ECFB-42EF-AB41-D777D85B0A9D}" destId="{FE6D7C5E-0A9E-478A-AC29-6C9DA70B952B}" srcOrd="1" destOrd="0" presId="urn:microsoft.com/office/officeart/2008/layout/CaptionedPictures"/>
    <dgm:cxn modelId="{4E4BC96A-FE81-466B-B762-7209E07E5631}" type="presParOf" srcId="{55CEE01A-ECFB-42EF-AB41-D777D85B0A9D}" destId="{5EAFB0AA-B16D-4E19-9522-6A91E2576CB7}" srcOrd="2" destOrd="0" presId="urn:microsoft.com/office/officeart/2008/layout/CaptionedPictures"/>
    <dgm:cxn modelId="{7349C782-2400-4D0C-BF9D-5944F24096C5}" type="presParOf" srcId="{5EAFB0AA-B16D-4E19-9522-6A91E2576CB7}" destId="{39877289-081C-411D-A570-5F2976CE3D44}" srcOrd="0" destOrd="0" presId="urn:microsoft.com/office/officeart/2008/layout/CaptionedPictures"/>
    <dgm:cxn modelId="{79046587-762E-4FD3-A5D5-B2AF5D32C1C6}" type="presParOf" srcId="{5EAFB0AA-B16D-4E19-9522-6A91E2576CB7}" destId="{0A841393-97CA-4B40-BCA3-DECC26D91732}" srcOrd="1" destOrd="0" presId="urn:microsoft.com/office/officeart/2008/layout/CaptionedPictures"/>
    <dgm:cxn modelId="{A6EB84F2-FFED-4932-9BDE-E3D452A64C19}" type="presParOf" srcId="{5EAFB0AA-B16D-4E19-9522-6A91E2576CB7}" destId="{515768A1-6DD3-4918-A40A-E5184235BCE5}" srcOrd="2" destOrd="0" presId="urn:microsoft.com/office/officeart/2008/layout/CaptionedPictures"/>
    <dgm:cxn modelId="{BB29029F-77AF-46DA-B3BB-B497D99D731F}" type="presParOf" srcId="{515768A1-6DD3-4918-A40A-E5184235BCE5}" destId="{00DDCFBC-9DAF-4500-9C35-96041A59229A}" srcOrd="0" destOrd="0" presId="urn:microsoft.com/office/officeart/2008/layout/CaptionedPictures"/>
    <dgm:cxn modelId="{426B231D-B596-43F9-BB3D-4BE9740F1545}" type="presParOf" srcId="{515768A1-6DD3-4918-A40A-E5184235BCE5}" destId="{A29A88D9-53F9-4DE7-973A-D4C7AE78E2D2}" srcOrd="1" destOrd="0" presId="urn:microsoft.com/office/officeart/2008/layout/CaptionedPictures"/>
    <dgm:cxn modelId="{57EEE05E-3EEB-426C-8310-C9E653E382A5}" type="presParOf" srcId="{55CEE01A-ECFB-42EF-AB41-D777D85B0A9D}" destId="{58879364-FAA3-459A-AFE3-5808EBD531CE}" srcOrd="3" destOrd="0" presId="urn:microsoft.com/office/officeart/2008/layout/CaptionedPictures"/>
    <dgm:cxn modelId="{1EDAAFE4-1678-4BA9-BE29-168717A99E5A}" type="presParOf" srcId="{55CEE01A-ECFB-42EF-AB41-D777D85B0A9D}" destId="{472179FB-1567-4A65-A3D5-09BF26DDAFA7}" srcOrd="4" destOrd="0" presId="urn:microsoft.com/office/officeart/2008/layout/CaptionedPictures"/>
    <dgm:cxn modelId="{66345B3E-6393-4BD1-A4C6-F32847F3C836}" type="presParOf" srcId="{472179FB-1567-4A65-A3D5-09BF26DDAFA7}" destId="{19DE697A-0772-4DAA-921A-2D78C1A13443}" srcOrd="0" destOrd="0" presId="urn:microsoft.com/office/officeart/2008/layout/CaptionedPictures"/>
    <dgm:cxn modelId="{FBDA1891-206C-4122-9A24-7FC688AC128A}" type="presParOf" srcId="{472179FB-1567-4A65-A3D5-09BF26DDAFA7}" destId="{E67567D9-32D4-4AAA-BEE5-18B81AD3AE07}" srcOrd="1" destOrd="0" presId="urn:microsoft.com/office/officeart/2008/layout/CaptionedPictures"/>
    <dgm:cxn modelId="{9CB98F92-1875-4915-B52F-EE2DF5889351}" type="presParOf" srcId="{472179FB-1567-4A65-A3D5-09BF26DDAFA7}" destId="{7EB56A5D-AF33-48F3-B35D-62E2DBB33C13}" srcOrd="2" destOrd="0" presId="urn:microsoft.com/office/officeart/2008/layout/CaptionedPictures"/>
    <dgm:cxn modelId="{63B7C20C-932B-430B-9D9A-0E60BE914D72}" type="presParOf" srcId="{7EB56A5D-AF33-48F3-B35D-62E2DBB33C13}" destId="{602997B7-12A0-4225-B0EC-EE646C2F9637}" srcOrd="0" destOrd="0" presId="urn:microsoft.com/office/officeart/2008/layout/CaptionedPictures"/>
    <dgm:cxn modelId="{1FC4F798-685B-43B4-9233-02A23872B272}" type="presParOf" srcId="{7EB56A5D-AF33-48F3-B35D-62E2DBB33C13}" destId="{84CB77A7-E994-47E2-ACFB-4C8BABF7313B}"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F11C71D-F027-4912-8237-8EFD4C26A150}" type="doc">
      <dgm:prSet loTypeId="urn:microsoft.com/office/officeart/2008/layout/CaptionedPictures" loCatId="picture" qsTypeId="urn:microsoft.com/office/officeart/2005/8/quickstyle/3d1" qsCatId="3D" csTypeId="urn:microsoft.com/office/officeart/2005/8/colors/colorful5" csCatId="colorful" phldr="1"/>
      <dgm:spPr/>
      <dgm:t>
        <a:bodyPr/>
        <a:lstStyle/>
        <a:p>
          <a:endParaRPr lang="el-GR"/>
        </a:p>
      </dgm:t>
    </dgm:pt>
    <dgm:pt modelId="{FF8E83D0-89E4-417F-8BE7-32F5EBF0DDD2}">
      <dgm:prSet phldrT="[Κείμενο]"/>
      <dgm:spPr/>
      <dgm:t>
        <a:bodyPr/>
        <a:lstStyle/>
        <a:p>
          <a:r>
            <a:rPr lang="en-US" b="1" dirty="0" smtClean="0">
              <a:solidFill>
                <a:srgbClr val="0033CC"/>
              </a:solidFill>
            </a:rPr>
            <a:t>Act 4 Greece</a:t>
          </a:r>
          <a:endParaRPr lang="el-GR" b="1" dirty="0">
            <a:solidFill>
              <a:srgbClr val="0033CC"/>
            </a:solidFill>
          </a:endParaRPr>
        </a:p>
      </dgm:t>
    </dgm:pt>
    <dgm:pt modelId="{CB6E48E1-CECF-4FB2-A3EB-D32114E10A24}" type="parTrans" cxnId="{FE8F5CB0-D3DB-431F-9B5B-B6C459F69587}">
      <dgm:prSet/>
      <dgm:spPr/>
      <dgm:t>
        <a:bodyPr/>
        <a:lstStyle/>
        <a:p>
          <a:endParaRPr lang="el-GR"/>
        </a:p>
      </dgm:t>
    </dgm:pt>
    <dgm:pt modelId="{D635AF07-7778-4186-B675-B2D392FB41AE}" type="sibTrans" cxnId="{FE8F5CB0-D3DB-431F-9B5B-B6C459F69587}">
      <dgm:prSet/>
      <dgm:spPr/>
      <dgm:t>
        <a:bodyPr/>
        <a:lstStyle/>
        <a:p>
          <a:endParaRPr lang="el-GR"/>
        </a:p>
      </dgm:t>
    </dgm:pt>
    <dgm:pt modelId="{15DE27A8-97AE-415C-A77B-3EC98566FD97}">
      <dgm:prSet phldrT="[Κείμενο]" custT="1"/>
      <dgm:spPr/>
      <dgm:t>
        <a:bodyPr/>
        <a:lstStyle/>
        <a:p>
          <a:r>
            <a:rPr lang="en-US" sz="1200" b="1" dirty="0" smtClean="0"/>
            <a:t>A pioneering initiative for the promotion of social and developmental banking</a:t>
          </a:r>
          <a:endParaRPr lang="el-GR" sz="1200" b="1" dirty="0"/>
        </a:p>
      </dgm:t>
    </dgm:pt>
    <dgm:pt modelId="{EA5017D6-5CEA-4ACC-B786-E97037439D19}" type="parTrans" cxnId="{DB638248-54DC-4FDB-B865-8A55450E3D94}">
      <dgm:prSet/>
      <dgm:spPr/>
      <dgm:t>
        <a:bodyPr/>
        <a:lstStyle/>
        <a:p>
          <a:endParaRPr lang="el-GR"/>
        </a:p>
      </dgm:t>
    </dgm:pt>
    <dgm:pt modelId="{6DA315DF-00F2-4673-8F83-72315D746DB4}" type="sibTrans" cxnId="{DB638248-54DC-4FDB-B865-8A55450E3D94}">
      <dgm:prSet/>
      <dgm:spPr/>
      <dgm:t>
        <a:bodyPr/>
        <a:lstStyle/>
        <a:p>
          <a:endParaRPr lang="el-GR"/>
        </a:p>
      </dgm:t>
    </dgm:pt>
    <dgm:pt modelId="{360EB429-7304-4A72-89E0-C2F137E9E17C}">
      <dgm:prSet phldrT="[Κείμενο]"/>
      <dgm:spPr/>
      <dgm:t>
        <a:bodyPr/>
        <a:lstStyle/>
        <a:p>
          <a:r>
            <a:rPr lang="el-GR" b="1" dirty="0" smtClean="0">
              <a:solidFill>
                <a:srgbClr val="0033CC"/>
              </a:solidFill>
            </a:rPr>
            <a:t>NBG Business Seeds </a:t>
          </a:r>
          <a:endParaRPr lang="el-GR" b="1" dirty="0">
            <a:solidFill>
              <a:srgbClr val="0033CC"/>
            </a:solidFill>
          </a:endParaRPr>
        </a:p>
      </dgm:t>
    </dgm:pt>
    <dgm:pt modelId="{29AD3F04-98C3-4366-9470-9ACA0CB4EF25}" type="parTrans" cxnId="{526AE4FA-816F-4931-B1A0-D7A5ED838ABC}">
      <dgm:prSet/>
      <dgm:spPr/>
      <dgm:t>
        <a:bodyPr/>
        <a:lstStyle/>
        <a:p>
          <a:endParaRPr lang="el-GR"/>
        </a:p>
      </dgm:t>
    </dgm:pt>
    <dgm:pt modelId="{EE25546A-F5EB-4855-8C37-B48144706276}" type="sibTrans" cxnId="{526AE4FA-816F-4931-B1A0-D7A5ED838ABC}">
      <dgm:prSet/>
      <dgm:spPr/>
      <dgm:t>
        <a:bodyPr/>
        <a:lstStyle/>
        <a:p>
          <a:endParaRPr lang="el-GR"/>
        </a:p>
      </dgm:t>
    </dgm:pt>
    <dgm:pt modelId="{685880D6-9318-412C-A490-DA969B89D887}">
      <dgm:prSet phldrT="[Κείμενο]" custT="1"/>
      <dgm:spPr/>
      <dgm:t>
        <a:bodyPr/>
        <a:lstStyle/>
        <a:p>
          <a:r>
            <a:rPr lang="en-US" sz="1200" b="1" dirty="0" smtClean="0">
              <a:solidFill>
                <a:srgbClr val="0033CC"/>
              </a:solidFill>
            </a:rPr>
            <a:t>An integrated program designed to foster innovative and export-oriented entrepreneurship</a:t>
          </a:r>
          <a:endParaRPr lang="el-GR" sz="1200" b="1" dirty="0">
            <a:solidFill>
              <a:srgbClr val="0033CC"/>
            </a:solidFill>
          </a:endParaRPr>
        </a:p>
      </dgm:t>
    </dgm:pt>
    <dgm:pt modelId="{F5873EEB-1260-49E8-A42C-3890AB370BB1}" type="parTrans" cxnId="{F23E7FBC-C2D8-49FC-B6D1-5A0248D27405}">
      <dgm:prSet/>
      <dgm:spPr/>
      <dgm:t>
        <a:bodyPr/>
        <a:lstStyle/>
        <a:p>
          <a:endParaRPr lang="el-GR"/>
        </a:p>
      </dgm:t>
    </dgm:pt>
    <dgm:pt modelId="{E46A4616-679C-46DD-83E6-4170995ABA00}" type="sibTrans" cxnId="{F23E7FBC-C2D8-49FC-B6D1-5A0248D27405}">
      <dgm:prSet/>
      <dgm:spPr/>
      <dgm:t>
        <a:bodyPr/>
        <a:lstStyle/>
        <a:p>
          <a:endParaRPr lang="el-GR"/>
        </a:p>
      </dgm:t>
    </dgm:pt>
    <dgm:pt modelId="{6B8F380A-2CD5-49FE-A106-514B6801F559}">
      <dgm:prSet phldrT="[Κείμενο]"/>
      <dgm:spPr/>
      <dgm:t>
        <a:bodyPr/>
        <a:lstStyle/>
        <a:p>
          <a:r>
            <a:rPr lang="en-US" b="1" dirty="0" smtClean="0">
              <a:solidFill>
                <a:srgbClr val="0033CC"/>
              </a:solidFill>
            </a:rPr>
            <a:t>Mutual Fund DELOS</a:t>
          </a:r>
          <a:endParaRPr lang="el-GR" b="1" dirty="0">
            <a:solidFill>
              <a:srgbClr val="0033CC"/>
            </a:solidFill>
          </a:endParaRPr>
        </a:p>
      </dgm:t>
    </dgm:pt>
    <dgm:pt modelId="{F277B833-85DD-4161-8CAF-EDD7471656C5}" type="parTrans" cxnId="{55F75137-31BC-4215-A640-5A826FCC4E37}">
      <dgm:prSet/>
      <dgm:spPr/>
      <dgm:t>
        <a:bodyPr/>
        <a:lstStyle/>
        <a:p>
          <a:endParaRPr lang="el-GR"/>
        </a:p>
      </dgm:t>
    </dgm:pt>
    <dgm:pt modelId="{B9A82786-864E-4AEC-AFC6-BF102299E2B1}" type="sibTrans" cxnId="{55F75137-31BC-4215-A640-5A826FCC4E37}">
      <dgm:prSet/>
      <dgm:spPr/>
      <dgm:t>
        <a:bodyPr/>
        <a:lstStyle/>
        <a:p>
          <a:endParaRPr lang="el-GR"/>
        </a:p>
      </dgm:t>
    </dgm:pt>
    <dgm:pt modelId="{B5F3B989-620B-494E-923D-8406F8806825}">
      <dgm:prSet phldrT="[Κείμενο]" custT="1"/>
      <dgm:spPr/>
      <dgm:t>
        <a:bodyPr/>
        <a:lstStyle/>
        <a:p>
          <a:r>
            <a:rPr lang="en-US" sz="1200" b="1" dirty="0" smtClean="0"/>
            <a:t>Investments</a:t>
          </a:r>
          <a:r>
            <a:rPr lang="en-US" sz="1200" b="1" baseline="0" dirty="0" smtClean="0"/>
            <a:t> in companies active in the sectors of renewable and alternative energy systems</a:t>
          </a:r>
          <a:endParaRPr lang="el-GR" sz="1200" b="1" dirty="0"/>
        </a:p>
      </dgm:t>
    </dgm:pt>
    <dgm:pt modelId="{19F5CA47-0C14-4EFF-907C-5B086B07602D}" type="parTrans" cxnId="{DC52A4CA-FE0F-4911-B090-B895AB659B30}">
      <dgm:prSet/>
      <dgm:spPr/>
      <dgm:t>
        <a:bodyPr/>
        <a:lstStyle/>
        <a:p>
          <a:endParaRPr lang="el-GR"/>
        </a:p>
      </dgm:t>
    </dgm:pt>
    <dgm:pt modelId="{29446645-741F-4D01-AA90-8D300326AB0D}" type="sibTrans" cxnId="{DC52A4CA-FE0F-4911-B090-B895AB659B30}">
      <dgm:prSet/>
      <dgm:spPr/>
      <dgm:t>
        <a:bodyPr/>
        <a:lstStyle/>
        <a:p>
          <a:endParaRPr lang="el-GR"/>
        </a:p>
      </dgm:t>
    </dgm:pt>
    <dgm:pt modelId="{55CEE01A-ECFB-42EF-AB41-D777D85B0A9D}" type="pres">
      <dgm:prSet presAssocID="{5F11C71D-F027-4912-8237-8EFD4C26A150}" presName="Name0" presStyleCnt="0">
        <dgm:presLayoutVars>
          <dgm:chMax/>
          <dgm:chPref/>
          <dgm:dir/>
        </dgm:presLayoutVars>
      </dgm:prSet>
      <dgm:spPr/>
      <dgm:t>
        <a:bodyPr/>
        <a:lstStyle/>
        <a:p>
          <a:endParaRPr lang="el-GR"/>
        </a:p>
      </dgm:t>
    </dgm:pt>
    <dgm:pt modelId="{B97A4F8C-5E6D-4722-9AA9-E729052F71F9}" type="pres">
      <dgm:prSet presAssocID="{FF8E83D0-89E4-417F-8BE7-32F5EBF0DDD2}" presName="composite" presStyleCnt="0">
        <dgm:presLayoutVars>
          <dgm:chMax val="1"/>
          <dgm:chPref val="1"/>
        </dgm:presLayoutVars>
      </dgm:prSet>
      <dgm:spPr/>
      <dgm:t>
        <a:bodyPr/>
        <a:lstStyle/>
        <a:p>
          <a:endParaRPr lang="el-GR"/>
        </a:p>
      </dgm:t>
    </dgm:pt>
    <dgm:pt modelId="{3A1B4704-D053-48BA-B966-9D418EFD6613}" type="pres">
      <dgm:prSet presAssocID="{FF8E83D0-89E4-417F-8BE7-32F5EBF0DDD2}" presName="Accent" presStyleLbl="trAlignAcc1" presStyleIdx="0" presStyleCnt="3" custLinFactNeighborX="-864" custLinFactNeighborY="-2131">
        <dgm:presLayoutVars>
          <dgm:chMax val="0"/>
          <dgm:chPref val="0"/>
        </dgm:presLayoutVars>
      </dgm:prSet>
      <dgm:spPr/>
      <dgm:t>
        <a:bodyPr/>
        <a:lstStyle/>
        <a:p>
          <a:endParaRPr lang="el-GR"/>
        </a:p>
      </dgm:t>
    </dgm:pt>
    <dgm:pt modelId="{66DBA897-FC20-468D-8D23-5D67315F82DD}" type="pres">
      <dgm:prSet presAssocID="{FF8E83D0-89E4-417F-8BE7-32F5EBF0DDD2}" presName="Image" presStyleLbl="alignImgPlace1" presStyleIdx="0" presStyleCnt="3" custLinFactNeighborX="4601" custLinFactNeighborY="-7370">
        <dgm:presLayoutVars>
          <dgm:chMax val="0"/>
          <dgm:chPref val="0"/>
        </dgm:presLayoutVars>
      </dgm:prSet>
      <dgm:spPr>
        <a:blipFill rotWithShape="1">
          <a:blip xmlns:r="http://schemas.openxmlformats.org/officeDocument/2006/relationships" r:embed="rId1"/>
          <a:stretch>
            <a:fillRect/>
          </a:stretch>
        </a:blipFill>
      </dgm:spPr>
      <dgm:t>
        <a:bodyPr/>
        <a:lstStyle/>
        <a:p>
          <a:endParaRPr lang="el-GR"/>
        </a:p>
      </dgm:t>
    </dgm:pt>
    <dgm:pt modelId="{6E4ED825-CF14-4BA3-883C-820E3CF382F7}" type="pres">
      <dgm:prSet presAssocID="{FF8E83D0-89E4-417F-8BE7-32F5EBF0DDD2}" presName="ChildComposite" presStyleCnt="0"/>
      <dgm:spPr/>
      <dgm:t>
        <a:bodyPr/>
        <a:lstStyle/>
        <a:p>
          <a:endParaRPr lang="el-GR"/>
        </a:p>
      </dgm:t>
    </dgm:pt>
    <dgm:pt modelId="{FB9AC0BC-BDD8-44D6-BF12-A11E7AEE461E}" type="pres">
      <dgm:prSet presAssocID="{FF8E83D0-89E4-417F-8BE7-32F5EBF0DDD2}" presName="Child" presStyleLbl="node1" presStyleIdx="0" presStyleCnt="3" custScaleY="179686" custLinFactNeighborX="3259" custLinFactNeighborY="38814">
        <dgm:presLayoutVars>
          <dgm:chMax val="0"/>
          <dgm:chPref val="0"/>
          <dgm:bulletEnabled val="1"/>
        </dgm:presLayoutVars>
      </dgm:prSet>
      <dgm:spPr/>
      <dgm:t>
        <a:bodyPr/>
        <a:lstStyle/>
        <a:p>
          <a:endParaRPr lang="el-GR"/>
        </a:p>
      </dgm:t>
    </dgm:pt>
    <dgm:pt modelId="{8E3AC712-1CDE-402F-BC71-B0CBCBFCA166}" type="pres">
      <dgm:prSet presAssocID="{FF8E83D0-89E4-417F-8BE7-32F5EBF0DDD2}" presName="Parent" presStyleLbl="revTx" presStyleIdx="0" presStyleCnt="3" custLinFactNeighborX="4141" custLinFactNeighborY="4880">
        <dgm:presLayoutVars>
          <dgm:chMax val="1"/>
          <dgm:chPref val="0"/>
          <dgm:bulletEnabled val="1"/>
        </dgm:presLayoutVars>
      </dgm:prSet>
      <dgm:spPr/>
      <dgm:t>
        <a:bodyPr/>
        <a:lstStyle/>
        <a:p>
          <a:endParaRPr lang="el-GR"/>
        </a:p>
      </dgm:t>
    </dgm:pt>
    <dgm:pt modelId="{FE6D7C5E-0A9E-478A-AC29-6C9DA70B952B}" type="pres">
      <dgm:prSet presAssocID="{D635AF07-7778-4186-B675-B2D392FB41AE}" presName="sibTrans" presStyleCnt="0"/>
      <dgm:spPr/>
      <dgm:t>
        <a:bodyPr/>
        <a:lstStyle/>
        <a:p>
          <a:endParaRPr lang="el-GR"/>
        </a:p>
      </dgm:t>
    </dgm:pt>
    <dgm:pt modelId="{5EAFB0AA-B16D-4E19-9522-6A91E2576CB7}" type="pres">
      <dgm:prSet presAssocID="{360EB429-7304-4A72-89E0-C2F137E9E17C}" presName="composite" presStyleCnt="0">
        <dgm:presLayoutVars>
          <dgm:chMax val="1"/>
          <dgm:chPref val="1"/>
        </dgm:presLayoutVars>
      </dgm:prSet>
      <dgm:spPr/>
      <dgm:t>
        <a:bodyPr/>
        <a:lstStyle/>
        <a:p>
          <a:endParaRPr lang="el-GR"/>
        </a:p>
      </dgm:t>
    </dgm:pt>
    <dgm:pt modelId="{39877289-081C-411D-A570-5F2976CE3D44}" type="pres">
      <dgm:prSet presAssocID="{360EB429-7304-4A72-89E0-C2F137E9E17C}" presName="Accent" presStyleLbl="trAlignAcc1" presStyleIdx="1" presStyleCnt="3" custScaleY="74456" custLinFactNeighborX="4432" custLinFactNeighborY="-6427">
        <dgm:presLayoutVars>
          <dgm:chMax val="0"/>
          <dgm:chPref val="0"/>
        </dgm:presLayoutVars>
      </dgm:prSet>
      <dgm:spPr/>
      <dgm:t>
        <a:bodyPr/>
        <a:lstStyle/>
        <a:p>
          <a:endParaRPr lang="el-GR"/>
        </a:p>
      </dgm:t>
    </dgm:pt>
    <dgm:pt modelId="{0A841393-97CA-4B40-BCA3-DECC26D91732}" type="pres">
      <dgm:prSet presAssocID="{360EB429-7304-4A72-89E0-C2F137E9E17C}" presName="Image" presStyleLbl="alignImgPlace1" presStyleIdx="1" presStyleCnt="3" custScaleY="67456">
        <dgm:presLayoutVars>
          <dgm:chMax val="0"/>
          <dgm:chPref val="0"/>
        </dgm:presLayoutVars>
      </dgm:prSet>
      <dgm:spPr>
        <a:blipFill rotWithShape="1">
          <a:blip xmlns:r="http://schemas.openxmlformats.org/officeDocument/2006/relationships" r:embed="rId2"/>
          <a:stretch>
            <a:fillRect/>
          </a:stretch>
        </a:blipFill>
      </dgm:spPr>
      <dgm:t>
        <a:bodyPr/>
        <a:lstStyle/>
        <a:p>
          <a:endParaRPr lang="el-GR"/>
        </a:p>
      </dgm:t>
    </dgm:pt>
    <dgm:pt modelId="{515768A1-6DD3-4918-A40A-E5184235BCE5}" type="pres">
      <dgm:prSet presAssocID="{360EB429-7304-4A72-89E0-C2F137E9E17C}" presName="ChildComposite" presStyleCnt="0"/>
      <dgm:spPr/>
      <dgm:t>
        <a:bodyPr/>
        <a:lstStyle/>
        <a:p>
          <a:endParaRPr lang="el-GR"/>
        </a:p>
      </dgm:t>
    </dgm:pt>
    <dgm:pt modelId="{00DDCFBC-9DAF-4500-9C35-96041A59229A}" type="pres">
      <dgm:prSet presAssocID="{360EB429-7304-4A72-89E0-C2F137E9E17C}" presName="Child" presStyleLbl="node1" presStyleIdx="1" presStyleCnt="3" custScaleX="117310" custScaleY="172137" custLinFactNeighborX="8894" custLinFactNeighborY="73490">
        <dgm:presLayoutVars>
          <dgm:chMax val="0"/>
          <dgm:chPref val="0"/>
          <dgm:bulletEnabled val="1"/>
        </dgm:presLayoutVars>
      </dgm:prSet>
      <dgm:spPr/>
      <dgm:t>
        <a:bodyPr/>
        <a:lstStyle/>
        <a:p>
          <a:endParaRPr lang="el-GR"/>
        </a:p>
      </dgm:t>
    </dgm:pt>
    <dgm:pt modelId="{A29A88D9-53F9-4DE7-973A-D4C7AE78E2D2}" type="pres">
      <dgm:prSet presAssocID="{360EB429-7304-4A72-89E0-C2F137E9E17C}" presName="Parent" presStyleLbl="revTx" presStyleIdx="1" presStyleCnt="3" custLinFactNeighborX="7012" custLinFactNeighborY="50129">
        <dgm:presLayoutVars>
          <dgm:chMax val="1"/>
          <dgm:chPref val="0"/>
          <dgm:bulletEnabled val="1"/>
        </dgm:presLayoutVars>
      </dgm:prSet>
      <dgm:spPr/>
      <dgm:t>
        <a:bodyPr/>
        <a:lstStyle/>
        <a:p>
          <a:endParaRPr lang="el-GR"/>
        </a:p>
      </dgm:t>
    </dgm:pt>
    <dgm:pt modelId="{58879364-FAA3-459A-AFE3-5808EBD531CE}" type="pres">
      <dgm:prSet presAssocID="{EE25546A-F5EB-4855-8C37-B48144706276}" presName="sibTrans" presStyleCnt="0"/>
      <dgm:spPr/>
      <dgm:t>
        <a:bodyPr/>
        <a:lstStyle/>
        <a:p>
          <a:endParaRPr lang="el-GR"/>
        </a:p>
      </dgm:t>
    </dgm:pt>
    <dgm:pt modelId="{472179FB-1567-4A65-A3D5-09BF26DDAFA7}" type="pres">
      <dgm:prSet presAssocID="{6B8F380A-2CD5-49FE-A106-514B6801F559}" presName="composite" presStyleCnt="0">
        <dgm:presLayoutVars>
          <dgm:chMax val="1"/>
          <dgm:chPref val="1"/>
        </dgm:presLayoutVars>
      </dgm:prSet>
      <dgm:spPr/>
      <dgm:t>
        <a:bodyPr/>
        <a:lstStyle/>
        <a:p>
          <a:endParaRPr lang="el-GR"/>
        </a:p>
      </dgm:t>
    </dgm:pt>
    <dgm:pt modelId="{19DE697A-0772-4DAA-921A-2D78C1A13443}" type="pres">
      <dgm:prSet presAssocID="{6B8F380A-2CD5-49FE-A106-514B6801F559}" presName="Accent" presStyleLbl="trAlignAcc1" presStyleIdx="2" presStyleCnt="3" custLinFactNeighborX="-864" custLinFactNeighborY="-2131">
        <dgm:presLayoutVars>
          <dgm:chMax val="0"/>
          <dgm:chPref val="0"/>
        </dgm:presLayoutVars>
      </dgm:prSet>
      <dgm:spPr/>
      <dgm:t>
        <a:bodyPr/>
        <a:lstStyle/>
        <a:p>
          <a:endParaRPr lang="el-GR"/>
        </a:p>
      </dgm:t>
    </dgm:pt>
    <dgm:pt modelId="{E67567D9-32D4-4AAA-BEE5-18B81AD3AE07}" type="pres">
      <dgm:prSet presAssocID="{6B8F380A-2CD5-49FE-A106-514B6801F559}" presName="Image" presStyleLbl="alignImgPlace1" presStyleIdx="2" presStyleCnt="3" custLinFactNeighborX="2591" custLinFactNeighborY="-7370">
        <dgm:presLayoutVars>
          <dgm:chMax val="0"/>
          <dgm:chPref val="0"/>
        </dgm:presLayoutVars>
      </dgm:prSet>
      <dgm:spPr>
        <a:blipFill rotWithShape="1">
          <a:blip xmlns:r="http://schemas.openxmlformats.org/officeDocument/2006/relationships" r:embed="rId3"/>
          <a:stretch>
            <a:fillRect/>
          </a:stretch>
        </a:blipFill>
      </dgm:spPr>
      <dgm:t>
        <a:bodyPr/>
        <a:lstStyle/>
        <a:p>
          <a:endParaRPr lang="el-GR"/>
        </a:p>
      </dgm:t>
    </dgm:pt>
    <dgm:pt modelId="{7EB56A5D-AF33-48F3-B35D-62E2DBB33C13}" type="pres">
      <dgm:prSet presAssocID="{6B8F380A-2CD5-49FE-A106-514B6801F559}" presName="ChildComposite" presStyleCnt="0"/>
      <dgm:spPr/>
      <dgm:t>
        <a:bodyPr/>
        <a:lstStyle/>
        <a:p>
          <a:endParaRPr lang="el-GR"/>
        </a:p>
      </dgm:t>
    </dgm:pt>
    <dgm:pt modelId="{602997B7-12A0-4225-B0EC-EE646C2F9637}" type="pres">
      <dgm:prSet presAssocID="{6B8F380A-2CD5-49FE-A106-514B6801F559}" presName="Child" presStyleLbl="node1" presStyleIdx="2" presStyleCnt="3" custScaleY="167817" custLinFactNeighborX="2534" custLinFactNeighborY="32683">
        <dgm:presLayoutVars>
          <dgm:chMax val="0"/>
          <dgm:chPref val="0"/>
          <dgm:bulletEnabled val="1"/>
        </dgm:presLayoutVars>
      </dgm:prSet>
      <dgm:spPr/>
      <dgm:t>
        <a:bodyPr/>
        <a:lstStyle/>
        <a:p>
          <a:endParaRPr lang="el-GR"/>
        </a:p>
      </dgm:t>
    </dgm:pt>
    <dgm:pt modelId="{84CB77A7-E994-47E2-ACFB-4C8BABF7313B}" type="pres">
      <dgm:prSet presAssocID="{6B8F380A-2CD5-49FE-A106-514B6801F559}" presName="Parent" presStyleLbl="revTx" presStyleIdx="2" presStyleCnt="3">
        <dgm:presLayoutVars>
          <dgm:chMax val="1"/>
          <dgm:chPref val="0"/>
          <dgm:bulletEnabled val="1"/>
        </dgm:presLayoutVars>
      </dgm:prSet>
      <dgm:spPr/>
      <dgm:t>
        <a:bodyPr/>
        <a:lstStyle/>
        <a:p>
          <a:endParaRPr lang="el-GR"/>
        </a:p>
      </dgm:t>
    </dgm:pt>
  </dgm:ptLst>
  <dgm:cxnLst>
    <dgm:cxn modelId="{35A9CAC4-999E-401C-9FCB-19FDB4139A6E}" type="presOf" srcId="{5F11C71D-F027-4912-8237-8EFD4C26A150}" destId="{55CEE01A-ECFB-42EF-AB41-D777D85B0A9D}" srcOrd="0" destOrd="0" presId="urn:microsoft.com/office/officeart/2008/layout/CaptionedPictures"/>
    <dgm:cxn modelId="{41DAD1F2-4F60-49F2-B813-2C594FDDB77F}" type="presOf" srcId="{B5F3B989-620B-494E-923D-8406F8806825}" destId="{602997B7-12A0-4225-B0EC-EE646C2F9637}" srcOrd="0" destOrd="0" presId="urn:microsoft.com/office/officeart/2008/layout/CaptionedPictures"/>
    <dgm:cxn modelId="{DB638248-54DC-4FDB-B865-8A55450E3D94}" srcId="{FF8E83D0-89E4-417F-8BE7-32F5EBF0DDD2}" destId="{15DE27A8-97AE-415C-A77B-3EC98566FD97}" srcOrd="0" destOrd="0" parTransId="{EA5017D6-5CEA-4ACC-B786-E97037439D19}" sibTransId="{6DA315DF-00F2-4673-8F83-72315D746DB4}"/>
    <dgm:cxn modelId="{FE9BEEDA-E85B-4F33-9ED6-595FF6823BC0}" type="presOf" srcId="{FF8E83D0-89E4-417F-8BE7-32F5EBF0DDD2}" destId="{8E3AC712-1CDE-402F-BC71-B0CBCBFCA166}" srcOrd="0" destOrd="0" presId="urn:microsoft.com/office/officeart/2008/layout/CaptionedPictures"/>
    <dgm:cxn modelId="{54BA1FA9-5783-4622-B4B0-62F18B0F9328}" type="presOf" srcId="{685880D6-9318-412C-A490-DA969B89D887}" destId="{00DDCFBC-9DAF-4500-9C35-96041A59229A}" srcOrd="0" destOrd="0" presId="urn:microsoft.com/office/officeart/2008/layout/CaptionedPictures"/>
    <dgm:cxn modelId="{A08EC09E-C332-46EF-B429-83AE8542A83B}" type="presOf" srcId="{6B8F380A-2CD5-49FE-A106-514B6801F559}" destId="{84CB77A7-E994-47E2-ACFB-4C8BABF7313B}" srcOrd="0" destOrd="0" presId="urn:microsoft.com/office/officeart/2008/layout/CaptionedPictures"/>
    <dgm:cxn modelId="{F23E7FBC-C2D8-49FC-B6D1-5A0248D27405}" srcId="{360EB429-7304-4A72-89E0-C2F137E9E17C}" destId="{685880D6-9318-412C-A490-DA969B89D887}" srcOrd="0" destOrd="0" parTransId="{F5873EEB-1260-49E8-A42C-3890AB370BB1}" sibTransId="{E46A4616-679C-46DD-83E6-4170995ABA00}"/>
    <dgm:cxn modelId="{2001BC09-670E-4269-AB09-51AEEB649031}" type="presOf" srcId="{15DE27A8-97AE-415C-A77B-3EC98566FD97}" destId="{FB9AC0BC-BDD8-44D6-BF12-A11E7AEE461E}" srcOrd="0" destOrd="0" presId="urn:microsoft.com/office/officeart/2008/layout/CaptionedPictures"/>
    <dgm:cxn modelId="{55F75137-31BC-4215-A640-5A826FCC4E37}" srcId="{5F11C71D-F027-4912-8237-8EFD4C26A150}" destId="{6B8F380A-2CD5-49FE-A106-514B6801F559}" srcOrd="2" destOrd="0" parTransId="{F277B833-85DD-4161-8CAF-EDD7471656C5}" sibTransId="{B9A82786-864E-4AEC-AFC6-BF102299E2B1}"/>
    <dgm:cxn modelId="{DC52A4CA-FE0F-4911-B090-B895AB659B30}" srcId="{6B8F380A-2CD5-49FE-A106-514B6801F559}" destId="{B5F3B989-620B-494E-923D-8406F8806825}" srcOrd="0" destOrd="0" parTransId="{19F5CA47-0C14-4EFF-907C-5B086B07602D}" sibTransId="{29446645-741F-4D01-AA90-8D300326AB0D}"/>
    <dgm:cxn modelId="{9D6945BF-8B97-4343-9D66-995FC8E37B0F}" type="presOf" srcId="{360EB429-7304-4A72-89E0-C2F137E9E17C}" destId="{A29A88D9-53F9-4DE7-973A-D4C7AE78E2D2}" srcOrd="0" destOrd="0" presId="urn:microsoft.com/office/officeart/2008/layout/CaptionedPictures"/>
    <dgm:cxn modelId="{526AE4FA-816F-4931-B1A0-D7A5ED838ABC}" srcId="{5F11C71D-F027-4912-8237-8EFD4C26A150}" destId="{360EB429-7304-4A72-89E0-C2F137E9E17C}" srcOrd="1" destOrd="0" parTransId="{29AD3F04-98C3-4366-9470-9ACA0CB4EF25}" sibTransId="{EE25546A-F5EB-4855-8C37-B48144706276}"/>
    <dgm:cxn modelId="{FE8F5CB0-D3DB-431F-9B5B-B6C459F69587}" srcId="{5F11C71D-F027-4912-8237-8EFD4C26A150}" destId="{FF8E83D0-89E4-417F-8BE7-32F5EBF0DDD2}" srcOrd="0" destOrd="0" parTransId="{CB6E48E1-CECF-4FB2-A3EB-D32114E10A24}" sibTransId="{D635AF07-7778-4186-B675-B2D392FB41AE}"/>
    <dgm:cxn modelId="{12B986DA-F97B-4DDE-B123-EB52B8917B66}" type="presParOf" srcId="{55CEE01A-ECFB-42EF-AB41-D777D85B0A9D}" destId="{B97A4F8C-5E6D-4722-9AA9-E729052F71F9}" srcOrd="0" destOrd="0" presId="urn:microsoft.com/office/officeart/2008/layout/CaptionedPictures"/>
    <dgm:cxn modelId="{DFA936A4-3230-4E1A-9B55-B99745460E98}" type="presParOf" srcId="{B97A4F8C-5E6D-4722-9AA9-E729052F71F9}" destId="{3A1B4704-D053-48BA-B966-9D418EFD6613}" srcOrd="0" destOrd="0" presId="urn:microsoft.com/office/officeart/2008/layout/CaptionedPictures"/>
    <dgm:cxn modelId="{06217CED-8166-4E37-9D9A-DA49A33182BB}" type="presParOf" srcId="{B97A4F8C-5E6D-4722-9AA9-E729052F71F9}" destId="{66DBA897-FC20-468D-8D23-5D67315F82DD}" srcOrd="1" destOrd="0" presId="urn:microsoft.com/office/officeart/2008/layout/CaptionedPictures"/>
    <dgm:cxn modelId="{A6F6C840-5DE3-4A16-9700-45EC7B27B4E2}" type="presParOf" srcId="{B97A4F8C-5E6D-4722-9AA9-E729052F71F9}" destId="{6E4ED825-CF14-4BA3-883C-820E3CF382F7}" srcOrd="2" destOrd="0" presId="urn:microsoft.com/office/officeart/2008/layout/CaptionedPictures"/>
    <dgm:cxn modelId="{A1D3A959-6756-4D3F-B0FD-98345D7E6D9E}" type="presParOf" srcId="{6E4ED825-CF14-4BA3-883C-820E3CF382F7}" destId="{FB9AC0BC-BDD8-44D6-BF12-A11E7AEE461E}" srcOrd="0" destOrd="0" presId="urn:microsoft.com/office/officeart/2008/layout/CaptionedPictures"/>
    <dgm:cxn modelId="{4A4F6E4A-2917-4232-A5C3-D648BFD4378D}" type="presParOf" srcId="{6E4ED825-CF14-4BA3-883C-820E3CF382F7}" destId="{8E3AC712-1CDE-402F-BC71-B0CBCBFCA166}" srcOrd="1" destOrd="0" presId="urn:microsoft.com/office/officeart/2008/layout/CaptionedPictures"/>
    <dgm:cxn modelId="{D4DA5DF9-54C0-4527-B98B-22883FC5D9BF}" type="presParOf" srcId="{55CEE01A-ECFB-42EF-AB41-D777D85B0A9D}" destId="{FE6D7C5E-0A9E-478A-AC29-6C9DA70B952B}" srcOrd="1" destOrd="0" presId="urn:microsoft.com/office/officeart/2008/layout/CaptionedPictures"/>
    <dgm:cxn modelId="{9753F128-3ABC-48F0-81B4-A8643AE835F2}" type="presParOf" srcId="{55CEE01A-ECFB-42EF-AB41-D777D85B0A9D}" destId="{5EAFB0AA-B16D-4E19-9522-6A91E2576CB7}" srcOrd="2" destOrd="0" presId="urn:microsoft.com/office/officeart/2008/layout/CaptionedPictures"/>
    <dgm:cxn modelId="{BBF15D61-ED09-4FE7-A9EA-6028B13903F5}" type="presParOf" srcId="{5EAFB0AA-B16D-4E19-9522-6A91E2576CB7}" destId="{39877289-081C-411D-A570-5F2976CE3D44}" srcOrd="0" destOrd="0" presId="urn:microsoft.com/office/officeart/2008/layout/CaptionedPictures"/>
    <dgm:cxn modelId="{B755BB5D-EC95-42E3-9E8F-60FDE8EB04FF}" type="presParOf" srcId="{5EAFB0AA-B16D-4E19-9522-6A91E2576CB7}" destId="{0A841393-97CA-4B40-BCA3-DECC26D91732}" srcOrd="1" destOrd="0" presId="urn:microsoft.com/office/officeart/2008/layout/CaptionedPictures"/>
    <dgm:cxn modelId="{DF51CB28-1B21-4D09-BA95-3D93A2DC2C06}" type="presParOf" srcId="{5EAFB0AA-B16D-4E19-9522-6A91E2576CB7}" destId="{515768A1-6DD3-4918-A40A-E5184235BCE5}" srcOrd="2" destOrd="0" presId="urn:microsoft.com/office/officeart/2008/layout/CaptionedPictures"/>
    <dgm:cxn modelId="{D6C81735-A53C-4590-BCCC-8C3F794A8634}" type="presParOf" srcId="{515768A1-6DD3-4918-A40A-E5184235BCE5}" destId="{00DDCFBC-9DAF-4500-9C35-96041A59229A}" srcOrd="0" destOrd="0" presId="urn:microsoft.com/office/officeart/2008/layout/CaptionedPictures"/>
    <dgm:cxn modelId="{53BDD02F-91CD-4FE8-B9D3-91BD0EA6583A}" type="presParOf" srcId="{515768A1-6DD3-4918-A40A-E5184235BCE5}" destId="{A29A88D9-53F9-4DE7-973A-D4C7AE78E2D2}" srcOrd="1" destOrd="0" presId="urn:microsoft.com/office/officeart/2008/layout/CaptionedPictures"/>
    <dgm:cxn modelId="{C916B692-BCF4-4C9E-9797-E6D167857035}" type="presParOf" srcId="{55CEE01A-ECFB-42EF-AB41-D777D85B0A9D}" destId="{58879364-FAA3-459A-AFE3-5808EBD531CE}" srcOrd="3" destOrd="0" presId="urn:microsoft.com/office/officeart/2008/layout/CaptionedPictures"/>
    <dgm:cxn modelId="{0843C3E4-EE44-4B25-9067-3E908AC007FD}" type="presParOf" srcId="{55CEE01A-ECFB-42EF-AB41-D777D85B0A9D}" destId="{472179FB-1567-4A65-A3D5-09BF26DDAFA7}" srcOrd="4" destOrd="0" presId="urn:microsoft.com/office/officeart/2008/layout/CaptionedPictures"/>
    <dgm:cxn modelId="{1A4E235B-68C3-45D9-A64A-03ED5856E25B}" type="presParOf" srcId="{472179FB-1567-4A65-A3D5-09BF26DDAFA7}" destId="{19DE697A-0772-4DAA-921A-2D78C1A13443}" srcOrd="0" destOrd="0" presId="urn:microsoft.com/office/officeart/2008/layout/CaptionedPictures"/>
    <dgm:cxn modelId="{9B1C488C-AA8F-4CE9-9BCA-4A51E682A6CB}" type="presParOf" srcId="{472179FB-1567-4A65-A3D5-09BF26DDAFA7}" destId="{E67567D9-32D4-4AAA-BEE5-18B81AD3AE07}" srcOrd="1" destOrd="0" presId="urn:microsoft.com/office/officeart/2008/layout/CaptionedPictures"/>
    <dgm:cxn modelId="{1D609EFF-7204-4811-8201-DB918CD35F92}" type="presParOf" srcId="{472179FB-1567-4A65-A3D5-09BF26DDAFA7}" destId="{7EB56A5D-AF33-48F3-B35D-62E2DBB33C13}" srcOrd="2" destOrd="0" presId="urn:microsoft.com/office/officeart/2008/layout/CaptionedPictures"/>
    <dgm:cxn modelId="{771FEAA5-1DF9-44E7-BC48-E15CDCD6838A}" type="presParOf" srcId="{7EB56A5D-AF33-48F3-B35D-62E2DBB33C13}" destId="{602997B7-12A0-4225-B0EC-EE646C2F9637}" srcOrd="0" destOrd="0" presId="urn:microsoft.com/office/officeart/2008/layout/CaptionedPictures"/>
    <dgm:cxn modelId="{635167A4-2C00-4316-BA62-F96C55052E13}" type="presParOf" srcId="{7EB56A5D-AF33-48F3-B35D-62E2DBB33C13}" destId="{84CB77A7-E994-47E2-ACFB-4C8BABF7313B}"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879E1C-43CE-4622-B31B-C0F1DC0A0F95}"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l-GR"/>
        </a:p>
      </dgm:t>
    </dgm:pt>
    <dgm:pt modelId="{7F519C55-71C4-482C-83CF-F0D63639E156}">
      <dgm:prSet phldrT="[Κείμενο]" custT="1"/>
      <dgm:spPr/>
      <dgm:t>
        <a:bodyPr/>
        <a:lstStyle/>
        <a:p>
          <a:r>
            <a:rPr lang="en-US" sz="1200" dirty="0" smtClean="0">
              <a:solidFill>
                <a:srgbClr val="0070C0"/>
              </a:solidFill>
            </a:rPr>
            <a:t>Social Responsibility Award by</a:t>
          </a:r>
          <a:r>
            <a:rPr lang="el-GR" sz="1200" dirty="0" smtClean="0">
              <a:solidFill>
                <a:srgbClr val="0070C0"/>
              </a:solidFill>
            </a:rPr>
            <a:t> CR INDEX 2014</a:t>
          </a:r>
          <a:endParaRPr lang="el-GR" sz="1200" dirty="0">
            <a:solidFill>
              <a:srgbClr val="0070C0"/>
            </a:solidFill>
          </a:endParaRPr>
        </a:p>
      </dgm:t>
    </dgm:pt>
    <dgm:pt modelId="{36A29C2F-8CA3-436B-9223-14EBDED570BD}" type="parTrans" cxnId="{5CF0E791-A62F-4179-ABCF-F805933B777B}">
      <dgm:prSet/>
      <dgm:spPr/>
      <dgm:t>
        <a:bodyPr/>
        <a:lstStyle/>
        <a:p>
          <a:endParaRPr lang="el-GR"/>
        </a:p>
      </dgm:t>
    </dgm:pt>
    <dgm:pt modelId="{1638A871-BB78-4354-B235-EEA16EF31F35}" type="sibTrans" cxnId="{5CF0E791-A62F-4179-ABCF-F805933B777B}">
      <dgm:prSet/>
      <dgm:spPr/>
      <dgm:t>
        <a:bodyPr/>
        <a:lstStyle/>
        <a:p>
          <a:endParaRPr lang="el-GR"/>
        </a:p>
      </dgm:t>
    </dgm:pt>
    <dgm:pt modelId="{CEC4E7DF-30F4-4DFB-9DFA-D27F74F4F307}">
      <dgm:prSet phldrT="[Κείμενο]" custT="1"/>
      <dgm:spPr/>
      <dgm:t>
        <a:bodyPr/>
        <a:lstStyle/>
        <a:p>
          <a:r>
            <a:rPr lang="en-US" sz="1200" dirty="0" smtClean="0">
              <a:solidFill>
                <a:srgbClr val="0070C0"/>
              </a:solidFill>
            </a:rPr>
            <a:t>Ethos Sustainability Premier Award 2014</a:t>
          </a:r>
          <a:endParaRPr lang="el-GR" sz="1200" dirty="0">
            <a:solidFill>
              <a:srgbClr val="0070C0"/>
            </a:solidFill>
          </a:endParaRPr>
        </a:p>
      </dgm:t>
    </dgm:pt>
    <dgm:pt modelId="{86E94AA1-418D-40C8-AD27-F628861E5FD9}" type="parTrans" cxnId="{F1A8E286-413D-4E2F-8F3E-D67623E00314}">
      <dgm:prSet/>
      <dgm:spPr/>
      <dgm:t>
        <a:bodyPr/>
        <a:lstStyle/>
        <a:p>
          <a:endParaRPr lang="el-GR"/>
        </a:p>
      </dgm:t>
    </dgm:pt>
    <dgm:pt modelId="{144004C8-092E-4980-9F37-DC85E6E3DD48}" type="sibTrans" cxnId="{F1A8E286-413D-4E2F-8F3E-D67623E00314}">
      <dgm:prSet/>
      <dgm:spPr/>
      <dgm:t>
        <a:bodyPr/>
        <a:lstStyle/>
        <a:p>
          <a:endParaRPr lang="el-GR"/>
        </a:p>
      </dgm:t>
    </dgm:pt>
    <dgm:pt modelId="{7DEEFF5E-DADD-46A6-B22E-4A036975CD8F}">
      <dgm:prSet phldrT="[Κείμενο]"/>
      <dgm:spPr/>
      <dgm:t>
        <a:bodyPr/>
        <a:lstStyle/>
        <a:p>
          <a:r>
            <a:rPr lang="en-US" dirty="0" smtClean="0"/>
            <a:t>Golden Prize for Business Ethics to NBG</a:t>
          </a:r>
          <a:endParaRPr lang="el-GR" dirty="0"/>
        </a:p>
      </dgm:t>
    </dgm:pt>
    <dgm:pt modelId="{3C23BB06-53EF-44AC-BDD4-6B19279486E1}" type="parTrans" cxnId="{CD2F0CA9-C2E3-49BC-91EE-1DF7574668F7}">
      <dgm:prSet/>
      <dgm:spPr/>
      <dgm:t>
        <a:bodyPr/>
        <a:lstStyle/>
        <a:p>
          <a:endParaRPr lang="el-GR"/>
        </a:p>
      </dgm:t>
    </dgm:pt>
    <dgm:pt modelId="{2FF0A1AD-3E73-4F61-A8AD-773243066957}" type="sibTrans" cxnId="{CD2F0CA9-C2E3-49BC-91EE-1DF7574668F7}">
      <dgm:prSet/>
      <dgm:spPr/>
      <dgm:t>
        <a:bodyPr/>
        <a:lstStyle/>
        <a:p>
          <a:endParaRPr lang="el-GR"/>
        </a:p>
      </dgm:t>
    </dgm:pt>
    <dgm:pt modelId="{4103D6B0-E2FC-4BCF-A44A-82812CA665BF}">
      <dgm:prSet phldrT="[Κείμενο]"/>
      <dgm:spPr/>
      <dgm:t>
        <a:bodyPr/>
        <a:lstStyle/>
        <a:p>
          <a:r>
            <a:rPr lang="en-US" dirty="0" smtClean="0"/>
            <a:t>Award in the Business Ethics Category to NBG Ombudsman Office </a:t>
          </a:r>
          <a:endParaRPr lang="el-GR" dirty="0"/>
        </a:p>
      </dgm:t>
    </dgm:pt>
    <dgm:pt modelId="{3A89D69B-7F7A-4E20-A08E-044C9E3BCD6A}" type="parTrans" cxnId="{D1F0748E-F429-492E-8635-F5C176A26AC7}">
      <dgm:prSet/>
      <dgm:spPr/>
      <dgm:t>
        <a:bodyPr/>
        <a:lstStyle/>
        <a:p>
          <a:endParaRPr lang="el-GR"/>
        </a:p>
      </dgm:t>
    </dgm:pt>
    <dgm:pt modelId="{24D7B720-7294-43FA-9F68-72E2064FFEDE}" type="sibTrans" cxnId="{D1F0748E-F429-492E-8635-F5C176A26AC7}">
      <dgm:prSet/>
      <dgm:spPr/>
      <dgm:t>
        <a:bodyPr/>
        <a:lstStyle/>
        <a:p>
          <a:endParaRPr lang="el-GR"/>
        </a:p>
      </dgm:t>
    </dgm:pt>
    <dgm:pt modelId="{5F41A777-5471-4E23-BF2F-B829BB5A2658}">
      <dgm:prSet phldrT="[Κείμενο]" custT="1"/>
      <dgm:spPr/>
      <dgm:t>
        <a:bodyPr/>
        <a:lstStyle/>
        <a:p>
          <a:r>
            <a:rPr lang="en-US" sz="1200" dirty="0" smtClean="0"/>
            <a:t>‘Volunteerism’ prize awarded to NBG by Junior Achievement Greece (JA Greece)</a:t>
          </a:r>
          <a:endParaRPr lang="el-GR" sz="1200" dirty="0"/>
        </a:p>
      </dgm:t>
    </dgm:pt>
    <dgm:pt modelId="{3769D6DD-296B-4B17-A7CA-6DB6E90DABCE}" type="parTrans" cxnId="{88863CEC-18CD-47BB-8B8B-7D908C1C4EA8}">
      <dgm:prSet/>
      <dgm:spPr/>
      <dgm:t>
        <a:bodyPr/>
        <a:lstStyle/>
        <a:p>
          <a:endParaRPr lang="el-GR"/>
        </a:p>
      </dgm:t>
    </dgm:pt>
    <dgm:pt modelId="{F45B12FD-F684-478A-8E9B-F8119FE23BB3}" type="sibTrans" cxnId="{88863CEC-18CD-47BB-8B8B-7D908C1C4EA8}">
      <dgm:prSet/>
      <dgm:spPr/>
      <dgm:t>
        <a:bodyPr/>
        <a:lstStyle/>
        <a:p>
          <a:endParaRPr lang="el-GR"/>
        </a:p>
      </dgm:t>
    </dgm:pt>
    <dgm:pt modelId="{362D67AC-F117-472F-88BE-1B0CA8BFECE2}" type="pres">
      <dgm:prSet presAssocID="{85879E1C-43CE-4622-B31B-C0F1DC0A0F95}" presName="cycle" presStyleCnt="0">
        <dgm:presLayoutVars>
          <dgm:dir/>
          <dgm:resizeHandles val="exact"/>
        </dgm:presLayoutVars>
      </dgm:prSet>
      <dgm:spPr/>
      <dgm:t>
        <a:bodyPr/>
        <a:lstStyle/>
        <a:p>
          <a:endParaRPr lang="el-GR"/>
        </a:p>
      </dgm:t>
    </dgm:pt>
    <dgm:pt modelId="{BB237526-3802-4A83-B205-33F2D25E8C1F}" type="pres">
      <dgm:prSet presAssocID="{7F519C55-71C4-482C-83CF-F0D63639E156}" presName="node" presStyleLbl="node1" presStyleIdx="0" presStyleCnt="5">
        <dgm:presLayoutVars>
          <dgm:bulletEnabled val="1"/>
        </dgm:presLayoutVars>
      </dgm:prSet>
      <dgm:spPr/>
      <dgm:t>
        <a:bodyPr/>
        <a:lstStyle/>
        <a:p>
          <a:endParaRPr lang="el-GR"/>
        </a:p>
      </dgm:t>
    </dgm:pt>
    <dgm:pt modelId="{5321D2BB-2C25-4D9A-9791-739B6519EB28}" type="pres">
      <dgm:prSet presAssocID="{7F519C55-71C4-482C-83CF-F0D63639E156}" presName="spNode" presStyleCnt="0"/>
      <dgm:spPr/>
    </dgm:pt>
    <dgm:pt modelId="{EC04C798-F9F2-43ED-AC96-694A8DB7F5F4}" type="pres">
      <dgm:prSet presAssocID="{1638A871-BB78-4354-B235-EEA16EF31F35}" presName="sibTrans" presStyleLbl="sibTrans1D1" presStyleIdx="0" presStyleCnt="5"/>
      <dgm:spPr/>
      <dgm:t>
        <a:bodyPr/>
        <a:lstStyle/>
        <a:p>
          <a:endParaRPr lang="el-GR"/>
        </a:p>
      </dgm:t>
    </dgm:pt>
    <dgm:pt modelId="{0C5A38BA-F2A0-4315-891C-14D8E45EFB0C}" type="pres">
      <dgm:prSet presAssocID="{CEC4E7DF-30F4-4DFB-9DFA-D27F74F4F307}" presName="node" presStyleLbl="node1" presStyleIdx="1" presStyleCnt="5">
        <dgm:presLayoutVars>
          <dgm:bulletEnabled val="1"/>
        </dgm:presLayoutVars>
      </dgm:prSet>
      <dgm:spPr/>
      <dgm:t>
        <a:bodyPr/>
        <a:lstStyle/>
        <a:p>
          <a:endParaRPr lang="el-GR"/>
        </a:p>
      </dgm:t>
    </dgm:pt>
    <dgm:pt modelId="{B0D1AD55-EFA0-42E5-82BA-8C1E5EC92AB6}" type="pres">
      <dgm:prSet presAssocID="{CEC4E7DF-30F4-4DFB-9DFA-D27F74F4F307}" presName="spNode" presStyleCnt="0"/>
      <dgm:spPr/>
    </dgm:pt>
    <dgm:pt modelId="{07004E62-E2C5-47C0-9A69-F4FD4F349F65}" type="pres">
      <dgm:prSet presAssocID="{144004C8-092E-4980-9F37-DC85E6E3DD48}" presName="sibTrans" presStyleLbl="sibTrans1D1" presStyleIdx="1" presStyleCnt="5"/>
      <dgm:spPr/>
      <dgm:t>
        <a:bodyPr/>
        <a:lstStyle/>
        <a:p>
          <a:endParaRPr lang="el-GR"/>
        </a:p>
      </dgm:t>
    </dgm:pt>
    <dgm:pt modelId="{F902BC99-79CC-43BB-B063-BE0CDF271338}" type="pres">
      <dgm:prSet presAssocID="{7DEEFF5E-DADD-46A6-B22E-4A036975CD8F}" presName="node" presStyleLbl="node1" presStyleIdx="2" presStyleCnt="5">
        <dgm:presLayoutVars>
          <dgm:bulletEnabled val="1"/>
        </dgm:presLayoutVars>
      </dgm:prSet>
      <dgm:spPr/>
      <dgm:t>
        <a:bodyPr/>
        <a:lstStyle/>
        <a:p>
          <a:endParaRPr lang="el-GR"/>
        </a:p>
      </dgm:t>
    </dgm:pt>
    <dgm:pt modelId="{3BB202E2-A844-4D6B-AFFF-C7AD74662199}" type="pres">
      <dgm:prSet presAssocID="{7DEEFF5E-DADD-46A6-B22E-4A036975CD8F}" presName="spNode" presStyleCnt="0"/>
      <dgm:spPr/>
    </dgm:pt>
    <dgm:pt modelId="{AA0AE214-2DE2-4140-961E-BF48E169CF2B}" type="pres">
      <dgm:prSet presAssocID="{2FF0A1AD-3E73-4F61-A8AD-773243066957}" presName="sibTrans" presStyleLbl="sibTrans1D1" presStyleIdx="2" presStyleCnt="5"/>
      <dgm:spPr/>
      <dgm:t>
        <a:bodyPr/>
        <a:lstStyle/>
        <a:p>
          <a:endParaRPr lang="el-GR"/>
        </a:p>
      </dgm:t>
    </dgm:pt>
    <dgm:pt modelId="{3AD5CD5F-B721-4F59-85D4-8B8B60A1D2B1}" type="pres">
      <dgm:prSet presAssocID="{4103D6B0-E2FC-4BCF-A44A-82812CA665BF}" presName="node" presStyleLbl="node1" presStyleIdx="3" presStyleCnt="5">
        <dgm:presLayoutVars>
          <dgm:bulletEnabled val="1"/>
        </dgm:presLayoutVars>
      </dgm:prSet>
      <dgm:spPr/>
      <dgm:t>
        <a:bodyPr/>
        <a:lstStyle/>
        <a:p>
          <a:endParaRPr lang="el-GR"/>
        </a:p>
      </dgm:t>
    </dgm:pt>
    <dgm:pt modelId="{17B7256F-3715-464D-BFCE-D506C3EDAFAA}" type="pres">
      <dgm:prSet presAssocID="{4103D6B0-E2FC-4BCF-A44A-82812CA665BF}" presName="spNode" presStyleCnt="0"/>
      <dgm:spPr/>
    </dgm:pt>
    <dgm:pt modelId="{C16ADCAA-CD6D-4ADE-9861-03FACF69B392}" type="pres">
      <dgm:prSet presAssocID="{24D7B720-7294-43FA-9F68-72E2064FFEDE}" presName="sibTrans" presStyleLbl="sibTrans1D1" presStyleIdx="3" presStyleCnt="5"/>
      <dgm:spPr/>
      <dgm:t>
        <a:bodyPr/>
        <a:lstStyle/>
        <a:p>
          <a:endParaRPr lang="el-GR"/>
        </a:p>
      </dgm:t>
    </dgm:pt>
    <dgm:pt modelId="{E33F9542-8C46-4C7E-A3ED-6DEE2AFA3315}" type="pres">
      <dgm:prSet presAssocID="{5F41A777-5471-4E23-BF2F-B829BB5A2658}" presName="node" presStyleLbl="node1" presStyleIdx="4" presStyleCnt="5">
        <dgm:presLayoutVars>
          <dgm:bulletEnabled val="1"/>
        </dgm:presLayoutVars>
      </dgm:prSet>
      <dgm:spPr/>
      <dgm:t>
        <a:bodyPr/>
        <a:lstStyle/>
        <a:p>
          <a:endParaRPr lang="el-GR"/>
        </a:p>
      </dgm:t>
    </dgm:pt>
    <dgm:pt modelId="{EC491089-00A7-426D-85CC-6E4725BCE6EC}" type="pres">
      <dgm:prSet presAssocID="{5F41A777-5471-4E23-BF2F-B829BB5A2658}" presName="spNode" presStyleCnt="0"/>
      <dgm:spPr/>
    </dgm:pt>
    <dgm:pt modelId="{2029922F-42A4-4456-ADA3-E38C32C51AB8}" type="pres">
      <dgm:prSet presAssocID="{F45B12FD-F684-478A-8E9B-F8119FE23BB3}" presName="sibTrans" presStyleLbl="sibTrans1D1" presStyleIdx="4" presStyleCnt="5"/>
      <dgm:spPr/>
      <dgm:t>
        <a:bodyPr/>
        <a:lstStyle/>
        <a:p>
          <a:endParaRPr lang="el-GR"/>
        </a:p>
      </dgm:t>
    </dgm:pt>
  </dgm:ptLst>
  <dgm:cxnLst>
    <dgm:cxn modelId="{8BC89306-12DB-4A98-A745-901C05E56B6A}" type="presOf" srcId="{85879E1C-43CE-4622-B31B-C0F1DC0A0F95}" destId="{362D67AC-F117-472F-88BE-1B0CA8BFECE2}" srcOrd="0" destOrd="0" presId="urn:microsoft.com/office/officeart/2005/8/layout/cycle5"/>
    <dgm:cxn modelId="{89760BDC-5581-4278-9258-9B83F1DF2EFC}" type="presOf" srcId="{1638A871-BB78-4354-B235-EEA16EF31F35}" destId="{EC04C798-F9F2-43ED-AC96-694A8DB7F5F4}" srcOrd="0" destOrd="0" presId="urn:microsoft.com/office/officeart/2005/8/layout/cycle5"/>
    <dgm:cxn modelId="{05BA9825-74F5-4DF3-B2DD-AB7CD1D692D5}" type="presOf" srcId="{2FF0A1AD-3E73-4F61-A8AD-773243066957}" destId="{AA0AE214-2DE2-4140-961E-BF48E169CF2B}" srcOrd="0" destOrd="0" presId="urn:microsoft.com/office/officeart/2005/8/layout/cycle5"/>
    <dgm:cxn modelId="{35784E43-B0AA-409D-8982-0FF4B64AC559}" type="presOf" srcId="{24D7B720-7294-43FA-9F68-72E2064FFEDE}" destId="{C16ADCAA-CD6D-4ADE-9861-03FACF69B392}" srcOrd="0" destOrd="0" presId="urn:microsoft.com/office/officeart/2005/8/layout/cycle5"/>
    <dgm:cxn modelId="{D1F0748E-F429-492E-8635-F5C176A26AC7}" srcId="{85879E1C-43CE-4622-B31B-C0F1DC0A0F95}" destId="{4103D6B0-E2FC-4BCF-A44A-82812CA665BF}" srcOrd="3" destOrd="0" parTransId="{3A89D69B-7F7A-4E20-A08E-044C9E3BCD6A}" sibTransId="{24D7B720-7294-43FA-9F68-72E2064FFEDE}"/>
    <dgm:cxn modelId="{F1A8E286-413D-4E2F-8F3E-D67623E00314}" srcId="{85879E1C-43CE-4622-B31B-C0F1DC0A0F95}" destId="{CEC4E7DF-30F4-4DFB-9DFA-D27F74F4F307}" srcOrd="1" destOrd="0" parTransId="{86E94AA1-418D-40C8-AD27-F628861E5FD9}" sibTransId="{144004C8-092E-4980-9F37-DC85E6E3DD48}"/>
    <dgm:cxn modelId="{F7A2576A-3249-428D-A35C-851B60DEF90F}" type="presOf" srcId="{4103D6B0-E2FC-4BCF-A44A-82812CA665BF}" destId="{3AD5CD5F-B721-4F59-85D4-8B8B60A1D2B1}" srcOrd="0" destOrd="0" presId="urn:microsoft.com/office/officeart/2005/8/layout/cycle5"/>
    <dgm:cxn modelId="{E7EBEF4D-ECC5-4720-ADA1-D727B0CEE276}" type="presOf" srcId="{CEC4E7DF-30F4-4DFB-9DFA-D27F74F4F307}" destId="{0C5A38BA-F2A0-4315-891C-14D8E45EFB0C}" srcOrd="0" destOrd="0" presId="urn:microsoft.com/office/officeart/2005/8/layout/cycle5"/>
    <dgm:cxn modelId="{F7F1A29D-AC75-4CEC-9258-D8705E4A8F23}" type="presOf" srcId="{F45B12FD-F684-478A-8E9B-F8119FE23BB3}" destId="{2029922F-42A4-4456-ADA3-E38C32C51AB8}" srcOrd="0" destOrd="0" presId="urn:microsoft.com/office/officeart/2005/8/layout/cycle5"/>
    <dgm:cxn modelId="{CD2F0CA9-C2E3-49BC-91EE-1DF7574668F7}" srcId="{85879E1C-43CE-4622-B31B-C0F1DC0A0F95}" destId="{7DEEFF5E-DADD-46A6-B22E-4A036975CD8F}" srcOrd="2" destOrd="0" parTransId="{3C23BB06-53EF-44AC-BDD4-6B19279486E1}" sibTransId="{2FF0A1AD-3E73-4F61-A8AD-773243066957}"/>
    <dgm:cxn modelId="{6BF379C4-FF12-4113-83C8-7AF3484E4D9E}" type="presOf" srcId="{144004C8-092E-4980-9F37-DC85E6E3DD48}" destId="{07004E62-E2C5-47C0-9A69-F4FD4F349F65}" srcOrd="0" destOrd="0" presId="urn:microsoft.com/office/officeart/2005/8/layout/cycle5"/>
    <dgm:cxn modelId="{3D04E40A-8C01-4035-9549-32DDDF56DBE6}" type="presOf" srcId="{7DEEFF5E-DADD-46A6-B22E-4A036975CD8F}" destId="{F902BC99-79CC-43BB-B063-BE0CDF271338}" srcOrd="0" destOrd="0" presId="urn:microsoft.com/office/officeart/2005/8/layout/cycle5"/>
    <dgm:cxn modelId="{D8A7D6E9-4C0E-464D-A8A2-0D9E07657885}" type="presOf" srcId="{5F41A777-5471-4E23-BF2F-B829BB5A2658}" destId="{E33F9542-8C46-4C7E-A3ED-6DEE2AFA3315}" srcOrd="0" destOrd="0" presId="urn:microsoft.com/office/officeart/2005/8/layout/cycle5"/>
    <dgm:cxn modelId="{5CF0E791-A62F-4179-ABCF-F805933B777B}" srcId="{85879E1C-43CE-4622-B31B-C0F1DC0A0F95}" destId="{7F519C55-71C4-482C-83CF-F0D63639E156}" srcOrd="0" destOrd="0" parTransId="{36A29C2F-8CA3-436B-9223-14EBDED570BD}" sibTransId="{1638A871-BB78-4354-B235-EEA16EF31F35}"/>
    <dgm:cxn modelId="{88863CEC-18CD-47BB-8B8B-7D908C1C4EA8}" srcId="{85879E1C-43CE-4622-B31B-C0F1DC0A0F95}" destId="{5F41A777-5471-4E23-BF2F-B829BB5A2658}" srcOrd="4" destOrd="0" parTransId="{3769D6DD-296B-4B17-A7CA-6DB6E90DABCE}" sibTransId="{F45B12FD-F684-478A-8E9B-F8119FE23BB3}"/>
    <dgm:cxn modelId="{594FB367-49D0-466F-B061-47C6508E2DFD}" type="presOf" srcId="{7F519C55-71C4-482C-83CF-F0D63639E156}" destId="{BB237526-3802-4A83-B205-33F2D25E8C1F}" srcOrd="0" destOrd="0" presId="urn:microsoft.com/office/officeart/2005/8/layout/cycle5"/>
    <dgm:cxn modelId="{A79A3D90-624A-48F8-8AA3-66E2B0BA090A}" type="presParOf" srcId="{362D67AC-F117-472F-88BE-1B0CA8BFECE2}" destId="{BB237526-3802-4A83-B205-33F2D25E8C1F}" srcOrd="0" destOrd="0" presId="urn:microsoft.com/office/officeart/2005/8/layout/cycle5"/>
    <dgm:cxn modelId="{DB33C733-2535-49C4-8CF9-57904CAAA0BD}" type="presParOf" srcId="{362D67AC-F117-472F-88BE-1B0CA8BFECE2}" destId="{5321D2BB-2C25-4D9A-9791-739B6519EB28}" srcOrd="1" destOrd="0" presId="urn:microsoft.com/office/officeart/2005/8/layout/cycle5"/>
    <dgm:cxn modelId="{6B2EE559-DE06-4D2D-AF78-4C58945B52A7}" type="presParOf" srcId="{362D67AC-F117-472F-88BE-1B0CA8BFECE2}" destId="{EC04C798-F9F2-43ED-AC96-694A8DB7F5F4}" srcOrd="2" destOrd="0" presId="urn:microsoft.com/office/officeart/2005/8/layout/cycle5"/>
    <dgm:cxn modelId="{27D78209-EDF6-4F97-8C00-5E62BEEA46E7}" type="presParOf" srcId="{362D67AC-F117-472F-88BE-1B0CA8BFECE2}" destId="{0C5A38BA-F2A0-4315-891C-14D8E45EFB0C}" srcOrd="3" destOrd="0" presId="urn:microsoft.com/office/officeart/2005/8/layout/cycle5"/>
    <dgm:cxn modelId="{1684964E-93D9-4E5C-82B4-58D3D592746F}" type="presParOf" srcId="{362D67AC-F117-472F-88BE-1B0CA8BFECE2}" destId="{B0D1AD55-EFA0-42E5-82BA-8C1E5EC92AB6}" srcOrd="4" destOrd="0" presId="urn:microsoft.com/office/officeart/2005/8/layout/cycle5"/>
    <dgm:cxn modelId="{283AF518-66F7-4BD4-A926-370CBB7E8060}" type="presParOf" srcId="{362D67AC-F117-472F-88BE-1B0CA8BFECE2}" destId="{07004E62-E2C5-47C0-9A69-F4FD4F349F65}" srcOrd="5" destOrd="0" presId="urn:microsoft.com/office/officeart/2005/8/layout/cycle5"/>
    <dgm:cxn modelId="{EBE4E086-7365-45FF-81CA-9A673A43D644}" type="presParOf" srcId="{362D67AC-F117-472F-88BE-1B0CA8BFECE2}" destId="{F902BC99-79CC-43BB-B063-BE0CDF271338}" srcOrd="6" destOrd="0" presId="urn:microsoft.com/office/officeart/2005/8/layout/cycle5"/>
    <dgm:cxn modelId="{BFB454FC-C4E9-427E-973C-40FD456F197B}" type="presParOf" srcId="{362D67AC-F117-472F-88BE-1B0CA8BFECE2}" destId="{3BB202E2-A844-4D6B-AFFF-C7AD74662199}" srcOrd="7" destOrd="0" presId="urn:microsoft.com/office/officeart/2005/8/layout/cycle5"/>
    <dgm:cxn modelId="{260BF686-3C58-41BC-B5B8-6B7D4A1EC7B0}" type="presParOf" srcId="{362D67AC-F117-472F-88BE-1B0CA8BFECE2}" destId="{AA0AE214-2DE2-4140-961E-BF48E169CF2B}" srcOrd="8" destOrd="0" presId="urn:microsoft.com/office/officeart/2005/8/layout/cycle5"/>
    <dgm:cxn modelId="{E0C15467-3091-4E2B-9D1D-705DFC1418D8}" type="presParOf" srcId="{362D67AC-F117-472F-88BE-1B0CA8BFECE2}" destId="{3AD5CD5F-B721-4F59-85D4-8B8B60A1D2B1}" srcOrd="9" destOrd="0" presId="urn:microsoft.com/office/officeart/2005/8/layout/cycle5"/>
    <dgm:cxn modelId="{F6E1E5A5-CCD3-4BEC-95BE-22671FCA7B31}" type="presParOf" srcId="{362D67AC-F117-472F-88BE-1B0CA8BFECE2}" destId="{17B7256F-3715-464D-BFCE-D506C3EDAFAA}" srcOrd="10" destOrd="0" presId="urn:microsoft.com/office/officeart/2005/8/layout/cycle5"/>
    <dgm:cxn modelId="{09669CC4-DAF3-41A5-9D68-7853F6454881}" type="presParOf" srcId="{362D67AC-F117-472F-88BE-1B0CA8BFECE2}" destId="{C16ADCAA-CD6D-4ADE-9861-03FACF69B392}" srcOrd="11" destOrd="0" presId="urn:microsoft.com/office/officeart/2005/8/layout/cycle5"/>
    <dgm:cxn modelId="{89DDDE3D-84A6-4068-AB9C-948A990022A4}" type="presParOf" srcId="{362D67AC-F117-472F-88BE-1B0CA8BFECE2}" destId="{E33F9542-8C46-4C7E-A3ED-6DEE2AFA3315}" srcOrd="12" destOrd="0" presId="urn:microsoft.com/office/officeart/2005/8/layout/cycle5"/>
    <dgm:cxn modelId="{B26DF443-89BA-400D-BB85-DAC6015A8FB1}" type="presParOf" srcId="{362D67AC-F117-472F-88BE-1B0CA8BFECE2}" destId="{EC491089-00A7-426D-85CC-6E4725BCE6EC}" srcOrd="13" destOrd="0" presId="urn:microsoft.com/office/officeart/2005/8/layout/cycle5"/>
    <dgm:cxn modelId="{CAD97D58-524E-4634-BDB5-1D051B934939}" type="presParOf" srcId="{362D67AC-F117-472F-88BE-1B0CA8BFECE2}" destId="{2029922F-42A4-4456-ADA3-E38C32C51AB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80DAF-F017-4D07-B2B6-83077C3376D0}">
      <dsp:nvSpPr>
        <dsp:cNvPr id="0" name=""/>
        <dsp:cNvSpPr/>
      </dsp:nvSpPr>
      <dsp:spPr>
        <a:xfrm>
          <a:off x="921949" y="243058"/>
          <a:ext cx="1909594" cy="2246581"/>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EFEE7331-20CA-443D-B169-60A187327226}">
      <dsp:nvSpPr>
        <dsp:cNvPr id="0" name=""/>
        <dsp:cNvSpPr/>
      </dsp:nvSpPr>
      <dsp:spPr>
        <a:xfrm>
          <a:off x="1027588" y="311893"/>
          <a:ext cx="1718635" cy="1460278"/>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C6A80-6A10-4640-87C2-9EA2AF9BFDC1}">
      <dsp:nvSpPr>
        <dsp:cNvPr id="0" name=""/>
        <dsp:cNvSpPr/>
      </dsp:nvSpPr>
      <dsp:spPr>
        <a:xfrm>
          <a:off x="1027588" y="1772172"/>
          <a:ext cx="1718635" cy="60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l-GR" sz="1400" b="1" kern="1200" dirty="0">
            <a:solidFill>
              <a:srgbClr val="0070C0"/>
            </a:solidFill>
          </a:endParaRPr>
        </a:p>
      </dsp:txBody>
      <dsp:txXfrm>
        <a:off x="1027588" y="1772172"/>
        <a:ext cx="1718635" cy="606577"/>
      </dsp:txXfrm>
    </dsp:sp>
    <dsp:sp modelId="{ECD95A0C-CEDF-425B-8ABC-F61668814F75}">
      <dsp:nvSpPr>
        <dsp:cNvPr id="0" name=""/>
        <dsp:cNvSpPr/>
      </dsp:nvSpPr>
      <dsp:spPr>
        <a:xfrm>
          <a:off x="4269687" y="420384"/>
          <a:ext cx="1909594" cy="2246581"/>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239F2695-FCBC-43B6-8457-7B6691F250EE}">
      <dsp:nvSpPr>
        <dsp:cNvPr id="0" name=""/>
        <dsp:cNvSpPr/>
      </dsp:nvSpPr>
      <dsp:spPr>
        <a:xfrm>
          <a:off x="4580701" y="11044"/>
          <a:ext cx="2820245" cy="24334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74197-9012-472A-9161-2E2B1E7B5F80}">
      <dsp:nvSpPr>
        <dsp:cNvPr id="0" name=""/>
        <dsp:cNvSpPr/>
      </dsp:nvSpPr>
      <dsp:spPr>
        <a:xfrm>
          <a:off x="4365167" y="1970526"/>
          <a:ext cx="1718635" cy="60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l-GR" sz="1400" b="1" kern="1200" dirty="0">
            <a:solidFill>
              <a:srgbClr val="0070C0"/>
            </a:solidFill>
          </a:endParaRPr>
        </a:p>
      </dsp:txBody>
      <dsp:txXfrm>
        <a:off x="4365167" y="1970526"/>
        <a:ext cx="1718635" cy="606577"/>
      </dsp:txXfrm>
    </dsp:sp>
    <dsp:sp modelId="{98D7FCC5-33BD-4792-8C2A-8261A82302D8}">
      <dsp:nvSpPr>
        <dsp:cNvPr id="0" name=""/>
        <dsp:cNvSpPr/>
      </dsp:nvSpPr>
      <dsp:spPr>
        <a:xfrm>
          <a:off x="8207362" y="443249"/>
          <a:ext cx="1909594" cy="2246581"/>
        </a:xfrm>
        <a:prstGeom prst="rect">
          <a:avLst/>
        </a:prstGeom>
        <a:solidFill>
          <a:schemeClr val="lt1">
            <a:alpha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0E88FC5A-DD2E-4EF1-86EE-08DD5D7C5F33}">
      <dsp:nvSpPr>
        <dsp:cNvPr id="0" name=""/>
        <dsp:cNvSpPr/>
      </dsp:nvSpPr>
      <dsp:spPr>
        <a:xfrm>
          <a:off x="8086543" y="19138"/>
          <a:ext cx="3109784" cy="252487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5FB98-B0B1-43D7-8919-27AABD8A74A6}">
      <dsp:nvSpPr>
        <dsp:cNvPr id="0" name=""/>
        <dsp:cNvSpPr/>
      </dsp:nvSpPr>
      <dsp:spPr>
        <a:xfrm>
          <a:off x="8302841" y="1993390"/>
          <a:ext cx="1718635" cy="606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l-GR" sz="1400" kern="1200" dirty="0">
            <a:solidFill>
              <a:srgbClr val="0070C0"/>
            </a:solidFill>
          </a:endParaRPr>
        </a:p>
      </dsp:txBody>
      <dsp:txXfrm>
        <a:off x="8302841" y="1993390"/>
        <a:ext cx="1718635" cy="6065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7526-3802-4A83-B205-33F2D25E8C1F}">
      <dsp:nvSpPr>
        <dsp:cNvPr id="0" name=""/>
        <dsp:cNvSpPr/>
      </dsp:nvSpPr>
      <dsp:spPr>
        <a:xfrm>
          <a:off x="1920858" y="344202"/>
          <a:ext cx="1554604" cy="10104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3CC"/>
              </a:solidFill>
            </a:rPr>
            <a:t>Award for NBG's Social Corporate Responsibility Report</a:t>
          </a:r>
          <a:endParaRPr lang="el-GR" sz="1200" kern="1200" dirty="0"/>
        </a:p>
      </dsp:txBody>
      <dsp:txXfrm>
        <a:off x="1970186" y="393530"/>
        <a:ext cx="1455948" cy="911836"/>
      </dsp:txXfrm>
    </dsp:sp>
    <dsp:sp modelId="{EC04C798-F9F2-43ED-AC96-694A8DB7F5F4}">
      <dsp:nvSpPr>
        <dsp:cNvPr id="0" name=""/>
        <dsp:cNvSpPr/>
      </dsp:nvSpPr>
      <dsp:spPr>
        <a:xfrm>
          <a:off x="678929" y="849448"/>
          <a:ext cx="4038463" cy="4038463"/>
        </a:xfrm>
        <a:custGeom>
          <a:avLst/>
          <a:gdLst/>
          <a:ahLst/>
          <a:cxnLst/>
          <a:rect l="0" t="0" r="0" b="0"/>
          <a:pathLst>
            <a:path>
              <a:moveTo>
                <a:pt x="2975053" y="240551"/>
              </a:moveTo>
              <a:arcTo wR="2019231" hR="2019231" stAng="17895153" swAng="1027446"/>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C5A38BA-F2A0-4315-891C-14D8E45EFB0C}">
      <dsp:nvSpPr>
        <dsp:cNvPr id="0" name=""/>
        <dsp:cNvSpPr/>
      </dsp:nvSpPr>
      <dsp:spPr>
        <a:xfrm>
          <a:off x="3841262" y="1597624"/>
          <a:ext cx="1554604" cy="1294158"/>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3CC"/>
              </a:solidFill>
            </a:rPr>
            <a:t>Award for NBG’s ‘Internal Communication Actions’ in the ‘Corporate Affairs Excellence Awards 2015’</a:t>
          </a:r>
          <a:endParaRPr lang="el-GR" sz="1200" kern="1200" dirty="0">
            <a:solidFill>
              <a:srgbClr val="0033CC"/>
            </a:solidFill>
          </a:endParaRPr>
        </a:p>
      </dsp:txBody>
      <dsp:txXfrm>
        <a:off x="3904438" y="1660800"/>
        <a:ext cx="1428252" cy="1167806"/>
      </dsp:txXfrm>
    </dsp:sp>
    <dsp:sp modelId="{07004E62-E2C5-47C0-9A69-F4FD4F349F65}">
      <dsp:nvSpPr>
        <dsp:cNvPr id="0" name=""/>
        <dsp:cNvSpPr/>
      </dsp:nvSpPr>
      <dsp:spPr>
        <a:xfrm>
          <a:off x="678929" y="849448"/>
          <a:ext cx="4038463" cy="4038463"/>
        </a:xfrm>
        <a:custGeom>
          <a:avLst/>
          <a:gdLst/>
          <a:ahLst/>
          <a:cxnLst/>
          <a:rect l="0" t="0" r="0" b="0"/>
          <a:pathLst>
            <a:path>
              <a:moveTo>
                <a:pt x="4022428" y="2273200"/>
              </a:moveTo>
              <a:arcTo wR="2019231" hR="2019231" stAng="433531" swAng="1210641"/>
            </a:path>
          </a:pathLst>
        </a:custGeom>
        <a:noFill/>
        <a:ln w="6350" cap="flat" cmpd="sng" algn="ctr">
          <a:solidFill>
            <a:schemeClr val="accent4">
              <a:hueOff val="2598923"/>
              <a:satOff val="-11992"/>
              <a:lumOff val="4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02BC99-79CC-43BB-B063-BE0CDF271338}">
      <dsp:nvSpPr>
        <dsp:cNvPr id="0" name=""/>
        <dsp:cNvSpPr/>
      </dsp:nvSpPr>
      <dsp:spPr>
        <a:xfrm>
          <a:off x="3025766" y="3997026"/>
          <a:ext cx="1718537" cy="1010492"/>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3CC"/>
              </a:solidFill>
            </a:rPr>
            <a:t>Key awards for NBG’s Environmental Responsibility and Actions under the ‘Environmental  Awards 2015’</a:t>
          </a:r>
          <a:endParaRPr lang="el-GR" sz="1200" kern="1200" dirty="0"/>
        </a:p>
      </dsp:txBody>
      <dsp:txXfrm>
        <a:off x="3075094" y="4046354"/>
        <a:ext cx="1619881" cy="911836"/>
      </dsp:txXfrm>
    </dsp:sp>
    <dsp:sp modelId="{AA0AE214-2DE2-4140-961E-BF48E169CF2B}">
      <dsp:nvSpPr>
        <dsp:cNvPr id="0" name=""/>
        <dsp:cNvSpPr/>
      </dsp:nvSpPr>
      <dsp:spPr>
        <a:xfrm>
          <a:off x="678929" y="849448"/>
          <a:ext cx="4038463" cy="4038463"/>
        </a:xfrm>
        <a:custGeom>
          <a:avLst/>
          <a:gdLst/>
          <a:ahLst/>
          <a:cxnLst/>
          <a:rect l="0" t="0" r="0" b="0"/>
          <a:pathLst>
            <a:path>
              <a:moveTo>
                <a:pt x="2200580" y="4030303"/>
              </a:moveTo>
              <a:arcTo wR="2019231" hR="2019231" stAng="5090837" swAng="760270"/>
            </a:path>
          </a:pathLst>
        </a:custGeom>
        <a:noFill/>
        <a:ln w="6350" cap="flat" cmpd="sng" algn="ctr">
          <a:solidFill>
            <a:schemeClr val="accent4">
              <a:hueOff val="5197846"/>
              <a:satOff val="-23984"/>
              <a:lumOff val="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D5CD5F-B721-4F59-85D4-8B8B60A1D2B1}">
      <dsp:nvSpPr>
        <dsp:cNvPr id="0" name=""/>
        <dsp:cNvSpPr/>
      </dsp:nvSpPr>
      <dsp:spPr>
        <a:xfrm>
          <a:off x="733984" y="3997026"/>
          <a:ext cx="1554604" cy="1010492"/>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33CC"/>
              </a:solidFill>
            </a:rPr>
            <a:t>Most famous brand in the ‘Famous Brands 2014 Survey’</a:t>
          </a:r>
          <a:endParaRPr lang="el-GR" sz="1200" kern="1200" dirty="0"/>
        </a:p>
      </dsp:txBody>
      <dsp:txXfrm>
        <a:off x="783312" y="4046354"/>
        <a:ext cx="1455948" cy="911836"/>
      </dsp:txXfrm>
    </dsp:sp>
    <dsp:sp modelId="{C16ADCAA-CD6D-4ADE-9861-03FACF69B392}">
      <dsp:nvSpPr>
        <dsp:cNvPr id="0" name=""/>
        <dsp:cNvSpPr/>
      </dsp:nvSpPr>
      <dsp:spPr>
        <a:xfrm>
          <a:off x="678929" y="849448"/>
          <a:ext cx="4038463" cy="4038463"/>
        </a:xfrm>
        <a:custGeom>
          <a:avLst/>
          <a:gdLst/>
          <a:ahLst/>
          <a:cxnLst/>
          <a:rect l="0" t="0" r="0" b="0"/>
          <a:pathLst>
            <a:path>
              <a:moveTo>
                <a:pt x="214289" y="2924482"/>
              </a:moveTo>
              <a:arcTo wR="2019231" hR="2019231" stAng="9201865" swAng="1360155"/>
            </a:path>
          </a:pathLst>
        </a:custGeom>
        <a:noFill/>
        <a:ln w="6350" cap="flat" cmpd="sng" algn="ctr">
          <a:solidFill>
            <a:schemeClr val="accent4">
              <a:hueOff val="7796769"/>
              <a:satOff val="-35976"/>
              <a:lumOff val="13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33F9542-8C46-4C7E-A3ED-6DEE2AFA3315}">
      <dsp:nvSpPr>
        <dsp:cNvPr id="0" name=""/>
        <dsp:cNvSpPr/>
      </dsp:nvSpPr>
      <dsp:spPr>
        <a:xfrm>
          <a:off x="455" y="1739457"/>
          <a:ext cx="1554604" cy="101049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smtClean="0"/>
        </a:p>
        <a:p>
          <a:pPr lvl="0" algn="ctr" defTabSz="533400">
            <a:lnSpc>
              <a:spcPct val="90000"/>
            </a:lnSpc>
            <a:spcBef>
              <a:spcPct val="0"/>
            </a:spcBef>
            <a:spcAft>
              <a:spcPct val="35000"/>
            </a:spcAft>
          </a:pPr>
          <a:r>
            <a:rPr lang="el-GR" sz="1200" kern="1200" dirty="0" smtClean="0">
              <a:solidFill>
                <a:srgbClr val="FF0000"/>
              </a:solidFill>
            </a:rPr>
            <a:t> </a:t>
          </a:r>
          <a:r>
            <a:rPr lang="en-US" sz="1200" kern="1200" dirty="0" smtClean="0">
              <a:solidFill>
                <a:schemeClr val="bg1"/>
              </a:solidFill>
            </a:rPr>
            <a:t>act</a:t>
          </a:r>
          <a:r>
            <a:rPr lang="el-GR" sz="1200" kern="1200" dirty="0" smtClean="0">
              <a:solidFill>
                <a:schemeClr val="bg1"/>
              </a:solidFill>
            </a:rPr>
            <a:t>4</a:t>
          </a:r>
          <a:r>
            <a:rPr lang="en-US" sz="1200" kern="1200" dirty="0" smtClean="0">
              <a:solidFill>
                <a:schemeClr val="bg1"/>
              </a:solidFill>
            </a:rPr>
            <a:t>Greece  crowd funding platform-2016 Silver Bite Award</a:t>
          </a:r>
          <a:endParaRPr lang="el-GR" sz="1200" kern="1200" dirty="0">
            <a:solidFill>
              <a:schemeClr val="bg1"/>
            </a:solidFill>
          </a:endParaRPr>
        </a:p>
      </dsp:txBody>
      <dsp:txXfrm>
        <a:off x="49783" y="1788785"/>
        <a:ext cx="1455948" cy="911836"/>
      </dsp:txXfrm>
    </dsp:sp>
    <dsp:sp modelId="{2029922F-42A4-4456-ADA3-E38C32C51AB8}">
      <dsp:nvSpPr>
        <dsp:cNvPr id="0" name=""/>
        <dsp:cNvSpPr/>
      </dsp:nvSpPr>
      <dsp:spPr>
        <a:xfrm>
          <a:off x="678929" y="849448"/>
          <a:ext cx="4038463" cy="4038463"/>
        </a:xfrm>
        <a:custGeom>
          <a:avLst/>
          <a:gdLst/>
          <a:ahLst/>
          <a:cxnLst/>
          <a:rect l="0" t="0" r="0" b="0"/>
          <a:pathLst>
            <a:path>
              <a:moveTo>
                <a:pt x="485636" y="705693"/>
              </a:moveTo>
              <a:arcTo wR="2019231" hR="2019231" stAng="13234821" swAng="1212094"/>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5A69A-BA8C-475F-8EE8-87FF18AF9367}">
      <dsp:nvSpPr>
        <dsp:cNvPr id="0" name=""/>
        <dsp:cNvSpPr/>
      </dsp:nvSpPr>
      <dsp:spPr>
        <a:xfrm>
          <a:off x="1384038" y="1813093"/>
          <a:ext cx="8984831" cy="786070"/>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CCB064-5C67-4287-AE00-6D183DA39ADB}">
      <dsp:nvSpPr>
        <dsp:cNvPr id="0" name=""/>
        <dsp:cNvSpPr/>
      </dsp:nvSpPr>
      <dsp:spPr>
        <a:xfrm>
          <a:off x="685834" y="17369"/>
          <a:ext cx="1246926" cy="1774984"/>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B7503-99F9-49D7-A85D-10FDE55A8E21}">
      <dsp:nvSpPr>
        <dsp:cNvPr id="0" name=""/>
        <dsp:cNvSpPr/>
      </dsp:nvSpPr>
      <dsp:spPr>
        <a:xfrm>
          <a:off x="5347107" y="3471326"/>
          <a:ext cx="4250707" cy="2596199"/>
        </a:xfrm>
        <a:prstGeom prst="rect">
          <a:avLst/>
        </a:prstGeom>
        <a:noFill/>
        <a:ln>
          <a:noFill/>
          <a:prstDash val="sysDash"/>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u="sng" kern="1200" dirty="0" smtClean="0"/>
        </a:p>
        <a:p>
          <a:pPr lvl="0" algn="ctr" defTabSz="711200">
            <a:lnSpc>
              <a:spcPct val="90000"/>
            </a:lnSpc>
            <a:spcBef>
              <a:spcPct val="0"/>
            </a:spcBef>
            <a:spcAft>
              <a:spcPct val="35000"/>
            </a:spcAft>
          </a:pPr>
          <a:r>
            <a:rPr lang="en-US" sz="1600" b="1" u="sng" kern="1200" dirty="0" smtClean="0"/>
            <a:t>Greek Sustainability Code</a:t>
          </a:r>
          <a:r>
            <a:rPr lang="en-US" sz="1600" b="0" u="sng" kern="1200" dirty="0" smtClean="0"/>
            <a:t> </a:t>
          </a:r>
        </a:p>
        <a:p>
          <a:pPr lvl="0" algn="just" defTabSz="711200">
            <a:lnSpc>
              <a:spcPct val="90000"/>
            </a:lnSpc>
            <a:spcBef>
              <a:spcPct val="0"/>
            </a:spcBef>
            <a:spcAft>
              <a:spcPct val="35000"/>
            </a:spcAft>
          </a:pPr>
          <a:endParaRPr lang="en-US" sz="1600" b="0" kern="1200" dirty="0" smtClean="0"/>
        </a:p>
        <a:p>
          <a:pPr lvl="0" algn="just" defTabSz="711200">
            <a:lnSpc>
              <a:spcPct val="90000"/>
            </a:lnSpc>
            <a:spcBef>
              <a:spcPct val="0"/>
            </a:spcBef>
            <a:spcAft>
              <a:spcPct val="35000"/>
            </a:spcAft>
          </a:pPr>
          <a:r>
            <a:rPr lang="en-US" sz="1600" b="0" kern="1200" dirty="0" smtClean="0"/>
            <a:t>Incorporation </a:t>
          </a:r>
          <a:r>
            <a:rPr lang="en-US" sz="1600" b="0" kern="1200" dirty="0" smtClean="0"/>
            <a:t>of Sustainable development and </a:t>
          </a:r>
          <a:r>
            <a:rPr lang="en-US" sz="1600" b="0" kern="1200" dirty="0" smtClean="0"/>
            <a:t>relevant </a:t>
          </a:r>
          <a:r>
            <a:rPr lang="en-US" sz="1600" b="0" kern="1200" dirty="0" smtClean="0"/>
            <a:t>principles in the companies operations and </a:t>
          </a:r>
          <a:r>
            <a:rPr lang="en-US" sz="1600" b="0" kern="1200" dirty="0" smtClean="0"/>
            <a:t>management</a:t>
          </a:r>
          <a:endParaRPr lang="en-US" sz="1600" b="0" kern="1200" dirty="0" smtClean="0"/>
        </a:p>
        <a:p>
          <a:pPr lvl="0" algn="just" defTabSz="711200">
            <a:lnSpc>
              <a:spcPct val="90000"/>
            </a:lnSpc>
            <a:spcBef>
              <a:spcPct val="0"/>
            </a:spcBef>
            <a:spcAft>
              <a:spcPct val="35000"/>
            </a:spcAft>
          </a:pPr>
          <a:r>
            <a:rPr lang="en-US" sz="1600" b="0" kern="1200" dirty="0" smtClean="0"/>
            <a:t>Acquisition </a:t>
          </a:r>
          <a:r>
            <a:rPr lang="en-US" sz="1600" b="0" kern="1200" dirty="0" smtClean="0"/>
            <a:t>of capital through positive </a:t>
          </a:r>
          <a:r>
            <a:rPr lang="en-US" sz="1600" b="0" kern="1200" dirty="0" smtClean="0"/>
            <a:t>evaluations </a:t>
          </a:r>
          <a:r>
            <a:rPr lang="en-US" sz="1600" b="0" kern="1200" dirty="0" smtClean="0"/>
            <a:t>from financial </a:t>
          </a:r>
          <a:r>
            <a:rPr lang="en-US" sz="1600" b="0" kern="1200" dirty="0" smtClean="0"/>
            <a:t>markets </a:t>
          </a:r>
          <a:r>
            <a:rPr lang="en-US" sz="1600" b="0" kern="1200" dirty="0" smtClean="0"/>
            <a:t>and international  investor funds</a:t>
          </a:r>
        </a:p>
        <a:p>
          <a:pPr lvl="0" algn="just" defTabSz="711200">
            <a:lnSpc>
              <a:spcPct val="90000"/>
            </a:lnSpc>
            <a:spcBef>
              <a:spcPct val="0"/>
            </a:spcBef>
            <a:spcAft>
              <a:spcPct val="35000"/>
            </a:spcAft>
          </a:pPr>
          <a:r>
            <a:rPr lang="en-US" sz="1600" b="0" kern="1200" dirty="0" smtClean="0"/>
            <a:t>Companies’ placement in international networks of responsible suppliers</a:t>
          </a:r>
        </a:p>
        <a:p>
          <a:pPr lvl="0" algn="just" defTabSz="711200">
            <a:lnSpc>
              <a:spcPct val="90000"/>
            </a:lnSpc>
            <a:spcBef>
              <a:spcPct val="0"/>
            </a:spcBef>
            <a:spcAft>
              <a:spcPct val="35000"/>
            </a:spcAft>
          </a:pPr>
          <a:r>
            <a:rPr lang="en-US" sz="1600" b="0" kern="1200" dirty="0" smtClean="0"/>
            <a:t>Compliance </a:t>
          </a:r>
          <a:r>
            <a:rPr lang="en-US" sz="1600" b="0" kern="1200" dirty="0" smtClean="0"/>
            <a:t>with </a:t>
          </a:r>
          <a:r>
            <a:rPr lang="en-US" sz="1600" b="0" kern="1200" dirty="0" smtClean="0"/>
            <a:t>Directive </a:t>
          </a:r>
          <a:r>
            <a:rPr lang="el-GR" sz="1600" b="0" kern="1200" dirty="0" smtClean="0"/>
            <a:t>2014/95/</a:t>
          </a:r>
          <a:r>
            <a:rPr lang="en-US" sz="1600" b="0" kern="1200" dirty="0" smtClean="0"/>
            <a:t>EU</a:t>
          </a:r>
          <a:r>
            <a:rPr lang="el-GR" sz="1600" b="0" kern="1200" dirty="0" smtClean="0"/>
            <a:t> </a:t>
          </a:r>
          <a:r>
            <a:rPr lang="en-US" sz="1600" b="0" kern="1200" dirty="0" smtClean="0"/>
            <a:t>on disclosure of non-financial information</a:t>
          </a:r>
        </a:p>
        <a:p>
          <a:pPr lvl="0" algn="just" defTabSz="711200">
            <a:lnSpc>
              <a:spcPct val="90000"/>
            </a:lnSpc>
            <a:spcBef>
              <a:spcPct val="0"/>
            </a:spcBef>
            <a:spcAft>
              <a:spcPct val="35000"/>
            </a:spcAft>
          </a:pPr>
          <a:endParaRPr lang="en-US" sz="1600" b="0" kern="1200" dirty="0" smtClean="0"/>
        </a:p>
        <a:p>
          <a:pPr lvl="0" algn="just" defTabSz="711200">
            <a:lnSpc>
              <a:spcPct val="90000"/>
            </a:lnSpc>
            <a:spcBef>
              <a:spcPct val="0"/>
            </a:spcBef>
            <a:spcAft>
              <a:spcPct val="35000"/>
            </a:spcAft>
          </a:pPr>
          <a:endParaRPr lang="en-US" sz="1600" b="0" kern="1200" dirty="0" smtClean="0"/>
        </a:p>
        <a:p>
          <a:pPr lvl="0" algn="just" defTabSz="711200">
            <a:lnSpc>
              <a:spcPct val="90000"/>
            </a:lnSpc>
            <a:spcBef>
              <a:spcPct val="0"/>
            </a:spcBef>
            <a:spcAft>
              <a:spcPct val="35000"/>
            </a:spcAft>
          </a:pPr>
          <a:endParaRPr lang="en-US" sz="1600" b="0" kern="1200" dirty="0" smtClean="0"/>
        </a:p>
        <a:p>
          <a:pPr lvl="0" algn="just" defTabSz="711200">
            <a:lnSpc>
              <a:spcPct val="90000"/>
            </a:lnSpc>
            <a:spcBef>
              <a:spcPct val="0"/>
            </a:spcBef>
            <a:spcAft>
              <a:spcPct val="35000"/>
            </a:spcAft>
          </a:pPr>
          <a:endParaRPr lang="en-US" sz="1600" b="0" kern="1200" dirty="0" smtClean="0"/>
        </a:p>
        <a:p>
          <a:pPr lvl="0" algn="ctr" defTabSz="711200">
            <a:lnSpc>
              <a:spcPct val="90000"/>
            </a:lnSpc>
            <a:spcBef>
              <a:spcPct val="0"/>
            </a:spcBef>
            <a:spcAft>
              <a:spcPct val="35000"/>
            </a:spcAft>
          </a:pPr>
          <a:endParaRPr lang="el-GR" sz="1600" b="1" kern="1200" dirty="0"/>
        </a:p>
      </dsp:txBody>
      <dsp:txXfrm>
        <a:off x="5347107" y="3471326"/>
        <a:ext cx="4250707" cy="2596199"/>
      </dsp:txXfrm>
    </dsp:sp>
    <dsp:sp modelId="{251257FE-AD21-4D8D-A492-DBB7443412AB}">
      <dsp:nvSpPr>
        <dsp:cNvPr id="0" name=""/>
        <dsp:cNvSpPr/>
      </dsp:nvSpPr>
      <dsp:spPr>
        <a:xfrm>
          <a:off x="9893916" y="3308510"/>
          <a:ext cx="1243382" cy="1701648"/>
        </a:xfrm>
        <a:prstGeom prst="upArrow">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62440-4C24-4534-A684-883ADFC06356}">
      <dsp:nvSpPr>
        <dsp:cNvPr id="0" name=""/>
        <dsp:cNvSpPr/>
      </dsp:nvSpPr>
      <dsp:spPr>
        <a:xfrm>
          <a:off x="3686867" y="6"/>
          <a:ext cx="5540164" cy="2596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endParaRPr lang="en-US" sz="1600" kern="1200" dirty="0" smtClean="0"/>
        </a:p>
        <a:p>
          <a:pPr lvl="0" algn="l" defTabSz="711200">
            <a:lnSpc>
              <a:spcPct val="90000"/>
            </a:lnSpc>
            <a:spcBef>
              <a:spcPct val="0"/>
            </a:spcBef>
            <a:spcAft>
              <a:spcPct val="35000"/>
            </a:spcAft>
          </a:pPr>
          <a:r>
            <a:rPr lang="en-US" sz="1600" b="0" kern="1200" dirty="0" smtClean="0">
              <a:effectLst/>
            </a:rPr>
            <a:t>Adverse </a:t>
          </a:r>
          <a:r>
            <a:rPr lang="en-US" sz="1600" b="0" kern="1200" dirty="0" smtClean="0">
              <a:effectLst/>
            </a:rPr>
            <a:t>social </a:t>
          </a:r>
          <a:r>
            <a:rPr lang="en-US" sz="1600" b="0" kern="1200" dirty="0" smtClean="0">
              <a:effectLst/>
            </a:rPr>
            <a:t>and economic </a:t>
          </a:r>
          <a:r>
            <a:rPr lang="en-US" sz="1600" b="0" kern="1200" dirty="0" smtClean="0">
              <a:effectLst/>
            </a:rPr>
            <a:t>conditions</a:t>
          </a:r>
          <a:endParaRPr lang="en-US" sz="1600" b="0" kern="1200" dirty="0" smtClean="0">
            <a:effectLst/>
          </a:endParaRPr>
        </a:p>
        <a:p>
          <a:pPr lvl="0" algn="just" defTabSz="711200">
            <a:lnSpc>
              <a:spcPct val="90000"/>
            </a:lnSpc>
            <a:spcBef>
              <a:spcPct val="0"/>
            </a:spcBef>
            <a:spcAft>
              <a:spcPct val="35000"/>
            </a:spcAft>
          </a:pPr>
          <a:r>
            <a:rPr lang="en-US" sz="1600" b="0" kern="1200" dirty="0" smtClean="0">
              <a:effectLst/>
            </a:rPr>
            <a:t>Companies </a:t>
          </a:r>
          <a:r>
            <a:rPr lang="en-US" sz="1600" b="0" kern="1200" dirty="0" smtClean="0">
              <a:effectLst/>
            </a:rPr>
            <a:t>facing </a:t>
          </a:r>
          <a:r>
            <a:rPr lang="en-US" sz="1600" b="0" kern="1200" dirty="0" smtClean="0">
              <a:effectLst/>
            </a:rPr>
            <a:t>economic </a:t>
          </a:r>
          <a:r>
            <a:rPr lang="en-US" sz="1600" b="0" kern="1200" dirty="0" smtClean="0">
              <a:effectLst/>
            </a:rPr>
            <a:t>problems </a:t>
          </a:r>
          <a:r>
            <a:rPr lang="en-US" sz="1600" b="0" kern="1200" dirty="0" smtClean="0">
              <a:effectLst/>
            </a:rPr>
            <a:t>/ viability issues</a:t>
          </a:r>
          <a:endParaRPr lang="en-US" sz="1600" b="0" kern="1200" dirty="0" smtClean="0">
            <a:effectLst/>
          </a:endParaRPr>
        </a:p>
        <a:p>
          <a:pPr lvl="0" algn="l" defTabSz="711200">
            <a:lnSpc>
              <a:spcPct val="90000"/>
            </a:lnSpc>
            <a:spcBef>
              <a:spcPct val="0"/>
            </a:spcBef>
            <a:spcAft>
              <a:spcPct val="35000"/>
            </a:spcAft>
          </a:pPr>
          <a:r>
            <a:rPr lang="en-US" sz="1600" b="0" kern="1200" dirty="0" smtClean="0">
              <a:effectLst/>
            </a:rPr>
            <a:t>Low interest in investments and funding</a:t>
          </a:r>
        </a:p>
        <a:p>
          <a:pPr lvl="0" algn="l" defTabSz="711200">
            <a:lnSpc>
              <a:spcPct val="90000"/>
            </a:lnSpc>
            <a:spcBef>
              <a:spcPct val="0"/>
            </a:spcBef>
            <a:spcAft>
              <a:spcPct val="35000"/>
            </a:spcAft>
          </a:pPr>
          <a:r>
            <a:rPr lang="en-US" sz="1600" b="0" kern="1200" dirty="0" smtClean="0">
              <a:effectLst/>
            </a:rPr>
            <a:t>Challenging for financial institutions to cultivate their clients</a:t>
          </a:r>
          <a:endParaRPr lang="en-US" sz="1600" b="0" kern="1200" dirty="0" smtClean="0">
            <a:effectLst/>
          </a:endParaRPr>
        </a:p>
        <a:p>
          <a:pPr lvl="0" algn="l" defTabSz="711200">
            <a:lnSpc>
              <a:spcPct val="90000"/>
            </a:lnSpc>
            <a:spcBef>
              <a:spcPct val="0"/>
            </a:spcBef>
            <a:spcAft>
              <a:spcPct val="35000"/>
            </a:spcAft>
          </a:pPr>
          <a:r>
            <a:rPr lang="en-US" sz="1600" b="0" kern="1200" dirty="0" smtClean="0">
              <a:effectLst/>
            </a:rPr>
            <a:t>Adjustment of </a:t>
          </a:r>
          <a:r>
            <a:rPr lang="en-US" sz="1600" b="0" kern="1200" dirty="0" smtClean="0">
              <a:effectLst/>
            </a:rPr>
            <a:t>third parties to </a:t>
          </a:r>
          <a:r>
            <a:rPr lang="en-US" sz="1600" b="0" kern="1200" dirty="0" smtClean="0">
              <a:effectLst/>
            </a:rPr>
            <a:t>the new environment</a:t>
          </a:r>
          <a:endParaRPr lang="el-GR" sz="1600" b="0" kern="1200" dirty="0"/>
        </a:p>
        <a:p>
          <a:pPr marL="171450" lvl="1" indent="-171450" algn="l" defTabSz="711200">
            <a:lnSpc>
              <a:spcPct val="90000"/>
            </a:lnSpc>
            <a:spcBef>
              <a:spcPct val="0"/>
            </a:spcBef>
            <a:spcAft>
              <a:spcPct val="15000"/>
            </a:spcAft>
            <a:buChar char="••"/>
          </a:pPr>
          <a:endParaRPr lang="el-GR" sz="1600" kern="1200" dirty="0"/>
        </a:p>
        <a:p>
          <a:pPr marL="171450" lvl="1" indent="-171450" algn="l" defTabSz="711200">
            <a:lnSpc>
              <a:spcPct val="90000"/>
            </a:lnSpc>
            <a:spcBef>
              <a:spcPct val="0"/>
            </a:spcBef>
            <a:spcAft>
              <a:spcPct val="15000"/>
            </a:spcAft>
            <a:buChar char="••"/>
          </a:pPr>
          <a:endParaRPr lang="el-GR" sz="1600" kern="1200" dirty="0"/>
        </a:p>
        <a:p>
          <a:pPr marL="171450" lvl="1" indent="-171450" algn="l" defTabSz="711200">
            <a:lnSpc>
              <a:spcPct val="90000"/>
            </a:lnSpc>
            <a:spcBef>
              <a:spcPct val="0"/>
            </a:spcBef>
            <a:spcAft>
              <a:spcPct val="15000"/>
            </a:spcAft>
            <a:buChar char="••"/>
          </a:pPr>
          <a:endParaRPr lang="el-GR" sz="1600" kern="1200" dirty="0"/>
        </a:p>
      </dsp:txBody>
      <dsp:txXfrm>
        <a:off x="3686867" y="6"/>
        <a:ext cx="5540164" cy="2596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7EDF-47EC-4505-84E7-88D55CEAE9F0}">
      <dsp:nvSpPr>
        <dsp:cNvPr id="0" name=""/>
        <dsp:cNvSpPr/>
      </dsp:nvSpPr>
      <dsp:spPr>
        <a:xfrm>
          <a:off x="2506387" y="2251290"/>
          <a:ext cx="959401" cy="9594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glow rad="2286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effectLst>
                <a:outerShdw blurRad="38100" dist="38100" dir="2700000" algn="tl">
                  <a:srgbClr val="000000">
                    <a:alpha val="43137"/>
                  </a:srgbClr>
                </a:outerShdw>
              </a:effectLst>
            </a:rPr>
            <a:t>NBG</a:t>
          </a:r>
          <a:endParaRPr lang="el-GR" sz="2500" b="1" kern="1200" dirty="0">
            <a:solidFill>
              <a:schemeClr val="tx1"/>
            </a:solidFill>
            <a:effectLst>
              <a:outerShdw blurRad="38100" dist="38100" dir="2700000" algn="tl">
                <a:srgbClr val="000000">
                  <a:alpha val="43137"/>
                </a:srgbClr>
              </a:outerShdw>
            </a:effectLst>
          </a:endParaRPr>
        </a:p>
      </dsp:txBody>
      <dsp:txXfrm>
        <a:off x="2646888" y="2391791"/>
        <a:ext cx="678399" cy="678399"/>
      </dsp:txXfrm>
    </dsp:sp>
    <dsp:sp modelId="{75D85B1B-A104-4AD0-A389-1940EF55A2D4}">
      <dsp:nvSpPr>
        <dsp:cNvPr id="0" name=""/>
        <dsp:cNvSpPr/>
      </dsp:nvSpPr>
      <dsp:spPr>
        <a:xfrm rot="16200000">
          <a:off x="2709737" y="1580901"/>
          <a:ext cx="552700" cy="32923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2759122" y="1696132"/>
        <a:ext cx="453931" cy="197539"/>
      </dsp:txXfrm>
    </dsp:sp>
    <dsp:sp modelId="{842C9E49-0462-4BB3-BF7D-AF9A5AEE199A}">
      <dsp:nvSpPr>
        <dsp:cNvPr id="0" name=""/>
        <dsp:cNvSpPr/>
      </dsp:nvSpPr>
      <dsp:spPr>
        <a:xfrm>
          <a:off x="2386462" y="9207"/>
          <a:ext cx="1199251" cy="11992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Investors and Shareholders</a:t>
          </a:r>
          <a:endParaRPr lang="el-GR" sz="1100" kern="1200" dirty="0">
            <a:solidFill>
              <a:schemeClr val="tx1"/>
            </a:solidFill>
          </a:endParaRPr>
        </a:p>
      </dsp:txBody>
      <dsp:txXfrm>
        <a:off x="2562088" y="184833"/>
        <a:ext cx="847999" cy="847999"/>
      </dsp:txXfrm>
    </dsp:sp>
    <dsp:sp modelId="{D41CF974-0768-48DD-8C98-D87DCDCBD08D}">
      <dsp:nvSpPr>
        <dsp:cNvPr id="0" name=""/>
        <dsp:cNvSpPr/>
      </dsp:nvSpPr>
      <dsp:spPr>
        <a:xfrm rot="18600000">
          <a:off x="3343188" y="1811458"/>
          <a:ext cx="552700" cy="329231"/>
        </a:xfrm>
        <a:prstGeom prst="rightArrow">
          <a:avLst>
            <a:gd name="adj1" fmla="val 60000"/>
            <a:gd name="adj2" fmla="val 50000"/>
          </a:avLst>
        </a:prstGeom>
        <a:solidFill>
          <a:schemeClr val="accent4">
            <a:hueOff val="1299462"/>
            <a:satOff val="-5996"/>
            <a:lumOff val="2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3360829" y="1915135"/>
        <a:ext cx="453931" cy="197539"/>
      </dsp:txXfrm>
    </dsp:sp>
    <dsp:sp modelId="{FC430ED2-95FD-4020-97E4-84B64237C695}">
      <dsp:nvSpPr>
        <dsp:cNvPr id="0" name=""/>
        <dsp:cNvSpPr/>
      </dsp:nvSpPr>
      <dsp:spPr>
        <a:xfrm>
          <a:off x="3750558" y="505698"/>
          <a:ext cx="1199251" cy="1199251"/>
        </a:xfrm>
        <a:prstGeom prst="ellipse">
          <a:avLst/>
        </a:prstGeom>
        <a:solidFill>
          <a:schemeClr val="accent4">
            <a:hueOff val="1299462"/>
            <a:satOff val="-5996"/>
            <a:lumOff val="2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Customers</a:t>
          </a:r>
          <a:endParaRPr lang="el-GR" sz="1100" kern="1200" dirty="0">
            <a:solidFill>
              <a:schemeClr val="tx1"/>
            </a:solidFill>
          </a:endParaRPr>
        </a:p>
      </dsp:txBody>
      <dsp:txXfrm>
        <a:off x="3926184" y="681324"/>
        <a:ext cx="847999" cy="847999"/>
      </dsp:txXfrm>
    </dsp:sp>
    <dsp:sp modelId="{4B4E0731-FBBE-47D1-8A20-F663A1B64185}">
      <dsp:nvSpPr>
        <dsp:cNvPr id="0" name=""/>
        <dsp:cNvSpPr/>
      </dsp:nvSpPr>
      <dsp:spPr>
        <a:xfrm rot="21000000">
          <a:off x="3680239" y="2395249"/>
          <a:ext cx="552700" cy="329231"/>
        </a:xfrm>
        <a:prstGeom prst="rightArrow">
          <a:avLst>
            <a:gd name="adj1" fmla="val 60000"/>
            <a:gd name="adj2" fmla="val 50000"/>
          </a:avLst>
        </a:prstGeom>
        <a:solidFill>
          <a:schemeClr val="accent4">
            <a:hueOff val="2598923"/>
            <a:satOff val="-11992"/>
            <a:lumOff val="4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3680989" y="2469671"/>
        <a:ext cx="453931" cy="197539"/>
      </dsp:txXfrm>
    </dsp:sp>
    <dsp:sp modelId="{55BA383E-8AE1-4CDC-B3AD-C9FF9DA8A825}">
      <dsp:nvSpPr>
        <dsp:cNvPr id="0" name=""/>
        <dsp:cNvSpPr/>
      </dsp:nvSpPr>
      <dsp:spPr>
        <a:xfrm>
          <a:off x="4476379" y="1762856"/>
          <a:ext cx="1199251" cy="1199251"/>
        </a:xfrm>
        <a:prstGeom prst="ellipse">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Employees</a:t>
          </a:r>
          <a:endParaRPr lang="el-GR" sz="1100" kern="1200" dirty="0">
            <a:solidFill>
              <a:schemeClr val="tx1"/>
            </a:solidFill>
          </a:endParaRPr>
        </a:p>
      </dsp:txBody>
      <dsp:txXfrm>
        <a:off x="4652005" y="1938482"/>
        <a:ext cx="847999" cy="847999"/>
      </dsp:txXfrm>
    </dsp:sp>
    <dsp:sp modelId="{5E0D4A82-2275-4E6A-84AD-CC2308FDDDFE}">
      <dsp:nvSpPr>
        <dsp:cNvPr id="0" name=""/>
        <dsp:cNvSpPr/>
      </dsp:nvSpPr>
      <dsp:spPr>
        <a:xfrm rot="1800000">
          <a:off x="3563183" y="3059112"/>
          <a:ext cx="552700" cy="329231"/>
        </a:xfrm>
        <a:prstGeom prst="rightArrow">
          <a:avLst>
            <a:gd name="adj1" fmla="val 60000"/>
            <a:gd name="adj2" fmla="val 50000"/>
          </a:avLst>
        </a:prstGeom>
        <a:solidFill>
          <a:schemeClr val="accent4">
            <a:hueOff val="3898385"/>
            <a:satOff val="-17988"/>
            <a:lumOff val="66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3569799" y="3100266"/>
        <a:ext cx="453931" cy="197539"/>
      </dsp:txXfrm>
    </dsp:sp>
    <dsp:sp modelId="{F44073E4-32DC-475C-BD32-A73486A4D326}">
      <dsp:nvSpPr>
        <dsp:cNvPr id="0" name=""/>
        <dsp:cNvSpPr/>
      </dsp:nvSpPr>
      <dsp:spPr>
        <a:xfrm>
          <a:off x="4224304" y="3192443"/>
          <a:ext cx="1199251" cy="1199251"/>
        </a:xfrm>
        <a:prstGeom prst="ellipse">
          <a:avLst/>
        </a:prstGeom>
        <a:solidFill>
          <a:schemeClr val="accent4">
            <a:hueOff val="3898385"/>
            <a:satOff val="-17988"/>
            <a:lumOff val="6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The Business Community</a:t>
          </a:r>
          <a:endParaRPr lang="el-GR" sz="1100" kern="1200" dirty="0">
            <a:solidFill>
              <a:schemeClr val="tx1"/>
            </a:solidFill>
          </a:endParaRPr>
        </a:p>
      </dsp:txBody>
      <dsp:txXfrm>
        <a:off x="4399930" y="3368069"/>
        <a:ext cx="847999" cy="847999"/>
      </dsp:txXfrm>
    </dsp:sp>
    <dsp:sp modelId="{6474E736-CE36-49A9-93B1-F6207A648B25}">
      <dsp:nvSpPr>
        <dsp:cNvPr id="0" name=""/>
        <dsp:cNvSpPr/>
      </dsp:nvSpPr>
      <dsp:spPr>
        <a:xfrm rot="4200000">
          <a:off x="3046789" y="3492417"/>
          <a:ext cx="552700" cy="329231"/>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a:off x="3079283" y="3511857"/>
        <a:ext cx="453931" cy="197539"/>
      </dsp:txXfrm>
    </dsp:sp>
    <dsp:sp modelId="{F5E6A408-299A-4C9D-BE73-8CF60302CBFC}">
      <dsp:nvSpPr>
        <dsp:cNvPr id="0" name=""/>
        <dsp:cNvSpPr/>
      </dsp:nvSpPr>
      <dsp:spPr>
        <a:xfrm>
          <a:off x="3112282" y="4125541"/>
          <a:ext cx="1199251" cy="1199251"/>
        </a:xfrm>
        <a:prstGeom prst="ellipse">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Local Communities</a:t>
          </a:r>
          <a:endParaRPr lang="el-GR" sz="1100" kern="1200" dirty="0">
            <a:solidFill>
              <a:schemeClr val="tx1"/>
            </a:solidFill>
          </a:endParaRPr>
        </a:p>
      </dsp:txBody>
      <dsp:txXfrm>
        <a:off x="3287908" y="4301167"/>
        <a:ext cx="847999" cy="847999"/>
      </dsp:txXfrm>
    </dsp:sp>
    <dsp:sp modelId="{614D2B06-0511-4BA0-8A1D-BD77BFD4224D}">
      <dsp:nvSpPr>
        <dsp:cNvPr id="0" name=""/>
        <dsp:cNvSpPr/>
      </dsp:nvSpPr>
      <dsp:spPr>
        <a:xfrm rot="6600000">
          <a:off x="2372685" y="3492417"/>
          <a:ext cx="552700" cy="329231"/>
        </a:xfrm>
        <a:prstGeom prst="rightArrow">
          <a:avLst>
            <a:gd name="adj1" fmla="val 60000"/>
            <a:gd name="adj2" fmla="val 50000"/>
          </a:avLst>
        </a:prstGeom>
        <a:solidFill>
          <a:schemeClr val="accent4">
            <a:hueOff val="6497308"/>
            <a:satOff val="-29980"/>
            <a:lumOff val="11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2438960" y="3511857"/>
        <a:ext cx="453931" cy="197539"/>
      </dsp:txXfrm>
    </dsp:sp>
    <dsp:sp modelId="{E9AF33F5-F061-4515-AECC-3740B344BD39}">
      <dsp:nvSpPr>
        <dsp:cNvPr id="0" name=""/>
        <dsp:cNvSpPr/>
      </dsp:nvSpPr>
      <dsp:spPr>
        <a:xfrm>
          <a:off x="1660641" y="4125541"/>
          <a:ext cx="1199251" cy="1199251"/>
        </a:xfrm>
        <a:prstGeom prst="ellipse">
          <a:avLst/>
        </a:prstGeom>
        <a:solidFill>
          <a:schemeClr val="accent4">
            <a:hueOff val="6497308"/>
            <a:satOff val="-29980"/>
            <a:lumOff val="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Suppliers</a:t>
          </a:r>
          <a:endParaRPr lang="el-GR" sz="1100" kern="1200" dirty="0">
            <a:solidFill>
              <a:schemeClr val="tx1"/>
            </a:solidFill>
          </a:endParaRPr>
        </a:p>
      </dsp:txBody>
      <dsp:txXfrm>
        <a:off x="1836267" y="4301167"/>
        <a:ext cx="847999" cy="847999"/>
      </dsp:txXfrm>
    </dsp:sp>
    <dsp:sp modelId="{967CA97B-2C7E-48FA-A6BB-451C9EE09DFC}">
      <dsp:nvSpPr>
        <dsp:cNvPr id="0" name=""/>
        <dsp:cNvSpPr/>
      </dsp:nvSpPr>
      <dsp:spPr>
        <a:xfrm rot="9000000">
          <a:off x="1856292" y="3059112"/>
          <a:ext cx="552700" cy="329231"/>
        </a:xfrm>
        <a:prstGeom prst="rightArrow">
          <a:avLst>
            <a:gd name="adj1" fmla="val 60000"/>
            <a:gd name="adj2" fmla="val 50000"/>
          </a:avLst>
        </a:prstGeom>
        <a:solidFill>
          <a:schemeClr val="accent4">
            <a:hueOff val="7796769"/>
            <a:satOff val="-35976"/>
            <a:lumOff val="13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948445" y="3100266"/>
        <a:ext cx="453931" cy="197539"/>
      </dsp:txXfrm>
    </dsp:sp>
    <dsp:sp modelId="{715E9FB7-8F3D-4015-B353-672630032EC2}">
      <dsp:nvSpPr>
        <dsp:cNvPr id="0" name=""/>
        <dsp:cNvSpPr/>
      </dsp:nvSpPr>
      <dsp:spPr>
        <a:xfrm>
          <a:off x="548619" y="3192443"/>
          <a:ext cx="1199251" cy="1199251"/>
        </a:xfrm>
        <a:prstGeom prst="ellips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Non-Governmental Organizations (NGOs) </a:t>
          </a:r>
          <a:endParaRPr lang="el-GR" sz="1100" kern="1200" dirty="0">
            <a:solidFill>
              <a:schemeClr val="tx1"/>
            </a:solidFill>
          </a:endParaRPr>
        </a:p>
      </dsp:txBody>
      <dsp:txXfrm>
        <a:off x="724245" y="3368069"/>
        <a:ext cx="847999" cy="847999"/>
      </dsp:txXfrm>
    </dsp:sp>
    <dsp:sp modelId="{80749B0A-9A65-4325-A2F1-9D4ECA1A8447}">
      <dsp:nvSpPr>
        <dsp:cNvPr id="0" name=""/>
        <dsp:cNvSpPr/>
      </dsp:nvSpPr>
      <dsp:spPr>
        <a:xfrm rot="11400000">
          <a:off x="1739235" y="2395249"/>
          <a:ext cx="552700" cy="329231"/>
        </a:xfrm>
        <a:prstGeom prst="rightArrow">
          <a:avLst>
            <a:gd name="adj1" fmla="val 60000"/>
            <a:gd name="adj2" fmla="val 50000"/>
          </a:avLst>
        </a:prstGeom>
        <a:solidFill>
          <a:schemeClr val="accent4">
            <a:hueOff val="9096231"/>
            <a:satOff val="-41972"/>
            <a:lumOff val="15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1837254" y="2469671"/>
        <a:ext cx="453931" cy="197539"/>
      </dsp:txXfrm>
    </dsp:sp>
    <dsp:sp modelId="{FF22A596-BFCF-4F41-8187-D83E5B489310}">
      <dsp:nvSpPr>
        <dsp:cNvPr id="0" name=""/>
        <dsp:cNvSpPr/>
      </dsp:nvSpPr>
      <dsp:spPr>
        <a:xfrm>
          <a:off x="296544" y="1762856"/>
          <a:ext cx="1199251" cy="1199251"/>
        </a:xfrm>
        <a:prstGeom prst="ellipse">
          <a:avLst/>
        </a:prstGeom>
        <a:solidFill>
          <a:schemeClr val="accent4">
            <a:hueOff val="9096231"/>
            <a:satOff val="-41972"/>
            <a:lumOff val="15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rPr>
            <a:t>The state and regulatory authorities</a:t>
          </a:r>
          <a:endParaRPr lang="el-GR" sz="1100" kern="1200" dirty="0">
            <a:solidFill>
              <a:schemeClr val="tx1"/>
            </a:solidFill>
          </a:endParaRPr>
        </a:p>
      </dsp:txBody>
      <dsp:txXfrm>
        <a:off x="472170" y="1938482"/>
        <a:ext cx="847999" cy="847999"/>
      </dsp:txXfrm>
    </dsp:sp>
    <dsp:sp modelId="{DC36F374-C633-4E73-A9F5-43802358F02D}">
      <dsp:nvSpPr>
        <dsp:cNvPr id="0" name=""/>
        <dsp:cNvSpPr/>
      </dsp:nvSpPr>
      <dsp:spPr>
        <a:xfrm rot="13800000">
          <a:off x="2076287" y="1811458"/>
          <a:ext cx="552700" cy="32923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l-GR" sz="1100" kern="1200"/>
        </a:p>
      </dsp:txBody>
      <dsp:txXfrm rot="10800000">
        <a:off x="2157415" y="1915135"/>
        <a:ext cx="453931" cy="197539"/>
      </dsp:txXfrm>
    </dsp:sp>
    <dsp:sp modelId="{32F27786-9133-4FC7-9CFE-56AF1A3C2042}">
      <dsp:nvSpPr>
        <dsp:cNvPr id="0" name=""/>
        <dsp:cNvSpPr/>
      </dsp:nvSpPr>
      <dsp:spPr>
        <a:xfrm>
          <a:off x="1022365" y="505698"/>
          <a:ext cx="1199251" cy="1199251"/>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solidFill>
                <a:schemeClr val="tx1"/>
              </a:solidFill>
            </a:rPr>
            <a:t>The media</a:t>
          </a:r>
          <a:endParaRPr lang="el-GR" sz="1100" b="0" kern="1200" dirty="0">
            <a:solidFill>
              <a:schemeClr val="tx1"/>
            </a:solidFill>
          </a:endParaRPr>
        </a:p>
      </dsp:txBody>
      <dsp:txXfrm>
        <a:off x="1197991" y="681324"/>
        <a:ext cx="847999" cy="847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F5DA6-98E9-415A-B732-82D61201B6BB}">
      <dsp:nvSpPr>
        <dsp:cNvPr id="0" name=""/>
        <dsp:cNvSpPr/>
      </dsp:nvSpPr>
      <dsp:spPr>
        <a:xfrm>
          <a:off x="47627" y="0"/>
          <a:ext cx="1361182" cy="1594337"/>
        </a:xfrm>
        <a:prstGeom prst="roundRect">
          <a:avLst>
            <a:gd name="adj" fmla="val 10000"/>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NBG’s contribution to the protection of environment, society and culture throughout its long history</a:t>
          </a:r>
          <a:endParaRPr lang="el-GR" sz="1200" kern="1200" dirty="0">
            <a:solidFill>
              <a:schemeClr val="tx1"/>
            </a:solidFill>
          </a:endParaRPr>
        </a:p>
      </dsp:txBody>
      <dsp:txXfrm>
        <a:off x="87495" y="39868"/>
        <a:ext cx="1281446" cy="1514601"/>
      </dsp:txXfrm>
    </dsp:sp>
    <dsp:sp modelId="{C8AE1297-4725-4376-AA6D-CF0504F9FA34}">
      <dsp:nvSpPr>
        <dsp:cNvPr id="0" name=""/>
        <dsp:cNvSpPr/>
      </dsp:nvSpPr>
      <dsp:spPr>
        <a:xfrm>
          <a:off x="1496058" y="628382"/>
          <a:ext cx="184967" cy="337573"/>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1496058" y="695897"/>
        <a:ext cx="129477" cy="202543"/>
      </dsp:txXfrm>
    </dsp:sp>
    <dsp:sp modelId="{1F343C2C-D8FC-4337-9828-8EF596DBEF70}">
      <dsp:nvSpPr>
        <dsp:cNvPr id="0" name=""/>
        <dsp:cNvSpPr/>
      </dsp:nvSpPr>
      <dsp:spPr>
        <a:xfrm>
          <a:off x="1757805" y="0"/>
          <a:ext cx="1361182" cy="1594337"/>
        </a:xfrm>
        <a:prstGeom prst="roundRect">
          <a:avLst>
            <a:gd name="adj" fmla="val 10000"/>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rPr>
            <a:t>Global trends and key concerns (i.e. population growth, climate change)</a:t>
          </a:r>
        </a:p>
        <a:p>
          <a:pPr lvl="0" algn="ctr" defTabSz="533400">
            <a:lnSpc>
              <a:spcPct val="90000"/>
            </a:lnSpc>
            <a:spcBef>
              <a:spcPct val="0"/>
            </a:spcBef>
            <a:spcAft>
              <a:spcPct val="35000"/>
            </a:spcAft>
          </a:pPr>
          <a:r>
            <a:rPr lang="en-US" sz="1200" kern="1200" dirty="0" smtClean="0">
              <a:solidFill>
                <a:schemeClr val="tx1"/>
              </a:solidFill>
            </a:rPr>
            <a:t>Shift of stakeholders’ attitude towards these trends </a:t>
          </a:r>
          <a:endParaRPr lang="el-GR" sz="1200" kern="1200" dirty="0">
            <a:solidFill>
              <a:schemeClr val="tx1"/>
            </a:solidFill>
          </a:endParaRPr>
        </a:p>
      </dsp:txBody>
      <dsp:txXfrm>
        <a:off x="1797673" y="39868"/>
        <a:ext cx="1281446" cy="1514601"/>
      </dsp:txXfrm>
    </dsp:sp>
    <dsp:sp modelId="{F92AE9AB-1DF8-4860-8C3D-40E98604FACC}">
      <dsp:nvSpPr>
        <dsp:cNvPr id="0" name=""/>
        <dsp:cNvSpPr/>
      </dsp:nvSpPr>
      <dsp:spPr>
        <a:xfrm>
          <a:off x="3219388" y="628382"/>
          <a:ext cx="212849" cy="337573"/>
        </a:xfrm>
        <a:prstGeom prst="rightArrow">
          <a:avLst>
            <a:gd name="adj1" fmla="val 600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l-GR" sz="1400" kern="1200"/>
        </a:p>
      </dsp:txBody>
      <dsp:txXfrm>
        <a:off x="3219388" y="695897"/>
        <a:ext cx="148994" cy="202543"/>
      </dsp:txXfrm>
    </dsp:sp>
    <dsp:sp modelId="{168564CE-A33A-43AD-9D1A-3911BE6FA207}">
      <dsp:nvSpPr>
        <dsp:cNvPr id="0" name=""/>
        <dsp:cNvSpPr/>
      </dsp:nvSpPr>
      <dsp:spPr>
        <a:xfrm>
          <a:off x="3520590" y="0"/>
          <a:ext cx="1361182" cy="1594337"/>
        </a:xfrm>
        <a:prstGeom prst="roundRect">
          <a:avLst>
            <a:gd name="adj" fmla="val 10000"/>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smtClean="0">
              <a:solidFill>
                <a:schemeClr val="tx1"/>
              </a:solidFill>
            </a:rPr>
            <a:t>Continuous adjustment and development to further increase contribution and third party influence </a:t>
          </a:r>
          <a:endParaRPr lang="el-GR" sz="1200" kern="1200" dirty="0">
            <a:solidFill>
              <a:schemeClr val="tx1"/>
            </a:solidFill>
          </a:endParaRPr>
        </a:p>
      </dsp:txBody>
      <dsp:txXfrm>
        <a:off x="3560458" y="39868"/>
        <a:ext cx="1281446" cy="1514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40A1E-F776-440D-8363-3AEA128207D0}">
      <dsp:nvSpPr>
        <dsp:cNvPr id="0" name=""/>
        <dsp:cNvSpPr/>
      </dsp:nvSpPr>
      <dsp:spPr>
        <a:xfrm>
          <a:off x="0" y="231675"/>
          <a:ext cx="5181600" cy="201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531C16-77DF-40C2-AC81-099DBD9BE403}">
      <dsp:nvSpPr>
        <dsp:cNvPr id="0" name=""/>
        <dsp:cNvSpPr/>
      </dsp:nvSpPr>
      <dsp:spPr>
        <a:xfrm>
          <a:off x="259080" y="113595"/>
          <a:ext cx="3627120" cy="2361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Climate change</a:t>
          </a:r>
          <a:endParaRPr lang="el-GR" sz="1200" kern="1200" dirty="0">
            <a:solidFill>
              <a:schemeClr val="tx1"/>
            </a:solidFill>
          </a:endParaRPr>
        </a:p>
      </dsp:txBody>
      <dsp:txXfrm>
        <a:off x="270608" y="125123"/>
        <a:ext cx="3604064" cy="213104"/>
      </dsp:txXfrm>
    </dsp:sp>
    <dsp:sp modelId="{9A3BCEB3-FB4C-48A2-8F5E-C0BE1FCEF654}">
      <dsp:nvSpPr>
        <dsp:cNvPr id="0" name=""/>
        <dsp:cNvSpPr/>
      </dsp:nvSpPr>
      <dsp:spPr>
        <a:xfrm>
          <a:off x="0" y="594555"/>
          <a:ext cx="5181600" cy="201600"/>
        </a:xfrm>
        <a:prstGeom prst="rect">
          <a:avLst/>
        </a:prstGeom>
        <a:solidFill>
          <a:schemeClr val="lt1">
            <a:alpha val="90000"/>
            <a:hueOff val="0"/>
            <a:satOff val="0"/>
            <a:lumOff val="0"/>
            <a:alphaOff val="0"/>
          </a:schemeClr>
        </a:solidFill>
        <a:ln w="12700" cap="flat" cmpd="sng" algn="ctr">
          <a:solidFill>
            <a:schemeClr val="accent4">
              <a:hueOff val="1732615"/>
              <a:satOff val="-7995"/>
              <a:lumOff val="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F89D4-3858-4CA4-B1D1-830D29447333}">
      <dsp:nvSpPr>
        <dsp:cNvPr id="0" name=""/>
        <dsp:cNvSpPr/>
      </dsp:nvSpPr>
      <dsp:spPr>
        <a:xfrm>
          <a:off x="259080" y="476475"/>
          <a:ext cx="3627120" cy="236160"/>
        </a:xfrm>
        <a:prstGeom prst="roundRect">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Overpopulation</a:t>
          </a:r>
          <a:endParaRPr lang="el-GR" sz="1200" kern="1200" dirty="0">
            <a:solidFill>
              <a:schemeClr val="tx1"/>
            </a:solidFill>
          </a:endParaRPr>
        </a:p>
      </dsp:txBody>
      <dsp:txXfrm>
        <a:off x="270608" y="488003"/>
        <a:ext cx="3604064" cy="213104"/>
      </dsp:txXfrm>
    </dsp:sp>
    <dsp:sp modelId="{7C6AD083-DEFC-4C9E-ABD9-AB0832785C61}">
      <dsp:nvSpPr>
        <dsp:cNvPr id="0" name=""/>
        <dsp:cNvSpPr/>
      </dsp:nvSpPr>
      <dsp:spPr>
        <a:xfrm>
          <a:off x="0" y="957435"/>
          <a:ext cx="5181600" cy="201600"/>
        </a:xfrm>
        <a:prstGeom prst="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4C6B7-3028-4221-BD80-7FFA886290A0}">
      <dsp:nvSpPr>
        <dsp:cNvPr id="0" name=""/>
        <dsp:cNvSpPr/>
      </dsp:nvSpPr>
      <dsp:spPr>
        <a:xfrm>
          <a:off x="259080" y="839355"/>
          <a:ext cx="3627120" cy="236160"/>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Energy demand</a:t>
          </a:r>
          <a:endParaRPr lang="el-GR" sz="1200" kern="1200" dirty="0">
            <a:solidFill>
              <a:schemeClr val="tx1"/>
            </a:solidFill>
          </a:endParaRPr>
        </a:p>
      </dsp:txBody>
      <dsp:txXfrm>
        <a:off x="270608" y="850883"/>
        <a:ext cx="3604064" cy="213104"/>
      </dsp:txXfrm>
    </dsp:sp>
    <dsp:sp modelId="{B0E3DC8E-84F3-41C6-B713-41B1148078B1}">
      <dsp:nvSpPr>
        <dsp:cNvPr id="0" name=""/>
        <dsp:cNvSpPr/>
      </dsp:nvSpPr>
      <dsp:spPr>
        <a:xfrm>
          <a:off x="0" y="1320314"/>
          <a:ext cx="5181600" cy="201600"/>
        </a:xfrm>
        <a:prstGeom prst="rect">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77488B-5622-44E8-AD94-F16FE607389B}">
      <dsp:nvSpPr>
        <dsp:cNvPr id="0" name=""/>
        <dsp:cNvSpPr/>
      </dsp:nvSpPr>
      <dsp:spPr>
        <a:xfrm>
          <a:off x="287653" y="1211759"/>
          <a:ext cx="3627120" cy="23616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Laws and regulations</a:t>
          </a:r>
          <a:endParaRPr lang="el-GR" sz="1200" kern="1200" dirty="0">
            <a:solidFill>
              <a:schemeClr val="tx1"/>
            </a:solidFill>
          </a:endParaRPr>
        </a:p>
      </dsp:txBody>
      <dsp:txXfrm>
        <a:off x="299181" y="1223287"/>
        <a:ext cx="3604064" cy="213104"/>
      </dsp:txXfrm>
    </dsp:sp>
    <dsp:sp modelId="{9070B781-1000-426A-B75D-83C9A28EBC6E}">
      <dsp:nvSpPr>
        <dsp:cNvPr id="0" name=""/>
        <dsp:cNvSpPr/>
      </dsp:nvSpPr>
      <dsp:spPr>
        <a:xfrm>
          <a:off x="0" y="1683195"/>
          <a:ext cx="5181600" cy="201600"/>
        </a:xfrm>
        <a:prstGeom prst="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5A1EF-B236-42A1-941E-CEAE328B3ACD}">
      <dsp:nvSpPr>
        <dsp:cNvPr id="0" name=""/>
        <dsp:cNvSpPr/>
      </dsp:nvSpPr>
      <dsp:spPr>
        <a:xfrm>
          <a:off x="249556" y="1584166"/>
          <a:ext cx="3627120" cy="236160"/>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Financial Instability </a:t>
          </a:r>
          <a:endParaRPr lang="el-GR" sz="1200" kern="1200" dirty="0">
            <a:solidFill>
              <a:schemeClr val="tx1"/>
            </a:solidFill>
          </a:endParaRPr>
        </a:p>
      </dsp:txBody>
      <dsp:txXfrm>
        <a:off x="261084" y="1595694"/>
        <a:ext cx="3604064" cy="213104"/>
      </dsp:txXfrm>
    </dsp:sp>
    <dsp:sp modelId="{A4635489-DCF9-4A8F-9848-8ABFFFC7495E}">
      <dsp:nvSpPr>
        <dsp:cNvPr id="0" name=""/>
        <dsp:cNvSpPr/>
      </dsp:nvSpPr>
      <dsp:spPr>
        <a:xfrm>
          <a:off x="0" y="2046075"/>
          <a:ext cx="5181600" cy="201600"/>
        </a:xfrm>
        <a:prstGeom prst="rect">
          <a:avLst/>
        </a:prstGeom>
        <a:solidFill>
          <a:schemeClr val="lt1">
            <a:alpha val="90000"/>
            <a:hueOff val="0"/>
            <a:satOff val="0"/>
            <a:lumOff val="0"/>
            <a:alphaOff val="0"/>
          </a:schemeClr>
        </a:solidFill>
        <a:ln w="12700" cap="flat" cmpd="sng" algn="ctr">
          <a:solidFill>
            <a:schemeClr val="accent4">
              <a:hueOff val="8663077"/>
              <a:satOff val="-39973"/>
              <a:lumOff val="1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E479AC-C31D-4B00-B5EB-9A59B09E44EF}">
      <dsp:nvSpPr>
        <dsp:cNvPr id="0" name=""/>
        <dsp:cNvSpPr/>
      </dsp:nvSpPr>
      <dsp:spPr>
        <a:xfrm>
          <a:off x="249556" y="1938881"/>
          <a:ext cx="3627120" cy="236160"/>
        </a:xfrm>
        <a:prstGeom prst="roundRect">
          <a:avLst/>
        </a:prstGeom>
        <a:solidFill>
          <a:schemeClr val="accent4">
            <a:hueOff val="8663077"/>
            <a:satOff val="-39973"/>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Corporate Diversity</a:t>
          </a:r>
          <a:endParaRPr lang="el-GR" sz="1200" kern="1200" dirty="0">
            <a:solidFill>
              <a:schemeClr val="tx1"/>
            </a:solidFill>
          </a:endParaRPr>
        </a:p>
      </dsp:txBody>
      <dsp:txXfrm>
        <a:off x="261084" y="1950409"/>
        <a:ext cx="3604064" cy="213104"/>
      </dsp:txXfrm>
    </dsp:sp>
    <dsp:sp modelId="{5319A7BD-7A00-4BC0-879A-A98D050DD21F}">
      <dsp:nvSpPr>
        <dsp:cNvPr id="0" name=""/>
        <dsp:cNvSpPr/>
      </dsp:nvSpPr>
      <dsp:spPr>
        <a:xfrm>
          <a:off x="0" y="2408955"/>
          <a:ext cx="5181600" cy="2016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F5AD0-CF2F-4665-A8D2-B07621164BD3}">
      <dsp:nvSpPr>
        <dsp:cNvPr id="0" name=""/>
        <dsp:cNvSpPr/>
      </dsp:nvSpPr>
      <dsp:spPr>
        <a:xfrm>
          <a:off x="259080" y="2290875"/>
          <a:ext cx="3627120" cy="23616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lvl="0" algn="l" defTabSz="533400">
            <a:lnSpc>
              <a:spcPct val="90000"/>
            </a:lnSpc>
            <a:spcBef>
              <a:spcPct val="0"/>
            </a:spcBef>
            <a:spcAft>
              <a:spcPct val="35000"/>
            </a:spcAft>
          </a:pPr>
          <a:r>
            <a:rPr lang="en-US" sz="1200" kern="1200" dirty="0" smtClean="0">
              <a:solidFill>
                <a:schemeClr val="tx1"/>
              </a:solidFill>
            </a:rPr>
            <a:t>Innovation</a:t>
          </a:r>
          <a:endParaRPr lang="el-GR" sz="1200" kern="1200" dirty="0">
            <a:solidFill>
              <a:schemeClr val="tx1"/>
            </a:solidFill>
          </a:endParaRPr>
        </a:p>
      </dsp:txBody>
      <dsp:txXfrm>
        <a:off x="270608" y="2302403"/>
        <a:ext cx="3604064" cy="2131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564CE-A33A-43AD-9D1A-3911BE6FA207}">
      <dsp:nvSpPr>
        <dsp:cNvPr id="0" name=""/>
        <dsp:cNvSpPr/>
      </dsp:nvSpPr>
      <dsp:spPr>
        <a:xfrm>
          <a:off x="0" y="0"/>
          <a:ext cx="1874592" cy="708023"/>
        </a:xfrm>
        <a:prstGeom prst="wave">
          <a:avLst/>
        </a:prstGeom>
        <a:solidFill>
          <a:schemeClr val="accent4">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effectLst/>
            </a:rPr>
            <a:t>Global </a:t>
          </a:r>
          <a:r>
            <a:rPr lang="en-US" sz="1400" b="1" kern="1200" dirty="0" smtClean="0">
              <a:solidFill>
                <a:schemeClr val="tx1"/>
              </a:solidFill>
              <a:effectLst/>
            </a:rPr>
            <a:t>Trends</a:t>
          </a:r>
          <a:endParaRPr lang="el-GR" sz="1400" b="1" kern="1200" dirty="0">
            <a:solidFill>
              <a:schemeClr val="tx1"/>
            </a:solidFill>
            <a:effectLst/>
          </a:endParaRPr>
        </a:p>
      </dsp:txBody>
      <dsp:txXfrm>
        <a:off x="0" y="177006"/>
        <a:ext cx="1874592" cy="354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FF87D-4696-49EF-B6A1-E1AA2C32A718}">
      <dsp:nvSpPr>
        <dsp:cNvPr id="0" name=""/>
        <dsp:cNvSpPr/>
      </dsp:nvSpPr>
      <dsp:spPr>
        <a:xfrm>
          <a:off x="0" y="894922"/>
          <a:ext cx="10583334" cy="17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C0EFEA-97E0-46D7-A676-B26EFEE28158}">
      <dsp:nvSpPr>
        <dsp:cNvPr id="0" name=""/>
        <dsp:cNvSpPr/>
      </dsp:nvSpPr>
      <dsp:spPr>
        <a:xfrm>
          <a:off x="616760" y="265595"/>
          <a:ext cx="9881281" cy="7283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n-US" sz="1200" kern="1200" dirty="0" smtClean="0"/>
            <a:t>The Bank has established NBG Group’s Corporate Social Responsibility Policy (the “CSR Policy”) which defines the fundamental values and objectives underlying NBG’s activities while it reflects the keystones of the CSR framework and determines the CSR Action framework for the Bank and its Group</a:t>
          </a:r>
          <a:endParaRPr lang="el-GR" sz="1200" kern="1200" dirty="0"/>
        </a:p>
      </dsp:txBody>
      <dsp:txXfrm>
        <a:off x="652313" y="301148"/>
        <a:ext cx="9810175" cy="657202"/>
      </dsp:txXfrm>
    </dsp:sp>
    <dsp:sp modelId="{2DE49613-D60D-442C-B6CB-C71EF687CA6F}">
      <dsp:nvSpPr>
        <dsp:cNvPr id="0" name=""/>
        <dsp:cNvSpPr/>
      </dsp:nvSpPr>
      <dsp:spPr>
        <a:xfrm>
          <a:off x="0" y="1734111"/>
          <a:ext cx="10583334" cy="176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B90797-A995-4C60-89E0-E2643130B9AF}">
      <dsp:nvSpPr>
        <dsp:cNvPr id="0" name=""/>
        <dsp:cNvSpPr/>
      </dsp:nvSpPr>
      <dsp:spPr>
        <a:xfrm>
          <a:off x="528649" y="1109122"/>
          <a:ext cx="9881281" cy="7283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n-US" sz="1200" kern="1200" dirty="0" smtClean="0"/>
            <a:t>The Bank has established a </a:t>
          </a:r>
          <a:r>
            <a:rPr lang="en-US" sz="1200" kern="1200" dirty="0" smtClean="0"/>
            <a:t>Sponsorship/Donations </a:t>
          </a:r>
          <a:r>
            <a:rPr lang="en-US" sz="1200" kern="1200" dirty="0" smtClean="0"/>
            <a:t>Policy which forms an integral part of the CRS Policy </a:t>
          </a:r>
          <a:endParaRPr lang="el-GR" sz="1200" kern="1200" dirty="0"/>
        </a:p>
      </dsp:txBody>
      <dsp:txXfrm>
        <a:off x="564202" y="1144675"/>
        <a:ext cx="9810175" cy="657202"/>
      </dsp:txXfrm>
    </dsp:sp>
    <dsp:sp modelId="{1CD5CDE4-D164-4102-8EB2-3048AE574521}">
      <dsp:nvSpPr>
        <dsp:cNvPr id="0" name=""/>
        <dsp:cNvSpPr/>
      </dsp:nvSpPr>
      <dsp:spPr>
        <a:xfrm>
          <a:off x="0" y="2573300"/>
          <a:ext cx="10583334" cy="176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167AE-7C06-46E8-8D29-B1B4F850A21B}">
      <dsp:nvSpPr>
        <dsp:cNvPr id="0" name=""/>
        <dsp:cNvSpPr/>
      </dsp:nvSpPr>
      <dsp:spPr>
        <a:xfrm>
          <a:off x="528649" y="1948311"/>
          <a:ext cx="9881281" cy="72830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n-US" sz="1200" kern="1200" dirty="0" smtClean="0"/>
            <a:t>The Bank has developed and implemented an Environmental Management System, in compliance with international standard ISO 14001 aiming at minimizing its environmental footprint</a:t>
          </a:r>
          <a:r>
            <a:rPr lang="el-GR" sz="1200" kern="1200" dirty="0" smtClean="0"/>
            <a:t>: </a:t>
          </a:r>
          <a:r>
            <a:rPr lang="en-US" sz="1200" kern="1200" dirty="0" smtClean="0"/>
            <a:t>i</a:t>
          </a:r>
          <a:r>
            <a:rPr lang="en-US" sz="1200" kern="1200" dirty="0" smtClean="0"/>
            <a:t>) Conserving </a:t>
          </a:r>
          <a:r>
            <a:rPr lang="en-US" sz="1200" kern="1200" dirty="0" smtClean="0"/>
            <a:t>energy and natural resources ii) Rationalizing travel and commuting iii</a:t>
          </a:r>
          <a:r>
            <a:rPr lang="en-US" sz="1200" kern="1200" dirty="0" smtClean="0"/>
            <a:t>) Management </a:t>
          </a:r>
          <a:r>
            <a:rPr lang="en-US" sz="1200" kern="1200" dirty="0" smtClean="0"/>
            <a:t>of paper and solid waste iv)Environmental criteria for supplies v)Environmental risk evaluation and management</a:t>
          </a:r>
          <a:endParaRPr lang="el-GR" sz="1200" kern="1200" dirty="0"/>
        </a:p>
      </dsp:txBody>
      <dsp:txXfrm>
        <a:off x="564202" y="1983864"/>
        <a:ext cx="9810175" cy="657202"/>
      </dsp:txXfrm>
    </dsp:sp>
    <dsp:sp modelId="{EFBE429F-C267-4212-8F0A-6BDB8630EBCC}">
      <dsp:nvSpPr>
        <dsp:cNvPr id="0" name=""/>
        <dsp:cNvSpPr/>
      </dsp:nvSpPr>
      <dsp:spPr>
        <a:xfrm>
          <a:off x="0" y="3412488"/>
          <a:ext cx="10583334" cy="17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5CD4C-9821-4E8A-B6C5-C6A6874F7750}">
      <dsp:nvSpPr>
        <dsp:cNvPr id="0" name=""/>
        <dsp:cNvSpPr/>
      </dsp:nvSpPr>
      <dsp:spPr>
        <a:xfrm>
          <a:off x="528649" y="2787500"/>
          <a:ext cx="9881281" cy="7283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n-US" sz="1200" kern="1200" dirty="0" smtClean="0"/>
            <a:t>Environmental and Social Management System (ESMS) Officers have been appointed at Group level. ESMS Officers are, among others, responsible for overseeing implementation of the CSR principles of the Group Entity, for coordinating and integrating relevant procedures in the Entity’s operations and business activities, while they are responsible for reporting on CSR issues to the Entity’s Management and the Group</a:t>
          </a:r>
          <a:endParaRPr lang="el-GR" sz="1200" kern="1200" dirty="0"/>
        </a:p>
      </dsp:txBody>
      <dsp:txXfrm>
        <a:off x="564202" y="2823053"/>
        <a:ext cx="9810175" cy="657202"/>
      </dsp:txXfrm>
    </dsp:sp>
    <dsp:sp modelId="{5DD4CA7C-AB2B-494F-98BF-A4CB2CFC77A3}">
      <dsp:nvSpPr>
        <dsp:cNvPr id="0" name=""/>
        <dsp:cNvSpPr/>
      </dsp:nvSpPr>
      <dsp:spPr>
        <a:xfrm>
          <a:off x="0" y="4251677"/>
          <a:ext cx="10583334" cy="176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533DC6-5E12-4E46-8226-3576861B12BD}">
      <dsp:nvSpPr>
        <dsp:cNvPr id="0" name=""/>
        <dsp:cNvSpPr/>
      </dsp:nvSpPr>
      <dsp:spPr>
        <a:xfrm>
          <a:off x="528649" y="3626688"/>
          <a:ext cx="9881281" cy="72830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n-US" sz="1200" kern="1200" dirty="0" smtClean="0"/>
            <a:t>The Bank supports the Greek Sustainability Code deployed as a preparation tool for the companies concerned to start adjusting to the requirements of </a:t>
          </a:r>
          <a:r>
            <a:rPr lang="en-US" sz="1200" kern="1200" dirty="0" smtClean="0"/>
            <a:t>Directive </a:t>
          </a:r>
          <a:r>
            <a:rPr lang="el-GR" sz="1200" kern="1200" dirty="0" smtClean="0"/>
            <a:t>2014/95/</a:t>
          </a:r>
          <a:r>
            <a:rPr lang="en-US" sz="1200" kern="1200" dirty="0" smtClean="0"/>
            <a:t>EU</a:t>
          </a:r>
          <a:r>
            <a:rPr lang="el-GR" sz="1200" kern="1200" dirty="0" smtClean="0"/>
            <a:t> </a:t>
          </a:r>
          <a:r>
            <a:rPr lang="en-US" sz="1200" kern="1200" dirty="0" smtClean="0"/>
            <a:t>of the European Parliament and the Council as regards non-financial reporting</a:t>
          </a:r>
          <a:endParaRPr lang="el-GR" sz="1200" kern="1200" dirty="0"/>
        </a:p>
      </dsp:txBody>
      <dsp:txXfrm>
        <a:off x="564202" y="3662241"/>
        <a:ext cx="9810175" cy="657202"/>
      </dsp:txXfrm>
    </dsp:sp>
    <dsp:sp modelId="{57D0E2D3-A03C-4061-B146-CC051C27401D}">
      <dsp:nvSpPr>
        <dsp:cNvPr id="0" name=""/>
        <dsp:cNvSpPr/>
      </dsp:nvSpPr>
      <dsp:spPr>
        <a:xfrm>
          <a:off x="0" y="5090866"/>
          <a:ext cx="10583334" cy="176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9C8478-BFE3-43C2-852A-07D1B5DC22F0}">
      <dsp:nvSpPr>
        <dsp:cNvPr id="0" name=""/>
        <dsp:cNvSpPr/>
      </dsp:nvSpPr>
      <dsp:spPr>
        <a:xfrm>
          <a:off x="528649" y="4465877"/>
          <a:ext cx="9881281" cy="7283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017" tIns="0" rIns="280017" bIns="0" numCol="1" spcCol="1270" anchor="ctr" anchorCtr="0">
          <a:noAutofit/>
        </a:bodyPr>
        <a:lstStyle/>
        <a:p>
          <a:pPr lvl="0" algn="l" defTabSz="533400">
            <a:lnSpc>
              <a:spcPct val="114000"/>
            </a:lnSpc>
            <a:spcBef>
              <a:spcPct val="0"/>
            </a:spcBef>
            <a:spcAft>
              <a:spcPts val="600"/>
            </a:spcAft>
          </a:pPr>
          <a:r>
            <a:rPr lang="el-GR" sz="1200" kern="1200" dirty="0" smtClean="0"/>
            <a:t>Τ</a:t>
          </a:r>
          <a:r>
            <a:rPr lang="en-US" sz="1200" kern="1200" dirty="0" smtClean="0"/>
            <a:t>he Bank shows special care for the regular training of staff by developing special training </a:t>
          </a:r>
          <a:r>
            <a:rPr lang="en-US" sz="1200" kern="1200" dirty="0" err="1" smtClean="0"/>
            <a:t>programmes</a:t>
          </a:r>
          <a:r>
            <a:rPr lang="en-US" sz="1200" kern="1200" dirty="0" smtClean="0"/>
            <a:t> on CSR and Environmental Management issues</a:t>
          </a:r>
          <a:endParaRPr lang="el-GR" sz="1200" kern="1200" dirty="0"/>
        </a:p>
      </dsp:txBody>
      <dsp:txXfrm>
        <a:off x="564202" y="4501430"/>
        <a:ext cx="9810175" cy="6572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4704-D053-48BA-B966-9D418EFD6613}">
      <dsp:nvSpPr>
        <dsp:cNvPr id="0" name=""/>
        <dsp:cNvSpPr/>
      </dsp:nvSpPr>
      <dsp:spPr>
        <a:xfrm>
          <a:off x="81255" y="250921"/>
          <a:ext cx="2302353" cy="270865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6DBA897-FC20-468D-8D23-5D67315F82DD}">
      <dsp:nvSpPr>
        <dsp:cNvPr id="0" name=""/>
        <dsp:cNvSpPr/>
      </dsp:nvSpPr>
      <dsp:spPr>
        <a:xfrm>
          <a:off x="173991" y="402349"/>
          <a:ext cx="2072118" cy="17606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B9AC0BC-BDD8-44D6-BF12-A11E7AEE461E}">
      <dsp:nvSpPr>
        <dsp:cNvPr id="0" name=""/>
        <dsp:cNvSpPr/>
      </dsp:nvSpPr>
      <dsp:spPr>
        <a:xfrm>
          <a:off x="141169" y="2590423"/>
          <a:ext cx="2072118" cy="10033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‘Energy-Saving at home’ program of YPEKA (Ministry of Environment and Energy) in collaboration with ETEAN (National Fund for Entrepreneurship and Development) – 10.717 loan applications were approved in 2014</a:t>
          </a:r>
          <a:endParaRPr lang="el-GR" sz="1000" kern="1200" dirty="0"/>
        </a:p>
      </dsp:txBody>
      <dsp:txXfrm>
        <a:off x="141169" y="2590423"/>
        <a:ext cx="2072118" cy="1003378"/>
      </dsp:txXfrm>
    </dsp:sp>
    <dsp:sp modelId="{8E3AC712-1CDE-402F-BC71-B0CBCBFCA166}">
      <dsp:nvSpPr>
        <dsp:cNvPr id="0" name=""/>
        <dsp:cNvSpPr/>
      </dsp:nvSpPr>
      <dsp:spPr>
        <a:xfrm>
          <a:off x="145396" y="2260499"/>
          <a:ext cx="2072118" cy="27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rgbClr val="0033CC"/>
              </a:solidFill>
            </a:rPr>
            <a:t>Loan for participation in the ‘Energy-Saving at home’ program</a:t>
          </a:r>
          <a:endParaRPr lang="el-GR" sz="900" b="1" kern="1200" dirty="0">
            <a:solidFill>
              <a:srgbClr val="0033CC"/>
            </a:solidFill>
          </a:endParaRPr>
        </a:p>
      </dsp:txBody>
      <dsp:txXfrm>
        <a:off x="145396" y="2260499"/>
        <a:ext cx="2072118" cy="270886"/>
      </dsp:txXfrm>
    </dsp:sp>
    <dsp:sp modelId="{39877289-081C-411D-A570-5F2976CE3D44}">
      <dsp:nvSpPr>
        <dsp:cNvPr id="0" name=""/>
        <dsp:cNvSpPr/>
      </dsp:nvSpPr>
      <dsp:spPr>
        <a:xfrm>
          <a:off x="2976736" y="299590"/>
          <a:ext cx="2302353" cy="2708651"/>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A841393-97CA-4B40-BCA3-DECC26D91732}">
      <dsp:nvSpPr>
        <dsp:cNvPr id="0" name=""/>
        <dsp:cNvSpPr/>
      </dsp:nvSpPr>
      <dsp:spPr>
        <a:xfrm>
          <a:off x="3094683" y="394357"/>
          <a:ext cx="2072118" cy="1760623"/>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0DDCFBC-9DAF-4500-9C35-96041A59229A}">
      <dsp:nvSpPr>
        <dsp:cNvPr id="0" name=""/>
        <dsp:cNvSpPr/>
      </dsp:nvSpPr>
      <dsp:spPr>
        <a:xfrm>
          <a:off x="3083887" y="2531039"/>
          <a:ext cx="2072118" cy="1085204"/>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Favorable terms and conditions for financing the purchase and installation of energy-saving products</a:t>
          </a:r>
          <a:endParaRPr lang="el-GR" sz="1200" b="1" kern="1200" dirty="0"/>
        </a:p>
      </dsp:txBody>
      <dsp:txXfrm>
        <a:off x="3083887" y="2531039"/>
        <a:ext cx="2072118" cy="1085204"/>
      </dsp:txXfrm>
    </dsp:sp>
    <dsp:sp modelId="{A29A88D9-53F9-4DE7-973A-D4C7AE78E2D2}">
      <dsp:nvSpPr>
        <dsp:cNvPr id="0" name=""/>
        <dsp:cNvSpPr/>
      </dsp:nvSpPr>
      <dsp:spPr>
        <a:xfrm>
          <a:off x="3047004" y="2260499"/>
          <a:ext cx="2072118" cy="27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CC"/>
              </a:solidFill>
            </a:rPr>
            <a:t>‘Green Loan’</a:t>
          </a:r>
          <a:r>
            <a:rPr lang="el-GR" sz="1200" b="1" kern="1200" dirty="0" smtClean="0">
              <a:solidFill>
                <a:srgbClr val="0033CC"/>
              </a:solidFill>
            </a:rPr>
            <a:t> </a:t>
          </a:r>
          <a:endParaRPr lang="el-GR" sz="1200" b="1" kern="1200" dirty="0">
            <a:solidFill>
              <a:srgbClr val="0033CC"/>
            </a:solidFill>
          </a:endParaRPr>
        </a:p>
      </dsp:txBody>
      <dsp:txXfrm>
        <a:off x="3047004" y="2260499"/>
        <a:ext cx="2072118" cy="270886"/>
      </dsp:txXfrm>
    </dsp:sp>
    <dsp:sp modelId="{19DE697A-0772-4DAA-921A-2D78C1A13443}">
      <dsp:nvSpPr>
        <dsp:cNvPr id="0" name=""/>
        <dsp:cNvSpPr/>
      </dsp:nvSpPr>
      <dsp:spPr>
        <a:xfrm>
          <a:off x="5823983" y="312011"/>
          <a:ext cx="2302353" cy="2992220"/>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67567D9-32D4-4AAA-BEE5-18B81AD3AE07}">
      <dsp:nvSpPr>
        <dsp:cNvPr id="0" name=""/>
        <dsp:cNvSpPr/>
      </dsp:nvSpPr>
      <dsp:spPr>
        <a:xfrm>
          <a:off x="5929569" y="377426"/>
          <a:ext cx="2072118" cy="16634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02997B7-12A0-4225-B0EC-EE646C2F9637}">
      <dsp:nvSpPr>
        <dsp:cNvPr id="0" name=""/>
        <dsp:cNvSpPr/>
      </dsp:nvSpPr>
      <dsp:spPr>
        <a:xfrm>
          <a:off x="5938748" y="2532293"/>
          <a:ext cx="2072118" cy="1082713"/>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Loan for the installation of photovoltaic systems in homes</a:t>
          </a:r>
          <a:endParaRPr lang="el-GR" sz="1200" b="1" kern="1200" dirty="0"/>
        </a:p>
      </dsp:txBody>
      <dsp:txXfrm>
        <a:off x="5938748" y="2532293"/>
        <a:ext cx="2072118" cy="1082713"/>
      </dsp:txXfrm>
    </dsp:sp>
    <dsp:sp modelId="{84CB77A7-E994-47E2-ACFB-4C8BABF7313B}">
      <dsp:nvSpPr>
        <dsp:cNvPr id="0" name=""/>
        <dsp:cNvSpPr/>
      </dsp:nvSpPr>
      <dsp:spPr>
        <a:xfrm>
          <a:off x="5961604" y="2241499"/>
          <a:ext cx="2072118" cy="270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0" kern="1200" dirty="0" smtClean="0">
              <a:solidFill>
                <a:srgbClr val="0033CC"/>
              </a:solidFill>
            </a:rPr>
            <a:t>‘Photovoltaic Home’</a:t>
          </a:r>
          <a:endParaRPr lang="el-GR" sz="1200" b="1" i="0" kern="1200" dirty="0">
            <a:solidFill>
              <a:srgbClr val="0033CC"/>
            </a:solidFill>
          </a:endParaRPr>
        </a:p>
      </dsp:txBody>
      <dsp:txXfrm>
        <a:off x="5961604" y="2241499"/>
        <a:ext cx="2072118" cy="270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B4704-D053-48BA-B966-9D418EFD6613}">
      <dsp:nvSpPr>
        <dsp:cNvPr id="0" name=""/>
        <dsp:cNvSpPr/>
      </dsp:nvSpPr>
      <dsp:spPr>
        <a:xfrm>
          <a:off x="0" y="408266"/>
          <a:ext cx="2264273" cy="2663850"/>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6DBA897-FC20-468D-8D23-5D67315F82DD}">
      <dsp:nvSpPr>
        <dsp:cNvPr id="0" name=""/>
        <dsp:cNvSpPr/>
      </dsp:nvSpPr>
      <dsp:spPr>
        <a:xfrm>
          <a:off x="208947" y="443975"/>
          <a:ext cx="2037845" cy="1731502"/>
        </a:xfrm>
        <a:prstGeom prst="rect">
          <a:avLst/>
        </a:prstGeom>
        <a:blipFill rotWithShape="1">
          <a:blip xmlns:r="http://schemas.openxmlformats.org/officeDocument/2006/relationships" r:embed="rId1"/>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B9AC0BC-BDD8-44D6-BF12-A11E7AEE461E}">
      <dsp:nvSpPr>
        <dsp:cNvPr id="0" name=""/>
        <dsp:cNvSpPr/>
      </dsp:nvSpPr>
      <dsp:spPr>
        <a:xfrm>
          <a:off x="181599" y="2474625"/>
          <a:ext cx="2037845" cy="8136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 pioneering initiative for the promotion of social and developmental banking</a:t>
          </a:r>
          <a:endParaRPr lang="el-GR" sz="1200" b="1" kern="1200" dirty="0"/>
        </a:p>
      </dsp:txBody>
      <dsp:txXfrm>
        <a:off x="181599" y="2474625"/>
        <a:ext cx="2037845" cy="813678"/>
      </dsp:txXfrm>
    </dsp:sp>
    <dsp:sp modelId="{8E3AC712-1CDE-402F-BC71-B0CBCBFCA166}">
      <dsp:nvSpPr>
        <dsp:cNvPr id="0" name=""/>
        <dsp:cNvSpPr/>
      </dsp:nvSpPr>
      <dsp:spPr>
        <a:xfrm>
          <a:off x="199573" y="2225879"/>
          <a:ext cx="2037845" cy="26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CC"/>
              </a:solidFill>
            </a:rPr>
            <a:t>Act 4 Greece</a:t>
          </a:r>
          <a:endParaRPr lang="el-GR" sz="1200" b="1" kern="1200" dirty="0">
            <a:solidFill>
              <a:srgbClr val="0033CC"/>
            </a:solidFill>
          </a:endParaRPr>
        </a:p>
      </dsp:txBody>
      <dsp:txXfrm>
        <a:off x="199573" y="2225879"/>
        <a:ext cx="2037845" cy="266406"/>
      </dsp:txXfrm>
    </dsp:sp>
    <dsp:sp modelId="{39877289-081C-411D-A570-5F2976CE3D44}">
      <dsp:nvSpPr>
        <dsp:cNvPr id="0" name=""/>
        <dsp:cNvSpPr/>
      </dsp:nvSpPr>
      <dsp:spPr>
        <a:xfrm>
          <a:off x="3032216" y="476385"/>
          <a:ext cx="2264273" cy="1983396"/>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A841393-97CA-4B40-BCA3-DECC26D91732}">
      <dsp:nvSpPr>
        <dsp:cNvPr id="0" name=""/>
        <dsp:cNvSpPr/>
      </dsp:nvSpPr>
      <dsp:spPr>
        <a:xfrm>
          <a:off x="3045077" y="695668"/>
          <a:ext cx="2037845" cy="1168002"/>
        </a:xfrm>
        <a:prstGeom prst="rect">
          <a:avLst/>
        </a:prstGeom>
        <a:blipFill rotWithShape="1">
          <a:blip xmlns:r="http://schemas.openxmlformats.org/officeDocument/2006/relationships" r:embed="rId2"/>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00DDCFBC-9DAF-4500-9C35-96041A59229A}">
      <dsp:nvSpPr>
        <dsp:cNvPr id="0" name=""/>
        <dsp:cNvSpPr/>
      </dsp:nvSpPr>
      <dsp:spPr>
        <a:xfrm>
          <a:off x="3049947" y="2499619"/>
          <a:ext cx="2390596" cy="779493"/>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CC"/>
              </a:solidFill>
            </a:rPr>
            <a:t>An integrated program designed to foster innovative and export-oriented entrepreneurship</a:t>
          </a:r>
          <a:endParaRPr lang="el-GR" sz="1200" b="1" kern="1200" dirty="0">
            <a:solidFill>
              <a:srgbClr val="0033CC"/>
            </a:solidFill>
          </a:endParaRPr>
        </a:p>
      </dsp:txBody>
      <dsp:txXfrm>
        <a:off x="3049947" y="2499619"/>
        <a:ext cx="2390596" cy="779493"/>
      </dsp:txXfrm>
    </dsp:sp>
    <dsp:sp modelId="{A29A88D9-53F9-4DE7-973A-D4C7AE78E2D2}">
      <dsp:nvSpPr>
        <dsp:cNvPr id="0" name=""/>
        <dsp:cNvSpPr/>
      </dsp:nvSpPr>
      <dsp:spPr>
        <a:xfrm>
          <a:off x="3187970" y="2197302"/>
          <a:ext cx="2037845" cy="26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b="1" kern="1200" dirty="0" smtClean="0">
              <a:solidFill>
                <a:srgbClr val="0033CC"/>
              </a:solidFill>
            </a:rPr>
            <a:t>NBG Business Seeds </a:t>
          </a:r>
          <a:endParaRPr lang="el-GR" sz="1200" b="1" kern="1200" dirty="0">
            <a:solidFill>
              <a:srgbClr val="0033CC"/>
            </a:solidFill>
          </a:endParaRPr>
        </a:p>
      </dsp:txBody>
      <dsp:txXfrm>
        <a:off x="3187970" y="2197302"/>
        <a:ext cx="2037845" cy="266406"/>
      </dsp:txXfrm>
    </dsp:sp>
    <dsp:sp modelId="{19DE697A-0772-4DAA-921A-2D78C1A13443}">
      <dsp:nvSpPr>
        <dsp:cNvPr id="0" name=""/>
        <dsp:cNvSpPr/>
      </dsp:nvSpPr>
      <dsp:spPr>
        <a:xfrm>
          <a:off x="5842191" y="408266"/>
          <a:ext cx="2264273" cy="2663850"/>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67567D9-32D4-4AAA-BEE5-18B81AD3AE07}">
      <dsp:nvSpPr>
        <dsp:cNvPr id="0" name=""/>
        <dsp:cNvSpPr/>
      </dsp:nvSpPr>
      <dsp:spPr>
        <a:xfrm>
          <a:off x="6027768" y="443975"/>
          <a:ext cx="2037845" cy="1731502"/>
        </a:xfrm>
        <a:prstGeom prst="rect">
          <a:avLst/>
        </a:prstGeom>
        <a:blipFill rotWithShape="1">
          <a:blip xmlns:r="http://schemas.openxmlformats.org/officeDocument/2006/relationships" r:embed="rId3"/>
          <a:stretch>
            <a:fillRect/>
          </a:stretch>
        </a:blip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02997B7-12A0-4225-B0EC-EE646C2F9637}">
      <dsp:nvSpPr>
        <dsp:cNvPr id="0" name=""/>
        <dsp:cNvSpPr/>
      </dsp:nvSpPr>
      <dsp:spPr>
        <a:xfrm>
          <a:off x="6026607" y="2487172"/>
          <a:ext cx="2037845" cy="759931"/>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Investments</a:t>
          </a:r>
          <a:r>
            <a:rPr lang="en-US" sz="1200" b="1" kern="1200" baseline="0" dirty="0" smtClean="0"/>
            <a:t> in companies active in the sectors of renewable and alternative energy systems</a:t>
          </a:r>
          <a:endParaRPr lang="el-GR" sz="1200" b="1" kern="1200" dirty="0"/>
        </a:p>
      </dsp:txBody>
      <dsp:txXfrm>
        <a:off x="6026607" y="2487172"/>
        <a:ext cx="2037845" cy="759931"/>
      </dsp:txXfrm>
    </dsp:sp>
    <dsp:sp modelId="{84CB77A7-E994-47E2-ACFB-4C8BABF7313B}">
      <dsp:nvSpPr>
        <dsp:cNvPr id="0" name=""/>
        <dsp:cNvSpPr/>
      </dsp:nvSpPr>
      <dsp:spPr>
        <a:xfrm>
          <a:off x="5974968" y="2226315"/>
          <a:ext cx="2037845" cy="266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0033CC"/>
              </a:solidFill>
            </a:rPr>
            <a:t>Mutual Fund DELOS</a:t>
          </a:r>
          <a:endParaRPr lang="el-GR" sz="1200" b="1" kern="1200" dirty="0">
            <a:solidFill>
              <a:srgbClr val="0033CC"/>
            </a:solidFill>
          </a:endParaRPr>
        </a:p>
      </dsp:txBody>
      <dsp:txXfrm>
        <a:off x="5974968" y="2226315"/>
        <a:ext cx="2037845" cy="266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7526-3802-4A83-B205-33F2D25E8C1F}">
      <dsp:nvSpPr>
        <dsp:cNvPr id="0" name=""/>
        <dsp:cNvSpPr/>
      </dsp:nvSpPr>
      <dsp:spPr>
        <a:xfrm>
          <a:off x="1920858" y="344202"/>
          <a:ext cx="1554604" cy="101049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70C0"/>
              </a:solidFill>
            </a:rPr>
            <a:t>Social Responsibility Award by</a:t>
          </a:r>
          <a:r>
            <a:rPr lang="el-GR" sz="1200" kern="1200" dirty="0" smtClean="0">
              <a:solidFill>
                <a:srgbClr val="0070C0"/>
              </a:solidFill>
            </a:rPr>
            <a:t> CR INDEX 2014</a:t>
          </a:r>
          <a:endParaRPr lang="el-GR" sz="1200" kern="1200" dirty="0">
            <a:solidFill>
              <a:srgbClr val="0070C0"/>
            </a:solidFill>
          </a:endParaRPr>
        </a:p>
      </dsp:txBody>
      <dsp:txXfrm>
        <a:off x="1970186" y="393530"/>
        <a:ext cx="1455948" cy="911836"/>
      </dsp:txXfrm>
    </dsp:sp>
    <dsp:sp modelId="{EC04C798-F9F2-43ED-AC96-694A8DB7F5F4}">
      <dsp:nvSpPr>
        <dsp:cNvPr id="0" name=""/>
        <dsp:cNvSpPr/>
      </dsp:nvSpPr>
      <dsp:spPr>
        <a:xfrm>
          <a:off x="678929" y="849448"/>
          <a:ext cx="4038463" cy="4038463"/>
        </a:xfrm>
        <a:custGeom>
          <a:avLst/>
          <a:gdLst/>
          <a:ahLst/>
          <a:cxnLst/>
          <a:rect l="0" t="0" r="0" b="0"/>
          <a:pathLst>
            <a:path>
              <a:moveTo>
                <a:pt x="3004890" y="256911"/>
              </a:moveTo>
              <a:arcTo wR="2019231" hR="2019231" stAng="17953086" swAng="1212094"/>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C5A38BA-F2A0-4315-891C-14D8E45EFB0C}">
      <dsp:nvSpPr>
        <dsp:cNvPr id="0" name=""/>
        <dsp:cNvSpPr/>
      </dsp:nvSpPr>
      <dsp:spPr>
        <a:xfrm>
          <a:off x="3841262" y="1739457"/>
          <a:ext cx="1554604" cy="1010492"/>
        </a:xfrm>
        <a:prstGeom prst="roundRect">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70C0"/>
              </a:solidFill>
            </a:rPr>
            <a:t>Ethos Sustainability Premier Award 2014</a:t>
          </a:r>
          <a:endParaRPr lang="el-GR" sz="1200" kern="1200" dirty="0">
            <a:solidFill>
              <a:srgbClr val="0070C0"/>
            </a:solidFill>
          </a:endParaRPr>
        </a:p>
      </dsp:txBody>
      <dsp:txXfrm>
        <a:off x="3890590" y="1788785"/>
        <a:ext cx="1455948" cy="911836"/>
      </dsp:txXfrm>
    </dsp:sp>
    <dsp:sp modelId="{07004E62-E2C5-47C0-9A69-F4FD4F349F65}">
      <dsp:nvSpPr>
        <dsp:cNvPr id="0" name=""/>
        <dsp:cNvSpPr/>
      </dsp:nvSpPr>
      <dsp:spPr>
        <a:xfrm>
          <a:off x="678929" y="849448"/>
          <a:ext cx="4038463" cy="4038463"/>
        </a:xfrm>
        <a:custGeom>
          <a:avLst/>
          <a:gdLst/>
          <a:ahLst/>
          <a:cxnLst/>
          <a:rect l="0" t="0" r="0" b="0"/>
          <a:pathLst>
            <a:path>
              <a:moveTo>
                <a:pt x="4033627" y="2158902"/>
              </a:moveTo>
              <a:arcTo wR="2019231" hR="2019231" stAng="21837980" swAng="1360155"/>
            </a:path>
          </a:pathLst>
        </a:custGeom>
        <a:noFill/>
        <a:ln w="6350" cap="flat" cmpd="sng" algn="ctr">
          <a:solidFill>
            <a:schemeClr val="accent4">
              <a:hueOff val="2598923"/>
              <a:satOff val="-11992"/>
              <a:lumOff val="4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902BC99-79CC-43BB-B063-BE0CDF271338}">
      <dsp:nvSpPr>
        <dsp:cNvPr id="0" name=""/>
        <dsp:cNvSpPr/>
      </dsp:nvSpPr>
      <dsp:spPr>
        <a:xfrm>
          <a:off x="3107733" y="3997026"/>
          <a:ext cx="1554604" cy="1010492"/>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Golden Prize for Business Ethics to NBG</a:t>
          </a:r>
          <a:endParaRPr lang="el-GR" sz="1300" kern="1200" dirty="0"/>
        </a:p>
      </dsp:txBody>
      <dsp:txXfrm>
        <a:off x="3157061" y="4046354"/>
        <a:ext cx="1455948" cy="911836"/>
      </dsp:txXfrm>
    </dsp:sp>
    <dsp:sp modelId="{AA0AE214-2DE2-4140-961E-BF48E169CF2B}">
      <dsp:nvSpPr>
        <dsp:cNvPr id="0" name=""/>
        <dsp:cNvSpPr/>
      </dsp:nvSpPr>
      <dsp:spPr>
        <a:xfrm>
          <a:off x="678929" y="849448"/>
          <a:ext cx="4038463" cy="4038463"/>
        </a:xfrm>
        <a:custGeom>
          <a:avLst/>
          <a:gdLst/>
          <a:ahLst/>
          <a:cxnLst/>
          <a:rect l="0" t="0" r="0" b="0"/>
          <a:pathLst>
            <a:path>
              <a:moveTo>
                <a:pt x="2267209" y="4023178"/>
              </a:moveTo>
              <a:arcTo wR="2019231" hR="2019231" stAng="4976749" swAng="846502"/>
            </a:path>
          </a:pathLst>
        </a:custGeom>
        <a:noFill/>
        <a:ln w="6350" cap="flat" cmpd="sng" algn="ctr">
          <a:solidFill>
            <a:schemeClr val="accent4">
              <a:hueOff val="5197846"/>
              <a:satOff val="-23984"/>
              <a:lumOff val="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AD5CD5F-B721-4F59-85D4-8B8B60A1D2B1}">
      <dsp:nvSpPr>
        <dsp:cNvPr id="0" name=""/>
        <dsp:cNvSpPr/>
      </dsp:nvSpPr>
      <dsp:spPr>
        <a:xfrm>
          <a:off x="733984" y="3997026"/>
          <a:ext cx="1554604" cy="1010492"/>
        </a:xfrm>
        <a:prstGeom prst="roundRect">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Award in the Business Ethics Category to NBG Ombudsman Office </a:t>
          </a:r>
          <a:endParaRPr lang="el-GR" sz="1300" kern="1200" dirty="0"/>
        </a:p>
      </dsp:txBody>
      <dsp:txXfrm>
        <a:off x="783312" y="4046354"/>
        <a:ext cx="1455948" cy="911836"/>
      </dsp:txXfrm>
    </dsp:sp>
    <dsp:sp modelId="{C16ADCAA-CD6D-4ADE-9861-03FACF69B392}">
      <dsp:nvSpPr>
        <dsp:cNvPr id="0" name=""/>
        <dsp:cNvSpPr/>
      </dsp:nvSpPr>
      <dsp:spPr>
        <a:xfrm>
          <a:off x="678929" y="849448"/>
          <a:ext cx="4038463" cy="4038463"/>
        </a:xfrm>
        <a:custGeom>
          <a:avLst/>
          <a:gdLst/>
          <a:ahLst/>
          <a:cxnLst/>
          <a:rect l="0" t="0" r="0" b="0"/>
          <a:pathLst>
            <a:path>
              <a:moveTo>
                <a:pt x="214289" y="2924482"/>
              </a:moveTo>
              <a:arcTo wR="2019231" hR="2019231" stAng="9201865" swAng="1360155"/>
            </a:path>
          </a:pathLst>
        </a:custGeom>
        <a:noFill/>
        <a:ln w="6350" cap="flat" cmpd="sng" algn="ctr">
          <a:solidFill>
            <a:schemeClr val="accent4">
              <a:hueOff val="7796769"/>
              <a:satOff val="-35976"/>
              <a:lumOff val="13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33F9542-8C46-4C7E-A3ED-6DEE2AFA3315}">
      <dsp:nvSpPr>
        <dsp:cNvPr id="0" name=""/>
        <dsp:cNvSpPr/>
      </dsp:nvSpPr>
      <dsp:spPr>
        <a:xfrm>
          <a:off x="455" y="1739457"/>
          <a:ext cx="1554604" cy="101049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‘Volunteerism’ prize awarded to NBG by Junior Achievement Greece (JA Greece)</a:t>
          </a:r>
          <a:endParaRPr lang="el-GR" sz="1200" kern="1200" dirty="0"/>
        </a:p>
      </dsp:txBody>
      <dsp:txXfrm>
        <a:off x="49783" y="1788785"/>
        <a:ext cx="1455948" cy="911836"/>
      </dsp:txXfrm>
    </dsp:sp>
    <dsp:sp modelId="{2029922F-42A4-4456-ADA3-E38C32C51AB8}">
      <dsp:nvSpPr>
        <dsp:cNvPr id="0" name=""/>
        <dsp:cNvSpPr/>
      </dsp:nvSpPr>
      <dsp:spPr>
        <a:xfrm>
          <a:off x="678929" y="849448"/>
          <a:ext cx="4038463" cy="4038463"/>
        </a:xfrm>
        <a:custGeom>
          <a:avLst/>
          <a:gdLst/>
          <a:ahLst/>
          <a:cxnLst/>
          <a:rect l="0" t="0" r="0" b="0"/>
          <a:pathLst>
            <a:path>
              <a:moveTo>
                <a:pt x="485636" y="705693"/>
              </a:moveTo>
              <a:arcTo wR="2019231" hR="2019231" stAng="13234821" swAng="1212094"/>
            </a:path>
          </a:pathLst>
        </a:custGeom>
        <a:noFill/>
        <a:ln w="6350" cap="flat" cmpd="sng" algn="ctr">
          <a:solidFill>
            <a:schemeClr val="accent4">
              <a:hueOff val="10395692"/>
              <a:satOff val="-47968"/>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94ED10C-9731-4108-B22E-43A7FFA8F5DC}"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402452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4ED10C-9731-4108-B22E-43A7FFA8F5DC}"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326269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4ED10C-9731-4108-B22E-43A7FFA8F5DC}"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341031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70321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7940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05269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434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94ED10C-9731-4108-B22E-43A7FFA8F5DC}"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402968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94ED10C-9731-4108-B22E-43A7FFA8F5DC}" type="datetimeFigureOut">
              <a:rPr lang="el-GR" smtClean="0"/>
              <a:t>8/7/2016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213284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94ED10C-9731-4108-B22E-43A7FFA8F5DC}"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69221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94ED10C-9731-4108-B22E-43A7FFA8F5DC}" type="datetimeFigureOut">
              <a:rPr lang="el-GR" smtClean="0"/>
              <a:t>8/7/2016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24737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94ED10C-9731-4108-B22E-43A7FFA8F5DC}" type="datetimeFigureOut">
              <a:rPr lang="el-GR" smtClean="0"/>
              <a:t>8/7/2016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103573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94ED10C-9731-4108-B22E-43A7FFA8F5DC}" type="datetimeFigureOut">
              <a:rPr lang="el-GR" smtClean="0"/>
              <a:t>8/7/2016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255805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94ED10C-9731-4108-B22E-43A7FFA8F5DC}"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162045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94ED10C-9731-4108-B22E-43A7FFA8F5DC}" type="datetimeFigureOut">
              <a:rPr lang="el-GR" smtClean="0"/>
              <a:t>8/7/2016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6497941-DA45-4A41-9F40-03EDEC91BE9B}" type="slidenum">
              <a:rPr lang="el-GR" smtClean="0"/>
              <a:t>‹#›</a:t>
            </a:fld>
            <a:endParaRPr lang="el-GR"/>
          </a:p>
        </p:txBody>
      </p:sp>
    </p:spTree>
    <p:extLst>
      <p:ext uri="{BB962C8B-B14F-4D97-AF65-F5344CB8AC3E}">
        <p14:creationId xmlns:p14="http://schemas.microsoft.com/office/powerpoint/2010/main" val="3748716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ED10C-9731-4108-B22E-43A7FFA8F5DC}" type="datetimeFigureOut">
              <a:rPr lang="el-GR" smtClean="0"/>
              <a:t>8/7/2016</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97941-DA45-4A41-9F40-03EDEC91BE9B}" type="slidenum">
              <a:rPr lang="el-GR" smtClean="0"/>
              <a:t>‹#›</a:t>
            </a:fld>
            <a:endParaRPr lang="el-GR"/>
          </a:p>
        </p:txBody>
      </p:sp>
    </p:spTree>
    <p:extLst>
      <p:ext uri="{BB962C8B-B14F-4D97-AF65-F5344CB8AC3E}">
        <p14:creationId xmlns:p14="http://schemas.microsoft.com/office/powerpoint/2010/main" val="18564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9529787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11700344"/>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2795163"/>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CB1DF-94BD-4734-83A9-F173001F3E67}" type="datetimeFigureOut">
              <a:rPr lang="el-GR" smtClean="0">
                <a:solidFill>
                  <a:prstClr val="black">
                    <a:tint val="75000"/>
                  </a:prstClr>
                </a:solidFill>
              </a:rPr>
              <a:pPr/>
              <a:t>8/7/2016</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72C3-8CC4-40D5-9C8B-B994B4D163E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8294035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23.pn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diagramData" Target="../diagrams/data10.xml"/><Relationship Id="rId18" Type="http://schemas.openxmlformats.org/officeDocument/2006/relationships/image" Target="../media/image30.emf"/><Relationship Id="rId3" Type="http://schemas.openxmlformats.org/officeDocument/2006/relationships/diagramLayout" Target="../diagrams/layout9.xml"/><Relationship Id="rId21" Type="http://schemas.openxmlformats.org/officeDocument/2006/relationships/image" Target="../media/image33.emf"/><Relationship Id="rId7" Type="http://schemas.openxmlformats.org/officeDocument/2006/relationships/image" Target="../media/image24.png"/><Relationship Id="rId12" Type="http://schemas.openxmlformats.org/officeDocument/2006/relationships/image" Target="../media/image29.jpg"/><Relationship Id="rId17" Type="http://schemas.microsoft.com/office/2007/relationships/diagramDrawing" Target="../diagrams/drawing10.xml"/><Relationship Id="rId2" Type="http://schemas.openxmlformats.org/officeDocument/2006/relationships/diagramData" Target="../diagrams/data9.xml"/><Relationship Id="rId16" Type="http://schemas.openxmlformats.org/officeDocument/2006/relationships/diagramColors" Target="../diagrams/colors10.xml"/><Relationship Id="rId20" Type="http://schemas.openxmlformats.org/officeDocument/2006/relationships/image" Target="../media/image32.emf"/><Relationship Id="rId1" Type="http://schemas.openxmlformats.org/officeDocument/2006/relationships/slideLayout" Target="../slideLayouts/slideLayout13.xml"/><Relationship Id="rId6" Type="http://schemas.microsoft.com/office/2007/relationships/diagramDrawing" Target="../diagrams/drawing9.xml"/><Relationship Id="rId11" Type="http://schemas.openxmlformats.org/officeDocument/2006/relationships/image" Target="../media/image28.emf"/><Relationship Id="rId5" Type="http://schemas.openxmlformats.org/officeDocument/2006/relationships/diagramColors" Target="../diagrams/colors9.xml"/><Relationship Id="rId15" Type="http://schemas.openxmlformats.org/officeDocument/2006/relationships/diagramQuickStyle" Target="../diagrams/quickStyle10.xml"/><Relationship Id="rId10" Type="http://schemas.openxmlformats.org/officeDocument/2006/relationships/image" Target="../media/image27.emf"/><Relationship Id="rId19" Type="http://schemas.openxmlformats.org/officeDocument/2006/relationships/image" Target="../media/image31.emf"/><Relationship Id="rId4" Type="http://schemas.openxmlformats.org/officeDocument/2006/relationships/diagramQuickStyle" Target="../diagrams/quickStyle9.xml"/><Relationship Id="rId9" Type="http://schemas.openxmlformats.org/officeDocument/2006/relationships/image" Target="../media/image26.emf"/><Relationship Id="rId14" Type="http://schemas.openxmlformats.org/officeDocument/2006/relationships/diagramLayout" Target="../diagrams/layout10.xml"/><Relationship Id="rId22"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GB" b="1" dirty="0">
                <a:solidFill>
                  <a:schemeClr val="bg1"/>
                </a:solidFill>
              </a:rPr>
              <a:t>S</a:t>
            </a:r>
            <a:r>
              <a:rPr lang="en-GB" b="1" dirty="0" smtClean="0">
                <a:solidFill>
                  <a:schemeClr val="bg1"/>
                </a:solidFill>
              </a:rPr>
              <a:t>ustainability </a:t>
            </a:r>
            <a:r>
              <a:rPr lang="en-GB" b="1" dirty="0">
                <a:solidFill>
                  <a:schemeClr val="bg1"/>
                </a:solidFill>
              </a:rPr>
              <a:t>in </a:t>
            </a:r>
            <a:r>
              <a:rPr lang="en-GB" b="1" dirty="0" smtClean="0">
                <a:solidFill>
                  <a:schemeClr val="bg1"/>
                </a:solidFill>
              </a:rPr>
              <a:t>Banking</a:t>
            </a:r>
            <a:r>
              <a:rPr lang="en-GB" dirty="0" smtClean="0"/>
              <a:t/>
            </a:r>
            <a:br>
              <a:rPr lang="en-GB" dirty="0" smtClean="0"/>
            </a:br>
            <a:r>
              <a:rPr lang="en-US" b="1" dirty="0" smtClean="0">
                <a:solidFill>
                  <a:schemeClr val="bg1"/>
                </a:solidFill>
              </a:rPr>
              <a:t>Initiatives at the </a:t>
            </a:r>
            <a:br>
              <a:rPr lang="en-US" b="1" dirty="0" smtClean="0">
                <a:solidFill>
                  <a:schemeClr val="bg1"/>
                </a:solidFill>
              </a:rPr>
            </a:br>
            <a:r>
              <a:rPr lang="en-US" b="1" dirty="0" smtClean="0">
                <a:solidFill>
                  <a:schemeClr val="bg1"/>
                </a:solidFill>
              </a:rPr>
              <a:t>National Bank of Greece</a:t>
            </a:r>
            <a:endParaRPr lang="el-GR" dirty="0"/>
          </a:p>
        </p:txBody>
      </p:sp>
      <p:sp>
        <p:nvSpPr>
          <p:cNvPr id="3" name="Υπότιτλος 2"/>
          <p:cNvSpPr>
            <a:spLocks noGrp="1"/>
          </p:cNvSpPr>
          <p:nvPr>
            <p:ph type="subTitle" idx="1"/>
          </p:nvPr>
        </p:nvSpPr>
        <p:spPr/>
        <p:style>
          <a:lnRef idx="0">
            <a:schemeClr val="accent1"/>
          </a:lnRef>
          <a:fillRef idx="3">
            <a:schemeClr val="accent1"/>
          </a:fillRef>
          <a:effectRef idx="3">
            <a:schemeClr val="accent1"/>
          </a:effectRef>
          <a:fontRef idx="minor">
            <a:schemeClr val="lt1"/>
          </a:fontRef>
        </p:style>
        <p:txBody>
          <a:bodyPr>
            <a:normAutofit fontScale="85000" lnSpcReduction="20000"/>
          </a:bodyPr>
          <a:lstStyle/>
          <a:p>
            <a:endParaRPr lang="en-US" sz="2200" dirty="0" smtClean="0"/>
          </a:p>
          <a:p>
            <a:r>
              <a:rPr lang="en-US" sz="2200" dirty="0" smtClean="0"/>
              <a:t>Evi </a:t>
            </a:r>
            <a:r>
              <a:rPr lang="en-US" sz="2200" dirty="0"/>
              <a:t>Tsoukala</a:t>
            </a:r>
            <a:endParaRPr lang="el-GR" sz="2200" dirty="0"/>
          </a:p>
          <a:p>
            <a:r>
              <a:rPr lang="en-US" sz="2200" dirty="0"/>
              <a:t>Head of </a:t>
            </a:r>
            <a:r>
              <a:rPr lang="en-US" sz="2200" dirty="0" smtClean="0"/>
              <a:t>Group </a:t>
            </a:r>
            <a:r>
              <a:rPr lang="en-US" sz="2200" dirty="0"/>
              <a:t>Corporate Governance Sector</a:t>
            </a:r>
            <a:endParaRPr lang="el-GR" sz="2200" dirty="0"/>
          </a:p>
          <a:p>
            <a:r>
              <a:rPr lang="en-US" sz="2200" dirty="0"/>
              <a:t>National Bank of Greece </a:t>
            </a:r>
            <a:r>
              <a:rPr lang="en-US" sz="2200" dirty="0" smtClean="0"/>
              <a:t>S.A.</a:t>
            </a:r>
            <a:endParaRPr lang="el-GR" b="1" i="1" dirty="0" smtClean="0"/>
          </a:p>
          <a:p>
            <a:pPr algn="r"/>
            <a:r>
              <a:rPr lang="en-US" sz="2200" dirty="0"/>
              <a:t>12 July 2016</a:t>
            </a:r>
            <a:endParaRPr lang="el-GR" sz="22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5" y="162455"/>
            <a:ext cx="1184275" cy="959908"/>
          </a:xfrm>
          <a:prstGeom prst="rect">
            <a:avLst/>
          </a:prstGeom>
        </p:spPr>
      </p:pic>
    </p:spTree>
    <p:extLst>
      <p:ext uri="{BB962C8B-B14F-4D97-AF65-F5344CB8AC3E}">
        <p14:creationId xmlns:p14="http://schemas.microsoft.com/office/powerpoint/2010/main" val="116478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241019022"/>
              </p:ext>
            </p:extLst>
          </p:nvPr>
        </p:nvGraphicFramePr>
        <p:xfrm>
          <a:off x="366712" y="676572"/>
          <a:ext cx="11934825" cy="618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 Ορθογώνιο"/>
          <p:cNvSpPr/>
          <p:nvPr/>
        </p:nvSpPr>
        <p:spPr>
          <a:xfrm>
            <a:off x="0" y="0"/>
            <a:ext cx="12192000" cy="4572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a:solidFill>
                  <a:prstClr val="white"/>
                </a:solidFill>
              </a:rPr>
              <a:t>C</a:t>
            </a:r>
            <a:r>
              <a:rPr lang="en-US" sz="1600" b="1" dirty="0" smtClean="0">
                <a:solidFill>
                  <a:prstClr val="white"/>
                </a:solidFill>
              </a:rPr>
              <a:t>hallenges and Opportunities</a:t>
            </a:r>
            <a:endParaRPr lang="el-GR" sz="1600" b="1" dirty="0">
              <a:solidFill>
                <a:prstClr val="white"/>
              </a:solidFill>
            </a:endParaRPr>
          </a:p>
        </p:txBody>
      </p:sp>
      <p:grpSp>
        <p:nvGrpSpPr>
          <p:cNvPr id="7" name="Ομάδα 6"/>
          <p:cNvGrpSpPr/>
          <p:nvPr/>
        </p:nvGrpSpPr>
        <p:grpSpPr>
          <a:xfrm>
            <a:off x="663389" y="4178490"/>
            <a:ext cx="11458193" cy="3316936"/>
            <a:chOff x="-13925308" y="2398063"/>
            <a:chExt cx="19281120" cy="3316936"/>
          </a:xfrm>
        </p:grpSpPr>
        <p:sp>
          <p:nvSpPr>
            <p:cNvPr id="8" name="Ορθογώνιο 7"/>
            <p:cNvSpPr/>
            <p:nvPr/>
          </p:nvSpPr>
          <p:spPr>
            <a:xfrm>
              <a:off x="19038" y="3314699"/>
              <a:ext cx="5336774" cy="24003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Ορθογώνιο 8"/>
            <p:cNvSpPr/>
            <p:nvPr/>
          </p:nvSpPr>
          <p:spPr>
            <a:xfrm>
              <a:off x="-13925308" y="2398063"/>
              <a:ext cx="7141332" cy="2819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1" algn="ctr" defTabSz="800100">
                <a:lnSpc>
                  <a:spcPct val="90000"/>
                </a:lnSpc>
                <a:spcBef>
                  <a:spcPct val="0"/>
                </a:spcBef>
                <a:spcAft>
                  <a:spcPct val="15000"/>
                </a:spcAft>
              </a:pPr>
              <a:r>
                <a:rPr lang="en-US" sz="1600" b="1" u="sng" dirty="0" smtClean="0">
                  <a:solidFill>
                    <a:prstClr val="black">
                      <a:hueOff val="0"/>
                      <a:satOff val="0"/>
                      <a:lumOff val="0"/>
                      <a:alphaOff val="0"/>
                    </a:prstClr>
                  </a:solidFill>
                </a:rPr>
                <a:t>EBRD Performance Requirements </a:t>
              </a:r>
            </a:p>
            <a:p>
              <a:pPr marL="0" lvl="1" algn="ctr" defTabSz="800100">
                <a:lnSpc>
                  <a:spcPct val="90000"/>
                </a:lnSpc>
                <a:spcBef>
                  <a:spcPct val="0"/>
                </a:spcBef>
                <a:spcAft>
                  <a:spcPct val="15000"/>
                </a:spcAft>
              </a:pPr>
              <a:endParaRPr lang="en-US" sz="1600" b="1" u="sng" dirty="0" smtClean="0">
                <a:solidFill>
                  <a:prstClr val="black">
                    <a:hueOff val="0"/>
                    <a:satOff val="0"/>
                    <a:lumOff val="0"/>
                    <a:alphaOff val="0"/>
                  </a:prstClr>
                </a:solidFill>
              </a:endParaRPr>
            </a:p>
            <a:p>
              <a:pPr marL="0" lvl="1" algn="just" defTabSz="800100">
                <a:lnSpc>
                  <a:spcPct val="90000"/>
                </a:lnSpc>
                <a:spcBef>
                  <a:spcPct val="0"/>
                </a:spcBef>
                <a:spcAft>
                  <a:spcPct val="15000"/>
                </a:spcAft>
              </a:pPr>
              <a:r>
                <a:rPr lang="en-US" sz="1600" dirty="0" smtClean="0">
                  <a:solidFill>
                    <a:prstClr val="black">
                      <a:hueOff val="0"/>
                      <a:satOff val="0"/>
                      <a:lumOff val="0"/>
                      <a:alphaOff val="0"/>
                    </a:prstClr>
                  </a:solidFill>
                </a:rPr>
                <a:t>Application of a common framework</a:t>
              </a:r>
            </a:p>
            <a:p>
              <a:pPr marL="0" lvl="1" algn="just" defTabSz="800100">
                <a:lnSpc>
                  <a:spcPct val="90000"/>
                </a:lnSpc>
                <a:spcBef>
                  <a:spcPct val="0"/>
                </a:spcBef>
                <a:spcAft>
                  <a:spcPct val="15000"/>
                </a:spcAft>
              </a:pPr>
              <a:endParaRPr lang="en-US" sz="1600" dirty="0" smtClean="0">
                <a:solidFill>
                  <a:prstClr val="black">
                    <a:hueOff val="0"/>
                    <a:satOff val="0"/>
                    <a:lumOff val="0"/>
                    <a:alphaOff val="0"/>
                  </a:prstClr>
                </a:solidFill>
              </a:endParaRPr>
            </a:p>
            <a:p>
              <a:pPr marL="0" lvl="1" algn="just" defTabSz="800100">
                <a:lnSpc>
                  <a:spcPct val="90000"/>
                </a:lnSpc>
                <a:spcBef>
                  <a:spcPct val="0"/>
                </a:spcBef>
                <a:spcAft>
                  <a:spcPct val="15000"/>
                </a:spcAft>
              </a:pPr>
              <a:r>
                <a:rPr lang="en-US" sz="1600" dirty="0" smtClean="0">
                  <a:solidFill>
                    <a:prstClr val="black">
                      <a:hueOff val="0"/>
                      <a:satOff val="0"/>
                      <a:lumOff val="0"/>
                      <a:alphaOff val="0"/>
                    </a:prstClr>
                  </a:solidFill>
                </a:rPr>
                <a:t>Enhancement of </a:t>
              </a:r>
              <a:r>
                <a:rPr lang="en-US" sz="1600" dirty="0">
                  <a:solidFill>
                    <a:prstClr val="black">
                      <a:hueOff val="0"/>
                      <a:satOff val="0"/>
                      <a:lumOff val="0"/>
                      <a:alphaOff val="0"/>
                    </a:prstClr>
                  </a:solidFill>
                </a:rPr>
                <a:t>“sustainability sensitive” culture in the </a:t>
              </a:r>
              <a:r>
                <a:rPr lang="en-US" sz="1600" dirty="0" smtClean="0">
                  <a:solidFill>
                    <a:prstClr val="black">
                      <a:hueOff val="0"/>
                      <a:satOff val="0"/>
                      <a:lumOff val="0"/>
                      <a:alphaOff val="0"/>
                    </a:prstClr>
                  </a:solidFill>
                </a:rPr>
                <a:t>market</a:t>
              </a:r>
            </a:p>
            <a:p>
              <a:pPr marL="0" lvl="1" algn="just" defTabSz="800100">
                <a:lnSpc>
                  <a:spcPct val="90000"/>
                </a:lnSpc>
                <a:spcBef>
                  <a:spcPct val="0"/>
                </a:spcBef>
                <a:spcAft>
                  <a:spcPct val="15000"/>
                </a:spcAft>
              </a:pPr>
              <a:endParaRPr lang="en-US" sz="1600" dirty="0">
                <a:solidFill>
                  <a:prstClr val="black">
                    <a:hueOff val="0"/>
                    <a:satOff val="0"/>
                    <a:lumOff val="0"/>
                    <a:alphaOff val="0"/>
                  </a:prstClr>
                </a:solidFill>
              </a:endParaRPr>
            </a:p>
            <a:p>
              <a:pPr marL="0" lvl="1" algn="just" defTabSz="800100">
                <a:lnSpc>
                  <a:spcPct val="90000"/>
                </a:lnSpc>
                <a:spcBef>
                  <a:spcPct val="0"/>
                </a:spcBef>
                <a:spcAft>
                  <a:spcPct val="15000"/>
                </a:spcAft>
              </a:pPr>
              <a:r>
                <a:rPr lang="en-US" sz="1600" dirty="0">
                  <a:solidFill>
                    <a:prstClr val="black">
                      <a:hueOff val="0"/>
                      <a:satOff val="0"/>
                      <a:lumOff val="0"/>
                      <a:alphaOff val="0"/>
                    </a:prstClr>
                  </a:solidFill>
                </a:rPr>
                <a:t>Commitment of stakeholders to </a:t>
              </a:r>
              <a:r>
                <a:rPr lang="en-US" sz="1600" dirty="0" smtClean="0">
                  <a:solidFill>
                    <a:prstClr val="black">
                      <a:hueOff val="0"/>
                      <a:satOff val="0"/>
                      <a:lumOff val="0"/>
                      <a:alphaOff val="0"/>
                    </a:prstClr>
                  </a:solidFill>
                </a:rPr>
                <a:t>further improve practices applied</a:t>
              </a:r>
              <a:endParaRPr lang="en-US" sz="1600" dirty="0">
                <a:solidFill>
                  <a:prstClr val="black">
                    <a:hueOff val="0"/>
                    <a:satOff val="0"/>
                    <a:lumOff val="0"/>
                    <a:alphaOff val="0"/>
                  </a:prstClr>
                </a:solidFill>
              </a:endParaRPr>
            </a:p>
            <a:p>
              <a:pPr marL="0" lvl="1" algn="just" defTabSz="800100">
                <a:lnSpc>
                  <a:spcPct val="90000"/>
                </a:lnSpc>
                <a:spcBef>
                  <a:spcPct val="0"/>
                </a:spcBef>
                <a:spcAft>
                  <a:spcPct val="15000"/>
                </a:spcAft>
              </a:pPr>
              <a:endParaRPr lang="en-US" sz="1600" dirty="0" smtClean="0">
                <a:solidFill>
                  <a:prstClr val="black">
                    <a:hueOff val="0"/>
                    <a:satOff val="0"/>
                    <a:lumOff val="0"/>
                    <a:alphaOff val="0"/>
                  </a:prstClr>
                </a:solidFill>
              </a:endParaRPr>
            </a:p>
            <a:p>
              <a:pPr marL="0" lvl="1" algn="just" defTabSz="800100">
                <a:lnSpc>
                  <a:spcPct val="90000"/>
                </a:lnSpc>
                <a:spcBef>
                  <a:spcPct val="0"/>
                </a:spcBef>
                <a:spcAft>
                  <a:spcPct val="15000"/>
                </a:spcAft>
              </a:pPr>
              <a:r>
                <a:rPr lang="en-US" sz="1600" dirty="0" smtClean="0">
                  <a:solidFill>
                    <a:prstClr val="black">
                      <a:hueOff val="0"/>
                      <a:satOff val="0"/>
                      <a:lumOff val="0"/>
                      <a:alphaOff val="0"/>
                    </a:prstClr>
                  </a:solidFill>
                </a:rPr>
                <a:t>Further mobilizing stakeholders, clearer comprehension of </a:t>
              </a:r>
              <a:r>
                <a:rPr lang="en-US" sz="1600" dirty="0">
                  <a:solidFill>
                    <a:prstClr val="black">
                      <a:hueOff val="0"/>
                      <a:satOff val="0"/>
                      <a:lumOff val="0"/>
                      <a:alphaOff val="0"/>
                    </a:prstClr>
                  </a:solidFill>
                </a:rPr>
                <a:t>issues raised, </a:t>
              </a:r>
              <a:r>
                <a:rPr lang="en-US" sz="1600" dirty="0" smtClean="0">
                  <a:solidFill>
                    <a:prstClr val="black">
                      <a:hueOff val="0"/>
                      <a:satOff val="0"/>
                      <a:lumOff val="0"/>
                      <a:alphaOff val="0"/>
                    </a:prstClr>
                  </a:solidFill>
                </a:rPr>
                <a:t>rules and procedures to address sustainability issues</a:t>
              </a:r>
              <a:endParaRPr lang="en-US" sz="1600" dirty="0" smtClean="0">
                <a:solidFill>
                  <a:prstClr val="black">
                    <a:hueOff val="0"/>
                    <a:satOff val="0"/>
                    <a:lumOff val="0"/>
                    <a:alphaOff val="0"/>
                  </a:prstClr>
                </a:solidFill>
              </a:endParaRPr>
            </a:p>
            <a:p>
              <a:pPr marL="0" lvl="1" defTabSz="800100">
                <a:lnSpc>
                  <a:spcPct val="90000"/>
                </a:lnSpc>
                <a:spcBef>
                  <a:spcPct val="0"/>
                </a:spcBef>
                <a:spcAft>
                  <a:spcPct val="15000"/>
                </a:spcAft>
              </a:pPr>
              <a:endParaRPr lang="en-US" sz="1600" dirty="0">
                <a:solidFill>
                  <a:prstClr val="black">
                    <a:hueOff val="0"/>
                    <a:satOff val="0"/>
                    <a:lumOff val="0"/>
                    <a:alphaOff val="0"/>
                  </a:prstClr>
                </a:solidFill>
              </a:endParaRPr>
            </a:p>
            <a:p>
              <a:pPr marL="0" lvl="1" defTabSz="800100">
                <a:lnSpc>
                  <a:spcPct val="90000"/>
                </a:lnSpc>
                <a:spcBef>
                  <a:spcPct val="0"/>
                </a:spcBef>
                <a:spcAft>
                  <a:spcPct val="15000"/>
                </a:spcAft>
              </a:pPr>
              <a:endParaRPr lang="en-US" sz="1600" dirty="0" smtClean="0">
                <a:solidFill>
                  <a:prstClr val="black">
                    <a:hueOff val="0"/>
                    <a:satOff val="0"/>
                    <a:lumOff val="0"/>
                    <a:alphaOff val="0"/>
                  </a:prstClr>
                </a:solidFill>
              </a:endParaRPr>
            </a:p>
            <a:p>
              <a:pPr marL="0" lvl="1" defTabSz="800100">
                <a:lnSpc>
                  <a:spcPct val="90000"/>
                </a:lnSpc>
                <a:spcBef>
                  <a:spcPct val="0"/>
                </a:spcBef>
                <a:spcAft>
                  <a:spcPct val="15000"/>
                </a:spcAft>
              </a:pPr>
              <a:endParaRPr lang="en-US" sz="1600" dirty="0">
                <a:solidFill>
                  <a:prstClr val="black">
                    <a:hueOff val="0"/>
                    <a:satOff val="0"/>
                    <a:lumOff val="0"/>
                    <a:alphaOff val="0"/>
                  </a:prstClr>
                </a:solidFill>
              </a:endParaRPr>
            </a:p>
            <a:p>
              <a:pPr marL="0" lvl="1" defTabSz="800100">
                <a:lnSpc>
                  <a:spcPct val="90000"/>
                </a:lnSpc>
                <a:spcBef>
                  <a:spcPct val="0"/>
                </a:spcBef>
                <a:spcAft>
                  <a:spcPct val="15000"/>
                </a:spcAft>
              </a:pPr>
              <a:endParaRPr lang="en-US" sz="1600" dirty="0" smtClean="0">
                <a:solidFill>
                  <a:prstClr val="black">
                    <a:hueOff val="0"/>
                    <a:satOff val="0"/>
                    <a:lumOff val="0"/>
                    <a:alphaOff val="0"/>
                  </a:prstClr>
                </a:solidFill>
              </a:endParaRPr>
            </a:p>
            <a:p>
              <a:pPr marL="0" lvl="1" defTabSz="800100">
                <a:lnSpc>
                  <a:spcPct val="90000"/>
                </a:lnSpc>
                <a:spcBef>
                  <a:spcPct val="0"/>
                </a:spcBef>
                <a:spcAft>
                  <a:spcPct val="15000"/>
                </a:spcAft>
              </a:pPr>
              <a:endParaRPr lang="en-US" sz="1600" dirty="0">
                <a:solidFill>
                  <a:prstClr val="black">
                    <a:hueOff val="0"/>
                    <a:satOff val="0"/>
                    <a:lumOff val="0"/>
                    <a:alphaOff val="0"/>
                  </a:prstClr>
                </a:solidFill>
              </a:endParaRPr>
            </a:p>
            <a:p>
              <a:pPr marL="0" lvl="1" defTabSz="800100">
                <a:lnSpc>
                  <a:spcPct val="90000"/>
                </a:lnSpc>
                <a:spcBef>
                  <a:spcPct val="0"/>
                </a:spcBef>
                <a:spcAft>
                  <a:spcPct val="15000"/>
                </a:spcAft>
              </a:pPr>
              <a:endParaRPr lang="el-GR" sz="1600" dirty="0">
                <a:solidFill>
                  <a:prstClr val="black">
                    <a:hueOff val="0"/>
                    <a:satOff val="0"/>
                    <a:lumOff val="0"/>
                    <a:alphaOff val="0"/>
                  </a:prstClr>
                </a:solidFill>
              </a:endParaRPr>
            </a:p>
          </p:txBody>
        </p:sp>
      </p:grpSp>
      <p:sp>
        <p:nvSpPr>
          <p:cNvPr id="14" name="Ορθογώνιο 13"/>
          <p:cNvSpPr/>
          <p:nvPr/>
        </p:nvSpPr>
        <p:spPr>
          <a:xfrm>
            <a:off x="7162107" y="4162425"/>
            <a:ext cx="3563736" cy="28193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defTabSz="800100">
              <a:lnSpc>
                <a:spcPct val="90000"/>
              </a:lnSpc>
              <a:spcBef>
                <a:spcPct val="0"/>
              </a:spcBef>
              <a:spcAft>
                <a:spcPct val="35000"/>
              </a:spcAft>
            </a:pPr>
            <a:endParaRPr lang="en-US" b="1" dirty="0" smtClean="0">
              <a:solidFill>
                <a:prstClr val="black">
                  <a:hueOff val="0"/>
                  <a:satOff val="0"/>
                  <a:lumOff val="0"/>
                  <a:alphaOff val="0"/>
                </a:prstClr>
              </a:solidFill>
            </a:endParaRPr>
          </a:p>
        </p:txBody>
      </p:sp>
      <p:sp>
        <p:nvSpPr>
          <p:cNvPr id="2" name="TextBox 1"/>
          <p:cNvSpPr txBox="1"/>
          <p:nvPr/>
        </p:nvSpPr>
        <p:spPr>
          <a:xfrm>
            <a:off x="2087008" y="2125148"/>
            <a:ext cx="1341992" cy="369332"/>
          </a:xfrm>
          <a:prstGeom prst="rect">
            <a:avLst/>
          </a:prstGeom>
          <a:solidFill>
            <a:schemeClr val="accent3">
              <a:lumMod val="20000"/>
              <a:lumOff val="80000"/>
            </a:schemeClr>
          </a:solidFill>
        </p:spPr>
        <p:txBody>
          <a:bodyPr wrap="square" rtlCol="0">
            <a:spAutoFit/>
          </a:bodyPr>
          <a:lstStyle/>
          <a:p>
            <a:pPr algn="ctr"/>
            <a:r>
              <a:rPr lang="en-US" b="1" dirty="0" smtClean="0"/>
              <a:t>Challenges</a:t>
            </a:r>
            <a:endParaRPr lang="el-GR" b="1" dirty="0"/>
          </a:p>
        </p:txBody>
      </p:sp>
      <p:sp>
        <p:nvSpPr>
          <p:cNvPr id="11" name="TextBox 10"/>
          <p:cNvSpPr txBox="1"/>
          <p:nvPr/>
        </p:nvSpPr>
        <p:spPr>
          <a:xfrm>
            <a:off x="10154702" y="3520567"/>
            <a:ext cx="1580097" cy="369332"/>
          </a:xfrm>
          <a:prstGeom prst="rect">
            <a:avLst/>
          </a:prstGeom>
          <a:solidFill>
            <a:schemeClr val="accent3">
              <a:lumMod val="20000"/>
              <a:lumOff val="80000"/>
            </a:schemeClr>
          </a:solidFill>
        </p:spPr>
        <p:txBody>
          <a:bodyPr wrap="square" rtlCol="0">
            <a:spAutoFit/>
          </a:bodyPr>
          <a:lstStyle/>
          <a:p>
            <a:pPr algn="ctr"/>
            <a:r>
              <a:rPr lang="en-US" b="1" dirty="0" smtClean="0"/>
              <a:t>Opportunities</a:t>
            </a:r>
            <a:endParaRPr lang="el-GR" b="1" dirty="0"/>
          </a:p>
        </p:txBody>
      </p:sp>
      <p:sp>
        <p:nvSpPr>
          <p:cNvPr id="3" name="Συν 2"/>
          <p:cNvSpPr/>
          <p:nvPr/>
        </p:nvSpPr>
        <p:spPr>
          <a:xfrm>
            <a:off x="4961337" y="4162425"/>
            <a:ext cx="752475" cy="720204"/>
          </a:xfrm>
          <a:prstGeom prst="mathPlu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5510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Ορθογώνιο"/>
          <p:cNvSpPr/>
          <p:nvPr/>
        </p:nvSpPr>
        <p:spPr>
          <a:xfrm>
            <a:off x="0" y="16866"/>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prstClr val="white"/>
              </a:solidFill>
            </a:endParaRPr>
          </a:p>
        </p:txBody>
      </p:sp>
      <p:sp>
        <p:nvSpPr>
          <p:cNvPr id="9" name="Rectangle 2"/>
          <p:cNvSpPr txBox="1">
            <a:spLocks noChangeArrowheads="1"/>
          </p:cNvSpPr>
          <p:nvPr/>
        </p:nvSpPr>
        <p:spPr bwMode="auto">
          <a:xfrm>
            <a:off x="1553899" y="16866"/>
            <a:ext cx="8415338" cy="576263"/>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1400" b="1" dirty="0">
                <a:solidFill>
                  <a:prstClr val="white"/>
                </a:solidFill>
                <a:latin typeface="Calibri" panose="020F0502020204030204"/>
              </a:rPr>
              <a:t>S</a:t>
            </a:r>
            <a:r>
              <a:rPr lang="en-US" sz="1400" b="1" dirty="0" smtClean="0">
                <a:solidFill>
                  <a:prstClr val="white"/>
                </a:solidFill>
                <a:latin typeface="Calibri" panose="020F0502020204030204"/>
              </a:rPr>
              <a:t>ustainability in Banking – Initiatives at the National Bank of Greece</a:t>
            </a:r>
            <a:endParaRPr lang="el-GR" sz="1400" b="1" dirty="0">
              <a:solidFill>
                <a:prstClr val="white"/>
              </a:solidFill>
              <a:latin typeface="Calibri" panose="020F0502020204030204"/>
            </a:endParaRPr>
          </a:p>
        </p:txBody>
      </p:sp>
      <p:sp>
        <p:nvSpPr>
          <p:cNvPr id="10" name="Rectangle 3"/>
          <p:cNvSpPr>
            <a:spLocks noChangeArrowheads="1"/>
          </p:cNvSpPr>
          <p:nvPr/>
        </p:nvSpPr>
        <p:spPr bwMode="auto">
          <a:xfrm>
            <a:off x="1957255" y="2103531"/>
            <a:ext cx="7772400" cy="1470025"/>
          </a:xfrm>
          <a:prstGeom prst="rect">
            <a:avLst/>
          </a:prstGeom>
          <a:noFill/>
          <a:ln w="9525">
            <a:noFill/>
            <a:miter lim="800000"/>
            <a:headEnd/>
            <a:tailEnd/>
          </a:ln>
          <a:effectLst/>
        </p:spPr>
        <p:txBody>
          <a:bodyPr anchor="ctr"/>
          <a:lstStyle/>
          <a:p>
            <a:pPr algn="ctr">
              <a:defRPr/>
            </a:pPr>
            <a:r>
              <a:rPr lang="en-US" sz="3600" b="1" dirty="0">
                <a:solidFill>
                  <a:srgbClr val="ED7D31"/>
                </a:solidFill>
                <a:effectLst>
                  <a:outerShdw blurRad="38100" dist="38100" dir="2700000" algn="tl">
                    <a:srgbClr val="C0C0C0"/>
                  </a:outerShdw>
                </a:effectLst>
                <a:latin typeface="Arial" charset="0"/>
              </a:rPr>
              <a:t>Thank you</a:t>
            </a:r>
            <a:endParaRPr lang="el-GR" sz="3600" b="1" dirty="0">
              <a:solidFill>
                <a:srgbClr val="ED7D31"/>
              </a:solidFill>
              <a:effectLst>
                <a:outerShdw blurRad="38100" dist="38100" dir="2700000" algn="tl">
                  <a:srgbClr val="C0C0C0"/>
                </a:outerShdw>
              </a:effectLst>
              <a:latin typeface="Arial" charset="0"/>
            </a:endParaRPr>
          </a:p>
        </p:txBody>
      </p:sp>
      <p:sp>
        <p:nvSpPr>
          <p:cNvPr id="11" name="Rectangle 4"/>
          <p:cNvSpPr>
            <a:spLocks noChangeArrowheads="1"/>
          </p:cNvSpPr>
          <p:nvPr/>
        </p:nvSpPr>
        <p:spPr bwMode="auto">
          <a:xfrm>
            <a:off x="2759597" y="3939989"/>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1600">
                <a:solidFill>
                  <a:srgbClr val="000066"/>
                </a:solidFill>
                <a:latin typeface="Arial" panose="020B0604020202020204" pitchFamily="34" charset="0"/>
              </a:defRPr>
            </a:lvl1pPr>
            <a:lvl2pPr marL="742950" indent="-285750">
              <a:spcBef>
                <a:spcPct val="20000"/>
              </a:spcBef>
              <a:buChar char="–"/>
              <a:defRPr sz="1600">
                <a:solidFill>
                  <a:srgbClr val="000066"/>
                </a:solidFill>
                <a:latin typeface="Arial" panose="020B0604020202020204" pitchFamily="34" charset="0"/>
              </a:defRPr>
            </a:lvl2pPr>
            <a:lvl3pPr marL="1143000" indent="-228600">
              <a:spcBef>
                <a:spcPct val="20000"/>
              </a:spcBef>
              <a:buChar char="•"/>
              <a:defRPr sz="1600">
                <a:solidFill>
                  <a:srgbClr val="000066"/>
                </a:solidFill>
                <a:latin typeface="Arial" panose="020B0604020202020204" pitchFamily="34" charset="0"/>
              </a:defRPr>
            </a:lvl3pPr>
            <a:lvl4pPr marL="1600200" indent="-228600">
              <a:spcBef>
                <a:spcPct val="20000"/>
              </a:spcBef>
              <a:buChar char="–"/>
              <a:defRPr sz="1600">
                <a:solidFill>
                  <a:srgbClr val="000066"/>
                </a:solidFill>
                <a:latin typeface="Arial" panose="020B0604020202020204" pitchFamily="34" charset="0"/>
              </a:defRPr>
            </a:lvl4pPr>
            <a:lvl5pPr marL="2057400" indent="-228600">
              <a:spcBef>
                <a:spcPct val="20000"/>
              </a:spcBef>
              <a:buChar char="»"/>
              <a:defRPr sz="16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000066"/>
                </a:solidFill>
                <a:latin typeface="Arial" panose="020B0604020202020204" pitchFamily="34" charset="0"/>
              </a:defRPr>
            </a:lvl9pPr>
          </a:lstStyle>
          <a:p>
            <a:pPr algn="ctr">
              <a:buFontTx/>
              <a:buNone/>
            </a:pPr>
            <a:endParaRPr lang="el-GR" altLang="el-GR" sz="1200" b="1" dirty="0">
              <a:solidFill>
                <a:srgbClr val="ED7D31"/>
              </a:solidFill>
            </a:endParaRPr>
          </a:p>
          <a:p>
            <a:pPr algn="ctr">
              <a:buFontTx/>
              <a:buNone/>
            </a:pPr>
            <a:endParaRPr lang="el-GR" altLang="el-GR" sz="2000" b="1" dirty="0">
              <a:solidFill>
                <a:srgbClr val="ED7D31"/>
              </a:solidFill>
            </a:endParaRPr>
          </a:p>
          <a:p>
            <a:pPr algn="ctr">
              <a:buFontTx/>
              <a:buNone/>
            </a:pPr>
            <a:r>
              <a:rPr lang="en-US" altLang="el-GR" sz="2200" b="1" dirty="0" smtClean="0">
                <a:solidFill>
                  <a:srgbClr val="ED7D31"/>
                </a:solidFill>
              </a:rPr>
              <a:t>Evi Tsoukala</a:t>
            </a:r>
            <a:endParaRPr lang="el-GR" altLang="el-GR" sz="2200" b="1" dirty="0">
              <a:solidFill>
                <a:srgbClr val="ED7D31"/>
              </a:solidFill>
            </a:endParaRPr>
          </a:p>
        </p:txBody>
      </p:sp>
    </p:spTree>
    <p:extLst>
      <p:ext uri="{BB962C8B-B14F-4D97-AF65-F5344CB8AC3E}">
        <p14:creationId xmlns:p14="http://schemas.microsoft.com/office/powerpoint/2010/main" val="217981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Διάγραμμα 8"/>
          <p:cNvGraphicFramePr/>
          <p:nvPr>
            <p:extLst/>
          </p:nvPr>
        </p:nvGraphicFramePr>
        <p:xfrm>
          <a:off x="-183301" y="848411"/>
          <a:ext cx="11649160" cy="2690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Εικόνα 1"/>
          <p:cNvPicPr>
            <a:picLocks noChangeAspect="1"/>
          </p:cNvPicPr>
          <p:nvPr/>
        </p:nvPicPr>
        <p:blipFill>
          <a:blip r:embed="rId7"/>
          <a:stretch>
            <a:fillRect/>
          </a:stretch>
        </p:blipFill>
        <p:spPr>
          <a:xfrm>
            <a:off x="224118" y="782320"/>
            <a:ext cx="3463962" cy="2529840"/>
          </a:xfrm>
          <a:prstGeom prst="rect">
            <a:avLst/>
          </a:prstGeom>
        </p:spPr>
      </p:pic>
      <p:sp>
        <p:nvSpPr>
          <p:cNvPr id="4" name="TextBox 3"/>
          <p:cNvSpPr txBox="1"/>
          <p:nvPr/>
        </p:nvSpPr>
        <p:spPr>
          <a:xfrm>
            <a:off x="4536142" y="3619735"/>
            <a:ext cx="3469340" cy="523220"/>
          </a:xfrm>
          <a:prstGeom prst="rect">
            <a:avLst/>
          </a:prstGeom>
          <a:noFill/>
        </p:spPr>
        <p:txBody>
          <a:bodyPr wrap="square" rtlCol="0">
            <a:spAutoFit/>
          </a:bodyPr>
          <a:lstStyle/>
          <a:p>
            <a:r>
              <a:rPr lang="en-US" sz="2800" i="1" dirty="0">
                <a:solidFill>
                  <a:srgbClr val="0070C0"/>
                </a:solidFill>
                <a:effectLst>
                  <a:outerShdw blurRad="38100" dist="38100" dir="2700000" algn="tl">
                    <a:srgbClr val="000000">
                      <a:alpha val="43137"/>
                    </a:srgbClr>
                  </a:outerShdw>
                </a:effectLst>
              </a:rPr>
              <a:t>175 Years of History</a:t>
            </a:r>
          </a:p>
        </p:txBody>
      </p:sp>
      <p:pic>
        <p:nvPicPr>
          <p:cNvPr id="5" name="Εικόνα 4"/>
          <p:cNvPicPr>
            <a:picLocks noChangeAspect="1"/>
          </p:cNvPicPr>
          <p:nvPr/>
        </p:nvPicPr>
        <p:blipFill>
          <a:blip r:embed="rId8"/>
          <a:stretch>
            <a:fillRect/>
          </a:stretch>
        </p:blipFill>
        <p:spPr>
          <a:xfrm>
            <a:off x="369843" y="3881345"/>
            <a:ext cx="11491956" cy="2822693"/>
          </a:xfrm>
          <a:prstGeom prst="rect">
            <a:avLst/>
          </a:prstGeom>
        </p:spPr>
      </p:pic>
      <p:sp>
        <p:nvSpPr>
          <p:cNvPr id="3" name="Θέση αριθμού διαφάνειας 2"/>
          <p:cNvSpPr>
            <a:spLocks noGrp="1"/>
          </p:cNvSpPr>
          <p:nvPr>
            <p:ph type="sldNum" sz="quarter" idx="12"/>
          </p:nvPr>
        </p:nvSpPr>
        <p:spPr/>
        <p:txBody>
          <a:bodyPr/>
          <a:lstStyle/>
          <a:p>
            <a:fld id="{61645869-1D1F-4654-8319-98AD7CFCBDF4}" type="slidenum">
              <a:rPr lang="el-GR" smtClean="0"/>
              <a:t>2</a:t>
            </a:fld>
            <a:endParaRPr lang="el-GR"/>
          </a:p>
        </p:txBody>
      </p:sp>
      <p:sp>
        <p:nvSpPr>
          <p:cNvPr id="8" name="1 - Ορθογώνιο"/>
          <p:cNvSpPr/>
          <p:nvPr/>
        </p:nvSpPr>
        <p:spPr>
          <a:xfrm>
            <a:off x="0" y="8480"/>
            <a:ext cx="12192000" cy="326165"/>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The National Bank of Greece</a:t>
            </a:r>
            <a:endParaRPr lang="el-GR" sz="1600" b="1" dirty="0"/>
          </a:p>
        </p:txBody>
      </p:sp>
    </p:spTree>
    <p:extLst>
      <p:ext uri="{BB962C8B-B14F-4D97-AF65-F5344CB8AC3E}">
        <p14:creationId xmlns:p14="http://schemas.microsoft.com/office/powerpoint/2010/main" val="3417354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3098800"/>
            <a:ext cx="12192000" cy="330200"/>
          </a:xfrm>
          <a:prstGeom prst="rect">
            <a:avLst/>
          </a:prstGeom>
          <a:solidFill>
            <a:srgbClr val="FF99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prstClr val="white"/>
              </a:solidFill>
            </a:endParaRPr>
          </a:p>
        </p:txBody>
      </p:sp>
      <p:cxnSp>
        <p:nvCxnSpPr>
          <p:cNvPr id="7" name="Ευθεία γραμμή σύνδεσης 6"/>
          <p:cNvCxnSpPr/>
          <p:nvPr/>
        </p:nvCxnSpPr>
        <p:spPr>
          <a:xfrm>
            <a:off x="736585" y="2599272"/>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1018896" y="3462873"/>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3729164" y="3471339"/>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2596776" y="2616207"/>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5434893" y="2620210"/>
            <a:ext cx="0" cy="4680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Ορθογώνιο 16"/>
          <p:cNvSpPr/>
          <p:nvPr/>
        </p:nvSpPr>
        <p:spPr>
          <a:xfrm>
            <a:off x="529340" y="714787"/>
            <a:ext cx="92691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Ορθογώνιο 25"/>
          <p:cNvSpPr/>
          <p:nvPr/>
        </p:nvSpPr>
        <p:spPr>
          <a:xfrm>
            <a:off x="3323534" y="4085606"/>
            <a:ext cx="934992"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35" name="Ευθεία γραμμή σύνδεσης 34"/>
          <p:cNvCxnSpPr/>
          <p:nvPr/>
        </p:nvCxnSpPr>
        <p:spPr>
          <a:xfrm>
            <a:off x="6593964" y="34459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7803412" y="2624670"/>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8592415" y="3466410"/>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9899964" y="2633140"/>
            <a:ext cx="0" cy="468000"/>
          </a:xfrm>
          <a:prstGeom prst="line">
            <a:avLst/>
          </a:prstGeom>
        </p:spPr>
        <p:style>
          <a:lnRef idx="1">
            <a:schemeClr val="accent1"/>
          </a:lnRef>
          <a:fillRef idx="0">
            <a:schemeClr val="accent1"/>
          </a:fillRef>
          <a:effectRef idx="0">
            <a:schemeClr val="accent1"/>
          </a:effectRef>
          <a:fontRef idx="minor">
            <a:schemeClr val="tx1"/>
          </a:fontRef>
        </p:style>
      </p:cxnSp>
      <p:sp>
        <p:nvSpPr>
          <p:cNvPr id="42" name="Ορθογώνιο 41"/>
          <p:cNvSpPr/>
          <p:nvPr/>
        </p:nvSpPr>
        <p:spPr>
          <a:xfrm>
            <a:off x="6506240" y="887156"/>
            <a:ext cx="943838"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Ορθογώνιο 44"/>
          <p:cNvSpPr/>
          <p:nvPr/>
        </p:nvSpPr>
        <p:spPr>
          <a:xfrm>
            <a:off x="5387456" y="5713737"/>
            <a:ext cx="799634"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Ορθογώνιο 47"/>
          <p:cNvSpPr/>
          <p:nvPr/>
        </p:nvSpPr>
        <p:spPr>
          <a:xfrm>
            <a:off x="8279992" y="2482120"/>
            <a:ext cx="85820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4" name="Ορθογώνιο 53"/>
          <p:cNvSpPr/>
          <p:nvPr/>
        </p:nvSpPr>
        <p:spPr>
          <a:xfrm>
            <a:off x="9937910" y="796098"/>
            <a:ext cx="1075911"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9" name="Ορθογώνιο 58"/>
          <p:cNvSpPr/>
          <p:nvPr/>
        </p:nvSpPr>
        <p:spPr>
          <a:xfrm>
            <a:off x="10773079" y="4455160"/>
            <a:ext cx="88572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1" name="Έλλειψη 60"/>
          <p:cNvSpPr/>
          <p:nvPr/>
        </p:nvSpPr>
        <p:spPr>
          <a:xfrm>
            <a:off x="968117" y="381338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2" name="Έλλειψη 61"/>
          <p:cNvSpPr/>
          <p:nvPr/>
        </p:nvSpPr>
        <p:spPr>
          <a:xfrm>
            <a:off x="668874" y="252644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3" name="Έλλειψη 62"/>
          <p:cNvSpPr/>
          <p:nvPr/>
        </p:nvSpPr>
        <p:spPr>
          <a:xfrm>
            <a:off x="3669913" y="381338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5" name="Έλλειψη 64"/>
          <p:cNvSpPr/>
          <p:nvPr/>
        </p:nvSpPr>
        <p:spPr>
          <a:xfrm>
            <a:off x="6509304" y="377104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6" name="Έλλειψη 65"/>
          <p:cNvSpPr/>
          <p:nvPr/>
        </p:nvSpPr>
        <p:spPr>
          <a:xfrm>
            <a:off x="2529055" y="2560315"/>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7" name="Έλλειψη 66"/>
          <p:cNvSpPr/>
          <p:nvPr/>
        </p:nvSpPr>
        <p:spPr>
          <a:xfrm>
            <a:off x="5364165" y="2560315"/>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8" name="Έλλειψη 67"/>
          <p:cNvSpPr/>
          <p:nvPr/>
        </p:nvSpPr>
        <p:spPr>
          <a:xfrm>
            <a:off x="7752616" y="256031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9" name="Έλλειψη 68"/>
          <p:cNvSpPr/>
          <p:nvPr/>
        </p:nvSpPr>
        <p:spPr>
          <a:xfrm>
            <a:off x="9840701" y="2602649"/>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1" name="Έλλειψη 70"/>
          <p:cNvSpPr/>
          <p:nvPr/>
        </p:nvSpPr>
        <p:spPr>
          <a:xfrm>
            <a:off x="8534192" y="3771046"/>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4" name="Ορθογώνιο 73"/>
          <p:cNvSpPr/>
          <p:nvPr/>
        </p:nvSpPr>
        <p:spPr>
          <a:xfrm>
            <a:off x="529340" y="3144513"/>
            <a:ext cx="11340927" cy="250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prstClr val="white"/>
                </a:solidFill>
              </a:rPr>
              <a:t>Indicative supporting initiatives and milestones in the history of NBG</a:t>
            </a:r>
            <a:endParaRPr lang="el-GR" sz="1600" b="1" dirty="0">
              <a:solidFill>
                <a:prstClr val="white"/>
              </a:solidFill>
            </a:endParaRPr>
          </a:p>
        </p:txBody>
      </p:sp>
      <p:sp>
        <p:nvSpPr>
          <p:cNvPr id="77" name="1 - Ορθογώνιο"/>
          <p:cNvSpPr/>
          <p:nvPr/>
        </p:nvSpPr>
        <p:spPr>
          <a:xfrm>
            <a:off x="6281" y="-9784"/>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sz="1600" b="1" dirty="0">
              <a:solidFill>
                <a:srgbClr val="FF0000"/>
              </a:solidFill>
            </a:endParaRPr>
          </a:p>
          <a:p>
            <a:pPr algn="ctr"/>
            <a:r>
              <a:rPr lang="en-US" sz="1600" b="1" dirty="0" smtClean="0">
                <a:solidFill>
                  <a:schemeClr val="bg1"/>
                </a:solidFill>
              </a:rPr>
              <a:t>Traditionally oriented towards contribution</a:t>
            </a:r>
            <a:endParaRPr lang="en-US" sz="1600" b="1" dirty="0">
              <a:solidFill>
                <a:schemeClr val="bg1"/>
              </a:solidFill>
            </a:endParaRPr>
          </a:p>
          <a:p>
            <a:pPr algn="ctr"/>
            <a:endParaRPr lang="el-GR" sz="1600" b="1" dirty="0">
              <a:solidFill>
                <a:prstClr val="white"/>
              </a:solidFill>
            </a:endParaRPr>
          </a:p>
        </p:txBody>
      </p:sp>
      <p:pic>
        <p:nvPicPr>
          <p:cNvPr id="76" name="Εικόνα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9"/>
            <a:ext cx="1188189" cy="460383"/>
          </a:xfrm>
          <a:prstGeom prst="rect">
            <a:avLst/>
          </a:prstGeom>
        </p:spPr>
      </p:pic>
      <p:sp>
        <p:nvSpPr>
          <p:cNvPr id="3" name="Ορθογώνιο 2"/>
          <p:cNvSpPr/>
          <p:nvPr/>
        </p:nvSpPr>
        <p:spPr>
          <a:xfrm>
            <a:off x="611976" y="755727"/>
            <a:ext cx="1244133" cy="18012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1860</a:t>
            </a:r>
          </a:p>
          <a:p>
            <a:r>
              <a:rPr lang="en-US" sz="1200" dirty="0">
                <a:solidFill>
                  <a:srgbClr val="00B0F0"/>
                </a:solidFill>
              </a:rPr>
              <a:t>The Bank participates in the capital of the company that constructs the National Theater in Athens</a:t>
            </a:r>
            <a:endParaRPr lang="el-GR" sz="1200" dirty="0">
              <a:solidFill>
                <a:srgbClr val="00B0F0"/>
              </a:solidFill>
            </a:endParaRPr>
          </a:p>
        </p:txBody>
      </p:sp>
      <p:sp>
        <p:nvSpPr>
          <p:cNvPr id="75" name="Ορθογώνιο 74"/>
          <p:cNvSpPr/>
          <p:nvPr/>
        </p:nvSpPr>
        <p:spPr>
          <a:xfrm>
            <a:off x="769533" y="4085606"/>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1866- 1867</a:t>
            </a:r>
          </a:p>
          <a:p>
            <a:r>
              <a:rPr lang="en-US" sz="1200" dirty="0">
                <a:solidFill>
                  <a:srgbClr val="00B0F0"/>
                </a:solidFill>
              </a:rPr>
              <a:t>The Bank provides financial assistance to the refugees from Crete and the earthquake victims of Cephalonia, as well as support for various social welfare organisations, such as the ‘Cretan Refugee Committee’, the ‘Alms Society’ and the Retirement Fund for Naval Servicemen.</a:t>
            </a:r>
          </a:p>
        </p:txBody>
      </p:sp>
      <p:sp>
        <p:nvSpPr>
          <p:cNvPr id="78" name="Ορθογώνιο 77"/>
          <p:cNvSpPr/>
          <p:nvPr/>
        </p:nvSpPr>
        <p:spPr>
          <a:xfrm>
            <a:off x="2381085" y="485420"/>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1893-1894</a:t>
            </a:r>
          </a:p>
          <a:p>
            <a:r>
              <a:rPr lang="en-US" sz="1200" dirty="0">
                <a:solidFill>
                  <a:srgbClr val="00B0F0"/>
                </a:solidFill>
              </a:rPr>
              <a:t>The Bank provides financial aid to the earthquake victims of Zante and Lokrida and also provides financing for restoration work to the Orthodox Seminary of Chalke, which had been destroyed by earthquake.</a:t>
            </a:r>
          </a:p>
        </p:txBody>
      </p:sp>
      <p:sp>
        <p:nvSpPr>
          <p:cNvPr id="79" name="Ορθογώνιο 78"/>
          <p:cNvSpPr/>
          <p:nvPr/>
        </p:nvSpPr>
        <p:spPr>
          <a:xfrm>
            <a:off x="3392443" y="3365063"/>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1895-1896</a:t>
            </a:r>
          </a:p>
          <a:p>
            <a:r>
              <a:rPr lang="en-US" sz="1200" dirty="0">
                <a:solidFill>
                  <a:srgbClr val="00B0F0"/>
                </a:solidFill>
              </a:rPr>
              <a:t>The Bank provides financing for the hosting of the first modern Olympic Games held in 1896 in Athens.</a:t>
            </a:r>
          </a:p>
        </p:txBody>
      </p:sp>
      <p:sp>
        <p:nvSpPr>
          <p:cNvPr id="80" name="Ορθογώνιο 79"/>
          <p:cNvSpPr/>
          <p:nvPr/>
        </p:nvSpPr>
        <p:spPr>
          <a:xfrm>
            <a:off x="4831720" y="719070"/>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1908</a:t>
            </a:r>
          </a:p>
          <a:p>
            <a:r>
              <a:rPr lang="en-US" sz="1200" dirty="0">
                <a:solidFill>
                  <a:srgbClr val="00B0F0"/>
                </a:solidFill>
              </a:rPr>
              <a:t>The Bank provides financial support for earthquake victims in Ilia province and for earthquake victims in Sicily and Calabria, Italy.</a:t>
            </a:r>
          </a:p>
        </p:txBody>
      </p:sp>
      <p:sp>
        <p:nvSpPr>
          <p:cNvPr id="81" name="Ορθογώνιο 80"/>
          <p:cNvSpPr/>
          <p:nvPr/>
        </p:nvSpPr>
        <p:spPr>
          <a:xfrm>
            <a:off x="5539746" y="3307867"/>
            <a:ext cx="1932987" cy="3447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1913-1914</a:t>
            </a:r>
          </a:p>
          <a:p>
            <a:r>
              <a:rPr lang="en-US" sz="1200" dirty="0">
                <a:solidFill>
                  <a:srgbClr val="00B0F0"/>
                </a:solidFill>
              </a:rPr>
              <a:t>NBG honours its employees who sacrificed their lives in the Balkan Wars and provides financial aid for the relief programme for deprived</a:t>
            </a:r>
            <a:r>
              <a:rPr lang="en-US" sz="1200" dirty="0" smtClean="0">
                <a:solidFill>
                  <a:srgbClr val="FF0000"/>
                </a:solidFill>
              </a:rPr>
              <a:t> </a:t>
            </a:r>
            <a:r>
              <a:rPr lang="en-US" sz="1200" dirty="0" smtClean="0">
                <a:solidFill>
                  <a:srgbClr val="00B0F0"/>
                </a:solidFill>
              </a:rPr>
              <a:t>families </a:t>
            </a:r>
            <a:r>
              <a:rPr lang="en-US" sz="1200" dirty="0">
                <a:solidFill>
                  <a:srgbClr val="00B0F0"/>
                </a:solidFill>
              </a:rPr>
              <a:t>of soldiers.</a:t>
            </a:r>
          </a:p>
        </p:txBody>
      </p:sp>
      <p:sp>
        <p:nvSpPr>
          <p:cNvPr id="82" name="Ορθογώνιο 81"/>
          <p:cNvSpPr/>
          <p:nvPr/>
        </p:nvSpPr>
        <p:spPr>
          <a:xfrm>
            <a:off x="7001389" y="488941"/>
            <a:ext cx="2268117" cy="2081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1922</a:t>
            </a:r>
          </a:p>
          <a:p>
            <a:r>
              <a:rPr lang="en-US" sz="1200" dirty="0">
                <a:solidFill>
                  <a:srgbClr val="00B0F0"/>
                </a:solidFill>
              </a:rPr>
              <a:t>Following the Asia Minor Disaster, NBG provided loans, donations and aid to the refugees from Asia Minor, and managed to arrange collection of the wheat harvest in Eastern Thrace before the region was evacuated so as to feed the refugee population.</a:t>
            </a:r>
          </a:p>
        </p:txBody>
      </p:sp>
      <p:sp>
        <p:nvSpPr>
          <p:cNvPr id="83" name="Ορθογώνιο 82"/>
          <p:cNvSpPr/>
          <p:nvPr/>
        </p:nvSpPr>
        <p:spPr>
          <a:xfrm>
            <a:off x="8107111" y="3282680"/>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9966"/>
                </a:solidFill>
              </a:rPr>
              <a:t>1931</a:t>
            </a:r>
          </a:p>
          <a:p>
            <a:r>
              <a:rPr lang="en-US" sz="1200" dirty="0">
                <a:solidFill>
                  <a:srgbClr val="00B0F0"/>
                </a:solidFill>
              </a:rPr>
              <a:t>NBG finances the creation of the Athens suburb of Filothei which provides housing for members of its staff.</a:t>
            </a:r>
          </a:p>
        </p:txBody>
      </p:sp>
      <p:sp>
        <p:nvSpPr>
          <p:cNvPr id="84" name="Ορθογώνιο 83"/>
          <p:cNvSpPr/>
          <p:nvPr/>
        </p:nvSpPr>
        <p:spPr>
          <a:xfrm>
            <a:off x="9859211" y="506216"/>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rgbClr val="FF9966"/>
              </a:solidFill>
            </a:endParaRPr>
          </a:p>
          <a:p>
            <a:endParaRPr lang="en-US" sz="1200" b="1" dirty="0">
              <a:solidFill>
                <a:srgbClr val="FF9966"/>
              </a:solidFill>
            </a:endParaRPr>
          </a:p>
          <a:p>
            <a:endParaRPr lang="en-US" sz="1200" b="1" dirty="0">
              <a:solidFill>
                <a:srgbClr val="FF9966"/>
              </a:solidFill>
            </a:endParaRPr>
          </a:p>
          <a:p>
            <a:endParaRPr lang="en-US" sz="1200" b="1" dirty="0">
              <a:solidFill>
                <a:srgbClr val="FF9966"/>
              </a:solidFill>
            </a:endParaRPr>
          </a:p>
          <a:p>
            <a:endParaRPr lang="en-US" sz="1200" b="1" dirty="0">
              <a:solidFill>
                <a:srgbClr val="FF9966"/>
              </a:solidFill>
            </a:endParaRPr>
          </a:p>
          <a:p>
            <a:r>
              <a:rPr lang="en-US" sz="1200" b="1" dirty="0">
                <a:solidFill>
                  <a:srgbClr val="FF9966"/>
                </a:solidFill>
              </a:rPr>
              <a:t>1938</a:t>
            </a:r>
          </a:p>
          <a:p>
            <a:r>
              <a:rPr lang="en-US" sz="1200" dirty="0">
                <a:solidFill>
                  <a:srgbClr val="00B0F0"/>
                </a:solidFill>
              </a:rPr>
              <a:t>NBG establishes its Historical Archive.</a:t>
            </a:r>
          </a:p>
        </p:txBody>
      </p:sp>
      <p:cxnSp>
        <p:nvCxnSpPr>
          <p:cNvPr id="85" name="Ευθεία γραμμή σύνδεσης 84"/>
          <p:cNvCxnSpPr/>
          <p:nvPr/>
        </p:nvCxnSpPr>
        <p:spPr>
          <a:xfrm>
            <a:off x="10618204" y="3493844"/>
            <a:ext cx="0" cy="468000"/>
          </a:xfrm>
          <a:prstGeom prst="line">
            <a:avLst/>
          </a:prstGeom>
        </p:spPr>
        <p:style>
          <a:lnRef idx="1">
            <a:schemeClr val="accent1"/>
          </a:lnRef>
          <a:fillRef idx="0">
            <a:schemeClr val="accent1"/>
          </a:fillRef>
          <a:effectRef idx="0">
            <a:schemeClr val="accent1"/>
          </a:effectRef>
          <a:fontRef idx="minor">
            <a:schemeClr val="tx1"/>
          </a:fontRef>
        </p:style>
      </p:cxnSp>
      <p:sp>
        <p:nvSpPr>
          <p:cNvPr id="86" name="Έλλειψη 85"/>
          <p:cNvSpPr/>
          <p:nvPr/>
        </p:nvSpPr>
        <p:spPr>
          <a:xfrm>
            <a:off x="10559981" y="3827215"/>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87" name="Ορθογώνιο 86"/>
          <p:cNvSpPr/>
          <p:nvPr/>
        </p:nvSpPr>
        <p:spPr>
          <a:xfrm>
            <a:off x="10156909" y="4165434"/>
            <a:ext cx="1932987" cy="234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FF9966"/>
                </a:solidFill>
              </a:rPr>
              <a:t>               1940-1944</a:t>
            </a:r>
            <a:endParaRPr lang="en-US" sz="1200" b="1" dirty="0">
              <a:solidFill>
                <a:srgbClr val="FF9966"/>
              </a:solidFill>
            </a:endParaRPr>
          </a:p>
          <a:p>
            <a:r>
              <a:rPr lang="en-US" sz="1100" dirty="0">
                <a:solidFill>
                  <a:srgbClr val="00B0F0"/>
                </a:solidFill>
              </a:rPr>
              <a:t>During the Greek-Italian war the Bank provides financial assistance to relief programmes on the front and the families of enlisted NBG employees. It also donated a mobile surgery to the Greek Red Cross and financed a convalescence home for the wounded. During the subsequent Nazi Occupation, besides providing soup kitchens and emergency financial aid to its staff the Bank also supported various welfare organisations in Greece.</a:t>
            </a:r>
          </a:p>
        </p:txBody>
      </p:sp>
    </p:spTree>
    <p:extLst>
      <p:ext uri="{BB962C8B-B14F-4D97-AF65-F5344CB8AC3E}">
        <p14:creationId xmlns:p14="http://schemas.microsoft.com/office/powerpoint/2010/main" val="372106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3098800"/>
            <a:ext cx="12192000" cy="330200"/>
          </a:xfrm>
          <a:prstGeom prst="rect">
            <a:avLst/>
          </a:prstGeom>
          <a:solidFill>
            <a:srgbClr val="FF9966"/>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prstClr val="white"/>
              </a:solidFill>
            </a:endParaRPr>
          </a:p>
        </p:txBody>
      </p:sp>
      <p:cxnSp>
        <p:nvCxnSpPr>
          <p:cNvPr id="7" name="Ευθεία γραμμή σύνδεσης 6"/>
          <p:cNvCxnSpPr/>
          <p:nvPr/>
        </p:nvCxnSpPr>
        <p:spPr>
          <a:xfrm>
            <a:off x="736585" y="2599272"/>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423314" y="3462873"/>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1938853" y="3471339"/>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2802455" y="2616207"/>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p:cNvCxnSpPr/>
          <p:nvPr/>
        </p:nvCxnSpPr>
        <p:spPr>
          <a:xfrm>
            <a:off x="3395122" y="3412068"/>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4405663" y="2620210"/>
            <a:ext cx="0" cy="468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3" name="Ομάδα 12"/>
          <p:cNvGrpSpPr/>
          <p:nvPr/>
        </p:nvGrpSpPr>
        <p:grpSpPr>
          <a:xfrm>
            <a:off x="101486" y="4195679"/>
            <a:ext cx="1392591" cy="2324954"/>
            <a:chOff x="-37911" y="0"/>
            <a:chExt cx="793711" cy="2324954"/>
          </a:xfrm>
        </p:grpSpPr>
        <p:sp>
          <p:nvSpPr>
            <p:cNvPr id="14" name="Ορθογώνιο 13"/>
            <p:cNvSpPr/>
            <p:nvPr/>
          </p:nvSpPr>
          <p:spPr>
            <a:xfrm>
              <a:off x="334" y="0"/>
              <a:ext cx="755466"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Ορθογώνιο 14"/>
            <p:cNvSpPr/>
            <p:nvPr/>
          </p:nvSpPr>
          <p:spPr>
            <a:xfrm>
              <a:off x="-37911" y="364074"/>
              <a:ext cx="755466"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ts val="600"/>
                </a:spcAft>
              </a:pPr>
              <a:r>
                <a:rPr lang="en-US" sz="1200" b="1" dirty="0">
                  <a:solidFill>
                    <a:srgbClr val="FF9966"/>
                  </a:solidFill>
                </a:rPr>
                <a:t>1966</a:t>
              </a:r>
            </a:p>
            <a:p>
              <a:pPr defTabSz="533400">
                <a:spcBef>
                  <a:spcPct val="0"/>
                </a:spcBef>
              </a:pPr>
              <a:r>
                <a:rPr lang="en-US" sz="1200" dirty="0">
                  <a:solidFill>
                    <a:srgbClr val="00B0F0"/>
                  </a:solidFill>
                </a:rPr>
                <a:t>On the occasion of its 125th anniversary, NBG establishes the National Bank Cultural Foundation which contributes to the educational and cultural life of the country</a:t>
              </a:r>
            </a:p>
          </p:txBody>
        </p:sp>
      </p:grpSp>
      <p:grpSp>
        <p:nvGrpSpPr>
          <p:cNvPr id="16" name="Ομάδα 15"/>
          <p:cNvGrpSpPr/>
          <p:nvPr/>
        </p:nvGrpSpPr>
        <p:grpSpPr>
          <a:xfrm>
            <a:off x="529339" y="714787"/>
            <a:ext cx="1739895" cy="1960880"/>
            <a:chOff x="782451" y="2941319"/>
            <a:chExt cx="533020" cy="1960880"/>
          </a:xfrm>
        </p:grpSpPr>
        <p:sp>
          <p:nvSpPr>
            <p:cNvPr id="17" name="Ορθογώνιο 16"/>
            <p:cNvSpPr/>
            <p:nvPr/>
          </p:nvSpPr>
          <p:spPr>
            <a:xfrm>
              <a:off x="782451" y="2941319"/>
              <a:ext cx="53302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Ορθογώνιο 17"/>
            <p:cNvSpPr/>
            <p:nvPr/>
          </p:nvSpPr>
          <p:spPr>
            <a:xfrm>
              <a:off x="782451" y="2941319"/>
              <a:ext cx="533020"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spcAft>
                  <a:spcPct val="35000"/>
                </a:spcAft>
              </a:pPr>
              <a:r>
                <a:rPr lang="en-US" sz="1200" b="1" dirty="0">
                  <a:solidFill>
                    <a:srgbClr val="FF9966"/>
                  </a:solidFill>
                </a:rPr>
                <a:t>1973</a:t>
              </a:r>
            </a:p>
            <a:p>
              <a:pPr defTabSz="533400">
                <a:lnSpc>
                  <a:spcPct val="90000"/>
                </a:lnSpc>
                <a:spcBef>
                  <a:spcPct val="0"/>
                </a:spcBef>
                <a:spcAft>
                  <a:spcPct val="35000"/>
                </a:spcAft>
              </a:pPr>
              <a:r>
                <a:rPr lang="en-US" sz="1200" dirty="0">
                  <a:solidFill>
                    <a:srgbClr val="00B0F0"/>
                  </a:solidFill>
                </a:rPr>
                <a:t>NBG is the first Bank in Greece to introduce modern online real-time transaction systems, thereby contributing to the modernization of banking transactions</a:t>
              </a:r>
              <a:endParaRPr lang="el-GR" sz="1200" dirty="0">
                <a:solidFill>
                  <a:srgbClr val="00B0F0"/>
                </a:solidFill>
              </a:endParaRPr>
            </a:p>
          </p:txBody>
        </p:sp>
      </p:grpSp>
      <p:grpSp>
        <p:nvGrpSpPr>
          <p:cNvPr id="19" name="Ομάδα 18"/>
          <p:cNvGrpSpPr/>
          <p:nvPr/>
        </p:nvGrpSpPr>
        <p:grpSpPr>
          <a:xfrm>
            <a:off x="1578545" y="4345095"/>
            <a:ext cx="1757057" cy="2279992"/>
            <a:chOff x="1342123" y="0"/>
            <a:chExt cx="711198" cy="1960880"/>
          </a:xfrm>
        </p:grpSpPr>
        <p:sp>
          <p:nvSpPr>
            <p:cNvPr id="20" name="Ορθογώνιο 19"/>
            <p:cNvSpPr/>
            <p:nvPr/>
          </p:nvSpPr>
          <p:spPr>
            <a:xfrm>
              <a:off x="1342123" y="0"/>
              <a:ext cx="711198"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Ορθογώνιο 20"/>
            <p:cNvSpPr/>
            <p:nvPr/>
          </p:nvSpPr>
          <p:spPr>
            <a:xfrm>
              <a:off x="1342123" y="0"/>
              <a:ext cx="711198"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pPr>
              <a:r>
                <a:rPr lang="en-US" sz="1200" b="1" dirty="0">
                  <a:solidFill>
                    <a:srgbClr val="FF9966"/>
                  </a:solidFill>
                </a:rPr>
                <a:t>1994</a:t>
              </a:r>
            </a:p>
            <a:p>
              <a:pPr defTabSz="533400">
                <a:spcBef>
                  <a:spcPct val="0"/>
                </a:spcBef>
              </a:pPr>
              <a:r>
                <a:rPr lang="en-US" sz="1200" dirty="0">
                  <a:solidFill>
                    <a:srgbClr val="00B0F0"/>
                  </a:solidFill>
                </a:rPr>
                <a:t>On the initiative of NBG and with the participation of 20 individuals from the public sector banking and business world, a “National Sponsorship Programme” was set up as an NCO with a view to securing funding for national heritage </a:t>
              </a:r>
              <a:r>
                <a:rPr lang="en-US" sz="1200" dirty="0" err="1">
                  <a:solidFill>
                    <a:srgbClr val="00B0F0"/>
                  </a:solidFill>
                </a:rPr>
                <a:t>programmes</a:t>
              </a:r>
              <a:r>
                <a:rPr lang="en-US" sz="1200" dirty="0">
                  <a:solidFill>
                    <a:srgbClr val="00B0F0"/>
                  </a:solidFill>
                </a:rPr>
                <a:t> (this has since been discontinued)</a:t>
              </a:r>
              <a:endParaRPr lang="el-GR" sz="1200" dirty="0">
                <a:solidFill>
                  <a:srgbClr val="00B0F0"/>
                </a:solidFill>
              </a:endParaRPr>
            </a:p>
          </p:txBody>
        </p:sp>
      </p:grpSp>
      <p:grpSp>
        <p:nvGrpSpPr>
          <p:cNvPr id="22" name="Ομάδα 21"/>
          <p:cNvGrpSpPr/>
          <p:nvPr/>
        </p:nvGrpSpPr>
        <p:grpSpPr>
          <a:xfrm>
            <a:off x="2209780" y="714787"/>
            <a:ext cx="1603208" cy="1974744"/>
            <a:chOff x="2079973" y="2941319"/>
            <a:chExt cx="1078268" cy="1974744"/>
          </a:xfrm>
        </p:grpSpPr>
        <p:sp>
          <p:nvSpPr>
            <p:cNvPr id="23" name="Ορθογώνιο 22"/>
            <p:cNvSpPr/>
            <p:nvPr/>
          </p:nvSpPr>
          <p:spPr>
            <a:xfrm>
              <a:off x="2079973" y="2941319"/>
              <a:ext cx="1078268"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Ορθογώνιο 23"/>
            <p:cNvSpPr/>
            <p:nvPr/>
          </p:nvSpPr>
          <p:spPr>
            <a:xfrm>
              <a:off x="2159819" y="3569452"/>
              <a:ext cx="675372" cy="13466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pPr>
              <a:r>
                <a:rPr lang="en-US" sz="1200" b="1" dirty="0">
                  <a:solidFill>
                    <a:srgbClr val="FF9966"/>
                  </a:solidFill>
                </a:rPr>
                <a:t>1996</a:t>
              </a:r>
            </a:p>
            <a:p>
              <a:pPr defTabSz="533400">
                <a:spcBef>
                  <a:spcPct val="0"/>
                </a:spcBef>
              </a:pPr>
              <a:r>
                <a:rPr lang="en-US" sz="1200" dirty="0">
                  <a:solidFill>
                    <a:srgbClr val="00B0F0"/>
                  </a:solidFill>
                </a:rPr>
                <a:t>NBG publishes its first Social Report</a:t>
              </a:r>
              <a:endParaRPr lang="el-GR" sz="1200" dirty="0">
                <a:solidFill>
                  <a:srgbClr val="00B0F0"/>
                </a:solidFill>
              </a:endParaRPr>
            </a:p>
          </p:txBody>
        </p:sp>
      </p:grpSp>
      <p:grpSp>
        <p:nvGrpSpPr>
          <p:cNvPr id="25" name="Ομάδα 24"/>
          <p:cNvGrpSpPr/>
          <p:nvPr/>
        </p:nvGrpSpPr>
        <p:grpSpPr>
          <a:xfrm>
            <a:off x="3323533" y="4085606"/>
            <a:ext cx="1863332" cy="2772394"/>
            <a:chOff x="3184892" y="0"/>
            <a:chExt cx="1062248" cy="2772394"/>
          </a:xfrm>
        </p:grpSpPr>
        <p:sp>
          <p:nvSpPr>
            <p:cNvPr id="26" name="Ορθογώνιο 25"/>
            <p:cNvSpPr/>
            <p:nvPr/>
          </p:nvSpPr>
          <p:spPr>
            <a:xfrm>
              <a:off x="3184892" y="0"/>
              <a:ext cx="53302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Ορθογώνιο 26"/>
            <p:cNvSpPr/>
            <p:nvPr/>
          </p:nvSpPr>
          <p:spPr>
            <a:xfrm>
              <a:off x="3234547" y="811514"/>
              <a:ext cx="1012593"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ct val="35000"/>
                </a:spcAft>
              </a:pPr>
              <a:r>
                <a:rPr lang="en-US" sz="1200" b="1" dirty="0">
                  <a:solidFill>
                    <a:srgbClr val="FF9966"/>
                  </a:solidFill>
                </a:rPr>
                <a:t>2004</a:t>
              </a:r>
            </a:p>
            <a:p>
              <a:pPr defTabSz="533400">
                <a:spcBef>
                  <a:spcPct val="0"/>
                </a:spcBef>
              </a:pPr>
              <a:r>
                <a:rPr lang="en-US" sz="1200" dirty="0">
                  <a:solidFill>
                    <a:srgbClr val="00B0F0"/>
                  </a:solidFill>
                </a:rPr>
                <a:t>NBG incorporates CSR values into its strategy and publishes its CSR Policy</a:t>
              </a:r>
            </a:p>
            <a:p>
              <a:pPr defTabSz="533400">
                <a:spcBef>
                  <a:spcPct val="0"/>
                </a:spcBef>
              </a:pPr>
              <a:endParaRPr lang="en-US" sz="1200" dirty="0">
                <a:solidFill>
                  <a:srgbClr val="00B0F0"/>
                </a:solidFill>
              </a:endParaRPr>
            </a:p>
            <a:p>
              <a:pPr defTabSz="533400">
                <a:spcBef>
                  <a:spcPct val="0"/>
                </a:spcBef>
              </a:pPr>
              <a:r>
                <a:rPr lang="en-US" sz="1200" dirty="0">
                  <a:solidFill>
                    <a:srgbClr val="00B0F0"/>
                  </a:solidFill>
                </a:rPr>
                <a:t>The Bank begins participation in the FTSE4Good corporate responsibility index. In the context of its CSR Policy, the Bank launches its Environmental Management System</a:t>
              </a:r>
            </a:p>
          </p:txBody>
        </p:sp>
      </p:grpSp>
      <p:grpSp>
        <p:nvGrpSpPr>
          <p:cNvPr id="28" name="Ομάδα 27"/>
          <p:cNvGrpSpPr/>
          <p:nvPr/>
        </p:nvGrpSpPr>
        <p:grpSpPr>
          <a:xfrm>
            <a:off x="3355877" y="546207"/>
            <a:ext cx="2775324" cy="2124241"/>
            <a:chOff x="3614443" y="2912746"/>
            <a:chExt cx="889919" cy="2124241"/>
          </a:xfrm>
        </p:grpSpPr>
        <p:sp>
          <p:nvSpPr>
            <p:cNvPr id="29" name="Ορθογώνιο 28"/>
            <p:cNvSpPr/>
            <p:nvPr/>
          </p:nvSpPr>
          <p:spPr>
            <a:xfrm>
              <a:off x="3744564" y="2941319"/>
              <a:ext cx="53302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Ορθογώνιο 29"/>
            <p:cNvSpPr/>
            <p:nvPr/>
          </p:nvSpPr>
          <p:spPr>
            <a:xfrm>
              <a:off x="3614443" y="2912746"/>
              <a:ext cx="889919" cy="21242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pPr>
              <a:r>
                <a:rPr lang="en-US" sz="1200" b="1" dirty="0">
                  <a:solidFill>
                    <a:srgbClr val="FF9966"/>
                  </a:solidFill>
                </a:rPr>
                <a:t>2005</a:t>
              </a:r>
            </a:p>
            <a:p>
              <a:pPr defTabSz="533400">
                <a:spcBef>
                  <a:spcPct val="0"/>
                </a:spcBef>
              </a:pPr>
              <a:r>
                <a:rPr lang="en-US" sz="1200" dirty="0">
                  <a:solidFill>
                    <a:srgbClr val="00B0F0"/>
                  </a:solidFill>
                </a:rPr>
                <a:t>The Bank is ranked a “Gold Company” in recognition of its activity in Greece in the sphere of CSR according to the results of a survey presented at the Economist conference</a:t>
              </a:r>
            </a:p>
            <a:p>
              <a:pPr defTabSz="533400">
                <a:spcBef>
                  <a:spcPct val="0"/>
                </a:spcBef>
              </a:pPr>
              <a:endParaRPr lang="en-US" sz="1200" dirty="0">
                <a:solidFill>
                  <a:srgbClr val="00B0F0"/>
                </a:solidFill>
              </a:endParaRPr>
            </a:p>
            <a:p>
              <a:pPr defTabSz="533400">
                <a:spcBef>
                  <a:spcPct val="0"/>
                </a:spcBef>
              </a:pPr>
              <a:r>
                <a:rPr lang="en-US" sz="1200" dirty="0">
                  <a:solidFill>
                    <a:srgbClr val="00B0F0"/>
                  </a:solidFill>
                </a:rPr>
                <a:t>NBG is recognized by the Advertisers Association of Greece for its “Outstanding Contribution” to the community and social affairs over the decades</a:t>
              </a:r>
            </a:p>
          </p:txBody>
        </p:sp>
      </p:grpSp>
      <p:grpSp>
        <p:nvGrpSpPr>
          <p:cNvPr id="31" name="Ομάδα 30"/>
          <p:cNvGrpSpPr/>
          <p:nvPr/>
        </p:nvGrpSpPr>
        <p:grpSpPr>
          <a:xfrm>
            <a:off x="5256434" y="2608851"/>
            <a:ext cx="2327613" cy="3007864"/>
            <a:chOff x="3663140" y="0"/>
            <a:chExt cx="1451814" cy="3007864"/>
          </a:xfrm>
        </p:grpSpPr>
        <p:sp>
          <p:nvSpPr>
            <p:cNvPr id="32" name="Ορθογώνιο 31"/>
            <p:cNvSpPr/>
            <p:nvPr/>
          </p:nvSpPr>
          <p:spPr>
            <a:xfrm>
              <a:off x="4304236" y="0"/>
              <a:ext cx="810718"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Ορθογώνιο 32"/>
            <p:cNvSpPr/>
            <p:nvPr/>
          </p:nvSpPr>
          <p:spPr>
            <a:xfrm>
              <a:off x="3663140" y="1462170"/>
              <a:ext cx="810718" cy="1545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ct val="35000"/>
                </a:spcAft>
              </a:pPr>
              <a:r>
                <a:rPr lang="en-US" sz="1200" b="1" dirty="0">
                  <a:solidFill>
                    <a:srgbClr val="FF9966"/>
                  </a:solidFill>
                </a:rPr>
                <a:t>2007</a:t>
              </a:r>
            </a:p>
            <a:p>
              <a:pPr defTabSz="533400">
                <a:spcBef>
                  <a:spcPct val="0"/>
                </a:spcBef>
              </a:pPr>
              <a:r>
                <a:rPr lang="en-US" sz="1200" dirty="0">
                  <a:solidFill>
                    <a:srgbClr val="00B0F0"/>
                  </a:solidFill>
                </a:rPr>
                <a:t>NBG contributes directly to the task of restoring regions devastated by the summer wildfires</a:t>
              </a:r>
              <a:endParaRPr lang="el-GR" sz="1200" dirty="0">
                <a:solidFill>
                  <a:srgbClr val="009999"/>
                </a:solidFill>
              </a:endParaRPr>
            </a:p>
          </p:txBody>
        </p:sp>
      </p:grpSp>
      <p:cxnSp>
        <p:nvCxnSpPr>
          <p:cNvPr id="35" name="Ευθεία γραμμή σύνδεσης 34"/>
          <p:cNvCxnSpPr/>
          <p:nvPr/>
        </p:nvCxnSpPr>
        <p:spPr>
          <a:xfrm>
            <a:off x="5461001" y="344593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6417738" y="2624670"/>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Ευθεία γραμμή σύνδεσης 36"/>
          <p:cNvCxnSpPr/>
          <p:nvPr/>
        </p:nvCxnSpPr>
        <p:spPr>
          <a:xfrm>
            <a:off x="7305700" y="3437675"/>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a:off x="8288874" y="2633140"/>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9372608" y="3454400"/>
            <a:ext cx="0" cy="46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10016075" y="2616205"/>
            <a:ext cx="0" cy="468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Ομάδα 40"/>
          <p:cNvGrpSpPr/>
          <p:nvPr/>
        </p:nvGrpSpPr>
        <p:grpSpPr>
          <a:xfrm>
            <a:off x="6059249" y="679497"/>
            <a:ext cx="2139011" cy="2385430"/>
            <a:chOff x="4713295" y="2516769"/>
            <a:chExt cx="1595602" cy="2385430"/>
          </a:xfrm>
        </p:grpSpPr>
        <p:sp>
          <p:nvSpPr>
            <p:cNvPr id="42" name="Ορθογώνιο 41"/>
            <p:cNvSpPr/>
            <p:nvPr/>
          </p:nvSpPr>
          <p:spPr>
            <a:xfrm>
              <a:off x="5141606" y="2941319"/>
              <a:ext cx="74779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Ορθογώνιο 42"/>
            <p:cNvSpPr/>
            <p:nvPr/>
          </p:nvSpPr>
          <p:spPr>
            <a:xfrm>
              <a:off x="4713295" y="2516769"/>
              <a:ext cx="1595602" cy="23523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spcAft>
                  <a:spcPct val="35000"/>
                </a:spcAft>
              </a:pPr>
              <a:r>
                <a:rPr lang="en-US" sz="1200" b="1" dirty="0">
                  <a:solidFill>
                    <a:srgbClr val="FF9966"/>
                  </a:solidFill>
                </a:rPr>
                <a:t>2008</a:t>
              </a:r>
            </a:p>
            <a:p>
              <a:pPr defTabSz="533400">
                <a:spcBef>
                  <a:spcPct val="0"/>
                </a:spcBef>
              </a:pPr>
              <a:r>
                <a:rPr lang="en-US" sz="1200" dirty="0">
                  <a:solidFill>
                    <a:srgbClr val="00B0F0"/>
                  </a:solidFill>
                </a:rPr>
                <a:t>NBG is awarded the CSR Prize of the Athens Chamber of Trade and Industry</a:t>
              </a:r>
            </a:p>
            <a:p>
              <a:pPr defTabSz="533400">
                <a:spcBef>
                  <a:spcPct val="0"/>
                </a:spcBef>
              </a:pPr>
              <a:endParaRPr lang="en-US" sz="1200" dirty="0">
                <a:solidFill>
                  <a:srgbClr val="00B0F0"/>
                </a:solidFill>
              </a:endParaRPr>
            </a:p>
            <a:p>
              <a:pPr defTabSz="533400">
                <a:spcBef>
                  <a:spcPct val="0"/>
                </a:spcBef>
              </a:pPr>
              <a:r>
                <a:rPr lang="en-US" sz="1200" dirty="0">
                  <a:solidFill>
                    <a:srgbClr val="00B0F0"/>
                  </a:solidFill>
                </a:rPr>
                <a:t>The Bank publishes for the first time its 2007 CSR Report, in line with Global Reporting Initiative guidelines. </a:t>
              </a:r>
            </a:p>
          </p:txBody>
        </p:sp>
      </p:grpSp>
      <p:grpSp>
        <p:nvGrpSpPr>
          <p:cNvPr id="44" name="Ομάδα 43"/>
          <p:cNvGrpSpPr/>
          <p:nvPr/>
        </p:nvGrpSpPr>
        <p:grpSpPr>
          <a:xfrm>
            <a:off x="5411489" y="4195679"/>
            <a:ext cx="2880240" cy="3335021"/>
            <a:chOff x="5916047" y="-1374141"/>
            <a:chExt cx="2448136" cy="3335021"/>
          </a:xfrm>
        </p:grpSpPr>
        <p:sp>
          <p:nvSpPr>
            <p:cNvPr id="45" name="Ορθογώνιο 44"/>
            <p:cNvSpPr/>
            <p:nvPr/>
          </p:nvSpPr>
          <p:spPr>
            <a:xfrm>
              <a:off x="5916047" y="0"/>
              <a:ext cx="67967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6" name="Ορθογώνιο 45"/>
            <p:cNvSpPr/>
            <p:nvPr/>
          </p:nvSpPr>
          <p:spPr>
            <a:xfrm>
              <a:off x="7384784" y="-1374141"/>
              <a:ext cx="979399"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ct val="35000"/>
                </a:spcAft>
              </a:pPr>
              <a:r>
                <a:rPr lang="en-US" sz="1200" b="1" dirty="0">
                  <a:solidFill>
                    <a:srgbClr val="FF9966"/>
                  </a:solidFill>
                </a:rPr>
                <a:t>2010</a:t>
              </a:r>
            </a:p>
            <a:p>
              <a:pPr defTabSz="533400">
                <a:spcBef>
                  <a:spcPct val="0"/>
                </a:spcBef>
              </a:pPr>
              <a:r>
                <a:rPr lang="en-US" sz="1200" dirty="0">
                  <a:solidFill>
                    <a:srgbClr val="00B0F0"/>
                  </a:solidFill>
                </a:rPr>
                <a:t>Construction of new surgical wing at “</a:t>
              </a:r>
              <a:r>
                <a:rPr lang="en-US" sz="1200" dirty="0" err="1">
                  <a:solidFill>
                    <a:srgbClr val="00B0F0"/>
                  </a:solidFill>
                </a:rPr>
                <a:t>Evaggelismos</a:t>
              </a:r>
              <a:r>
                <a:rPr lang="en-US" sz="1200" dirty="0">
                  <a:solidFill>
                    <a:srgbClr val="00B0F0"/>
                  </a:solidFill>
                </a:rPr>
                <a:t> Hospital”</a:t>
              </a:r>
            </a:p>
            <a:p>
              <a:pPr defTabSz="533400">
                <a:spcBef>
                  <a:spcPct val="0"/>
                </a:spcBef>
              </a:pPr>
              <a:r>
                <a:rPr lang="en-US" sz="1200" dirty="0">
                  <a:solidFill>
                    <a:srgbClr val="00B0F0"/>
                  </a:solidFill>
                </a:rPr>
                <a:t> </a:t>
              </a:r>
            </a:p>
            <a:p>
              <a:pPr defTabSz="533400">
                <a:spcBef>
                  <a:spcPct val="0"/>
                </a:spcBef>
              </a:pPr>
              <a:r>
                <a:rPr lang="en-US" sz="1200" dirty="0">
                  <a:solidFill>
                    <a:srgbClr val="00B0F0"/>
                  </a:solidFill>
                </a:rPr>
                <a:t>NBG is awarded the CSR Prize by CR INDEX</a:t>
              </a:r>
              <a:endParaRPr lang="el-GR" sz="1200" dirty="0">
                <a:solidFill>
                  <a:srgbClr val="00B0F0"/>
                </a:solidFill>
              </a:endParaRPr>
            </a:p>
          </p:txBody>
        </p:sp>
      </p:grpSp>
      <p:grpSp>
        <p:nvGrpSpPr>
          <p:cNvPr id="47" name="Ομάδα 46"/>
          <p:cNvGrpSpPr/>
          <p:nvPr/>
        </p:nvGrpSpPr>
        <p:grpSpPr>
          <a:xfrm>
            <a:off x="7206800" y="789413"/>
            <a:ext cx="2246242" cy="3742181"/>
            <a:chOff x="6622369" y="1160018"/>
            <a:chExt cx="2246242" cy="3742181"/>
          </a:xfrm>
        </p:grpSpPr>
        <p:sp>
          <p:nvSpPr>
            <p:cNvPr id="48" name="Ορθογώνιο 47"/>
            <p:cNvSpPr/>
            <p:nvPr/>
          </p:nvSpPr>
          <p:spPr>
            <a:xfrm>
              <a:off x="6622369" y="2941319"/>
              <a:ext cx="85820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9" name="Ορθογώνιο 48"/>
            <p:cNvSpPr/>
            <p:nvPr/>
          </p:nvSpPr>
          <p:spPr>
            <a:xfrm>
              <a:off x="7613829" y="1160018"/>
              <a:ext cx="1254782"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spcAft>
                  <a:spcPct val="35000"/>
                </a:spcAft>
              </a:pPr>
              <a:r>
                <a:rPr lang="en-US" sz="1200" b="1" dirty="0">
                  <a:solidFill>
                    <a:srgbClr val="FF9966"/>
                  </a:solidFill>
                </a:rPr>
                <a:t>2011</a:t>
              </a:r>
            </a:p>
            <a:p>
              <a:pPr defTabSz="533400">
                <a:spcBef>
                  <a:spcPct val="0"/>
                </a:spcBef>
              </a:pPr>
              <a:r>
                <a:rPr lang="en-US" sz="1200" dirty="0">
                  <a:solidFill>
                    <a:srgbClr val="00B0F0"/>
                  </a:solidFill>
                </a:rPr>
                <a:t>The “THALES’ award, top corporate social responsibility is given to National Bank</a:t>
              </a:r>
            </a:p>
            <a:p>
              <a:pPr algn="ctr" defTabSz="533400">
                <a:lnSpc>
                  <a:spcPct val="90000"/>
                </a:lnSpc>
                <a:spcBef>
                  <a:spcPct val="0"/>
                </a:spcBef>
                <a:spcAft>
                  <a:spcPct val="35000"/>
                </a:spcAft>
              </a:pPr>
              <a:endParaRPr lang="el-GR" sz="1200" dirty="0">
                <a:solidFill>
                  <a:prstClr val="black">
                    <a:hueOff val="0"/>
                    <a:satOff val="0"/>
                    <a:lumOff val="0"/>
                    <a:alphaOff val="0"/>
                  </a:prstClr>
                </a:solidFill>
              </a:endParaRPr>
            </a:p>
          </p:txBody>
        </p:sp>
      </p:grpSp>
      <p:grpSp>
        <p:nvGrpSpPr>
          <p:cNvPr id="50" name="Ομάδα 49"/>
          <p:cNvGrpSpPr/>
          <p:nvPr/>
        </p:nvGrpSpPr>
        <p:grpSpPr>
          <a:xfrm>
            <a:off x="9067270" y="3068081"/>
            <a:ext cx="1111535" cy="2849885"/>
            <a:chOff x="7507219" y="-889005"/>
            <a:chExt cx="1111535" cy="2849885"/>
          </a:xfrm>
        </p:grpSpPr>
        <p:sp>
          <p:nvSpPr>
            <p:cNvPr id="51" name="Ορθογώνιο 50"/>
            <p:cNvSpPr/>
            <p:nvPr/>
          </p:nvSpPr>
          <p:spPr>
            <a:xfrm>
              <a:off x="7507220" y="0"/>
              <a:ext cx="789302"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2" name="Ορθογώνιο 51"/>
            <p:cNvSpPr/>
            <p:nvPr/>
          </p:nvSpPr>
          <p:spPr>
            <a:xfrm>
              <a:off x="7507219" y="-889005"/>
              <a:ext cx="1111535" cy="23493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ct val="35000"/>
                </a:spcAft>
              </a:pPr>
              <a:r>
                <a:rPr lang="en-US" sz="1200" b="1" dirty="0">
                  <a:solidFill>
                    <a:srgbClr val="FF9966"/>
                  </a:solidFill>
                </a:rPr>
                <a:t>2012</a:t>
              </a:r>
            </a:p>
            <a:p>
              <a:pPr defTabSz="533400">
                <a:spcBef>
                  <a:spcPct val="0"/>
                </a:spcBef>
              </a:pPr>
              <a:r>
                <a:rPr lang="en-US" sz="1200" dirty="0">
                  <a:solidFill>
                    <a:srgbClr val="00B0F0"/>
                  </a:solidFill>
                </a:rPr>
                <a:t>NBG is awarded the CSR Prize GOLD by CR INDEX</a:t>
              </a:r>
              <a:endParaRPr lang="el-GR" sz="1200" dirty="0">
                <a:solidFill>
                  <a:srgbClr val="00B0F0"/>
                </a:solidFill>
              </a:endParaRPr>
            </a:p>
          </p:txBody>
        </p:sp>
      </p:grpSp>
      <p:grpSp>
        <p:nvGrpSpPr>
          <p:cNvPr id="53" name="Ομάδα 52"/>
          <p:cNvGrpSpPr/>
          <p:nvPr/>
        </p:nvGrpSpPr>
        <p:grpSpPr>
          <a:xfrm>
            <a:off x="9937910" y="796098"/>
            <a:ext cx="1075911" cy="1960880"/>
            <a:chOff x="8323173" y="2941319"/>
            <a:chExt cx="883481" cy="1960880"/>
          </a:xfrm>
        </p:grpSpPr>
        <p:sp>
          <p:nvSpPr>
            <p:cNvPr id="54" name="Ορθογώνιο 53"/>
            <p:cNvSpPr/>
            <p:nvPr/>
          </p:nvSpPr>
          <p:spPr>
            <a:xfrm>
              <a:off x="8323173" y="2941319"/>
              <a:ext cx="883481"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Ορθογώνιο 54"/>
            <p:cNvSpPr/>
            <p:nvPr/>
          </p:nvSpPr>
          <p:spPr>
            <a:xfrm>
              <a:off x="8323173" y="2941319"/>
              <a:ext cx="883481"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defTabSz="533400">
                <a:lnSpc>
                  <a:spcPct val="90000"/>
                </a:lnSpc>
                <a:spcBef>
                  <a:spcPct val="0"/>
                </a:spcBef>
                <a:spcAft>
                  <a:spcPct val="35000"/>
                </a:spcAft>
              </a:pPr>
              <a:r>
                <a:rPr lang="en-US" sz="1200" b="1" dirty="0">
                  <a:solidFill>
                    <a:srgbClr val="FF9966"/>
                  </a:solidFill>
                </a:rPr>
                <a:t>2013</a:t>
              </a:r>
            </a:p>
            <a:p>
              <a:pPr defTabSz="533400">
                <a:spcBef>
                  <a:spcPct val="0"/>
                </a:spcBef>
              </a:pPr>
              <a:r>
                <a:rPr lang="en-US" sz="1200" dirty="0">
                  <a:solidFill>
                    <a:srgbClr val="00B0F0"/>
                  </a:solidFill>
                </a:rPr>
                <a:t>NBG is awarded the CSR Prize PLATINUM by CR INDEX</a:t>
              </a:r>
              <a:endParaRPr lang="el-GR" sz="1200" dirty="0">
                <a:solidFill>
                  <a:srgbClr val="00B0F0"/>
                </a:solidFill>
              </a:endParaRPr>
            </a:p>
          </p:txBody>
        </p:sp>
      </p:grpSp>
      <p:cxnSp>
        <p:nvCxnSpPr>
          <p:cNvPr id="57" name="Ευθεία γραμμή σύνδεσης 56"/>
          <p:cNvCxnSpPr/>
          <p:nvPr/>
        </p:nvCxnSpPr>
        <p:spPr>
          <a:xfrm>
            <a:off x="11260676" y="3462868"/>
            <a:ext cx="0" cy="4680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8" name="Ομάδα 57"/>
          <p:cNvGrpSpPr/>
          <p:nvPr/>
        </p:nvGrpSpPr>
        <p:grpSpPr>
          <a:xfrm>
            <a:off x="10656148" y="3794761"/>
            <a:ext cx="1087119" cy="1855541"/>
            <a:chOff x="9233306" y="-660399"/>
            <a:chExt cx="970188" cy="2621279"/>
          </a:xfrm>
        </p:grpSpPr>
        <p:sp>
          <p:nvSpPr>
            <p:cNvPr id="59" name="Ορθογώνιο 58"/>
            <p:cNvSpPr/>
            <p:nvPr/>
          </p:nvSpPr>
          <p:spPr>
            <a:xfrm>
              <a:off x="9233306" y="0"/>
              <a:ext cx="885720" cy="19608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0" name="Ορθογώνιο 59"/>
            <p:cNvSpPr/>
            <p:nvPr/>
          </p:nvSpPr>
          <p:spPr>
            <a:xfrm>
              <a:off x="9233306" y="-660399"/>
              <a:ext cx="970188" cy="19608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defTabSz="533400">
                <a:lnSpc>
                  <a:spcPct val="90000"/>
                </a:lnSpc>
                <a:spcBef>
                  <a:spcPct val="0"/>
                </a:spcBef>
                <a:spcAft>
                  <a:spcPct val="35000"/>
                </a:spcAft>
              </a:pPr>
              <a:r>
                <a:rPr lang="en-US" sz="1200" b="1" dirty="0">
                  <a:solidFill>
                    <a:srgbClr val="FF9966"/>
                  </a:solidFill>
                </a:rPr>
                <a:t>2014</a:t>
              </a:r>
            </a:p>
            <a:p>
              <a:pPr defTabSz="533400">
                <a:spcBef>
                  <a:spcPct val="0"/>
                </a:spcBef>
              </a:pPr>
              <a:r>
                <a:rPr lang="en-US" sz="1200" dirty="0">
                  <a:solidFill>
                    <a:srgbClr val="00B0F0"/>
                  </a:solidFill>
                </a:rPr>
                <a:t>Ethos Sustainability top award is given to NBG</a:t>
              </a:r>
            </a:p>
          </p:txBody>
        </p:sp>
      </p:grpSp>
      <p:sp>
        <p:nvSpPr>
          <p:cNvPr id="61" name="Έλλειψη 60"/>
          <p:cNvSpPr/>
          <p:nvPr/>
        </p:nvSpPr>
        <p:spPr>
          <a:xfrm>
            <a:off x="372535" y="381338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2" name="Έλλειψη 61"/>
          <p:cNvSpPr/>
          <p:nvPr/>
        </p:nvSpPr>
        <p:spPr>
          <a:xfrm>
            <a:off x="668874" y="252644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3" name="Έλλειψη 62"/>
          <p:cNvSpPr/>
          <p:nvPr/>
        </p:nvSpPr>
        <p:spPr>
          <a:xfrm>
            <a:off x="1879602" y="381338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4" name="Έλλειψη 63"/>
          <p:cNvSpPr/>
          <p:nvPr/>
        </p:nvSpPr>
        <p:spPr>
          <a:xfrm>
            <a:off x="3344338" y="377104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5" name="Έλλειψη 64"/>
          <p:cNvSpPr/>
          <p:nvPr/>
        </p:nvSpPr>
        <p:spPr>
          <a:xfrm>
            <a:off x="5376341" y="3771048"/>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6" name="Έλλειψη 65"/>
          <p:cNvSpPr/>
          <p:nvPr/>
        </p:nvSpPr>
        <p:spPr>
          <a:xfrm>
            <a:off x="2734734" y="2560315"/>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7" name="Έλλειψη 66"/>
          <p:cNvSpPr/>
          <p:nvPr/>
        </p:nvSpPr>
        <p:spPr>
          <a:xfrm>
            <a:off x="4334935" y="2560315"/>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8" name="Έλλειψη 67"/>
          <p:cNvSpPr/>
          <p:nvPr/>
        </p:nvSpPr>
        <p:spPr>
          <a:xfrm>
            <a:off x="6366942" y="256031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69" name="Έλλειψη 68"/>
          <p:cNvSpPr/>
          <p:nvPr/>
        </p:nvSpPr>
        <p:spPr>
          <a:xfrm>
            <a:off x="8229611" y="2602649"/>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0" name="Έλλειψη 69"/>
          <p:cNvSpPr/>
          <p:nvPr/>
        </p:nvSpPr>
        <p:spPr>
          <a:xfrm>
            <a:off x="9973744" y="2611113"/>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1" name="Έλλειψη 70"/>
          <p:cNvSpPr/>
          <p:nvPr/>
        </p:nvSpPr>
        <p:spPr>
          <a:xfrm>
            <a:off x="7247477" y="3771046"/>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2" name="Έλλειψη 71"/>
          <p:cNvSpPr/>
          <p:nvPr/>
        </p:nvSpPr>
        <p:spPr>
          <a:xfrm>
            <a:off x="9313349" y="3771046"/>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3" name="Έλλειψη 72"/>
          <p:cNvSpPr/>
          <p:nvPr/>
        </p:nvSpPr>
        <p:spPr>
          <a:xfrm>
            <a:off x="11184485" y="3771044"/>
            <a:ext cx="144000" cy="144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a:solidFill>
                <a:prstClr val="white"/>
              </a:solidFill>
            </a:endParaRPr>
          </a:p>
        </p:txBody>
      </p:sp>
      <p:sp>
        <p:nvSpPr>
          <p:cNvPr id="74" name="Ορθογώνιο 73"/>
          <p:cNvSpPr/>
          <p:nvPr/>
        </p:nvSpPr>
        <p:spPr>
          <a:xfrm>
            <a:off x="529340" y="3144513"/>
            <a:ext cx="11340927" cy="250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white"/>
                </a:solidFill>
              </a:rPr>
              <a:t>Indicative supporting initiatives and </a:t>
            </a:r>
            <a:r>
              <a:rPr lang="en-US" sz="1600" b="1" dirty="0" smtClean="0">
                <a:solidFill>
                  <a:prstClr val="white"/>
                </a:solidFill>
              </a:rPr>
              <a:t>milestones </a:t>
            </a:r>
            <a:r>
              <a:rPr lang="en-US" sz="1600" b="1" dirty="0">
                <a:solidFill>
                  <a:prstClr val="white"/>
                </a:solidFill>
              </a:rPr>
              <a:t>in the history of NBG</a:t>
            </a:r>
          </a:p>
        </p:txBody>
      </p:sp>
      <p:sp>
        <p:nvSpPr>
          <p:cNvPr id="77" name="1 - Ορθογώνιο"/>
          <p:cNvSpPr/>
          <p:nvPr/>
        </p:nvSpPr>
        <p:spPr>
          <a:xfrm>
            <a:off x="0" y="0"/>
            <a:ext cx="12192000" cy="531407"/>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schemeClr val="bg1"/>
                </a:solidFill>
              </a:rPr>
              <a:t>Traditionally oriented towards contribution</a:t>
            </a:r>
            <a:endParaRPr lang="en-US" sz="1600" b="1" dirty="0">
              <a:solidFill>
                <a:schemeClr val="bg1"/>
              </a:solidFill>
            </a:endParaRPr>
          </a:p>
        </p:txBody>
      </p:sp>
      <p:pic>
        <p:nvPicPr>
          <p:cNvPr id="76" name="Εικόνα 7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09"/>
            <a:ext cx="1188189" cy="460383"/>
          </a:xfrm>
          <a:prstGeom prst="rect">
            <a:avLst/>
          </a:prstGeom>
        </p:spPr>
      </p:pic>
    </p:spTree>
    <p:extLst>
      <p:ext uri="{BB962C8B-B14F-4D97-AF65-F5344CB8AC3E}">
        <p14:creationId xmlns:p14="http://schemas.microsoft.com/office/powerpoint/2010/main" val="293040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89094" y="418914"/>
            <a:ext cx="10515600" cy="692150"/>
          </a:xfrm>
        </p:spPr>
        <p:txBody>
          <a:bodyPr>
            <a:normAutofit/>
          </a:bodyPr>
          <a:lstStyle/>
          <a:p>
            <a:r>
              <a:rPr lang="en-US" sz="1800" b="1" i="1" dirty="0" smtClean="0">
                <a:solidFill>
                  <a:schemeClr val="accent1">
                    <a:lumMod val="5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STAKEHOLDERS</a:t>
            </a:r>
            <a:endParaRPr lang="el-GR" sz="1800" b="1" i="1" dirty="0">
              <a:solidFill>
                <a:schemeClr val="accent1">
                  <a:lumMod val="50000"/>
                </a:schemeClr>
              </a:solidFill>
              <a:effectLst>
                <a:outerShdw blurRad="38100" dist="38100" dir="2700000" algn="tl">
                  <a:srgbClr val="000000">
                    <a:alpha val="43137"/>
                  </a:srgbClr>
                </a:outerShdw>
              </a:effectLst>
              <a:cs typeface="Aharoni" panose="02010803020104030203" pitchFamily="2" charset="-79"/>
            </a:endParaRPr>
          </a:p>
        </p:txBody>
      </p:sp>
      <p:graphicFrame>
        <p:nvGraphicFramePr>
          <p:cNvPr id="5" name="Θέση περιεχομένου 4"/>
          <p:cNvGraphicFramePr>
            <a:graphicFrameLocks noGrp="1"/>
          </p:cNvGraphicFramePr>
          <p:nvPr>
            <p:ph sz="half" idx="1"/>
            <p:extLst>
              <p:ext uri="{D42A27DB-BD31-4B8C-83A1-F6EECF244321}">
                <p14:modId xmlns:p14="http://schemas.microsoft.com/office/powerpoint/2010/main" val="619195268"/>
              </p:ext>
            </p:extLst>
          </p:nvPr>
        </p:nvGraphicFramePr>
        <p:xfrm>
          <a:off x="282387" y="1173817"/>
          <a:ext cx="5972176"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Θέση περιεχομένου 7"/>
          <p:cNvGraphicFramePr>
            <a:graphicFrameLocks noGrp="1"/>
          </p:cNvGraphicFramePr>
          <p:nvPr>
            <p:ph sz="half" idx="2"/>
            <p:extLst>
              <p:ext uri="{D42A27DB-BD31-4B8C-83A1-F6EECF244321}">
                <p14:modId xmlns:p14="http://schemas.microsoft.com/office/powerpoint/2010/main" val="1596474500"/>
              </p:ext>
            </p:extLst>
          </p:nvPr>
        </p:nvGraphicFramePr>
        <p:xfrm>
          <a:off x="6754906" y="4606925"/>
          <a:ext cx="5181600" cy="2251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1 - Ορθογώνιο"/>
          <p:cNvSpPr/>
          <p:nvPr/>
        </p:nvSpPr>
        <p:spPr>
          <a:xfrm>
            <a:off x="0" y="0"/>
            <a:ext cx="12192000" cy="326165"/>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The Current Environment - Trends and Influencing Factors</a:t>
            </a:r>
            <a:endParaRPr lang="el-GR" sz="1600" b="1" dirty="0"/>
          </a:p>
        </p:txBody>
      </p:sp>
      <p:graphicFrame>
        <p:nvGraphicFramePr>
          <p:cNvPr id="6" name="Θέση περιεχομένου 7"/>
          <p:cNvGraphicFramePr>
            <a:graphicFrameLocks/>
          </p:cNvGraphicFramePr>
          <p:nvPr>
            <p:extLst>
              <p:ext uri="{D42A27DB-BD31-4B8C-83A1-F6EECF244321}">
                <p14:modId xmlns:p14="http://schemas.microsoft.com/office/powerpoint/2010/main" val="914963798"/>
              </p:ext>
            </p:extLst>
          </p:nvPr>
        </p:nvGraphicFramePr>
        <p:xfrm>
          <a:off x="6633881" y="764989"/>
          <a:ext cx="5181600" cy="27241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Θέση περιεχομένου 7"/>
          <p:cNvGraphicFramePr>
            <a:graphicFrameLocks/>
          </p:cNvGraphicFramePr>
          <p:nvPr>
            <p:extLst>
              <p:ext uri="{D42A27DB-BD31-4B8C-83A1-F6EECF244321}">
                <p14:modId xmlns:p14="http://schemas.microsoft.com/office/powerpoint/2010/main" val="4148427210"/>
              </p:ext>
            </p:extLst>
          </p:nvPr>
        </p:nvGraphicFramePr>
        <p:xfrm>
          <a:off x="10029825" y="418914"/>
          <a:ext cx="1876425" cy="7080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3" name="Έλλειψη 2"/>
          <p:cNvSpPr/>
          <p:nvPr/>
        </p:nvSpPr>
        <p:spPr>
          <a:xfrm>
            <a:off x="6813176" y="3711388"/>
            <a:ext cx="4823011" cy="71717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b="1" i="1" dirty="0" smtClean="0">
                <a:solidFill>
                  <a:srgbClr val="FF0000"/>
                </a:solidFill>
              </a:rPr>
              <a:t> Contribution in line with Surrounding Environment Needs</a:t>
            </a:r>
            <a:endParaRPr lang="el-GR" sz="1600" b="1" i="1" dirty="0">
              <a:solidFill>
                <a:srgbClr val="FF0000"/>
              </a:solidFill>
            </a:endParaRPr>
          </a:p>
        </p:txBody>
      </p:sp>
    </p:spTree>
    <p:extLst>
      <p:ext uri="{BB962C8B-B14F-4D97-AF65-F5344CB8AC3E}">
        <p14:creationId xmlns:p14="http://schemas.microsoft.com/office/powerpoint/2010/main" val="352070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12192000" cy="4572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t>Initiatives of the National Bank of Greece</a:t>
            </a:r>
            <a:endParaRPr lang="el-GR" sz="1600" b="1" dirty="0"/>
          </a:p>
        </p:txBody>
      </p:sp>
      <p:graphicFrame>
        <p:nvGraphicFramePr>
          <p:cNvPr id="5" name="Διάγραμμα 4"/>
          <p:cNvGraphicFramePr/>
          <p:nvPr>
            <p:extLst>
              <p:ext uri="{D42A27DB-BD31-4B8C-83A1-F6EECF244321}">
                <p14:modId xmlns:p14="http://schemas.microsoft.com/office/powerpoint/2010/main" val="755018296"/>
              </p:ext>
            </p:extLst>
          </p:nvPr>
        </p:nvGraphicFramePr>
        <p:xfrm>
          <a:off x="1151466" y="575733"/>
          <a:ext cx="10583334" cy="553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Εικόνα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1780" y="828675"/>
            <a:ext cx="547688" cy="542925"/>
          </a:xfrm>
          <a:prstGeom prst="rect">
            <a:avLst/>
          </a:prstGeom>
        </p:spPr>
      </p:pic>
      <p:pic>
        <p:nvPicPr>
          <p:cNvPr id="7" name="Εικόνα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246" y="1658416"/>
            <a:ext cx="547688" cy="542925"/>
          </a:xfrm>
          <a:prstGeom prst="rect">
            <a:avLst/>
          </a:prstGeom>
        </p:spPr>
      </p:pic>
      <p:pic>
        <p:nvPicPr>
          <p:cNvPr id="8" name="Εικόνα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245" y="4249218"/>
            <a:ext cx="547688" cy="542925"/>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711" y="5078959"/>
            <a:ext cx="547688" cy="542925"/>
          </a:xfrm>
          <a:prstGeom prst="rect">
            <a:avLst/>
          </a:prstGeom>
        </p:spPr>
      </p:pic>
      <p:pic>
        <p:nvPicPr>
          <p:cNvPr id="10" name="Εικόνα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1778" y="2572813"/>
            <a:ext cx="547688" cy="542925"/>
          </a:xfrm>
          <a:prstGeom prst="rect">
            <a:avLst/>
          </a:prstGeom>
        </p:spPr>
      </p:pic>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244" y="3402554"/>
            <a:ext cx="547688" cy="542925"/>
          </a:xfrm>
          <a:prstGeom prst="rect">
            <a:avLst/>
          </a:prstGeom>
        </p:spPr>
      </p:pic>
    </p:spTree>
    <p:extLst>
      <p:ext uri="{BB962C8B-B14F-4D97-AF65-F5344CB8AC3E}">
        <p14:creationId xmlns:p14="http://schemas.microsoft.com/office/powerpoint/2010/main" val="348368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p:cNvSpPr/>
          <p:nvPr/>
        </p:nvSpPr>
        <p:spPr>
          <a:xfrm>
            <a:off x="0" y="0"/>
            <a:ext cx="12192000" cy="326165"/>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t>Participation in Associations, Unions, Organizations and Indices for sustainable development</a:t>
            </a:r>
            <a:endParaRPr lang="el-GR" sz="1600" b="1" dirty="0"/>
          </a:p>
        </p:txBody>
      </p:sp>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28" y="621284"/>
            <a:ext cx="1603905" cy="1121304"/>
          </a:xfrm>
          <a:prstGeom prst="rect">
            <a:avLst/>
          </a:prstGeom>
        </p:spPr>
      </p:pic>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44" y="3557375"/>
            <a:ext cx="1733550" cy="1295400"/>
          </a:xfrm>
          <a:prstGeom prst="rect">
            <a:avLst/>
          </a:prstGeom>
        </p:spPr>
      </p:pic>
      <p:pic>
        <p:nvPicPr>
          <p:cNvPr id="17" name="Εικόνα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025" y="1900849"/>
            <a:ext cx="1527705" cy="1093258"/>
          </a:xfrm>
          <a:prstGeom prst="rect">
            <a:avLst/>
          </a:prstGeom>
        </p:spPr>
      </p:pic>
      <p:pic>
        <p:nvPicPr>
          <p:cNvPr id="21" name="Εικόνα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08" y="5185497"/>
            <a:ext cx="1816822" cy="1457325"/>
          </a:xfrm>
          <a:prstGeom prst="rect">
            <a:avLst/>
          </a:prstGeom>
        </p:spPr>
      </p:pic>
      <p:sp>
        <p:nvSpPr>
          <p:cNvPr id="22" name="Στρογγυλεμένο ορθογώνιο 21"/>
          <p:cNvSpPr/>
          <p:nvPr/>
        </p:nvSpPr>
        <p:spPr>
          <a:xfrm>
            <a:off x="2540000" y="712808"/>
            <a:ext cx="2269067" cy="9382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t>Global Reporting Initiative</a:t>
            </a:r>
            <a:r>
              <a:rPr lang="el-GR" sz="1200" b="1" dirty="0"/>
              <a:t> (</a:t>
            </a:r>
            <a:r>
              <a:rPr lang="en-US" sz="1200" b="1" dirty="0"/>
              <a:t>G</a:t>
            </a:r>
            <a:r>
              <a:rPr lang="el-GR" sz="1200" b="1" dirty="0"/>
              <a:t>4) </a:t>
            </a:r>
            <a:r>
              <a:rPr lang="en-US" sz="1200" b="1" dirty="0"/>
              <a:t>- </a:t>
            </a:r>
            <a:r>
              <a:rPr lang="en-US" sz="1200" dirty="0"/>
              <a:t>From 2015 NBG applies the GRI G4 </a:t>
            </a:r>
            <a:r>
              <a:rPr lang="en-US" sz="1200" dirty="0" smtClean="0"/>
              <a:t>standard</a:t>
            </a:r>
            <a:endParaRPr lang="en-US" sz="1200" dirty="0"/>
          </a:p>
        </p:txBody>
      </p:sp>
      <p:sp>
        <p:nvSpPr>
          <p:cNvPr id="23" name="Στρογγυλεμένο ορθογώνιο 22"/>
          <p:cNvSpPr/>
          <p:nvPr/>
        </p:nvSpPr>
        <p:spPr>
          <a:xfrm>
            <a:off x="2539999" y="2219875"/>
            <a:ext cx="2269067" cy="93825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l-GR" sz="1200" b="1" dirty="0"/>
              <a:t>FTSE4GOOD Index Series </a:t>
            </a:r>
            <a:r>
              <a:rPr lang="en-US" sz="1200" b="1" dirty="0"/>
              <a:t>         </a:t>
            </a:r>
          </a:p>
          <a:p>
            <a:pPr lvl="0" algn="ctr"/>
            <a:endParaRPr lang="el-GR" sz="1200" dirty="0"/>
          </a:p>
        </p:txBody>
      </p:sp>
      <p:sp>
        <p:nvSpPr>
          <p:cNvPr id="24" name="Στρογγυλεμένο ορθογώνιο 23"/>
          <p:cNvSpPr/>
          <p:nvPr/>
        </p:nvSpPr>
        <p:spPr>
          <a:xfrm>
            <a:off x="2548466" y="3845475"/>
            <a:ext cx="2269067" cy="93825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t>Ethibel EXCELLENCE Investment Registers </a:t>
            </a:r>
            <a:r>
              <a:rPr lang="el-GR" sz="1200" b="1" dirty="0" smtClean="0"/>
              <a:t> </a:t>
            </a:r>
            <a:r>
              <a:rPr lang="en-US" sz="1200" b="1" dirty="0" smtClean="0"/>
              <a:t>         </a:t>
            </a:r>
            <a:endParaRPr lang="en-US" sz="1200" b="1" dirty="0"/>
          </a:p>
          <a:p>
            <a:pPr lvl="0" algn="ctr"/>
            <a:endParaRPr lang="el-GR" sz="1200" dirty="0"/>
          </a:p>
        </p:txBody>
      </p:sp>
      <p:sp>
        <p:nvSpPr>
          <p:cNvPr id="25" name="Στρογγυλεμένο ορθογώνιο 24"/>
          <p:cNvSpPr/>
          <p:nvPr/>
        </p:nvSpPr>
        <p:spPr>
          <a:xfrm>
            <a:off x="2539998" y="5471075"/>
            <a:ext cx="2269067" cy="9382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l-GR" sz="1200" b="1" dirty="0" err="1"/>
              <a:t>Carbon</a:t>
            </a:r>
            <a:r>
              <a:rPr lang="el-GR" sz="1200" b="1" dirty="0"/>
              <a:t> </a:t>
            </a:r>
            <a:endParaRPr lang="en-US" sz="1200" b="1" dirty="0" smtClean="0"/>
          </a:p>
          <a:p>
            <a:pPr algn="ctr"/>
            <a:r>
              <a:rPr lang="el-GR" sz="1200" b="1" dirty="0" smtClean="0"/>
              <a:t>Disclosure</a:t>
            </a:r>
            <a:r>
              <a:rPr lang="en-US" sz="1200" b="1" dirty="0" smtClean="0"/>
              <a:t> </a:t>
            </a:r>
            <a:r>
              <a:rPr lang="el-GR" sz="1200" b="1" dirty="0" smtClean="0"/>
              <a:t> </a:t>
            </a:r>
            <a:r>
              <a:rPr lang="en-US" sz="1200" b="1" dirty="0" smtClean="0"/>
              <a:t>         </a:t>
            </a:r>
            <a:endParaRPr lang="en-US" sz="1200" b="1" dirty="0"/>
          </a:p>
          <a:p>
            <a:pPr lvl="0" algn="ctr"/>
            <a:endParaRPr lang="el-GR" sz="1200" dirty="0"/>
          </a:p>
        </p:txBody>
      </p:sp>
      <p:sp>
        <p:nvSpPr>
          <p:cNvPr id="26" name="Στρογγυλεμένο ορθογώνιο 25"/>
          <p:cNvSpPr/>
          <p:nvPr/>
        </p:nvSpPr>
        <p:spPr>
          <a:xfrm>
            <a:off x="5977466" y="770022"/>
            <a:ext cx="2040467" cy="1130828"/>
          </a:xfrm>
          <a:prstGeom prst="roundRect">
            <a:avLst>
              <a:gd name="adj" fmla="val 10000"/>
            </a:avLst>
          </a:prstGeom>
          <a:blipFill>
            <a:blip r:embed="rId6">
              <a:extLst>
                <a:ext uri="{28A0092B-C50C-407E-A947-70E740481C1C}">
                  <a14:useLocalDpi xmlns:a14="http://schemas.microsoft.com/office/drawing/2010/main" val="0"/>
                </a:ext>
              </a:extLst>
            </a:blip>
            <a:srcRect/>
            <a:stretch>
              <a:fillRect l="-14000" r="-14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
        <p:nvSpPr>
          <p:cNvPr id="27" name="Στρογγυλεμένο ορθογώνιο 26"/>
          <p:cNvSpPr/>
          <p:nvPr/>
        </p:nvSpPr>
        <p:spPr>
          <a:xfrm>
            <a:off x="9067800" y="712808"/>
            <a:ext cx="2269067" cy="9382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ctr"/>
            <a:r>
              <a:rPr lang="en-US" sz="1200" b="1" dirty="0"/>
              <a:t>The Hellenic Network for Corporate Social </a:t>
            </a:r>
            <a:r>
              <a:rPr lang="en-US" sz="1200" b="1" dirty="0" smtClean="0"/>
              <a:t>Responsibility</a:t>
            </a:r>
            <a:endParaRPr lang="el-GR" sz="1200" dirty="0"/>
          </a:p>
        </p:txBody>
      </p:sp>
      <p:sp>
        <p:nvSpPr>
          <p:cNvPr id="28" name="Στρογγυλεμένο ορθογώνιο 27"/>
          <p:cNvSpPr/>
          <p:nvPr/>
        </p:nvSpPr>
        <p:spPr>
          <a:xfrm>
            <a:off x="9067799" y="2219875"/>
            <a:ext cx="2269067" cy="93825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0" algn="ctr"/>
            <a:r>
              <a:rPr lang="en-US" sz="1200" b="1" dirty="0"/>
              <a:t>Hellenic Bank Association Sustainable Development </a:t>
            </a:r>
            <a:r>
              <a:rPr lang="en-US" sz="1200" b="1" dirty="0" smtClean="0"/>
              <a:t>Committee</a:t>
            </a:r>
            <a:r>
              <a:rPr lang="el-GR" sz="1200" b="1" dirty="0" smtClean="0"/>
              <a:t> </a:t>
            </a:r>
            <a:r>
              <a:rPr lang="en-US" sz="1200" b="1" dirty="0" smtClean="0"/>
              <a:t>         </a:t>
            </a:r>
            <a:endParaRPr lang="en-US" sz="1200" b="1" dirty="0"/>
          </a:p>
        </p:txBody>
      </p:sp>
      <p:sp>
        <p:nvSpPr>
          <p:cNvPr id="29" name="Στρογγυλεμένο ορθογώνιο 28"/>
          <p:cNvSpPr/>
          <p:nvPr/>
        </p:nvSpPr>
        <p:spPr>
          <a:xfrm>
            <a:off x="9076266" y="3845475"/>
            <a:ext cx="2269067" cy="93825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a:t>Sustainable Greece 2020 </a:t>
            </a:r>
            <a:r>
              <a:rPr lang="en-US" sz="1200" b="1" dirty="0" smtClean="0"/>
              <a:t>Initiative</a:t>
            </a:r>
            <a:endParaRPr lang="el-GR" sz="1200" dirty="0"/>
          </a:p>
        </p:txBody>
      </p:sp>
      <p:sp>
        <p:nvSpPr>
          <p:cNvPr id="30" name="Στρογγυλεμένο ορθογώνιο 29"/>
          <p:cNvSpPr/>
          <p:nvPr/>
        </p:nvSpPr>
        <p:spPr>
          <a:xfrm>
            <a:off x="9067798" y="5471075"/>
            <a:ext cx="2269067" cy="93825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a:t>Young Entrepreneurs Association national representative in Greece of the International Organization Junior </a:t>
            </a:r>
            <a:r>
              <a:rPr lang="en-US" sz="1200" b="1" dirty="0" smtClean="0"/>
              <a:t>Achievement</a:t>
            </a:r>
            <a:endParaRPr lang="el-GR" sz="1200" b="1" dirty="0"/>
          </a:p>
        </p:txBody>
      </p:sp>
      <p:sp>
        <p:nvSpPr>
          <p:cNvPr id="31" name="Στρογγυλεμένο ορθογώνιο 30"/>
          <p:cNvSpPr/>
          <p:nvPr/>
        </p:nvSpPr>
        <p:spPr>
          <a:xfrm>
            <a:off x="6230074" y="2147889"/>
            <a:ext cx="1787859" cy="940266"/>
          </a:xfrm>
          <a:prstGeom prst="roundRect">
            <a:avLst>
              <a:gd name="adj" fmla="val 10000"/>
            </a:avLst>
          </a:prstGeom>
          <a:blipFill>
            <a:blip r:embed="rId7">
              <a:extLst>
                <a:ext uri="{28A0092B-C50C-407E-A947-70E740481C1C}">
                  <a14:useLocalDpi xmlns:a14="http://schemas.microsoft.com/office/drawing/2010/main" val="0"/>
                </a:ext>
              </a:extLst>
            </a:blip>
            <a:srcRect/>
            <a:stretch>
              <a:fillRect l="-2000" r="-2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3833301"/>
              <a:satOff val="-21016"/>
              <a:lumOff val="2271"/>
              <a:alphaOff val="0"/>
            </a:schemeClr>
          </a:effectRef>
          <a:fontRef idx="minor">
            <a:schemeClr val="lt1">
              <a:hueOff val="0"/>
              <a:satOff val="0"/>
              <a:lumOff val="0"/>
              <a:alphaOff val="0"/>
            </a:schemeClr>
          </a:fontRef>
        </p:style>
      </p:sp>
      <p:sp>
        <p:nvSpPr>
          <p:cNvPr id="33" name="Στρογγυλεμένο ορθογώνιο 32"/>
          <p:cNvSpPr/>
          <p:nvPr/>
        </p:nvSpPr>
        <p:spPr>
          <a:xfrm>
            <a:off x="6103769" y="5458029"/>
            <a:ext cx="2168164" cy="912259"/>
          </a:xfrm>
          <a:prstGeom prst="roundRect">
            <a:avLst>
              <a:gd name="adj" fmla="val 10000"/>
            </a:avLst>
          </a:prstGeom>
          <a:blipFill>
            <a:blip r:embed="rId8">
              <a:extLst>
                <a:ext uri="{28A0092B-C50C-407E-A947-70E740481C1C}">
                  <a14:useLocalDpi xmlns:a14="http://schemas.microsoft.com/office/drawing/2010/main" val="0"/>
                </a:ext>
              </a:extLst>
            </a:blip>
            <a:srcRect/>
            <a:stretch>
              <a:fillRect t="-3000" b="-3000"/>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4">
              <a:tint val="50000"/>
              <a:hueOff val="11499901"/>
              <a:satOff val="-63047"/>
              <a:lumOff val="6813"/>
              <a:alphaOff val="0"/>
            </a:schemeClr>
          </a:effectRef>
          <a:fontRef idx="minor">
            <a:schemeClr val="lt1">
              <a:hueOff val="0"/>
              <a:satOff val="0"/>
              <a:lumOff val="0"/>
              <a:alphaOff val="0"/>
            </a:schemeClr>
          </a:fontRef>
        </p:style>
      </p:sp>
      <p:pic>
        <p:nvPicPr>
          <p:cNvPr id="34" name="Εικόνα 33"/>
          <p:cNvPicPr>
            <a:picLocks noChangeAspect="1"/>
          </p:cNvPicPr>
          <p:nvPr/>
        </p:nvPicPr>
        <p:blipFill>
          <a:blip r:embed="rId9"/>
          <a:stretch>
            <a:fillRect/>
          </a:stretch>
        </p:blipFill>
        <p:spPr>
          <a:xfrm>
            <a:off x="6242208" y="3669293"/>
            <a:ext cx="1961991" cy="1071564"/>
          </a:xfrm>
          <a:prstGeom prst="rect">
            <a:avLst/>
          </a:prstGeom>
        </p:spPr>
      </p:pic>
      <p:cxnSp>
        <p:nvCxnSpPr>
          <p:cNvPr id="36" name="Ευθεία γραμμή σύνδεσης 35"/>
          <p:cNvCxnSpPr/>
          <p:nvPr/>
        </p:nvCxnSpPr>
        <p:spPr>
          <a:xfrm flipH="1">
            <a:off x="5613400" y="448733"/>
            <a:ext cx="25400" cy="5921555"/>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Ευθεία γραμμή σύνδεσης 37"/>
          <p:cNvCxnSpPr/>
          <p:nvPr/>
        </p:nvCxnSpPr>
        <p:spPr>
          <a:xfrm>
            <a:off x="135465" y="1883915"/>
            <a:ext cx="115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Ευθεία γραμμή σύνδεσης 38"/>
          <p:cNvCxnSpPr/>
          <p:nvPr/>
        </p:nvCxnSpPr>
        <p:spPr>
          <a:xfrm>
            <a:off x="143931" y="3357120"/>
            <a:ext cx="115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Ευθεία γραμμή σύνδεσης 39"/>
          <p:cNvCxnSpPr/>
          <p:nvPr/>
        </p:nvCxnSpPr>
        <p:spPr>
          <a:xfrm>
            <a:off x="143930" y="5185924"/>
            <a:ext cx="115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12192000" cy="326165"/>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prstClr val="white"/>
                </a:solidFill>
              </a:rPr>
              <a:t>Products and services targeted to contribution</a:t>
            </a:r>
            <a:endParaRPr lang="el-GR" sz="1600" b="1" dirty="0">
              <a:solidFill>
                <a:prstClr val="white"/>
              </a:solidFill>
            </a:endParaRPr>
          </a:p>
        </p:txBody>
      </p:sp>
      <p:sp>
        <p:nvSpPr>
          <p:cNvPr id="21" name="Ορθογώνιο 20"/>
          <p:cNvSpPr/>
          <p:nvPr/>
        </p:nvSpPr>
        <p:spPr>
          <a:xfrm>
            <a:off x="9359360" y="1349970"/>
            <a:ext cx="2445487" cy="1017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i="1" dirty="0">
              <a:solidFill>
                <a:srgbClr val="C00000"/>
              </a:solidFill>
            </a:endParaRPr>
          </a:p>
        </p:txBody>
      </p:sp>
      <p:sp>
        <p:nvSpPr>
          <p:cNvPr id="23" name="Θέση αριθμού διαφάνειας 22"/>
          <p:cNvSpPr>
            <a:spLocks noGrp="1"/>
          </p:cNvSpPr>
          <p:nvPr>
            <p:ph type="sldNum" sz="quarter" idx="12"/>
          </p:nvPr>
        </p:nvSpPr>
        <p:spPr/>
        <p:txBody>
          <a:bodyPr/>
          <a:lstStyle/>
          <a:p>
            <a:fld id="{89908423-07E4-41D9-8D92-B987F5428DDF}" type="slidenum">
              <a:rPr lang="el-GR" smtClean="0">
                <a:solidFill>
                  <a:prstClr val="black">
                    <a:tint val="75000"/>
                  </a:prstClr>
                </a:solidFill>
              </a:rPr>
              <a:pPr/>
              <a:t>8</a:t>
            </a:fld>
            <a:endParaRPr lang="el-GR">
              <a:solidFill>
                <a:prstClr val="black">
                  <a:tint val="75000"/>
                </a:prstClr>
              </a:solidFill>
            </a:endParaRPr>
          </a:p>
        </p:txBody>
      </p:sp>
      <p:graphicFrame>
        <p:nvGraphicFramePr>
          <p:cNvPr id="4" name="Διάγραμμα 3"/>
          <p:cNvGraphicFramePr/>
          <p:nvPr>
            <p:extLst>
              <p:ext uri="{D42A27DB-BD31-4B8C-83A1-F6EECF244321}">
                <p14:modId xmlns:p14="http://schemas.microsoft.com/office/powerpoint/2010/main" val="3072574217"/>
              </p:ext>
            </p:extLst>
          </p:nvPr>
        </p:nvGraphicFramePr>
        <p:xfrm>
          <a:off x="172595" y="326165"/>
          <a:ext cx="8128000" cy="3616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Διάγραμμα 9"/>
          <p:cNvGraphicFramePr/>
          <p:nvPr>
            <p:extLst>
              <p:ext uri="{D42A27DB-BD31-4B8C-83A1-F6EECF244321}">
                <p14:modId xmlns:p14="http://schemas.microsoft.com/office/powerpoint/2010/main" val="1621488266"/>
              </p:ext>
            </p:extLst>
          </p:nvPr>
        </p:nvGraphicFramePr>
        <p:xfrm>
          <a:off x="103022" y="3495459"/>
          <a:ext cx="8128000" cy="35939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Ορθογώνιο 10"/>
          <p:cNvSpPr/>
          <p:nvPr/>
        </p:nvSpPr>
        <p:spPr>
          <a:xfrm>
            <a:off x="8610600" y="933016"/>
            <a:ext cx="2300071" cy="2931723"/>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5" name="Ομάδα 14"/>
          <p:cNvGrpSpPr/>
          <p:nvPr/>
        </p:nvGrpSpPr>
        <p:grpSpPr>
          <a:xfrm>
            <a:off x="8512039" y="2703240"/>
            <a:ext cx="2070064" cy="270618"/>
            <a:chOff x="5941020" y="2311092"/>
            <a:chExt cx="2070064" cy="270618"/>
          </a:xfrm>
        </p:grpSpPr>
        <p:sp>
          <p:nvSpPr>
            <p:cNvPr id="16" name="Ορθογώνιο 15"/>
            <p:cNvSpPr/>
            <p:nvPr/>
          </p:nvSpPr>
          <p:spPr>
            <a:xfrm>
              <a:off x="5941020" y="2311092"/>
              <a:ext cx="2070064" cy="2706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Ορθογώνιο 16"/>
            <p:cNvSpPr/>
            <p:nvPr/>
          </p:nvSpPr>
          <p:spPr>
            <a:xfrm>
              <a:off x="5941020" y="2311092"/>
              <a:ext cx="2070064" cy="270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100" tIns="38100" rIns="38100" bIns="38100" numCol="1" spcCol="1270" anchor="ctr" anchorCtr="0">
              <a:noAutofit/>
            </a:bodyPr>
            <a:lstStyle/>
            <a:p>
              <a:pPr algn="ctr" defTabSz="444500">
                <a:lnSpc>
                  <a:spcPct val="90000"/>
                </a:lnSpc>
                <a:spcBef>
                  <a:spcPct val="0"/>
                </a:spcBef>
                <a:spcAft>
                  <a:spcPct val="35000"/>
                </a:spcAft>
              </a:pPr>
              <a:endParaRPr lang="el-GR" sz="1000" dirty="0">
                <a:solidFill>
                  <a:prstClr val="black">
                    <a:hueOff val="0"/>
                    <a:satOff val="0"/>
                    <a:lumOff val="0"/>
                    <a:alphaOff val="0"/>
                  </a:prstClr>
                </a:solidFill>
              </a:endParaRPr>
            </a:p>
          </p:txBody>
        </p:sp>
      </p:grpSp>
      <p:sp>
        <p:nvSpPr>
          <p:cNvPr id="3" name="Ορθογώνιο 2"/>
          <p:cNvSpPr/>
          <p:nvPr/>
        </p:nvSpPr>
        <p:spPr>
          <a:xfrm>
            <a:off x="8696028" y="3008629"/>
            <a:ext cx="1949023" cy="27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3CC"/>
                </a:solidFill>
              </a:rPr>
              <a:t>Participation in the Joint European Support for Sustainable Investment in City Areas (JESSICA)</a:t>
            </a:r>
            <a:endParaRPr lang="el-GR" sz="1200" b="1" dirty="0">
              <a:solidFill>
                <a:srgbClr val="0033CC"/>
              </a:solidFill>
            </a:endParaRPr>
          </a:p>
        </p:txBody>
      </p:sp>
      <p:pic>
        <p:nvPicPr>
          <p:cNvPr id="5" name="Εικόνα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455" y="629591"/>
            <a:ext cx="2300071" cy="1828345"/>
          </a:xfrm>
          <a:prstGeom prst="rect">
            <a:avLst/>
          </a:prstGeom>
        </p:spPr>
      </p:pic>
      <p:sp>
        <p:nvSpPr>
          <p:cNvPr id="27" name="Ορθογώνιο 26"/>
          <p:cNvSpPr/>
          <p:nvPr/>
        </p:nvSpPr>
        <p:spPr>
          <a:xfrm>
            <a:off x="8610600" y="3919967"/>
            <a:ext cx="2300071" cy="2725434"/>
          </a:xfrm>
          <a:prstGeom prst="rect">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28" name="Ομάδα 27"/>
          <p:cNvGrpSpPr/>
          <p:nvPr/>
        </p:nvGrpSpPr>
        <p:grpSpPr>
          <a:xfrm>
            <a:off x="8695580" y="5457824"/>
            <a:ext cx="2070064" cy="2009775"/>
            <a:chOff x="5921141" y="2337452"/>
            <a:chExt cx="2070064" cy="1123314"/>
          </a:xfrm>
        </p:grpSpPr>
        <p:sp>
          <p:nvSpPr>
            <p:cNvPr id="29" name="Ορθογώνιο 28"/>
            <p:cNvSpPr/>
            <p:nvPr/>
          </p:nvSpPr>
          <p:spPr>
            <a:xfrm>
              <a:off x="5921141" y="2618559"/>
              <a:ext cx="2070064" cy="459992"/>
            </a:xfrm>
            <a:prstGeom prst="rect">
              <a:avLst/>
            </a:prstGeom>
          </p:spPr>
          <p:style>
            <a:lnRef idx="0">
              <a:schemeClr val="accent6"/>
            </a:lnRef>
            <a:fillRef idx="3">
              <a:schemeClr val="accent6"/>
            </a:fillRef>
            <a:effectRef idx="3">
              <a:schemeClr val="accent6"/>
            </a:effectRef>
            <a:fontRef idx="minor">
              <a:schemeClr val="lt1"/>
            </a:fontRef>
          </p:style>
        </p:sp>
        <p:sp>
          <p:nvSpPr>
            <p:cNvPr id="30" name="Ορθογώνιο 29"/>
            <p:cNvSpPr/>
            <p:nvPr/>
          </p:nvSpPr>
          <p:spPr>
            <a:xfrm>
              <a:off x="5921141" y="2337452"/>
              <a:ext cx="2070064" cy="11233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l-GR" sz="1100" b="1" dirty="0">
                  <a:solidFill>
                    <a:prstClr val="white"/>
                  </a:solidFill>
                </a:rPr>
                <a:t> </a:t>
              </a:r>
              <a:r>
                <a:rPr lang="en-US" sz="1100" b="1" dirty="0">
                  <a:solidFill>
                    <a:prstClr val="white"/>
                  </a:solidFill>
                </a:rPr>
                <a:t>Purchase or construction of an energy efficient residence or the repair of a house in order to upgrade it in terms of its energy consumption</a:t>
              </a:r>
              <a:endParaRPr lang="el-GR" sz="1100" b="1" dirty="0">
                <a:solidFill>
                  <a:prstClr val="white"/>
                </a:solidFill>
              </a:endParaRPr>
            </a:p>
            <a:p>
              <a:pPr algn="ctr" defTabSz="311150">
                <a:lnSpc>
                  <a:spcPct val="90000"/>
                </a:lnSpc>
                <a:spcBef>
                  <a:spcPct val="0"/>
                </a:spcBef>
                <a:spcAft>
                  <a:spcPct val="35000"/>
                </a:spcAft>
              </a:pPr>
              <a:endParaRPr lang="el-GR" sz="1100" b="1" dirty="0">
                <a:solidFill>
                  <a:prstClr val="white"/>
                </a:solidFill>
              </a:endParaRPr>
            </a:p>
          </p:txBody>
        </p:sp>
      </p:grpSp>
      <p:grpSp>
        <p:nvGrpSpPr>
          <p:cNvPr id="31" name="Ομάδα 30"/>
          <p:cNvGrpSpPr/>
          <p:nvPr/>
        </p:nvGrpSpPr>
        <p:grpSpPr>
          <a:xfrm>
            <a:off x="8725603" y="5292418"/>
            <a:ext cx="2070064" cy="270618"/>
            <a:chOff x="5941020" y="2311092"/>
            <a:chExt cx="2070064" cy="270618"/>
          </a:xfrm>
        </p:grpSpPr>
        <p:sp>
          <p:nvSpPr>
            <p:cNvPr id="32" name="Ορθογώνιο 31"/>
            <p:cNvSpPr/>
            <p:nvPr/>
          </p:nvSpPr>
          <p:spPr>
            <a:xfrm>
              <a:off x="5941020" y="2311092"/>
              <a:ext cx="2070064" cy="2706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Ορθογώνιο 32"/>
            <p:cNvSpPr/>
            <p:nvPr/>
          </p:nvSpPr>
          <p:spPr>
            <a:xfrm>
              <a:off x="5941020" y="2311092"/>
              <a:ext cx="2070064" cy="270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endParaRPr lang="el-GR" sz="1200">
                <a:solidFill>
                  <a:prstClr val="black">
                    <a:hueOff val="0"/>
                    <a:satOff val="0"/>
                    <a:lumOff val="0"/>
                    <a:alphaOff val="0"/>
                  </a:prstClr>
                </a:solidFill>
              </a:endParaRPr>
            </a:p>
          </p:txBody>
        </p:sp>
      </p:grpSp>
      <p:sp>
        <p:nvSpPr>
          <p:cNvPr id="6" name="Ορθογώνιο 5"/>
          <p:cNvSpPr/>
          <p:nvPr/>
        </p:nvSpPr>
        <p:spPr>
          <a:xfrm>
            <a:off x="8955566" y="5731492"/>
            <a:ext cx="1451113" cy="20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3CC"/>
                </a:solidFill>
              </a:rPr>
              <a:t>ESTIA Green Home</a:t>
            </a:r>
            <a:endParaRPr lang="el-GR" sz="1200" b="1" dirty="0">
              <a:solidFill>
                <a:srgbClr val="0033CC"/>
              </a:solidFill>
            </a:endParaRPr>
          </a:p>
        </p:txBody>
      </p:sp>
      <p:pic>
        <p:nvPicPr>
          <p:cNvPr id="7" name="Εικόνα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1182" y="4046472"/>
            <a:ext cx="2064026" cy="1594233"/>
          </a:xfrm>
          <a:prstGeom prst="rect">
            <a:avLst/>
          </a:prstGeom>
        </p:spPr>
      </p:pic>
    </p:spTree>
    <p:extLst>
      <p:ext uri="{BB962C8B-B14F-4D97-AF65-F5344CB8AC3E}">
        <p14:creationId xmlns:p14="http://schemas.microsoft.com/office/powerpoint/2010/main" val="848548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Διάγραμμα 10"/>
          <p:cNvGraphicFramePr/>
          <p:nvPr>
            <p:extLst>
              <p:ext uri="{D42A27DB-BD31-4B8C-83A1-F6EECF244321}">
                <p14:modId xmlns:p14="http://schemas.microsoft.com/office/powerpoint/2010/main" val="240882155"/>
              </p:ext>
            </p:extLst>
          </p:nvPr>
        </p:nvGraphicFramePr>
        <p:xfrm>
          <a:off x="316321" y="1439333"/>
          <a:ext cx="539632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Εικόνα 6"/>
          <p:cNvPicPr/>
          <p:nvPr/>
        </p:nvPicPr>
        <p:blipFill>
          <a:blip r:embed="rId7">
            <a:extLst>
              <a:ext uri="{28A0092B-C50C-407E-A947-70E740481C1C}">
                <a14:useLocalDpi xmlns:a14="http://schemas.microsoft.com/office/drawing/2010/main" val="0"/>
              </a:ext>
            </a:extLst>
          </a:blip>
          <a:srcRect/>
          <a:stretch>
            <a:fillRect/>
          </a:stretch>
        </p:blipFill>
        <p:spPr bwMode="auto">
          <a:xfrm>
            <a:off x="2545236" y="1227231"/>
            <a:ext cx="1044188" cy="678730"/>
          </a:xfrm>
          <a:prstGeom prst="rect">
            <a:avLst/>
          </a:prstGeom>
          <a:noFill/>
        </p:spPr>
      </p:pic>
      <p:pic>
        <p:nvPicPr>
          <p:cNvPr id="13" name="Εικόνα 1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2824" y="2702231"/>
            <a:ext cx="1044000" cy="648000"/>
          </a:xfrm>
          <a:prstGeom prst="rect">
            <a:avLst/>
          </a:prstGeom>
          <a:noFill/>
          <a:ln>
            <a:noFill/>
          </a:ln>
        </p:spPr>
      </p:pic>
      <p:pic>
        <p:nvPicPr>
          <p:cNvPr id="14" name="Εικόνα 13"/>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2278" y="4951952"/>
            <a:ext cx="1044000" cy="648000"/>
          </a:xfrm>
          <a:prstGeom prst="rect">
            <a:avLst/>
          </a:prstGeom>
          <a:noFill/>
          <a:ln>
            <a:noFill/>
          </a:ln>
        </p:spPr>
      </p:pic>
      <p:pic>
        <p:nvPicPr>
          <p:cNvPr id="15" name="Εικόνα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86489" y="4858191"/>
            <a:ext cx="1044000" cy="648000"/>
          </a:xfrm>
          <a:prstGeom prst="rect">
            <a:avLst/>
          </a:prstGeom>
          <a:noFill/>
          <a:ln>
            <a:noFill/>
          </a:ln>
        </p:spPr>
      </p:pic>
      <p:pic>
        <p:nvPicPr>
          <p:cNvPr id="16" name="Εικόνα 15"/>
          <p:cNvPicPr/>
          <p:nvPr/>
        </p:nvPicPr>
        <p:blipFill>
          <a:blip r:embed="rId11">
            <a:extLst>
              <a:ext uri="{28A0092B-C50C-407E-A947-70E740481C1C}">
                <a14:useLocalDpi xmlns:a14="http://schemas.microsoft.com/office/drawing/2010/main" val="0"/>
              </a:ext>
            </a:extLst>
          </a:blip>
          <a:srcRect/>
          <a:stretch>
            <a:fillRect/>
          </a:stretch>
        </p:blipFill>
        <p:spPr bwMode="auto">
          <a:xfrm>
            <a:off x="613492" y="2702231"/>
            <a:ext cx="1044000" cy="648000"/>
          </a:xfrm>
          <a:prstGeom prst="rect">
            <a:avLst/>
          </a:prstGeom>
          <a:noFill/>
          <a:ln>
            <a:noFill/>
          </a:ln>
        </p:spPr>
      </p:pic>
      <p:sp>
        <p:nvSpPr>
          <p:cNvPr id="17" name="1 - Ορθογώνιο"/>
          <p:cNvSpPr/>
          <p:nvPr/>
        </p:nvSpPr>
        <p:spPr>
          <a:xfrm>
            <a:off x="0" y="0"/>
            <a:ext cx="12192000" cy="326165"/>
          </a:xfrm>
          <a:prstGeom prst="rect">
            <a:avLst/>
          </a:prstGeom>
          <a:solidFill>
            <a:schemeClr val="accent5"/>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solidFill>
                  <a:prstClr val="white"/>
                </a:solidFill>
              </a:rPr>
              <a:t>A</a:t>
            </a:r>
            <a:r>
              <a:rPr lang="en-US" sz="1600" b="1" dirty="0" smtClean="0">
                <a:solidFill>
                  <a:prstClr val="white"/>
                </a:solidFill>
              </a:rPr>
              <a:t>wards received acknowledging initiatives of the National Bank of Greece</a:t>
            </a:r>
            <a:endParaRPr lang="el-GR" sz="1600" b="1" dirty="0">
              <a:solidFill>
                <a:prstClr val="white"/>
              </a:solidFill>
            </a:endParaRPr>
          </a:p>
        </p:txBody>
      </p:sp>
      <p:pic>
        <p:nvPicPr>
          <p:cNvPr id="18" name="Εικόνα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16254" y="3502597"/>
            <a:ext cx="1902152" cy="1109467"/>
          </a:xfrm>
          <a:prstGeom prst="rect">
            <a:avLst/>
          </a:prstGeom>
        </p:spPr>
      </p:pic>
      <p:graphicFrame>
        <p:nvGraphicFramePr>
          <p:cNvPr id="19" name="Διάγραμμα 18"/>
          <p:cNvGraphicFramePr/>
          <p:nvPr>
            <p:extLst>
              <p:ext uri="{D42A27DB-BD31-4B8C-83A1-F6EECF244321}">
                <p14:modId xmlns:p14="http://schemas.microsoft.com/office/powerpoint/2010/main" val="2550261322"/>
              </p:ext>
            </p:extLst>
          </p:nvPr>
        </p:nvGraphicFramePr>
        <p:xfrm>
          <a:off x="6464168" y="1412799"/>
          <a:ext cx="5396322"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0" name="Εικόνα 19"/>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670029" y="1275906"/>
            <a:ext cx="1044000" cy="648000"/>
          </a:xfrm>
          <a:prstGeom prst="rect">
            <a:avLst/>
          </a:prstGeom>
          <a:noFill/>
          <a:ln>
            <a:noFill/>
          </a:ln>
        </p:spPr>
      </p:pic>
      <p:pic>
        <p:nvPicPr>
          <p:cNvPr id="21" name="Εικόνα 20"/>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590083" y="2432661"/>
            <a:ext cx="1044000" cy="629729"/>
          </a:xfrm>
          <a:prstGeom prst="rect">
            <a:avLst/>
          </a:prstGeom>
          <a:noFill/>
          <a:ln>
            <a:noFill/>
          </a:ln>
        </p:spPr>
      </p:pic>
      <p:pic>
        <p:nvPicPr>
          <p:cNvPr id="22" name="Εικόνα 21"/>
          <p:cNvPicPr/>
          <p:nvPr/>
        </p:nvPicPr>
        <p:blipFill>
          <a:blip r:embed="rId20">
            <a:extLst>
              <a:ext uri="{28A0092B-C50C-407E-A947-70E740481C1C}">
                <a14:useLocalDpi xmlns:a14="http://schemas.microsoft.com/office/drawing/2010/main" val="0"/>
              </a:ext>
            </a:extLst>
          </a:blip>
          <a:srcRect/>
          <a:stretch>
            <a:fillRect/>
          </a:stretch>
        </p:blipFill>
        <p:spPr bwMode="auto">
          <a:xfrm>
            <a:off x="9802388" y="4666933"/>
            <a:ext cx="1044000" cy="684000"/>
          </a:xfrm>
          <a:prstGeom prst="rect">
            <a:avLst/>
          </a:prstGeom>
          <a:noFill/>
          <a:ln>
            <a:noFill/>
          </a:ln>
        </p:spPr>
      </p:pic>
      <p:pic>
        <p:nvPicPr>
          <p:cNvPr id="23" name="Εικόνα 22"/>
          <p:cNvPicPr/>
          <p:nvPr/>
        </p:nvPicPr>
        <p:blipFill>
          <a:blip r:embed="rId21">
            <a:extLst>
              <a:ext uri="{28A0092B-C50C-407E-A947-70E740481C1C}">
                <a14:useLocalDpi xmlns:a14="http://schemas.microsoft.com/office/drawing/2010/main" val="0"/>
              </a:ext>
            </a:extLst>
          </a:blip>
          <a:srcRect/>
          <a:stretch>
            <a:fillRect/>
          </a:stretch>
        </p:blipFill>
        <p:spPr bwMode="auto">
          <a:xfrm>
            <a:off x="7548971" y="4907005"/>
            <a:ext cx="1044000" cy="648000"/>
          </a:xfrm>
          <a:prstGeom prst="rect">
            <a:avLst/>
          </a:prstGeom>
          <a:noFill/>
          <a:ln>
            <a:noFill/>
          </a:ln>
        </p:spPr>
      </p:pic>
      <p:pic>
        <p:nvPicPr>
          <p:cNvPr id="24" name="Εικόνα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92156" y="3215938"/>
            <a:ext cx="1902152" cy="1109467"/>
          </a:xfrm>
          <a:prstGeom prst="rect">
            <a:avLst/>
          </a:prstGeom>
        </p:spPr>
      </p:pic>
      <p:pic>
        <p:nvPicPr>
          <p:cNvPr id="25" name="Εικόνα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750751" y="2747526"/>
            <a:ext cx="1080000" cy="597222"/>
          </a:xfrm>
          <a:prstGeom prst="rect">
            <a:avLst/>
          </a:prstGeom>
        </p:spPr>
      </p:pic>
    </p:spTree>
    <p:extLst>
      <p:ext uri="{BB962C8B-B14F-4D97-AF65-F5344CB8AC3E}">
        <p14:creationId xmlns:p14="http://schemas.microsoft.com/office/powerpoint/2010/main" val="211836909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outingEnabled xmlns="http://schemas.microsoft.com/sharepoint/v3">true</RoutingEnabled>
    <URL xmlns="http://schemas.microsoft.com/sharepoint/v3">
      <Url xsi:nil="true"/>
      <Description xsi:nil="true"/>
    </URL>
    <ContentDate xmlns="a029a951-197a-4454-90a0-4e8ba8bb2239">2016-07-13T21:00:00+00:00</ContentDate>
    <OrganizationalUnit xmlns="8e878111-5d44-4ac0-8d7d-001e9b3d0fd0">63</OrganizationalUnit>
    <CEID xmlns="a029a951-197a-4454-90a0-4e8ba8bb2239">e32c3e8b-173a-4e93-9523-b9bdef5a2ce8</CEID>
    <LanguageRef xmlns="a029a951-197a-4454-90a0-4e8ba8bb2239">
      <Value>2</Value>
    </LanguageRef>
    <TitleBackup xmlns="8e878111-5d44-4ac0-8d7d-001e9b3d0fd0">20160712_NBG_Sustainability_in_Banking_part_1</TitleBackup>
    <Topic xmlns="8e878111-5d44-4ac0-8d7d-001e9b3d0fd0">91</Topic>
    <ShowInContentGroups xmlns="a029a951-197a-4454-90a0-4e8ba8bb2239"/>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20160712_NBG_Sustainability_in_Banking_part_1</DisplayTitle>
    <AModifiedBy xmlns="a029a951-197a-4454-90a0-4e8ba8bb2239">Anastasopoulou Eleftheria</AModifiedBy>
    <AModified xmlns="a029a951-197a-4454-90a0-4e8ba8bb2239">2019-07-27T01:25:11+00:00</AModified>
    <AID xmlns="a029a951-197a-4454-90a0-4e8ba8bb2239">12229</AID>
    <ACreated xmlns="a029a951-197a-4454-90a0-4e8ba8bb2239">2019-07-06T19:59:48+00:00</ACreated>
    <ACreatedBy xmlns="a029a951-197a-4454-90a0-4e8ba8bb2239">sp_AuthSetup</ACreatedBy>
    <AVersion xmlns="a029a951-197a-4454-90a0-4e8ba8bb2239">9.0</AVer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8DD7C4-8AC7-4CF7-9157-05FF47C46E72}"/>
</file>

<file path=customXml/itemProps2.xml><?xml version="1.0" encoding="utf-8"?>
<ds:datastoreItem xmlns:ds="http://schemas.openxmlformats.org/officeDocument/2006/customXml" ds:itemID="{A5F54BCB-ABD9-4361-B0F8-9683168BD470}"/>
</file>

<file path=customXml/itemProps3.xml><?xml version="1.0" encoding="utf-8"?>
<ds:datastoreItem xmlns:ds="http://schemas.openxmlformats.org/officeDocument/2006/customXml" ds:itemID="{ECAEAF7A-1932-4C45-AE25-6F58B3766A17}"/>
</file>

<file path=docProps/app.xml><?xml version="1.0" encoding="utf-8"?>
<Properties xmlns="http://schemas.openxmlformats.org/officeDocument/2006/extended-properties" xmlns:vt="http://schemas.openxmlformats.org/officeDocument/2006/docPropsVTypes">
  <TotalTime>279</TotalTime>
  <Words>1551</Words>
  <Application>Microsoft Office PowerPoint</Application>
  <PresentationFormat>Ευρεία οθόνη</PresentationFormat>
  <Paragraphs>181</Paragraphs>
  <Slides>11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5</vt:i4>
      </vt:variant>
      <vt:variant>
        <vt:lpstr>Τίτλοι διαφανειών</vt:lpstr>
      </vt:variant>
      <vt:variant>
        <vt:i4>11</vt:i4>
      </vt:variant>
    </vt:vector>
  </HeadingPairs>
  <TitlesOfParts>
    <vt:vector size="20" baseType="lpstr">
      <vt:lpstr>Aharoni</vt:lpstr>
      <vt:lpstr>Arial</vt:lpstr>
      <vt:lpstr>Calibri</vt:lpstr>
      <vt:lpstr>Calibri Light</vt:lpstr>
      <vt:lpstr>Θέμα του Office</vt:lpstr>
      <vt:lpstr>1_Θέμα του Office</vt:lpstr>
      <vt:lpstr>2_Θέμα του Office</vt:lpstr>
      <vt:lpstr>3_Θέμα του Office</vt:lpstr>
      <vt:lpstr>4_Θέμα του Office</vt:lpstr>
      <vt:lpstr>Sustainability in Banking Initiatives at the  National Bank of Greece</vt:lpstr>
      <vt:lpstr>Παρουσίαση του PowerPoint</vt:lpstr>
      <vt:lpstr>Παρουσίαση του PowerPoint</vt:lpstr>
      <vt:lpstr>Παρουσίαση του PowerPoint</vt:lpstr>
      <vt:lpstr>STAKEHOLDERS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NBG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20160712_NBG_Sustainability_in_Banking_part_1</dc:title>
  <dc:creator>007</dc:creator>
  <dc:description/>
  <cp:lastModifiedBy>007</cp:lastModifiedBy>
  <cp:revision>29</cp:revision>
  <dcterms:created xsi:type="dcterms:W3CDTF">2016-07-07T12:26:02Z</dcterms:created>
  <dcterms:modified xsi:type="dcterms:W3CDTF">2016-07-08T15:34:58Z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0x010100C99F32645853284EB835B50D610223A1010100A120E579C51EAB44A46ECBD0880E5BC6</vt:lpwstr>
  </property>
  <property fmtid="{D5CDD505-2E9C-101B-9397-08002B2CF9AE}" pid="3" name="Order">
    <vt:r8>285300</vt:r8>
  </property>
  <property fmtid="{D5CDD505-2E9C-101B-9397-08002B2CF9AE}" pid="4" name="xd_ProgID">
    <vt:lpwstr/>
  </property>
  <property fmtid="{D5CDD505-2E9C-101B-9397-08002B2CF9AE}" pid="5" name="_SharedFileIndex">
    <vt:lpwstr/>
  </property>
  <property fmtid="{D5CDD505-2E9C-101B-9397-08002B2CF9AE}" pid="6" name="_SourceUrl">
    <vt:lpwstr/>
  </property>
  <property fmtid="{D5CDD505-2E9C-101B-9397-08002B2CF9AE}" pid="7" name="TemplateUrl">
    <vt:lpwstr/>
  </property>
</Properties>
</file>