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diagrams/colors1.xml" ContentType="application/vnd.openxmlformats-officedocument.drawingml.diagramColors+xml"/>
  <Override PartName="/ppt/notesSlides/notesSlide2.xml" ContentType="application/vnd.openxmlformats-officedocument.presentationml.notesSlide+xml"/>
  <Override PartName="/ppt/diagrams/drawing2.xml" ContentType="application/vnd.ms-office.drawingml.diagramDrawing+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theme/theme3.xml" ContentType="application/vnd.openxmlformats-officedocument.theme+xml"/>
  <Override PartName="/ppt/diagrams/quickStyle2.xml" ContentType="application/vnd.openxmlformats-officedocument.drawingml.diagramStyle+xml"/>
  <Override PartName="/customXml/itemProps1.xml" ContentType="application/vnd.openxmlformats-officedocument.customXmlProperties+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charts/chart1.xml" ContentType="application/vnd.openxmlformats-officedocument.drawingml.chart+xml"/>
  <Override PartName="/ppt/notesSlides/notesSlide5.xml" ContentType="application/vnd.openxmlformats-officedocument.presentationml.notesSlide+xml"/>
  <Default Extension="bin" ContentType="application/vnd.openxmlformats-officedocument.oleObject"/>
  <Default Extension="png" ContentType="image/png"/>
  <Override PartName="/ppt/slides/slide5.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Default Extension="emf" ContentType="image/x-emf"/>
  <Default Extension="jpeg" ContentType="image/jpeg"/>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Default Extension="vml" ContentType="application/vnd.openxmlformats-officedocument.vmlDrawing"/>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charts/chart4.xml" ContentType="application/vnd.openxmlformats-officedocument.drawingml.chart+xml"/>
  <Override PartName="/ppt/notesSlides/notesSlide6.xml" ContentType="application/vnd.openxmlformats-officedocument.presentationml.notesSlide+xml"/>
  <Default Extension="JPG" ContentType="image/jpeg"/>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21" r:id="rId1"/>
  </p:sldMasterIdLst>
  <p:notesMasterIdLst>
    <p:notesMasterId r:id="rId20"/>
  </p:notesMasterIdLst>
  <p:handoutMasterIdLst>
    <p:handoutMasterId r:id="rId21"/>
  </p:handoutMasterIdLst>
  <p:sldIdLst>
    <p:sldId id="3902" r:id="rId2"/>
    <p:sldId id="4328" r:id="rId3"/>
    <p:sldId id="4326" r:id="rId4"/>
    <p:sldId id="4320" r:id="rId5"/>
    <p:sldId id="4323" r:id="rId6"/>
    <p:sldId id="4324" r:id="rId7"/>
    <p:sldId id="4316" r:id="rId8"/>
    <p:sldId id="4311" r:id="rId9"/>
    <p:sldId id="4312" r:id="rId10"/>
    <p:sldId id="4314" r:id="rId11"/>
    <p:sldId id="4336" r:id="rId12"/>
    <p:sldId id="4327" r:id="rId13"/>
    <p:sldId id="4332" r:id="rId14"/>
    <p:sldId id="4333" r:id="rId15"/>
    <p:sldId id="4334" r:id="rId16"/>
    <p:sldId id="4331" r:id="rId17"/>
    <p:sldId id="4335" r:id="rId18"/>
    <p:sldId id="4330" r:id="rId19"/>
  </p:sldIdLst>
  <p:sldSz cx="9601200" cy="6858000"/>
  <p:notesSz cx="6805613" cy="9944100"/>
  <p:custDataLst>
    <p:tags r:id="rId22"/>
  </p:custDataLst>
  <p:defaultTextStyle>
    <a:defPPr>
      <a:defRPr lang="en-US"/>
    </a:defPPr>
    <a:lvl1pPr marL="0" algn="l" defTabSz="466464" rtl="0" eaLnBrk="1" latinLnBrk="0" hangingPunct="1">
      <a:defRPr sz="1900" kern="1200">
        <a:solidFill>
          <a:schemeClr val="tx1"/>
        </a:solidFill>
        <a:latin typeface="+mn-lt"/>
        <a:ea typeface="+mn-ea"/>
        <a:cs typeface="+mn-cs"/>
      </a:defRPr>
    </a:lvl1pPr>
    <a:lvl2pPr marL="466464" algn="l" defTabSz="466464" rtl="0" eaLnBrk="1" latinLnBrk="0" hangingPunct="1">
      <a:defRPr sz="1900" kern="1200">
        <a:solidFill>
          <a:schemeClr val="tx1"/>
        </a:solidFill>
        <a:latin typeface="+mn-lt"/>
        <a:ea typeface="+mn-ea"/>
        <a:cs typeface="+mn-cs"/>
      </a:defRPr>
    </a:lvl2pPr>
    <a:lvl3pPr marL="932912" algn="l" defTabSz="466464" rtl="0" eaLnBrk="1" latinLnBrk="0" hangingPunct="1">
      <a:defRPr sz="1900" kern="1200">
        <a:solidFill>
          <a:schemeClr val="tx1"/>
        </a:solidFill>
        <a:latin typeface="+mn-lt"/>
        <a:ea typeface="+mn-ea"/>
        <a:cs typeface="+mn-cs"/>
      </a:defRPr>
    </a:lvl3pPr>
    <a:lvl4pPr marL="1399377" algn="l" defTabSz="466464" rtl="0" eaLnBrk="1" latinLnBrk="0" hangingPunct="1">
      <a:defRPr sz="1900" kern="1200">
        <a:solidFill>
          <a:schemeClr val="tx1"/>
        </a:solidFill>
        <a:latin typeface="+mn-lt"/>
        <a:ea typeface="+mn-ea"/>
        <a:cs typeface="+mn-cs"/>
      </a:defRPr>
    </a:lvl4pPr>
    <a:lvl5pPr marL="1865845" algn="l" defTabSz="466464" rtl="0" eaLnBrk="1" latinLnBrk="0" hangingPunct="1">
      <a:defRPr sz="1900" kern="1200">
        <a:solidFill>
          <a:schemeClr val="tx1"/>
        </a:solidFill>
        <a:latin typeface="+mn-lt"/>
        <a:ea typeface="+mn-ea"/>
        <a:cs typeface="+mn-cs"/>
      </a:defRPr>
    </a:lvl5pPr>
    <a:lvl6pPr marL="2332303" algn="l" defTabSz="466464" rtl="0" eaLnBrk="1" latinLnBrk="0" hangingPunct="1">
      <a:defRPr sz="1900" kern="1200">
        <a:solidFill>
          <a:schemeClr val="tx1"/>
        </a:solidFill>
        <a:latin typeface="+mn-lt"/>
        <a:ea typeface="+mn-ea"/>
        <a:cs typeface="+mn-cs"/>
      </a:defRPr>
    </a:lvl6pPr>
    <a:lvl7pPr marL="2798773" algn="l" defTabSz="466464" rtl="0" eaLnBrk="1" latinLnBrk="0" hangingPunct="1">
      <a:defRPr sz="1900" kern="1200">
        <a:solidFill>
          <a:schemeClr val="tx1"/>
        </a:solidFill>
        <a:latin typeface="+mn-lt"/>
        <a:ea typeface="+mn-ea"/>
        <a:cs typeface="+mn-cs"/>
      </a:defRPr>
    </a:lvl7pPr>
    <a:lvl8pPr marL="3265237" algn="l" defTabSz="466464" rtl="0" eaLnBrk="1" latinLnBrk="0" hangingPunct="1">
      <a:defRPr sz="1900" kern="1200">
        <a:solidFill>
          <a:schemeClr val="tx1"/>
        </a:solidFill>
        <a:latin typeface="+mn-lt"/>
        <a:ea typeface="+mn-ea"/>
        <a:cs typeface="+mn-cs"/>
      </a:defRPr>
    </a:lvl8pPr>
    <a:lvl9pPr marL="3731700" algn="l" defTabSz="4664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09" orient="horz" pos="1412" userDrawn="1">
          <p15:clr>
            <a:srgbClr val="A4A3A4"/>
          </p15:clr>
        </p15:guide>
        <p15:guide id="163" orient="horz" pos="550" userDrawn="1">
          <p15:clr>
            <a:srgbClr val="A4A3A4"/>
          </p15:clr>
        </p15:guide>
        <p15:guide id="195" orient="horz" pos="4088" userDrawn="1">
          <p15:clr>
            <a:srgbClr val="A4A3A4"/>
          </p15:clr>
        </p15:guide>
        <p15:guide id="196" orient="horz" pos="2546" userDrawn="1">
          <p15:clr>
            <a:srgbClr val="A4A3A4"/>
          </p15:clr>
        </p15:guide>
        <p15:guide id="197" orient="horz" pos="4065" userDrawn="1">
          <p15:clr>
            <a:srgbClr val="A4A3A4"/>
          </p15:clr>
        </p15:guide>
        <p15:guide id="198" pos="3024" userDrawn="1">
          <p15:clr>
            <a:srgbClr val="A4A3A4"/>
          </p15:clr>
        </p15:guide>
        <p15:guide id="200" pos="2661" userDrawn="1">
          <p15:clr>
            <a:srgbClr val="A4A3A4"/>
          </p15:clr>
        </p15:guide>
        <p15:guide id="201" orient="horz" pos="913" userDrawn="1">
          <p15:clr>
            <a:srgbClr val="A4A3A4"/>
          </p15:clr>
        </p15:guide>
        <p15:guide id="203" orient="horz" pos="3793" userDrawn="1">
          <p15:clr>
            <a:srgbClr val="A4A3A4"/>
          </p15:clr>
        </p15:guide>
        <p15:guide id="204" orient="horz" pos="3453" userDrawn="1">
          <p15:clr>
            <a:srgbClr val="A4A3A4"/>
          </p15:clr>
        </p15:guide>
        <p15:guide id="205" orient="horz" pos="4110" userDrawn="1">
          <p15:clr>
            <a:srgbClr val="A4A3A4"/>
          </p15:clr>
        </p15:guide>
        <p15:guide id="206" pos="416" userDrawn="1">
          <p15:clr>
            <a:srgbClr val="A4A3A4"/>
          </p15:clr>
        </p15:guide>
        <p15:guide id="207" pos="3251" userDrawn="1">
          <p15:clr>
            <a:srgbClr val="A4A3A4"/>
          </p15:clr>
        </p15:guide>
      </p15:sldGuideLst>
    </p:ext>
    <p:ext uri="{2D200454-40CA-4A62-9FC3-DE9A4176ACB9}">
      <p15:notesGuideLst xmlns:p15="http://schemas.microsoft.com/office/powerpoint/2012/main">
        <p15:guide id="1" orient="horz" pos="3038" userDrawn="1">
          <p15:clr>
            <a:srgbClr val="A4A3A4"/>
          </p15:clr>
        </p15:guide>
        <p15:guide id="2" pos="2069" userDrawn="1">
          <p15:clr>
            <a:srgbClr val="A4A3A4"/>
          </p15:clr>
        </p15:guide>
        <p15:guide id="3" orient="horz" pos="3133" userDrawn="1">
          <p15:clr>
            <a:srgbClr val="A4A3A4"/>
          </p15:clr>
        </p15:guide>
        <p15:guide id="4"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Διακουμη Τριανταφυλλια" initials="ΔΤ" lastIdx="1" clrIdx="0"/>
  <p:cmAuthor id="1" name="Πουλόπουλος Γιώργος" initials="ΠΓ" lastIdx="0" clrIdx="1">
    <p:extLst>
      <p:ext uri="{19B8F6BF-5375-455C-9EA6-DF929625EA0E}">
        <p15:presenceInfo xmlns:p15="http://schemas.microsoft.com/office/powerpoint/2012/main" userId="S-1-5-21-1178407829-1990019992-825688854-118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1D427E"/>
    <a:srgbClr val="595959"/>
    <a:srgbClr val="D1AA71"/>
    <a:srgbClr val="3B73AF"/>
    <a:srgbClr val="8EB4E3"/>
    <a:srgbClr val="3A73AE"/>
    <a:srgbClr val="000000"/>
    <a:srgbClr val="40404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86609" autoAdjust="0"/>
  </p:normalViewPr>
  <p:slideViewPr>
    <p:cSldViewPr snapToGrid="0" showGuides="1">
      <p:cViewPr varScale="1">
        <p:scale>
          <a:sx n="90" d="100"/>
          <a:sy n="90" d="100"/>
        </p:scale>
        <p:origin x="366" y="96"/>
      </p:cViewPr>
      <p:guideLst>
        <p:guide orient="horz" pos="1412"/>
        <p:guide orient="horz" pos="550"/>
        <p:guide orient="horz" pos="4088"/>
        <p:guide orient="horz" pos="2546"/>
        <p:guide orient="horz" pos="4065"/>
        <p:guide pos="3024"/>
        <p:guide pos="2661"/>
        <p:guide orient="horz" pos="913"/>
        <p:guide orient="horz" pos="3793"/>
        <p:guide orient="horz" pos="3453"/>
        <p:guide orient="horz" pos="4110"/>
        <p:guide pos="416"/>
        <p:guide pos="3251"/>
      </p:guideLst>
    </p:cSldViewPr>
  </p:slideViewPr>
  <p:outlineViewPr>
    <p:cViewPr>
      <p:scale>
        <a:sx n="33" d="100"/>
        <a:sy n="33" d="100"/>
      </p:scale>
      <p:origin x="0" y="0"/>
    </p:cViewPr>
  </p:outlineViewPr>
  <p:notesTextViewPr>
    <p:cViewPr>
      <p:scale>
        <a:sx n="300" d="100"/>
        <a:sy n="300" d="100"/>
      </p:scale>
      <p:origin x="0" y="0"/>
    </p:cViewPr>
  </p:notesTextViewPr>
  <p:sorterViewPr>
    <p:cViewPr varScale="1">
      <p:scale>
        <a:sx n="1" d="1"/>
        <a:sy n="1" d="1"/>
      </p:scale>
      <p:origin x="0" y="0"/>
    </p:cViewPr>
  </p:sorterViewPr>
  <p:notesViewPr>
    <p:cSldViewPr snapToGrid="0">
      <p:cViewPr varScale="1">
        <p:scale>
          <a:sx n="73" d="100"/>
          <a:sy n="73" d="100"/>
        </p:scale>
        <p:origin x="-2148" y="-108"/>
      </p:cViewPr>
      <p:guideLst>
        <p:guide orient="horz" pos="3038"/>
        <p:guide pos="2069"/>
        <p:guide orient="horz" pos="3133"/>
        <p:guide pos="2145"/>
      </p:guideLst>
    </p:cSldViewPr>
  </p:notesViewPr>
  <p:gridSpacing cx="1800225" cy="18002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c05\Desktop\&#917;&#961;&#947;&#945;&#963;&#943;&#949;&#962;%20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c05\Desktop\&#917;&#961;&#947;&#945;&#963;&#943;&#949;&#962;%20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c05\Desktop\&#917;&#961;&#947;&#945;&#963;&#943;&#949;&#962;%20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552809158653058E-2"/>
          <c:y val="5.0925925925925986E-2"/>
          <c:w val="0.9533359778544237"/>
          <c:h val="0.7986996937882882"/>
        </c:manualLayout>
      </c:layout>
      <c:lineChart>
        <c:grouping val="standard"/>
        <c:varyColors val="0"/>
        <c:ser>
          <c:idx val="0"/>
          <c:order val="0"/>
          <c:tx>
            <c:strRef>
              <c:f>Sheet3!$B$65</c:f>
              <c:strCache>
                <c:ptCount val="1"/>
                <c:pt idx="0">
                  <c:v>Total of green loan balances (mil. €)</c:v>
                </c:pt>
              </c:strCache>
            </c:strRef>
          </c:tx>
          <c:spPr>
            <a:ln w="22225"/>
          </c:spPr>
          <c:marker>
            <c:symbol val="circle"/>
            <c:size val="6"/>
            <c:spPr>
              <a:solidFill>
                <a:sysClr val="window" lastClr="FFFFFF"/>
              </a:solidFill>
            </c:spPr>
          </c:marker>
          <c:dLbls>
            <c:dLbl>
              <c:idx val="3"/>
              <c:layout>
                <c:manualLayout>
                  <c:x val="-2.2058823529411832E-2"/>
                  <c:y val="7.40740740740740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254901960784218E-2"/>
                  <c:y val="6.481481481481497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Sheet3!$A$66:$A$71</c:f>
              <c:numCache>
                <c:formatCode>General</c:formatCode>
                <c:ptCount val="6"/>
                <c:pt idx="0">
                  <c:v>2010</c:v>
                </c:pt>
                <c:pt idx="1">
                  <c:v>2011</c:v>
                </c:pt>
                <c:pt idx="2">
                  <c:v>2012</c:v>
                </c:pt>
                <c:pt idx="3">
                  <c:v>2013</c:v>
                </c:pt>
                <c:pt idx="4">
                  <c:v>2014</c:v>
                </c:pt>
                <c:pt idx="5">
                  <c:v>2015</c:v>
                </c:pt>
              </c:numCache>
            </c:numRef>
          </c:cat>
          <c:val>
            <c:numRef>
              <c:f>Sheet3!$B$66:$B$71</c:f>
              <c:numCache>
                <c:formatCode>General</c:formatCode>
                <c:ptCount val="6"/>
                <c:pt idx="0">
                  <c:v>537</c:v>
                </c:pt>
                <c:pt idx="1">
                  <c:v>688</c:v>
                </c:pt>
                <c:pt idx="2">
                  <c:v>914</c:v>
                </c:pt>
                <c:pt idx="3">
                  <c:v>1205</c:v>
                </c:pt>
                <c:pt idx="4">
                  <c:v>1191</c:v>
                </c:pt>
                <c:pt idx="5">
                  <c:v>1271</c:v>
                </c:pt>
              </c:numCache>
            </c:numRef>
          </c:val>
          <c:smooth val="0"/>
        </c:ser>
        <c:ser>
          <c:idx val="1"/>
          <c:order val="1"/>
          <c:tx>
            <c:strRef>
              <c:f>Sheet3!$C$65</c:f>
              <c:strCache>
                <c:ptCount val="1"/>
                <c:pt idx="0">
                  <c:v>Total of green loan limits (mil. €)</c:v>
                </c:pt>
              </c:strCache>
            </c:strRef>
          </c:tx>
          <c:spPr>
            <a:ln w="25400"/>
          </c:spPr>
          <c:marker>
            <c:symbol val="circle"/>
            <c:size val="6"/>
            <c:spPr>
              <a:solidFill>
                <a:schemeClr val="bg1"/>
              </a:solidFill>
            </c:spPr>
          </c:marker>
          <c:dLbls>
            <c:dLbl>
              <c:idx val="0"/>
              <c:layout>
                <c:manualLayout>
                  <c:x val="-3.6764618197830147E-2"/>
                  <c:y val="4.94378611435160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7145136732465465E-2"/>
                  <c:y val="5.95652292557801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2058823529411832E-2"/>
                  <c:y val="6.481481481481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509803921568579E-2"/>
                  <c:y val="4.629629629629641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Sheet3!$A$66:$A$71</c:f>
              <c:numCache>
                <c:formatCode>General</c:formatCode>
                <c:ptCount val="6"/>
                <c:pt idx="0">
                  <c:v>2010</c:v>
                </c:pt>
                <c:pt idx="1">
                  <c:v>2011</c:v>
                </c:pt>
                <c:pt idx="2">
                  <c:v>2012</c:v>
                </c:pt>
                <c:pt idx="3">
                  <c:v>2013</c:v>
                </c:pt>
                <c:pt idx="4">
                  <c:v>2014</c:v>
                </c:pt>
                <c:pt idx="5">
                  <c:v>2015</c:v>
                </c:pt>
              </c:numCache>
            </c:numRef>
          </c:cat>
          <c:val>
            <c:numRef>
              <c:f>Sheet3!$C$66:$C$71</c:f>
              <c:numCache>
                <c:formatCode>General</c:formatCode>
                <c:ptCount val="6"/>
                <c:pt idx="0">
                  <c:v>966</c:v>
                </c:pt>
                <c:pt idx="1">
                  <c:v>1029</c:v>
                </c:pt>
                <c:pt idx="2">
                  <c:v>1366</c:v>
                </c:pt>
                <c:pt idx="3">
                  <c:v>1571</c:v>
                </c:pt>
                <c:pt idx="4">
                  <c:v>1596</c:v>
                </c:pt>
                <c:pt idx="5">
                  <c:v>1651</c:v>
                </c:pt>
              </c:numCache>
            </c:numRef>
          </c:val>
          <c:smooth val="0"/>
        </c:ser>
        <c:dLbls>
          <c:showLegendKey val="0"/>
          <c:showVal val="0"/>
          <c:showCatName val="0"/>
          <c:showSerName val="0"/>
          <c:showPercent val="0"/>
          <c:showBubbleSize val="0"/>
        </c:dLbls>
        <c:marker val="1"/>
        <c:smooth val="0"/>
        <c:axId val="249367664"/>
        <c:axId val="292653016"/>
      </c:lineChart>
      <c:catAx>
        <c:axId val="249367664"/>
        <c:scaling>
          <c:orientation val="minMax"/>
        </c:scaling>
        <c:delete val="0"/>
        <c:axPos val="b"/>
        <c:numFmt formatCode="General" sourceLinked="1"/>
        <c:majorTickMark val="out"/>
        <c:minorTickMark val="none"/>
        <c:tickLblPos val="nextTo"/>
        <c:txPr>
          <a:bodyPr/>
          <a:lstStyle/>
          <a:p>
            <a:pPr>
              <a:defRPr b="1"/>
            </a:pPr>
            <a:endParaRPr lang="el-GR"/>
          </a:p>
        </c:txPr>
        <c:crossAx val="292653016"/>
        <c:crosses val="autoZero"/>
        <c:auto val="1"/>
        <c:lblAlgn val="ctr"/>
        <c:lblOffset val="100"/>
        <c:noMultiLvlLbl val="0"/>
      </c:catAx>
      <c:valAx>
        <c:axId val="292653016"/>
        <c:scaling>
          <c:orientation val="minMax"/>
          <c:min val="400"/>
        </c:scaling>
        <c:delete val="1"/>
        <c:axPos val="l"/>
        <c:numFmt formatCode="General" sourceLinked="1"/>
        <c:majorTickMark val="out"/>
        <c:minorTickMark val="none"/>
        <c:tickLblPos val="nextTo"/>
        <c:crossAx val="249367664"/>
        <c:crosses val="autoZero"/>
        <c:crossBetween val="between"/>
      </c:valAx>
    </c:plotArea>
    <c:legend>
      <c:legendPos val="r"/>
      <c:layout>
        <c:manualLayout>
          <c:xMode val="edge"/>
          <c:yMode val="edge"/>
          <c:x val="0"/>
          <c:y val="1.273731408573929E-2"/>
          <c:w val="0.34166666666667062"/>
          <c:h val="0.39119203849518774"/>
        </c:manualLayout>
      </c:layout>
      <c:overlay val="0"/>
    </c:legend>
    <c:plotVisOnly val="1"/>
    <c:dispBlanksAs val="gap"/>
    <c:showDLblsOverMax val="0"/>
  </c:chart>
  <c:txPr>
    <a:bodyPr/>
    <a:lstStyle/>
    <a:p>
      <a:pPr>
        <a:defRPr>
          <a:latin typeface="Calibri" pitchFamily="34" charset="0"/>
          <a:cs typeface="Calibri" pitchFamily="34" charset="0"/>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960784313725478E-2"/>
          <c:y val="5.4311188726909973E-2"/>
          <c:w val="0.97303921568627594"/>
          <c:h val="0.76523393785312965"/>
        </c:manualLayout>
      </c:layout>
      <c:lineChart>
        <c:grouping val="standard"/>
        <c:varyColors val="0"/>
        <c:ser>
          <c:idx val="0"/>
          <c:order val="0"/>
          <c:tx>
            <c:strRef>
              <c:f>Sheet3!$B$83</c:f>
              <c:strCache>
                <c:ptCount val="1"/>
                <c:pt idx="0">
                  <c:v>Total of green individuals</c:v>
                </c:pt>
              </c:strCache>
            </c:strRef>
          </c:tx>
          <c:spPr>
            <a:ln w="19050"/>
          </c:spPr>
          <c:marker>
            <c:symbol val="circle"/>
            <c:size val="6"/>
            <c:spPr>
              <a:solidFill>
                <a:schemeClr val="bg1"/>
              </a:solidFill>
            </c:spPr>
          </c:marker>
          <c:dLbls>
            <c:dLbl>
              <c:idx val="1"/>
              <c:layout>
                <c:manualLayout>
                  <c:x val="-4.656862745098049E-2"/>
                  <c:y val="-4.443642714019918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313725490196081E-2"/>
                  <c:y val="6.912333110697649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Sheet3!$A$84:$A$89</c:f>
              <c:numCache>
                <c:formatCode>General</c:formatCode>
                <c:ptCount val="6"/>
                <c:pt idx="0">
                  <c:v>2010</c:v>
                </c:pt>
                <c:pt idx="1">
                  <c:v>2011</c:v>
                </c:pt>
                <c:pt idx="2">
                  <c:v>2012</c:v>
                </c:pt>
                <c:pt idx="3">
                  <c:v>2013</c:v>
                </c:pt>
                <c:pt idx="4">
                  <c:v>2014</c:v>
                </c:pt>
                <c:pt idx="5">
                  <c:v>2015</c:v>
                </c:pt>
              </c:numCache>
            </c:numRef>
          </c:cat>
          <c:val>
            <c:numRef>
              <c:f>Sheet3!$B$84:$B$89</c:f>
              <c:numCache>
                <c:formatCode>General</c:formatCode>
                <c:ptCount val="6"/>
                <c:pt idx="0">
                  <c:v>383</c:v>
                </c:pt>
                <c:pt idx="1">
                  <c:v>3477</c:v>
                </c:pt>
                <c:pt idx="2">
                  <c:v>7627</c:v>
                </c:pt>
                <c:pt idx="3">
                  <c:v>13828</c:v>
                </c:pt>
                <c:pt idx="4">
                  <c:v>17496</c:v>
                </c:pt>
                <c:pt idx="5">
                  <c:v>18117</c:v>
                </c:pt>
              </c:numCache>
            </c:numRef>
          </c:val>
          <c:smooth val="0"/>
        </c:ser>
        <c:ser>
          <c:idx val="1"/>
          <c:order val="1"/>
          <c:tx>
            <c:strRef>
              <c:f>Sheet3!$C$83</c:f>
              <c:strCache>
                <c:ptCount val="1"/>
                <c:pt idx="0">
                  <c:v>Total of green businesses</c:v>
                </c:pt>
              </c:strCache>
            </c:strRef>
          </c:tx>
          <c:spPr>
            <a:ln w="19050"/>
          </c:spPr>
          <c:marker>
            <c:symbol val="circle"/>
            <c:size val="6"/>
            <c:spPr>
              <a:solidFill>
                <a:sysClr val="window" lastClr="FFFFFF"/>
              </a:solidFill>
            </c:spPr>
          </c:marker>
          <c:dLbls>
            <c:dLbl>
              <c:idx val="0"/>
              <c:layout>
                <c:manualLayout>
                  <c:x val="-2.4509803921568631E-2"/>
                  <c:y val="-6.91233311069764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8039215686274508E-3"/>
                  <c:y val="-3.94990463468437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58823529411822E-2"/>
                  <c:y val="-5.43111887269099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6764705882352942E-2"/>
                  <c:y val="-7.8998092693687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313725490196081E-2"/>
                  <c:y val="-6.912333110697647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Sheet3!$A$84:$A$89</c:f>
              <c:numCache>
                <c:formatCode>General</c:formatCode>
                <c:ptCount val="6"/>
                <c:pt idx="0">
                  <c:v>2010</c:v>
                </c:pt>
                <c:pt idx="1">
                  <c:v>2011</c:v>
                </c:pt>
                <c:pt idx="2">
                  <c:v>2012</c:v>
                </c:pt>
                <c:pt idx="3">
                  <c:v>2013</c:v>
                </c:pt>
                <c:pt idx="4">
                  <c:v>2014</c:v>
                </c:pt>
                <c:pt idx="5">
                  <c:v>2015</c:v>
                </c:pt>
              </c:numCache>
            </c:numRef>
          </c:cat>
          <c:val>
            <c:numRef>
              <c:f>Sheet3!$C$84:$C$89</c:f>
              <c:numCache>
                <c:formatCode>General</c:formatCode>
                <c:ptCount val="6"/>
                <c:pt idx="0">
                  <c:v>916</c:v>
                </c:pt>
                <c:pt idx="1">
                  <c:v>1279</c:v>
                </c:pt>
                <c:pt idx="2">
                  <c:v>1744</c:v>
                </c:pt>
                <c:pt idx="3">
                  <c:v>2539</c:v>
                </c:pt>
                <c:pt idx="4">
                  <c:v>2723</c:v>
                </c:pt>
                <c:pt idx="5">
                  <c:v>2669</c:v>
                </c:pt>
              </c:numCache>
            </c:numRef>
          </c:val>
          <c:smooth val="0"/>
        </c:ser>
        <c:dLbls>
          <c:showLegendKey val="0"/>
          <c:showVal val="0"/>
          <c:showCatName val="0"/>
          <c:showSerName val="0"/>
          <c:showPercent val="0"/>
          <c:showBubbleSize val="0"/>
        </c:dLbls>
        <c:marker val="1"/>
        <c:smooth val="0"/>
        <c:axId val="292647920"/>
        <c:axId val="292650664"/>
      </c:lineChart>
      <c:catAx>
        <c:axId val="292647920"/>
        <c:scaling>
          <c:orientation val="minMax"/>
        </c:scaling>
        <c:delete val="0"/>
        <c:axPos val="b"/>
        <c:numFmt formatCode="General" sourceLinked="1"/>
        <c:majorTickMark val="out"/>
        <c:minorTickMark val="none"/>
        <c:tickLblPos val="nextTo"/>
        <c:txPr>
          <a:bodyPr/>
          <a:lstStyle/>
          <a:p>
            <a:pPr>
              <a:defRPr b="1"/>
            </a:pPr>
            <a:endParaRPr lang="el-GR"/>
          </a:p>
        </c:txPr>
        <c:crossAx val="292650664"/>
        <c:crosses val="autoZero"/>
        <c:auto val="1"/>
        <c:lblAlgn val="ctr"/>
        <c:lblOffset val="100"/>
        <c:noMultiLvlLbl val="0"/>
      </c:catAx>
      <c:valAx>
        <c:axId val="292650664"/>
        <c:scaling>
          <c:orientation val="minMax"/>
        </c:scaling>
        <c:delete val="1"/>
        <c:axPos val="l"/>
        <c:numFmt formatCode="General" sourceLinked="1"/>
        <c:majorTickMark val="out"/>
        <c:minorTickMark val="none"/>
        <c:tickLblPos val="nextTo"/>
        <c:crossAx val="292647920"/>
        <c:crosses val="autoZero"/>
        <c:crossBetween val="between"/>
      </c:valAx>
    </c:plotArea>
    <c:legend>
      <c:legendPos val="r"/>
      <c:layout>
        <c:manualLayout>
          <c:xMode val="edge"/>
          <c:yMode val="edge"/>
          <c:x val="1.4672868121029818E-2"/>
          <c:y val="7.9349467914519023E-2"/>
          <c:w val="0.32533097884823298"/>
          <c:h val="0.3711223094190465"/>
        </c:manualLayout>
      </c:layout>
      <c:overlay val="0"/>
    </c:legend>
    <c:plotVisOnly val="1"/>
    <c:dispBlanksAs val="gap"/>
    <c:showDLblsOverMax val="0"/>
  </c:chart>
  <c:txPr>
    <a:bodyPr/>
    <a:lstStyle/>
    <a:p>
      <a:pPr>
        <a:defRPr>
          <a:latin typeface="Calibri" pitchFamily="34" charset="0"/>
          <a:cs typeface="Calibri" pitchFamily="34" charset="0"/>
        </a:defRPr>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doughnutChart>
        <c:varyColors val="1"/>
        <c:ser>
          <c:idx val="0"/>
          <c:order val="0"/>
          <c:explosion val="6"/>
          <c:dPt>
            <c:idx val="1"/>
            <c:bubble3D val="0"/>
            <c:explosion val="4"/>
          </c:dPt>
          <c:dPt>
            <c:idx val="2"/>
            <c:bubble3D val="0"/>
            <c:explosion val="3"/>
          </c:dPt>
          <c:dPt>
            <c:idx val="3"/>
            <c:bubble3D val="0"/>
            <c:explosion val="4"/>
          </c:dPt>
          <c:cat>
            <c:strRef>
              <c:f>Sheet3!$A$101:$A$104</c:f>
              <c:strCache>
                <c:ptCount val="4"/>
                <c:pt idx="0">
                  <c:v>pv</c:v>
                </c:pt>
                <c:pt idx="1">
                  <c:v>wind parks</c:v>
                </c:pt>
                <c:pt idx="2">
                  <c:v>hydro</c:v>
                </c:pt>
                <c:pt idx="3">
                  <c:v>biomass</c:v>
                </c:pt>
              </c:strCache>
            </c:strRef>
          </c:cat>
          <c:val>
            <c:numRef>
              <c:f>Sheet3!$B$101:$B$104</c:f>
              <c:numCache>
                <c:formatCode>General</c:formatCode>
                <c:ptCount val="4"/>
                <c:pt idx="0">
                  <c:v>537</c:v>
                </c:pt>
                <c:pt idx="1">
                  <c:v>378</c:v>
                </c:pt>
                <c:pt idx="2">
                  <c:v>50</c:v>
                </c:pt>
                <c:pt idx="3">
                  <c:v>10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062805110049233E-2"/>
          <c:y val="0"/>
          <c:w val="0.84169849618047221"/>
          <c:h val="1"/>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spPr>
        <a:noFill/>
        <a:ln w="25400">
          <a:noFill/>
        </a:ln>
      </c:spPr>
    </c:backWall>
    <c:plotArea>
      <c:layout/>
      <c:bar3DChart>
        <c:barDir val="bar"/>
        <c:grouping val="clustered"/>
        <c:varyColors val="0"/>
        <c:ser>
          <c:idx val="0"/>
          <c:order val="0"/>
          <c:spPr>
            <a:noFill/>
          </c:spPr>
          <c:invertIfNegative val="0"/>
          <c:dLbls>
            <c:dLbl>
              <c:idx val="0"/>
              <c:layout>
                <c:manualLayout>
                  <c:x val="0.50861077851287761"/>
                  <c:y val="3.7037037037037056E-2"/>
                </c:manualLayout>
              </c:layout>
              <c:tx>
                <c:rich>
                  <a:bodyPr/>
                  <a:lstStyle/>
                  <a:p>
                    <a:r>
                      <a:rPr lang="en-US" dirty="0" smtClean="0"/>
                      <a:t>2915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923195865370363E-2"/>
                  <c:y val="2.222145631866727E-2"/>
                </c:manualLayout>
              </c:layout>
              <c:tx>
                <c:rich>
                  <a:bodyPr/>
                  <a:lstStyle/>
                  <a:p>
                    <a:r>
                      <a:rPr lang="en-US" dirty="0" smtClean="0"/>
                      <a:t>1920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27868922344652503"/>
                  <c:y val="0"/>
                </c:manualLayout>
              </c:layout>
              <c:tx>
                <c:rich>
                  <a:bodyPr/>
                  <a:lstStyle/>
                  <a:p>
                    <a:r>
                      <a:rPr lang="en-US" dirty="0" smtClean="0"/>
                      <a:t>15265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42328278252065066"/>
                  <c:y val="-7.4079906678331904E-3"/>
                </c:manualLayout>
              </c:layout>
              <c:tx>
                <c:rich>
                  <a:bodyPr/>
                  <a:lstStyle/>
                  <a:p>
                    <a:r>
                      <a:rPr lang="en-US" dirty="0" smtClean="0"/>
                      <a:t>7360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49473979932543632"/>
                  <c:y val="-7.4085739282589514E-3"/>
                </c:manualLayout>
              </c:layout>
              <c:tx>
                <c:rich>
                  <a:bodyPr/>
                  <a:lstStyle/>
                  <a:p>
                    <a:r>
                      <a:rPr lang="en-US" dirty="0" smtClean="0"/>
                      <a:t>7150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solidFill>
                      <a:schemeClr val="tx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Sheet1!$A$12:$A$16</c:f>
              <c:numCache>
                <c:formatCode>General</c:formatCode>
                <c:ptCount val="5"/>
                <c:pt idx="0">
                  <c:v>2014</c:v>
                </c:pt>
                <c:pt idx="1">
                  <c:v>2013</c:v>
                </c:pt>
                <c:pt idx="2">
                  <c:v>2012</c:v>
                </c:pt>
                <c:pt idx="3">
                  <c:v>2011</c:v>
                </c:pt>
                <c:pt idx="4">
                  <c:v>2010</c:v>
                </c:pt>
              </c:numCache>
            </c:numRef>
          </c:cat>
          <c:val>
            <c:numRef>
              <c:f>Sheet1!$B$12:$B$16</c:f>
              <c:numCache>
                <c:formatCode>General</c:formatCode>
                <c:ptCount val="5"/>
                <c:pt idx="0">
                  <c:v>2905</c:v>
                </c:pt>
                <c:pt idx="1">
                  <c:v>16775</c:v>
                </c:pt>
                <c:pt idx="2">
                  <c:v>8665</c:v>
                </c:pt>
                <c:pt idx="3">
                  <c:v>5335</c:v>
                </c:pt>
                <c:pt idx="4">
                  <c:v>3305</c:v>
                </c:pt>
              </c:numCache>
            </c:numRef>
          </c:val>
        </c:ser>
        <c:dLbls>
          <c:showLegendKey val="0"/>
          <c:showVal val="0"/>
          <c:showCatName val="0"/>
          <c:showSerName val="0"/>
          <c:showPercent val="0"/>
          <c:showBubbleSize val="0"/>
        </c:dLbls>
        <c:gapWidth val="150"/>
        <c:shape val="cylinder"/>
        <c:axId val="292644392"/>
        <c:axId val="292651840"/>
        <c:axId val="0"/>
      </c:bar3DChart>
      <c:catAx>
        <c:axId val="292644392"/>
        <c:scaling>
          <c:orientation val="minMax"/>
        </c:scaling>
        <c:delete val="0"/>
        <c:axPos val="l"/>
        <c:numFmt formatCode="General" sourceLinked="1"/>
        <c:majorTickMark val="out"/>
        <c:minorTickMark val="none"/>
        <c:tickLblPos val="nextTo"/>
        <c:txPr>
          <a:bodyPr/>
          <a:lstStyle/>
          <a:p>
            <a:pPr>
              <a:defRPr sz="1400" b="1">
                <a:solidFill>
                  <a:srgbClr val="FFFFFF"/>
                </a:solidFill>
              </a:defRPr>
            </a:pPr>
            <a:endParaRPr lang="el-GR"/>
          </a:p>
        </c:txPr>
        <c:crossAx val="292651840"/>
        <c:crosses val="autoZero"/>
        <c:auto val="1"/>
        <c:lblAlgn val="ctr"/>
        <c:lblOffset val="100"/>
        <c:noMultiLvlLbl val="0"/>
      </c:catAx>
      <c:valAx>
        <c:axId val="292651840"/>
        <c:scaling>
          <c:orientation val="minMax"/>
        </c:scaling>
        <c:delete val="1"/>
        <c:axPos val="b"/>
        <c:numFmt formatCode="General" sourceLinked="1"/>
        <c:majorTickMark val="out"/>
        <c:minorTickMark val="none"/>
        <c:tickLblPos val="none"/>
        <c:crossAx val="292644392"/>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7B36B-A43E-429F-BCCE-38D86DD69159}"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l-GR"/>
        </a:p>
      </dgm:t>
    </dgm:pt>
    <dgm:pt modelId="{1A18CF8D-F4A4-4FE3-9911-FDE8B3B94354}">
      <dgm:prSet phldrT="[Text]" custT="1"/>
      <dgm:spPr>
        <a:ln>
          <a:noFill/>
        </a:ln>
      </dgm:spPr>
      <dgm:t>
        <a:bodyPr/>
        <a:lstStyle/>
        <a:p>
          <a:r>
            <a:rPr lang="en-US" sz="1600" b="1" dirty="0" smtClean="0">
              <a:latin typeface="Calibri" pitchFamily="34" charset="0"/>
              <a:cs typeface="Calibri" pitchFamily="34" charset="0"/>
            </a:rPr>
            <a:t>SOCIETY</a:t>
          </a:r>
          <a:endParaRPr lang="el-GR" sz="1600" dirty="0">
            <a:latin typeface="Calibri" pitchFamily="34" charset="0"/>
            <a:cs typeface="Calibri" pitchFamily="34" charset="0"/>
          </a:endParaRPr>
        </a:p>
      </dgm:t>
    </dgm:pt>
    <dgm:pt modelId="{2A513994-CC76-4850-8295-CB1662B05346}" type="parTrans" cxnId="{9572F804-5C61-4FFC-A575-2770C3E69D14}">
      <dgm:prSet/>
      <dgm:spPr/>
      <dgm:t>
        <a:bodyPr/>
        <a:lstStyle/>
        <a:p>
          <a:endParaRPr lang="el-GR"/>
        </a:p>
      </dgm:t>
    </dgm:pt>
    <dgm:pt modelId="{6906E216-450B-4D4F-ADC0-62CA5B59FDDB}" type="sibTrans" cxnId="{9572F804-5C61-4FFC-A575-2770C3E69D14}">
      <dgm:prSet/>
      <dgm:spPr/>
      <dgm:t>
        <a:bodyPr/>
        <a:lstStyle/>
        <a:p>
          <a:endParaRPr lang="el-GR"/>
        </a:p>
      </dgm:t>
    </dgm:pt>
    <dgm:pt modelId="{361AE152-AEF8-4DE0-8796-39EDED533678}">
      <dgm:prSet phldrT="[Text]" custT="1"/>
      <dgm:spPr>
        <a:ln>
          <a:noFill/>
        </a:ln>
      </dgm:spPr>
      <dgm:t>
        <a:bodyPr/>
        <a:lstStyle/>
        <a:p>
          <a:pPr algn="ctr"/>
          <a:r>
            <a:rPr lang="en-US" sz="1600" b="1" dirty="0" smtClean="0">
              <a:latin typeface="Calibri" pitchFamily="34" charset="0"/>
              <a:cs typeface="Calibri" pitchFamily="34" charset="0"/>
            </a:rPr>
            <a:t>ECONOMY</a:t>
          </a:r>
          <a:endParaRPr lang="el-GR" sz="1600" b="1" dirty="0">
            <a:latin typeface="Calibri" pitchFamily="34" charset="0"/>
            <a:cs typeface="Calibri" pitchFamily="34" charset="0"/>
          </a:endParaRPr>
        </a:p>
      </dgm:t>
    </dgm:pt>
    <dgm:pt modelId="{1E55E560-F291-4B1A-AABA-3242CF639B52}" type="parTrans" cxnId="{E44CF9F3-DDC6-4F67-ACE8-D6F9E26ECBDA}">
      <dgm:prSet/>
      <dgm:spPr/>
      <dgm:t>
        <a:bodyPr/>
        <a:lstStyle/>
        <a:p>
          <a:endParaRPr lang="el-GR"/>
        </a:p>
      </dgm:t>
    </dgm:pt>
    <dgm:pt modelId="{1B0B514C-65CE-4DC8-A498-8E6839776189}" type="sibTrans" cxnId="{E44CF9F3-DDC6-4F67-ACE8-D6F9E26ECBDA}">
      <dgm:prSet/>
      <dgm:spPr/>
      <dgm:t>
        <a:bodyPr/>
        <a:lstStyle/>
        <a:p>
          <a:endParaRPr lang="el-GR"/>
        </a:p>
      </dgm:t>
    </dgm:pt>
    <dgm:pt modelId="{DDA19428-E2B7-4883-985D-7A40CA719C7B}">
      <dgm:prSet phldrT="[Text]" custT="1"/>
      <dgm:spPr>
        <a:ln>
          <a:noFill/>
        </a:ln>
      </dgm:spPr>
      <dgm:t>
        <a:bodyPr/>
        <a:lstStyle/>
        <a:p>
          <a:pPr algn="ctr"/>
          <a:r>
            <a:rPr lang="en-US" sz="1400" dirty="0" smtClean="0">
              <a:latin typeface="Calibri" pitchFamily="34" charset="0"/>
              <a:cs typeface="Calibri" pitchFamily="34" charset="0"/>
            </a:rPr>
            <a:t>Consistency</a:t>
          </a:r>
          <a:endParaRPr lang="el-GR" sz="1400" dirty="0">
            <a:latin typeface="Calibri" pitchFamily="34" charset="0"/>
            <a:cs typeface="Calibri" pitchFamily="34" charset="0"/>
          </a:endParaRPr>
        </a:p>
      </dgm:t>
    </dgm:pt>
    <dgm:pt modelId="{4A1B7D86-888E-4B7E-AD9F-8E22CD9F5851}" type="parTrans" cxnId="{374C80A9-156F-4FA8-985F-C7A68DEB5F84}">
      <dgm:prSet/>
      <dgm:spPr/>
      <dgm:t>
        <a:bodyPr/>
        <a:lstStyle/>
        <a:p>
          <a:endParaRPr lang="el-GR"/>
        </a:p>
      </dgm:t>
    </dgm:pt>
    <dgm:pt modelId="{867B6E5D-C591-4703-9E7C-AEC33598D53A}" type="sibTrans" cxnId="{374C80A9-156F-4FA8-985F-C7A68DEB5F84}">
      <dgm:prSet/>
      <dgm:spPr/>
      <dgm:t>
        <a:bodyPr/>
        <a:lstStyle/>
        <a:p>
          <a:endParaRPr lang="el-GR"/>
        </a:p>
      </dgm:t>
    </dgm:pt>
    <dgm:pt modelId="{08D46381-CC08-4709-BA4E-0AB2516576DA}">
      <dgm:prSet custT="1"/>
      <dgm:spPr>
        <a:ln>
          <a:noFill/>
        </a:ln>
      </dgm:spPr>
      <dgm:t>
        <a:bodyPr/>
        <a:lstStyle/>
        <a:p>
          <a:r>
            <a:rPr lang="en-US" sz="1400" dirty="0" smtClean="0">
              <a:latin typeface="Calibri" pitchFamily="34" charset="0"/>
              <a:cs typeface="Calibri" pitchFamily="34" charset="0"/>
            </a:rPr>
            <a:t>Equal opportunities</a:t>
          </a:r>
          <a:endParaRPr lang="el-GR" sz="1400" dirty="0" smtClean="0">
            <a:latin typeface="Calibri" pitchFamily="34" charset="0"/>
            <a:cs typeface="Calibri" pitchFamily="34" charset="0"/>
          </a:endParaRPr>
        </a:p>
      </dgm:t>
    </dgm:pt>
    <dgm:pt modelId="{CD20291A-CA7A-4559-B9D7-5ECF93AE0586}" type="parTrans" cxnId="{2A0FCE49-42E5-4C3E-87A5-8666FB2F7A4F}">
      <dgm:prSet/>
      <dgm:spPr/>
      <dgm:t>
        <a:bodyPr/>
        <a:lstStyle/>
        <a:p>
          <a:endParaRPr lang="el-GR"/>
        </a:p>
      </dgm:t>
    </dgm:pt>
    <dgm:pt modelId="{E5483715-2A44-40ED-8B10-EC019B4AC157}" type="sibTrans" cxnId="{2A0FCE49-42E5-4C3E-87A5-8666FB2F7A4F}">
      <dgm:prSet/>
      <dgm:spPr/>
      <dgm:t>
        <a:bodyPr/>
        <a:lstStyle/>
        <a:p>
          <a:endParaRPr lang="el-GR"/>
        </a:p>
      </dgm:t>
    </dgm:pt>
    <dgm:pt modelId="{DEAFB7A2-E904-4631-8A4D-75B9CFAEEED1}">
      <dgm:prSet custT="1"/>
      <dgm:spPr>
        <a:ln>
          <a:noFill/>
        </a:ln>
      </dgm:spPr>
      <dgm:t>
        <a:bodyPr/>
        <a:lstStyle/>
        <a:p>
          <a:r>
            <a:rPr lang="en-US" sz="1400" dirty="0" smtClean="0">
              <a:latin typeface="Calibri" pitchFamily="34" charset="0"/>
              <a:cs typeface="Calibri" pitchFamily="34" charset="0"/>
            </a:rPr>
            <a:t>Human Rights</a:t>
          </a:r>
          <a:endParaRPr lang="el-GR" sz="1400" dirty="0" smtClean="0">
            <a:latin typeface="Calibri" pitchFamily="34" charset="0"/>
            <a:cs typeface="Calibri" pitchFamily="34" charset="0"/>
          </a:endParaRPr>
        </a:p>
      </dgm:t>
    </dgm:pt>
    <dgm:pt modelId="{1A6E972F-8B26-445D-8EE6-902CC1C7BBDA}" type="parTrans" cxnId="{B834F91C-2B5D-4D5B-9593-3EAFC753D614}">
      <dgm:prSet/>
      <dgm:spPr/>
      <dgm:t>
        <a:bodyPr/>
        <a:lstStyle/>
        <a:p>
          <a:endParaRPr lang="el-GR"/>
        </a:p>
      </dgm:t>
    </dgm:pt>
    <dgm:pt modelId="{210E1F43-CE69-401E-BB4F-A9632A82FF4A}" type="sibTrans" cxnId="{B834F91C-2B5D-4D5B-9593-3EAFC753D614}">
      <dgm:prSet/>
      <dgm:spPr/>
      <dgm:t>
        <a:bodyPr/>
        <a:lstStyle/>
        <a:p>
          <a:endParaRPr lang="el-GR"/>
        </a:p>
      </dgm:t>
    </dgm:pt>
    <dgm:pt modelId="{1BC7B4B5-B7FB-4022-BA66-161A9179C796}">
      <dgm:prSet custT="1"/>
      <dgm:spPr>
        <a:ln>
          <a:noFill/>
        </a:ln>
      </dgm:spPr>
      <dgm:t>
        <a:bodyPr/>
        <a:lstStyle/>
        <a:p>
          <a:pPr algn="ctr"/>
          <a:r>
            <a:rPr lang="en-US" sz="1400" dirty="0" smtClean="0">
              <a:latin typeface="Calibri" pitchFamily="34" charset="0"/>
              <a:cs typeface="Calibri" pitchFamily="34" charset="0"/>
            </a:rPr>
            <a:t>Profitable growth</a:t>
          </a:r>
          <a:endParaRPr lang="el-GR" sz="1400" dirty="0" smtClean="0">
            <a:latin typeface="Calibri" pitchFamily="34" charset="0"/>
            <a:cs typeface="Calibri" pitchFamily="34" charset="0"/>
          </a:endParaRPr>
        </a:p>
      </dgm:t>
    </dgm:pt>
    <dgm:pt modelId="{A355DA4F-0DCD-4598-B0EB-DEF0D9D4F3E9}" type="parTrans" cxnId="{CE4EDA72-6A10-46AE-B6A2-5EAEF69E0959}">
      <dgm:prSet/>
      <dgm:spPr/>
      <dgm:t>
        <a:bodyPr/>
        <a:lstStyle/>
        <a:p>
          <a:endParaRPr lang="el-GR"/>
        </a:p>
      </dgm:t>
    </dgm:pt>
    <dgm:pt modelId="{5702E476-5BA3-45C5-8AC1-031C281FEB38}" type="sibTrans" cxnId="{CE4EDA72-6A10-46AE-B6A2-5EAEF69E0959}">
      <dgm:prSet/>
      <dgm:spPr/>
      <dgm:t>
        <a:bodyPr/>
        <a:lstStyle/>
        <a:p>
          <a:endParaRPr lang="el-GR"/>
        </a:p>
      </dgm:t>
    </dgm:pt>
    <dgm:pt modelId="{59FA7537-8163-4351-98E5-A5049B5723F7}">
      <dgm:prSet custT="1"/>
      <dgm:spPr>
        <a:ln>
          <a:noFill/>
        </a:ln>
      </dgm:spPr>
      <dgm:t>
        <a:bodyPr/>
        <a:lstStyle/>
        <a:p>
          <a:pPr algn="ctr"/>
          <a:r>
            <a:rPr lang="en-US" sz="1400" dirty="0" smtClean="0">
              <a:latin typeface="Calibri" pitchFamily="34" charset="0"/>
              <a:cs typeface="Calibri" pitchFamily="34" charset="0"/>
            </a:rPr>
            <a:t>Responsible Management</a:t>
          </a:r>
          <a:endParaRPr lang="el-GR" sz="1400" dirty="0" smtClean="0">
            <a:latin typeface="Calibri" pitchFamily="34" charset="0"/>
            <a:cs typeface="Calibri" pitchFamily="34" charset="0"/>
          </a:endParaRPr>
        </a:p>
      </dgm:t>
    </dgm:pt>
    <dgm:pt modelId="{18BEC1B2-3932-4BF9-B2C0-AB55D8242C3D}" type="parTrans" cxnId="{E474C4EC-1A2F-40CF-96C0-386514E1EC34}">
      <dgm:prSet/>
      <dgm:spPr/>
      <dgm:t>
        <a:bodyPr/>
        <a:lstStyle/>
        <a:p>
          <a:endParaRPr lang="el-GR"/>
        </a:p>
      </dgm:t>
    </dgm:pt>
    <dgm:pt modelId="{DB294D0B-B251-49A1-B12D-D75B38749B8F}" type="sibTrans" cxnId="{E474C4EC-1A2F-40CF-96C0-386514E1EC34}">
      <dgm:prSet/>
      <dgm:spPr/>
      <dgm:t>
        <a:bodyPr/>
        <a:lstStyle/>
        <a:p>
          <a:endParaRPr lang="el-GR"/>
        </a:p>
      </dgm:t>
    </dgm:pt>
    <dgm:pt modelId="{94313999-F7C8-47E7-AD9E-9093C89D0366}">
      <dgm:prSet custT="1"/>
      <dgm:spPr>
        <a:ln>
          <a:noFill/>
        </a:ln>
      </dgm:spPr>
      <dgm:t>
        <a:bodyPr/>
        <a:lstStyle/>
        <a:p>
          <a:pPr marL="0" indent="0" algn="l"/>
          <a:r>
            <a:rPr lang="en-US" sz="1300" dirty="0" smtClean="0">
              <a:latin typeface="Calibri" pitchFamily="34" charset="0"/>
              <a:cs typeface="Calibri" pitchFamily="34" charset="0"/>
            </a:rPr>
            <a:t>Reduce Greenhouse Emissions</a:t>
          </a:r>
          <a:endParaRPr lang="el-GR" sz="1300" dirty="0" smtClean="0">
            <a:latin typeface="Calibri" pitchFamily="34" charset="0"/>
            <a:cs typeface="Calibri" pitchFamily="34" charset="0"/>
          </a:endParaRPr>
        </a:p>
      </dgm:t>
    </dgm:pt>
    <dgm:pt modelId="{A2E07F66-9A1C-40CE-965D-6EF9CD4C79EC}" type="sibTrans" cxnId="{F05A135E-00B3-422E-9A90-9846F2586C8E}">
      <dgm:prSet/>
      <dgm:spPr/>
      <dgm:t>
        <a:bodyPr/>
        <a:lstStyle/>
        <a:p>
          <a:endParaRPr lang="el-GR"/>
        </a:p>
      </dgm:t>
    </dgm:pt>
    <dgm:pt modelId="{71CE363E-0AA0-4C2F-8E15-12D6954679DA}" type="parTrans" cxnId="{F05A135E-00B3-422E-9A90-9846F2586C8E}">
      <dgm:prSet/>
      <dgm:spPr/>
      <dgm:t>
        <a:bodyPr/>
        <a:lstStyle/>
        <a:p>
          <a:endParaRPr lang="el-GR"/>
        </a:p>
      </dgm:t>
    </dgm:pt>
    <dgm:pt modelId="{E8C857F7-C2DA-4FB0-8C61-1FEB74A16741}">
      <dgm:prSet phldrT="[Text]" custT="1"/>
      <dgm:spPr>
        <a:ln>
          <a:noFill/>
        </a:ln>
      </dgm:spPr>
      <dgm:t>
        <a:bodyPr/>
        <a:lstStyle/>
        <a:p>
          <a:pPr marL="0" indent="0" algn="l"/>
          <a:r>
            <a:rPr lang="en-US" sz="1300" dirty="0" smtClean="0">
              <a:latin typeface="Calibri" pitchFamily="34" charset="0"/>
              <a:cs typeface="Calibri" pitchFamily="34" charset="0"/>
            </a:rPr>
            <a:t>Natural Resources Management</a:t>
          </a:r>
          <a:endParaRPr lang="el-GR" sz="1300" dirty="0">
            <a:latin typeface="Calibri" pitchFamily="34" charset="0"/>
            <a:cs typeface="Calibri" pitchFamily="34" charset="0"/>
          </a:endParaRPr>
        </a:p>
      </dgm:t>
    </dgm:pt>
    <dgm:pt modelId="{45F7CBD4-0C50-4A98-9564-EA54FFBF8643}" type="sibTrans" cxnId="{49C0D21A-DF25-4B24-BAA9-8018D9F2D28B}">
      <dgm:prSet/>
      <dgm:spPr/>
      <dgm:t>
        <a:bodyPr/>
        <a:lstStyle/>
        <a:p>
          <a:endParaRPr lang="el-GR"/>
        </a:p>
      </dgm:t>
    </dgm:pt>
    <dgm:pt modelId="{2479127B-1895-432D-8441-D6F88A4E5A55}" type="parTrans" cxnId="{49C0D21A-DF25-4B24-BAA9-8018D9F2D28B}">
      <dgm:prSet/>
      <dgm:spPr/>
      <dgm:t>
        <a:bodyPr/>
        <a:lstStyle/>
        <a:p>
          <a:endParaRPr lang="el-GR"/>
        </a:p>
      </dgm:t>
    </dgm:pt>
    <dgm:pt modelId="{0D9E62DF-73A1-4170-9BA0-6A3846F2AECC}">
      <dgm:prSet phldrT="[Text]" custT="1"/>
      <dgm:spPr>
        <a:ln>
          <a:noFill/>
        </a:ln>
      </dgm:spPr>
      <dgm:t>
        <a:bodyPr/>
        <a:lstStyle/>
        <a:p>
          <a:pPr algn="ctr"/>
          <a:r>
            <a:rPr lang="en-US" sz="1600" b="1" dirty="0" smtClean="0">
              <a:latin typeface="Calibri" pitchFamily="34" charset="0"/>
              <a:cs typeface="Calibri" pitchFamily="34" charset="0"/>
            </a:rPr>
            <a:t>ENVIRONMENT</a:t>
          </a:r>
          <a:endParaRPr lang="el-GR" sz="1600" b="1" dirty="0">
            <a:latin typeface="Calibri" pitchFamily="34" charset="0"/>
            <a:cs typeface="Calibri" pitchFamily="34" charset="0"/>
          </a:endParaRPr>
        </a:p>
      </dgm:t>
    </dgm:pt>
    <dgm:pt modelId="{818A3315-B3EB-4A76-A837-BAECB495E218}" type="sibTrans" cxnId="{907F9D80-E7A6-48AB-9F59-40E68286FC18}">
      <dgm:prSet/>
      <dgm:spPr/>
      <dgm:t>
        <a:bodyPr/>
        <a:lstStyle/>
        <a:p>
          <a:endParaRPr lang="el-GR"/>
        </a:p>
      </dgm:t>
    </dgm:pt>
    <dgm:pt modelId="{0FEFCE97-DF7D-4E98-BC61-544D66CFF227}" type="parTrans" cxnId="{907F9D80-E7A6-48AB-9F59-40E68286FC18}">
      <dgm:prSet/>
      <dgm:spPr/>
      <dgm:t>
        <a:bodyPr/>
        <a:lstStyle/>
        <a:p>
          <a:endParaRPr lang="el-GR"/>
        </a:p>
      </dgm:t>
    </dgm:pt>
    <dgm:pt modelId="{71DA4CE2-7CE5-451B-BA1D-B3C3C103D5DE}">
      <dgm:prSet custT="1"/>
      <dgm:spPr>
        <a:ln>
          <a:noFill/>
        </a:ln>
      </dgm:spPr>
      <dgm:t>
        <a:bodyPr/>
        <a:lstStyle/>
        <a:p>
          <a:pPr algn="ctr"/>
          <a:endParaRPr lang="el-GR" sz="1400" dirty="0" smtClean="0">
            <a:latin typeface="Calibri" pitchFamily="34" charset="0"/>
            <a:cs typeface="Calibri" pitchFamily="34" charset="0"/>
          </a:endParaRPr>
        </a:p>
      </dgm:t>
    </dgm:pt>
    <dgm:pt modelId="{5BACB18F-38CC-4252-A41A-DB704436C52C}" type="parTrans" cxnId="{E243B3DA-210D-4EAF-ABEC-62C111F59945}">
      <dgm:prSet/>
      <dgm:spPr/>
      <dgm:t>
        <a:bodyPr/>
        <a:lstStyle/>
        <a:p>
          <a:endParaRPr lang="el-GR"/>
        </a:p>
      </dgm:t>
    </dgm:pt>
    <dgm:pt modelId="{9B224B4E-DA4B-46CA-9F59-3B6AAC24A2A6}" type="sibTrans" cxnId="{E243B3DA-210D-4EAF-ABEC-62C111F59945}">
      <dgm:prSet/>
      <dgm:spPr/>
      <dgm:t>
        <a:bodyPr/>
        <a:lstStyle/>
        <a:p>
          <a:endParaRPr lang="el-GR"/>
        </a:p>
      </dgm:t>
    </dgm:pt>
    <dgm:pt modelId="{BBFD7DD4-46F9-4E72-874F-6E0FA9B9A7F9}">
      <dgm:prSet custT="1"/>
      <dgm:spPr>
        <a:ln>
          <a:noFill/>
        </a:ln>
      </dgm:spPr>
      <dgm:t>
        <a:bodyPr/>
        <a:lstStyle/>
        <a:p>
          <a:pPr algn="ctr"/>
          <a:r>
            <a:rPr lang="en-US" sz="1400" dirty="0" smtClean="0">
              <a:latin typeface="Calibri" pitchFamily="34" charset="0"/>
              <a:cs typeface="Calibri" pitchFamily="34" charset="0"/>
            </a:rPr>
            <a:t>Adequate Dividend</a:t>
          </a:r>
          <a:endParaRPr lang="el-GR" sz="1400" dirty="0" smtClean="0">
            <a:latin typeface="Calibri" pitchFamily="34" charset="0"/>
            <a:cs typeface="Calibri" pitchFamily="34" charset="0"/>
          </a:endParaRPr>
        </a:p>
      </dgm:t>
    </dgm:pt>
    <dgm:pt modelId="{772C9CDF-E2D2-4D10-930C-0FC05782FBB2}" type="parTrans" cxnId="{40E60A43-8565-4035-851C-252CFABE27A4}">
      <dgm:prSet/>
      <dgm:spPr/>
      <dgm:t>
        <a:bodyPr/>
        <a:lstStyle/>
        <a:p>
          <a:endParaRPr lang="el-GR"/>
        </a:p>
      </dgm:t>
    </dgm:pt>
    <dgm:pt modelId="{1B70EAB0-29C8-410C-8B7C-C7671DB59D9E}" type="sibTrans" cxnId="{40E60A43-8565-4035-851C-252CFABE27A4}">
      <dgm:prSet/>
      <dgm:spPr/>
      <dgm:t>
        <a:bodyPr/>
        <a:lstStyle/>
        <a:p>
          <a:endParaRPr lang="el-GR"/>
        </a:p>
      </dgm:t>
    </dgm:pt>
    <dgm:pt modelId="{CC3BB390-39F2-415F-B3DD-C8D1CC2A9171}" type="pres">
      <dgm:prSet presAssocID="{13A7B36B-A43E-429F-BCCE-38D86DD69159}" presName="compositeShape" presStyleCnt="0">
        <dgm:presLayoutVars>
          <dgm:chMax val="7"/>
          <dgm:dir/>
          <dgm:resizeHandles val="exact"/>
        </dgm:presLayoutVars>
      </dgm:prSet>
      <dgm:spPr/>
      <dgm:t>
        <a:bodyPr/>
        <a:lstStyle/>
        <a:p>
          <a:endParaRPr lang="el-GR"/>
        </a:p>
      </dgm:t>
    </dgm:pt>
    <dgm:pt modelId="{93A607DC-187C-42C1-9398-6152D05A5FEF}" type="pres">
      <dgm:prSet presAssocID="{13A7B36B-A43E-429F-BCCE-38D86DD69159}" presName="wedge1" presStyleLbl="node1" presStyleIdx="0" presStyleCnt="3" custScaleX="109907"/>
      <dgm:spPr/>
      <dgm:t>
        <a:bodyPr/>
        <a:lstStyle/>
        <a:p>
          <a:endParaRPr lang="el-GR"/>
        </a:p>
      </dgm:t>
    </dgm:pt>
    <dgm:pt modelId="{40CD8328-73C2-4115-8545-6F6863AD9462}" type="pres">
      <dgm:prSet presAssocID="{13A7B36B-A43E-429F-BCCE-38D86DD69159}" presName="dummy1a" presStyleCnt="0"/>
      <dgm:spPr/>
    </dgm:pt>
    <dgm:pt modelId="{BAADCD17-7669-4521-9744-ADE5AA6F5F69}" type="pres">
      <dgm:prSet presAssocID="{13A7B36B-A43E-429F-BCCE-38D86DD69159}" presName="dummy1b" presStyleCnt="0"/>
      <dgm:spPr/>
    </dgm:pt>
    <dgm:pt modelId="{F21DC528-804E-42FC-A837-9556803F6F68}" type="pres">
      <dgm:prSet presAssocID="{13A7B36B-A43E-429F-BCCE-38D86DD69159}" presName="wedge1Tx" presStyleLbl="node1" presStyleIdx="0" presStyleCnt="3">
        <dgm:presLayoutVars>
          <dgm:chMax val="0"/>
          <dgm:chPref val="0"/>
          <dgm:bulletEnabled val="1"/>
        </dgm:presLayoutVars>
      </dgm:prSet>
      <dgm:spPr/>
      <dgm:t>
        <a:bodyPr/>
        <a:lstStyle/>
        <a:p>
          <a:endParaRPr lang="el-GR"/>
        </a:p>
      </dgm:t>
    </dgm:pt>
    <dgm:pt modelId="{84559742-AB39-4BAA-BEFC-9E1511ABD20C}" type="pres">
      <dgm:prSet presAssocID="{13A7B36B-A43E-429F-BCCE-38D86DD69159}" presName="wedge2" presStyleLbl="node1" presStyleIdx="1" presStyleCnt="3" custLinFactNeighborX="-653" custLinFactNeighborY="925"/>
      <dgm:spPr/>
      <dgm:t>
        <a:bodyPr/>
        <a:lstStyle/>
        <a:p>
          <a:endParaRPr lang="el-GR"/>
        </a:p>
      </dgm:t>
    </dgm:pt>
    <dgm:pt modelId="{24D970B1-0FBC-4AEA-86D8-08D5968ADA28}" type="pres">
      <dgm:prSet presAssocID="{13A7B36B-A43E-429F-BCCE-38D86DD69159}" presName="dummy2a" presStyleCnt="0"/>
      <dgm:spPr/>
    </dgm:pt>
    <dgm:pt modelId="{F12ECBBC-FB2F-4EC4-B5DE-CA2F03109FF9}" type="pres">
      <dgm:prSet presAssocID="{13A7B36B-A43E-429F-BCCE-38D86DD69159}" presName="dummy2b" presStyleCnt="0"/>
      <dgm:spPr/>
    </dgm:pt>
    <dgm:pt modelId="{54208979-8347-47F4-B817-3581FAB773EB}" type="pres">
      <dgm:prSet presAssocID="{13A7B36B-A43E-429F-BCCE-38D86DD69159}" presName="wedge2Tx" presStyleLbl="node1" presStyleIdx="1" presStyleCnt="3">
        <dgm:presLayoutVars>
          <dgm:chMax val="0"/>
          <dgm:chPref val="0"/>
          <dgm:bulletEnabled val="1"/>
        </dgm:presLayoutVars>
      </dgm:prSet>
      <dgm:spPr/>
      <dgm:t>
        <a:bodyPr/>
        <a:lstStyle/>
        <a:p>
          <a:endParaRPr lang="el-GR"/>
        </a:p>
      </dgm:t>
    </dgm:pt>
    <dgm:pt modelId="{4F6123D2-9E71-4A29-9881-FB8886395918}" type="pres">
      <dgm:prSet presAssocID="{13A7B36B-A43E-429F-BCCE-38D86DD69159}" presName="wedge3" presStyleLbl="node1" presStyleIdx="2" presStyleCnt="3"/>
      <dgm:spPr/>
      <dgm:t>
        <a:bodyPr/>
        <a:lstStyle/>
        <a:p>
          <a:endParaRPr lang="el-GR"/>
        </a:p>
      </dgm:t>
    </dgm:pt>
    <dgm:pt modelId="{9914022E-22C4-481F-8282-39680B6ACD6A}" type="pres">
      <dgm:prSet presAssocID="{13A7B36B-A43E-429F-BCCE-38D86DD69159}" presName="dummy3a" presStyleCnt="0"/>
      <dgm:spPr/>
    </dgm:pt>
    <dgm:pt modelId="{7A2BD432-7530-4196-88B7-0E0D8684AB3D}" type="pres">
      <dgm:prSet presAssocID="{13A7B36B-A43E-429F-BCCE-38D86DD69159}" presName="dummy3b" presStyleCnt="0"/>
      <dgm:spPr/>
    </dgm:pt>
    <dgm:pt modelId="{F2AEC486-59A6-475B-AF85-795975568D9C}" type="pres">
      <dgm:prSet presAssocID="{13A7B36B-A43E-429F-BCCE-38D86DD69159}" presName="wedge3Tx" presStyleLbl="node1" presStyleIdx="2" presStyleCnt="3">
        <dgm:presLayoutVars>
          <dgm:chMax val="0"/>
          <dgm:chPref val="0"/>
          <dgm:bulletEnabled val="1"/>
        </dgm:presLayoutVars>
      </dgm:prSet>
      <dgm:spPr/>
      <dgm:t>
        <a:bodyPr/>
        <a:lstStyle/>
        <a:p>
          <a:endParaRPr lang="el-GR"/>
        </a:p>
      </dgm:t>
    </dgm:pt>
    <dgm:pt modelId="{709EF674-F216-4A4A-97F2-0E5DD7419C85}" type="pres">
      <dgm:prSet presAssocID="{6906E216-450B-4D4F-ADC0-62CA5B59FDDB}" presName="arrowWedge1" presStyleLbl="fgSibTrans2D1" presStyleIdx="0" presStyleCnt="3" custLinFactNeighborX="2585" custLinFactNeighborY="-1034"/>
      <dgm:spPr/>
    </dgm:pt>
    <dgm:pt modelId="{20AF6441-3CD9-4A0F-BC11-0D99316D0B17}" type="pres">
      <dgm:prSet presAssocID="{1B0B514C-65CE-4DC8-A498-8E6839776189}" presName="arrowWedge2" presStyleLbl="fgSibTrans2D1" presStyleIdx="1" presStyleCnt="3" custLinFactNeighborY="1810"/>
      <dgm:spPr/>
    </dgm:pt>
    <dgm:pt modelId="{5136F639-3911-496F-837A-B6FBAC2523C4}" type="pres">
      <dgm:prSet presAssocID="{818A3315-B3EB-4A76-A837-BAECB495E218}" presName="arrowWedge3" presStyleLbl="fgSibTrans2D1" presStyleIdx="2" presStyleCnt="3" custLinFactNeighborX="-1810" custLinFactNeighborY="-776"/>
      <dgm:spPr/>
    </dgm:pt>
  </dgm:ptLst>
  <dgm:cxnLst>
    <dgm:cxn modelId="{40E60A43-8565-4035-851C-252CFABE27A4}" srcId="{361AE152-AEF8-4DE0-8796-39EDED533678}" destId="{BBFD7DD4-46F9-4E72-874F-6E0FA9B9A7F9}" srcOrd="3" destOrd="0" parTransId="{772C9CDF-E2D2-4D10-930C-0FC05782FBB2}" sibTransId="{1B70EAB0-29C8-410C-8B7C-C7671DB59D9E}"/>
    <dgm:cxn modelId="{752DD5B6-7801-4C89-89A9-DDB006EAEAB9}" type="presOf" srcId="{08D46381-CC08-4709-BA4E-0AB2516576DA}" destId="{93A607DC-187C-42C1-9398-6152D05A5FEF}" srcOrd="0" destOrd="1" presId="urn:microsoft.com/office/officeart/2005/8/layout/cycle8"/>
    <dgm:cxn modelId="{374C80A9-156F-4FA8-985F-C7A68DEB5F84}" srcId="{361AE152-AEF8-4DE0-8796-39EDED533678}" destId="{DDA19428-E2B7-4883-985D-7A40CA719C7B}" srcOrd="0" destOrd="0" parTransId="{4A1B7D86-888E-4B7E-AD9F-8E22CD9F5851}" sibTransId="{867B6E5D-C591-4703-9E7C-AEC33598D53A}"/>
    <dgm:cxn modelId="{F618FDD0-2F95-4153-9285-ACE8FFD6156C}" type="presOf" srcId="{E8C857F7-C2DA-4FB0-8C61-1FEB74A16741}" destId="{4F6123D2-9E71-4A29-9881-FB8886395918}" srcOrd="0" destOrd="1" presId="urn:microsoft.com/office/officeart/2005/8/layout/cycle8"/>
    <dgm:cxn modelId="{C61F0C83-942D-43A2-BE4C-4B4E96DF8DBD}" type="presOf" srcId="{DDA19428-E2B7-4883-985D-7A40CA719C7B}" destId="{84559742-AB39-4BAA-BEFC-9E1511ABD20C}" srcOrd="0" destOrd="1" presId="urn:microsoft.com/office/officeart/2005/8/layout/cycle8"/>
    <dgm:cxn modelId="{E474C4EC-1A2F-40CF-96C0-386514E1EC34}" srcId="{361AE152-AEF8-4DE0-8796-39EDED533678}" destId="{59FA7537-8163-4351-98E5-A5049B5723F7}" srcOrd="2" destOrd="0" parTransId="{18BEC1B2-3932-4BF9-B2C0-AB55D8242C3D}" sibTransId="{DB294D0B-B251-49A1-B12D-D75B38749B8F}"/>
    <dgm:cxn modelId="{D99FCEAE-0D2F-4EEB-9D4A-1023D0BA71E0}" type="presOf" srcId="{08D46381-CC08-4709-BA4E-0AB2516576DA}" destId="{F21DC528-804E-42FC-A837-9556803F6F68}" srcOrd="1" destOrd="1" presId="urn:microsoft.com/office/officeart/2005/8/layout/cycle8"/>
    <dgm:cxn modelId="{CE4EDA72-6A10-46AE-B6A2-5EAEF69E0959}" srcId="{361AE152-AEF8-4DE0-8796-39EDED533678}" destId="{1BC7B4B5-B7FB-4022-BA66-161A9179C796}" srcOrd="1" destOrd="0" parTransId="{A355DA4F-0DCD-4598-B0EB-DEF0D9D4F3E9}" sibTransId="{5702E476-5BA3-45C5-8AC1-031C281FEB38}"/>
    <dgm:cxn modelId="{C501272D-CF60-4BC2-9DB1-DC8DD7FDCD54}" type="presOf" srcId="{1A18CF8D-F4A4-4FE3-9911-FDE8B3B94354}" destId="{F21DC528-804E-42FC-A837-9556803F6F68}" srcOrd="1" destOrd="0" presId="urn:microsoft.com/office/officeart/2005/8/layout/cycle8"/>
    <dgm:cxn modelId="{6551D8F8-8796-434F-9762-D6C4A06604BD}" type="presOf" srcId="{94313999-F7C8-47E7-AD9E-9093C89D0366}" destId="{4F6123D2-9E71-4A29-9881-FB8886395918}" srcOrd="0" destOrd="2" presId="urn:microsoft.com/office/officeart/2005/8/layout/cycle8"/>
    <dgm:cxn modelId="{0735B7F6-E322-477E-84E3-B418EEFE6376}" type="presOf" srcId="{1BC7B4B5-B7FB-4022-BA66-161A9179C796}" destId="{54208979-8347-47F4-B817-3581FAB773EB}" srcOrd="1" destOrd="2" presId="urn:microsoft.com/office/officeart/2005/8/layout/cycle8"/>
    <dgm:cxn modelId="{49C0D21A-DF25-4B24-BAA9-8018D9F2D28B}" srcId="{0D9E62DF-73A1-4170-9BA0-6A3846F2AECC}" destId="{E8C857F7-C2DA-4FB0-8C61-1FEB74A16741}" srcOrd="0" destOrd="0" parTransId="{2479127B-1895-432D-8441-D6F88A4E5A55}" sibTransId="{45F7CBD4-0C50-4A98-9564-EA54FFBF8643}"/>
    <dgm:cxn modelId="{EB297DD0-79AC-41AB-9F17-0BB6822F94C9}" type="presOf" srcId="{DEAFB7A2-E904-4631-8A4D-75B9CFAEEED1}" destId="{F21DC528-804E-42FC-A837-9556803F6F68}" srcOrd="1" destOrd="2" presId="urn:microsoft.com/office/officeart/2005/8/layout/cycle8"/>
    <dgm:cxn modelId="{2911097C-14D9-4250-909A-2C49B6EBC160}" type="presOf" srcId="{13A7B36B-A43E-429F-BCCE-38D86DD69159}" destId="{CC3BB390-39F2-415F-B3DD-C8D1CC2A9171}" srcOrd="0" destOrd="0" presId="urn:microsoft.com/office/officeart/2005/8/layout/cycle8"/>
    <dgm:cxn modelId="{FD744F48-D4E4-4946-9BA5-95B5F2E282B9}" type="presOf" srcId="{0D9E62DF-73A1-4170-9BA0-6A3846F2AECC}" destId="{F2AEC486-59A6-475B-AF85-795975568D9C}" srcOrd="1" destOrd="0" presId="urn:microsoft.com/office/officeart/2005/8/layout/cycle8"/>
    <dgm:cxn modelId="{792C8F0C-2842-4AC2-9624-7921362BE846}" type="presOf" srcId="{BBFD7DD4-46F9-4E72-874F-6E0FA9B9A7F9}" destId="{84559742-AB39-4BAA-BEFC-9E1511ABD20C}" srcOrd="0" destOrd="4" presId="urn:microsoft.com/office/officeart/2005/8/layout/cycle8"/>
    <dgm:cxn modelId="{AF8F6FE7-C227-4FE2-8FFC-E0082319C373}" type="presOf" srcId="{94313999-F7C8-47E7-AD9E-9093C89D0366}" destId="{F2AEC486-59A6-475B-AF85-795975568D9C}" srcOrd="1" destOrd="2" presId="urn:microsoft.com/office/officeart/2005/8/layout/cycle8"/>
    <dgm:cxn modelId="{14008267-17F6-47FD-9E1D-7D8B999A3562}" type="presOf" srcId="{1A18CF8D-F4A4-4FE3-9911-FDE8B3B94354}" destId="{93A607DC-187C-42C1-9398-6152D05A5FEF}" srcOrd="0" destOrd="0" presId="urn:microsoft.com/office/officeart/2005/8/layout/cycle8"/>
    <dgm:cxn modelId="{3CD254C9-5481-48A2-8E79-2DB686C2101A}" type="presOf" srcId="{59FA7537-8163-4351-98E5-A5049B5723F7}" destId="{84559742-AB39-4BAA-BEFC-9E1511ABD20C}" srcOrd="0" destOrd="3" presId="urn:microsoft.com/office/officeart/2005/8/layout/cycle8"/>
    <dgm:cxn modelId="{C196071B-5FCB-4BC6-881F-CA0DFFF6EA16}" type="presOf" srcId="{0D9E62DF-73A1-4170-9BA0-6A3846F2AECC}" destId="{4F6123D2-9E71-4A29-9881-FB8886395918}" srcOrd="0" destOrd="0" presId="urn:microsoft.com/office/officeart/2005/8/layout/cycle8"/>
    <dgm:cxn modelId="{FA7CBD33-C622-4177-B18C-2A2B4D057D91}" type="presOf" srcId="{BBFD7DD4-46F9-4E72-874F-6E0FA9B9A7F9}" destId="{54208979-8347-47F4-B817-3581FAB773EB}" srcOrd="1" destOrd="4" presId="urn:microsoft.com/office/officeart/2005/8/layout/cycle8"/>
    <dgm:cxn modelId="{B4606639-54A7-4624-9FE4-BF7710ED21B3}" type="presOf" srcId="{DEAFB7A2-E904-4631-8A4D-75B9CFAEEED1}" destId="{93A607DC-187C-42C1-9398-6152D05A5FEF}" srcOrd="0" destOrd="2" presId="urn:microsoft.com/office/officeart/2005/8/layout/cycle8"/>
    <dgm:cxn modelId="{F05A135E-00B3-422E-9A90-9846F2586C8E}" srcId="{0D9E62DF-73A1-4170-9BA0-6A3846F2AECC}" destId="{94313999-F7C8-47E7-AD9E-9093C89D0366}" srcOrd="1" destOrd="0" parTransId="{71CE363E-0AA0-4C2F-8E15-12D6954679DA}" sibTransId="{A2E07F66-9A1C-40CE-965D-6EF9CD4C79EC}"/>
    <dgm:cxn modelId="{E44CF9F3-DDC6-4F67-ACE8-D6F9E26ECBDA}" srcId="{13A7B36B-A43E-429F-BCCE-38D86DD69159}" destId="{361AE152-AEF8-4DE0-8796-39EDED533678}" srcOrd="1" destOrd="0" parTransId="{1E55E560-F291-4B1A-AABA-3242CF639B52}" sibTransId="{1B0B514C-65CE-4DC8-A498-8E6839776189}"/>
    <dgm:cxn modelId="{B834F91C-2B5D-4D5B-9593-3EAFC753D614}" srcId="{1A18CF8D-F4A4-4FE3-9911-FDE8B3B94354}" destId="{DEAFB7A2-E904-4631-8A4D-75B9CFAEEED1}" srcOrd="1" destOrd="0" parTransId="{1A6E972F-8B26-445D-8EE6-902CC1C7BBDA}" sibTransId="{210E1F43-CE69-401E-BB4F-A9632A82FF4A}"/>
    <dgm:cxn modelId="{55D4F619-4511-4C53-914F-0D192C3B69D6}" type="presOf" srcId="{71DA4CE2-7CE5-451B-BA1D-B3C3C103D5DE}" destId="{54208979-8347-47F4-B817-3581FAB773EB}" srcOrd="1" destOrd="5" presId="urn:microsoft.com/office/officeart/2005/8/layout/cycle8"/>
    <dgm:cxn modelId="{2A0FCE49-42E5-4C3E-87A5-8666FB2F7A4F}" srcId="{1A18CF8D-F4A4-4FE3-9911-FDE8B3B94354}" destId="{08D46381-CC08-4709-BA4E-0AB2516576DA}" srcOrd="0" destOrd="0" parTransId="{CD20291A-CA7A-4559-B9D7-5ECF93AE0586}" sibTransId="{E5483715-2A44-40ED-8B10-EC019B4AC157}"/>
    <dgm:cxn modelId="{9572F804-5C61-4FFC-A575-2770C3E69D14}" srcId="{13A7B36B-A43E-429F-BCCE-38D86DD69159}" destId="{1A18CF8D-F4A4-4FE3-9911-FDE8B3B94354}" srcOrd="0" destOrd="0" parTransId="{2A513994-CC76-4850-8295-CB1662B05346}" sibTransId="{6906E216-450B-4D4F-ADC0-62CA5B59FDDB}"/>
    <dgm:cxn modelId="{489F350E-B158-4059-B619-A10183570236}" type="presOf" srcId="{71DA4CE2-7CE5-451B-BA1D-B3C3C103D5DE}" destId="{84559742-AB39-4BAA-BEFC-9E1511ABD20C}" srcOrd="0" destOrd="5" presId="urn:microsoft.com/office/officeart/2005/8/layout/cycle8"/>
    <dgm:cxn modelId="{3A716A6A-7917-4569-8D4E-FBD0D0AAB12C}" type="presOf" srcId="{1BC7B4B5-B7FB-4022-BA66-161A9179C796}" destId="{84559742-AB39-4BAA-BEFC-9E1511ABD20C}" srcOrd="0" destOrd="2" presId="urn:microsoft.com/office/officeart/2005/8/layout/cycle8"/>
    <dgm:cxn modelId="{907F9D80-E7A6-48AB-9F59-40E68286FC18}" srcId="{13A7B36B-A43E-429F-BCCE-38D86DD69159}" destId="{0D9E62DF-73A1-4170-9BA0-6A3846F2AECC}" srcOrd="2" destOrd="0" parTransId="{0FEFCE97-DF7D-4E98-BC61-544D66CFF227}" sibTransId="{818A3315-B3EB-4A76-A837-BAECB495E218}"/>
    <dgm:cxn modelId="{96BA993C-D1C5-4699-ADA8-292D752137DD}" type="presOf" srcId="{361AE152-AEF8-4DE0-8796-39EDED533678}" destId="{54208979-8347-47F4-B817-3581FAB773EB}" srcOrd="1" destOrd="0" presId="urn:microsoft.com/office/officeart/2005/8/layout/cycle8"/>
    <dgm:cxn modelId="{3F34C27E-793C-4D74-9E0B-0D7BF297DE52}" type="presOf" srcId="{DDA19428-E2B7-4883-985D-7A40CA719C7B}" destId="{54208979-8347-47F4-B817-3581FAB773EB}" srcOrd="1" destOrd="1" presId="urn:microsoft.com/office/officeart/2005/8/layout/cycle8"/>
    <dgm:cxn modelId="{E243B3DA-210D-4EAF-ABEC-62C111F59945}" srcId="{361AE152-AEF8-4DE0-8796-39EDED533678}" destId="{71DA4CE2-7CE5-451B-BA1D-B3C3C103D5DE}" srcOrd="4" destOrd="0" parTransId="{5BACB18F-38CC-4252-A41A-DB704436C52C}" sibTransId="{9B224B4E-DA4B-46CA-9F59-3B6AAC24A2A6}"/>
    <dgm:cxn modelId="{C2ABDA55-CD77-47FC-99B6-85FBF041F195}" type="presOf" srcId="{361AE152-AEF8-4DE0-8796-39EDED533678}" destId="{84559742-AB39-4BAA-BEFC-9E1511ABD20C}" srcOrd="0" destOrd="0" presId="urn:microsoft.com/office/officeart/2005/8/layout/cycle8"/>
    <dgm:cxn modelId="{34E3AF89-389B-482B-921F-F1F3907D1CAC}" type="presOf" srcId="{59FA7537-8163-4351-98E5-A5049B5723F7}" destId="{54208979-8347-47F4-B817-3581FAB773EB}" srcOrd="1" destOrd="3" presId="urn:microsoft.com/office/officeart/2005/8/layout/cycle8"/>
    <dgm:cxn modelId="{9C6CCD3B-00A0-4890-B8A6-8CE1E7F1B8B6}" type="presOf" srcId="{E8C857F7-C2DA-4FB0-8C61-1FEB74A16741}" destId="{F2AEC486-59A6-475B-AF85-795975568D9C}" srcOrd="1" destOrd="1" presId="urn:microsoft.com/office/officeart/2005/8/layout/cycle8"/>
    <dgm:cxn modelId="{1255481D-779E-4618-A213-1147478BB1B0}" type="presParOf" srcId="{CC3BB390-39F2-415F-B3DD-C8D1CC2A9171}" destId="{93A607DC-187C-42C1-9398-6152D05A5FEF}" srcOrd="0" destOrd="0" presId="urn:microsoft.com/office/officeart/2005/8/layout/cycle8"/>
    <dgm:cxn modelId="{6C2830AE-2496-47A0-AA5F-31D6A7B3CFFA}" type="presParOf" srcId="{CC3BB390-39F2-415F-B3DD-C8D1CC2A9171}" destId="{40CD8328-73C2-4115-8545-6F6863AD9462}" srcOrd="1" destOrd="0" presId="urn:microsoft.com/office/officeart/2005/8/layout/cycle8"/>
    <dgm:cxn modelId="{96D0BEE0-8EC4-410D-B3E2-4DA67490513E}" type="presParOf" srcId="{CC3BB390-39F2-415F-B3DD-C8D1CC2A9171}" destId="{BAADCD17-7669-4521-9744-ADE5AA6F5F69}" srcOrd="2" destOrd="0" presId="urn:microsoft.com/office/officeart/2005/8/layout/cycle8"/>
    <dgm:cxn modelId="{81CB2F00-5423-4F05-A6A7-1A2B127D0FEA}" type="presParOf" srcId="{CC3BB390-39F2-415F-B3DD-C8D1CC2A9171}" destId="{F21DC528-804E-42FC-A837-9556803F6F68}" srcOrd="3" destOrd="0" presId="urn:microsoft.com/office/officeart/2005/8/layout/cycle8"/>
    <dgm:cxn modelId="{68B0F819-3773-4A7B-B681-5DF7F0BCF88C}" type="presParOf" srcId="{CC3BB390-39F2-415F-B3DD-C8D1CC2A9171}" destId="{84559742-AB39-4BAA-BEFC-9E1511ABD20C}" srcOrd="4" destOrd="0" presId="urn:microsoft.com/office/officeart/2005/8/layout/cycle8"/>
    <dgm:cxn modelId="{CFE8B085-1F2A-4DD6-BC4A-6BC3972660D5}" type="presParOf" srcId="{CC3BB390-39F2-415F-B3DD-C8D1CC2A9171}" destId="{24D970B1-0FBC-4AEA-86D8-08D5968ADA28}" srcOrd="5" destOrd="0" presId="urn:microsoft.com/office/officeart/2005/8/layout/cycle8"/>
    <dgm:cxn modelId="{A0A4F274-5F3B-406D-9FAC-9F3377677510}" type="presParOf" srcId="{CC3BB390-39F2-415F-B3DD-C8D1CC2A9171}" destId="{F12ECBBC-FB2F-4EC4-B5DE-CA2F03109FF9}" srcOrd="6" destOrd="0" presId="urn:microsoft.com/office/officeart/2005/8/layout/cycle8"/>
    <dgm:cxn modelId="{28D0EEF1-B17D-434F-917D-48E13672BE1B}" type="presParOf" srcId="{CC3BB390-39F2-415F-B3DD-C8D1CC2A9171}" destId="{54208979-8347-47F4-B817-3581FAB773EB}" srcOrd="7" destOrd="0" presId="urn:microsoft.com/office/officeart/2005/8/layout/cycle8"/>
    <dgm:cxn modelId="{BBAE694F-2236-41B4-B30C-42F289E07DA5}" type="presParOf" srcId="{CC3BB390-39F2-415F-B3DD-C8D1CC2A9171}" destId="{4F6123D2-9E71-4A29-9881-FB8886395918}" srcOrd="8" destOrd="0" presId="urn:microsoft.com/office/officeart/2005/8/layout/cycle8"/>
    <dgm:cxn modelId="{A678241D-08A8-4FD8-9850-FFD9ACF12F18}" type="presParOf" srcId="{CC3BB390-39F2-415F-B3DD-C8D1CC2A9171}" destId="{9914022E-22C4-481F-8282-39680B6ACD6A}" srcOrd="9" destOrd="0" presId="urn:microsoft.com/office/officeart/2005/8/layout/cycle8"/>
    <dgm:cxn modelId="{303409DE-90D8-4BBB-A27A-2DD6820922C1}" type="presParOf" srcId="{CC3BB390-39F2-415F-B3DD-C8D1CC2A9171}" destId="{7A2BD432-7530-4196-88B7-0E0D8684AB3D}" srcOrd="10" destOrd="0" presId="urn:microsoft.com/office/officeart/2005/8/layout/cycle8"/>
    <dgm:cxn modelId="{3D1C7626-9946-48EB-9F7B-7BA22CB92537}" type="presParOf" srcId="{CC3BB390-39F2-415F-B3DD-C8D1CC2A9171}" destId="{F2AEC486-59A6-475B-AF85-795975568D9C}" srcOrd="11" destOrd="0" presId="urn:microsoft.com/office/officeart/2005/8/layout/cycle8"/>
    <dgm:cxn modelId="{61BE1AF8-245B-4B3D-90BB-1EC173EC6606}" type="presParOf" srcId="{CC3BB390-39F2-415F-B3DD-C8D1CC2A9171}" destId="{709EF674-F216-4A4A-97F2-0E5DD7419C85}" srcOrd="12" destOrd="0" presId="urn:microsoft.com/office/officeart/2005/8/layout/cycle8"/>
    <dgm:cxn modelId="{ABF4966E-2C5F-4644-BC54-FF19792C06DB}" type="presParOf" srcId="{CC3BB390-39F2-415F-B3DD-C8D1CC2A9171}" destId="{20AF6441-3CD9-4A0F-BC11-0D99316D0B17}" srcOrd="13" destOrd="0" presId="urn:microsoft.com/office/officeart/2005/8/layout/cycle8"/>
    <dgm:cxn modelId="{122C51DC-BAEB-4020-8295-DEC403678032}" type="presParOf" srcId="{CC3BB390-39F2-415F-B3DD-C8D1CC2A9171}" destId="{5136F639-3911-496F-837A-B6FBAC2523C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59228-602C-4C4D-857F-FEEB533EB811}" type="doc">
      <dgm:prSet loTypeId="urn:microsoft.com/office/officeart/2005/8/layout/arrow2" loCatId="process" qsTypeId="urn:microsoft.com/office/officeart/2005/8/quickstyle/simple1" qsCatId="simple" csTypeId="urn:microsoft.com/office/officeart/2005/8/colors/accent1_5" csCatId="accent1" phldr="1"/>
      <dgm:spPr/>
      <dgm:t>
        <a:bodyPr/>
        <a:lstStyle/>
        <a:p>
          <a:endParaRPr lang="el-GR"/>
        </a:p>
      </dgm:t>
    </dgm:pt>
    <dgm:pt modelId="{E687D1F4-EB38-4E8C-A360-1D21C0A38854}">
      <dgm:prSet phldrT="[Text]"/>
      <dgm:spPr/>
      <dgm:t>
        <a:bodyPr/>
        <a:lstStyle/>
        <a:p>
          <a:endParaRPr lang="el-GR" dirty="0"/>
        </a:p>
      </dgm:t>
    </dgm:pt>
    <dgm:pt modelId="{61C941D0-AB0A-4D0A-9ACB-2F3984F138A5}" type="parTrans" cxnId="{A130CFD7-56CC-480D-8877-6525D53DEB4D}">
      <dgm:prSet/>
      <dgm:spPr/>
      <dgm:t>
        <a:bodyPr/>
        <a:lstStyle/>
        <a:p>
          <a:endParaRPr lang="el-GR"/>
        </a:p>
      </dgm:t>
    </dgm:pt>
    <dgm:pt modelId="{2A5EB43C-1049-4428-B152-AEB3E0D415E2}" type="sibTrans" cxnId="{A130CFD7-56CC-480D-8877-6525D53DEB4D}">
      <dgm:prSet/>
      <dgm:spPr/>
      <dgm:t>
        <a:bodyPr/>
        <a:lstStyle/>
        <a:p>
          <a:endParaRPr lang="el-GR"/>
        </a:p>
      </dgm:t>
    </dgm:pt>
    <dgm:pt modelId="{FB041DD7-D81A-4E1D-BA9F-F2A7A90E5B4F}" type="pres">
      <dgm:prSet presAssocID="{C1059228-602C-4C4D-857F-FEEB533EB811}" presName="arrowDiagram" presStyleCnt="0">
        <dgm:presLayoutVars>
          <dgm:chMax val="5"/>
          <dgm:dir/>
          <dgm:resizeHandles val="exact"/>
        </dgm:presLayoutVars>
      </dgm:prSet>
      <dgm:spPr/>
      <dgm:t>
        <a:bodyPr/>
        <a:lstStyle/>
        <a:p>
          <a:endParaRPr lang="el-GR"/>
        </a:p>
      </dgm:t>
    </dgm:pt>
    <dgm:pt modelId="{93DD95D6-FDB8-45A4-9B56-0152C13CE371}" type="pres">
      <dgm:prSet presAssocID="{C1059228-602C-4C4D-857F-FEEB533EB811}" presName="arrow" presStyleLbl="bgShp" presStyleIdx="0" presStyleCnt="1"/>
      <dgm:spPr>
        <a:solidFill>
          <a:schemeClr val="accent1">
            <a:lumMod val="40000"/>
            <a:lumOff val="60000"/>
          </a:schemeClr>
        </a:solidFill>
      </dgm:spPr>
    </dgm:pt>
    <dgm:pt modelId="{E9160D5A-1703-4835-BAA1-58C9B37B23B1}" type="pres">
      <dgm:prSet presAssocID="{C1059228-602C-4C4D-857F-FEEB533EB811}" presName="arrowDiagram1" presStyleCnt="0">
        <dgm:presLayoutVars>
          <dgm:bulletEnabled val="1"/>
        </dgm:presLayoutVars>
      </dgm:prSet>
      <dgm:spPr/>
    </dgm:pt>
    <dgm:pt modelId="{A2C9CB50-8CF3-44AC-ACE3-53508248894F}" type="pres">
      <dgm:prSet presAssocID="{E687D1F4-EB38-4E8C-A360-1D21C0A38854}" presName="bullet1" presStyleLbl="node1" presStyleIdx="0" presStyleCnt="1"/>
      <dgm:spPr/>
    </dgm:pt>
    <dgm:pt modelId="{3801747D-866F-446B-B87B-6791894E0F2B}" type="pres">
      <dgm:prSet presAssocID="{E687D1F4-EB38-4E8C-A360-1D21C0A38854}" presName="textBox1" presStyleLbl="revTx" presStyleIdx="0" presStyleCnt="1" custLinFactNeighborX="-70503" custLinFactNeighborY="971">
        <dgm:presLayoutVars>
          <dgm:bulletEnabled val="1"/>
        </dgm:presLayoutVars>
      </dgm:prSet>
      <dgm:spPr/>
      <dgm:t>
        <a:bodyPr/>
        <a:lstStyle/>
        <a:p>
          <a:endParaRPr lang="el-GR"/>
        </a:p>
      </dgm:t>
    </dgm:pt>
  </dgm:ptLst>
  <dgm:cxnLst>
    <dgm:cxn modelId="{61873D56-7EE0-46DE-93F4-43A6A2AB1BC5}" type="presOf" srcId="{C1059228-602C-4C4D-857F-FEEB533EB811}" destId="{FB041DD7-D81A-4E1D-BA9F-F2A7A90E5B4F}" srcOrd="0" destOrd="0" presId="urn:microsoft.com/office/officeart/2005/8/layout/arrow2"/>
    <dgm:cxn modelId="{A130CFD7-56CC-480D-8877-6525D53DEB4D}" srcId="{C1059228-602C-4C4D-857F-FEEB533EB811}" destId="{E687D1F4-EB38-4E8C-A360-1D21C0A38854}" srcOrd="0" destOrd="0" parTransId="{61C941D0-AB0A-4D0A-9ACB-2F3984F138A5}" sibTransId="{2A5EB43C-1049-4428-B152-AEB3E0D415E2}"/>
    <dgm:cxn modelId="{3465C736-70BA-43FE-A5CB-6132E726922E}" type="presOf" srcId="{E687D1F4-EB38-4E8C-A360-1D21C0A38854}" destId="{3801747D-866F-446B-B87B-6791894E0F2B}" srcOrd="0" destOrd="0" presId="urn:microsoft.com/office/officeart/2005/8/layout/arrow2"/>
    <dgm:cxn modelId="{EA61D66B-C900-483E-B730-91DF8452DC6E}" type="presParOf" srcId="{FB041DD7-D81A-4E1D-BA9F-F2A7A90E5B4F}" destId="{93DD95D6-FDB8-45A4-9B56-0152C13CE371}" srcOrd="0" destOrd="0" presId="urn:microsoft.com/office/officeart/2005/8/layout/arrow2"/>
    <dgm:cxn modelId="{7D4E55AB-6C9E-44C9-8F24-B7936D3445B1}" type="presParOf" srcId="{FB041DD7-D81A-4E1D-BA9F-F2A7A90E5B4F}" destId="{E9160D5A-1703-4835-BAA1-58C9B37B23B1}" srcOrd="1" destOrd="0" presId="urn:microsoft.com/office/officeart/2005/8/layout/arrow2"/>
    <dgm:cxn modelId="{DAAD2A45-846E-450B-A501-7AF4B883F632}" type="presParOf" srcId="{E9160D5A-1703-4835-BAA1-58C9B37B23B1}" destId="{A2C9CB50-8CF3-44AC-ACE3-53508248894F}" srcOrd="0" destOrd="0" presId="urn:microsoft.com/office/officeart/2005/8/layout/arrow2"/>
    <dgm:cxn modelId="{664B89F7-4C63-482B-9253-DB2FFE1EDFD1}" type="presParOf" srcId="{E9160D5A-1703-4835-BAA1-58C9B37B23B1}" destId="{3801747D-866F-446B-B87B-6791894E0F2B}" srcOrd="1"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8990DB-D2C9-4896-9921-CFEB0BA06793}" type="doc">
      <dgm:prSet loTypeId="urn:microsoft.com/office/officeart/2005/8/layout/cycle6" loCatId="cycle" qsTypeId="urn:microsoft.com/office/officeart/2005/8/quickstyle/simple1" qsCatId="simple" csTypeId="urn:microsoft.com/office/officeart/2005/8/colors/accent3_1" csCatId="accent3" phldr="1"/>
      <dgm:spPr/>
      <dgm:t>
        <a:bodyPr/>
        <a:lstStyle/>
        <a:p>
          <a:endParaRPr lang="el-GR"/>
        </a:p>
      </dgm:t>
    </dgm:pt>
    <dgm:pt modelId="{68E5D467-1588-403D-80FF-6F64E4693C02}">
      <dgm:prSet phldrT="[Text]" custT="1"/>
      <dgm:spPr>
        <a:ln>
          <a:solidFill>
            <a:schemeClr val="tx2">
              <a:lumMod val="40000"/>
              <a:lumOff val="60000"/>
            </a:schemeClr>
          </a:solidFill>
        </a:ln>
        <a:effectLst/>
      </dgm:spPr>
      <dgm:t>
        <a:bodyPr/>
        <a:lstStyle/>
        <a:p>
          <a:r>
            <a:rPr lang="en-US" sz="1200" dirty="0" smtClean="0">
              <a:solidFill>
                <a:srgbClr val="1D427E"/>
              </a:solidFill>
              <a:latin typeface="Calibri" pitchFamily="34" charset="0"/>
              <a:cs typeface="Calibri" pitchFamily="34" charset="0"/>
            </a:rPr>
            <a:t>Energy saving in buildings</a:t>
          </a:r>
          <a:endParaRPr lang="el-GR" sz="1200" dirty="0">
            <a:solidFill>
              <a:srgbClr val="1D427E"/>
            </a:solidFill>
            <a:latin typeface="Calibri" pitchFamily="34" charset="0"/>
            <a:cs typeface="Calibri" pitchFamily="34" charset="0"/>
          </a:endParaRPr>
        </a:p>
      </dgm:t>
    </dgm:pt>
    <dgm:pt modelId="{D0D88866-63F6-47D8-BE41-DBDA107F781A}" type="parTrans" cxnId="{8818B004-1E1A-40FD-B15F-55DFB1184CE4}">
      <dgm:prSet/>
      <dgm:spPr/>
      <dgm:t>
        <a:bodyPr/>
        <a:lstStyle/>
        <a:p>
          <a:endParaRPr lang="el-GR" sz="1500"/>
        </a:p>
      </dgm:t>
    </dgm:pt>
    <dgm:pt modelId="{6698ADBA-946B-4E7D-9AB8-454ACCDEC0CE}" type="sibTrans" cxnId="{8818B004-1E1A-40FD-B15F-55DFB1184CE4}">
      <dgm:prSet>
        <dgm:style>
          <a:lnRef idx="2">
            <a:schemeClr val="accent4"/>
          </a:lnRef>
          <a:fillRef idx="0">
            <a:schemeClr val="accent4"/>
          </a:fillRef>
          <a:effectRef idx="1">
            <a:schemeClr val="accent4"/>
          </a:effectRef>
          <a:fontRef idx="minor">
            <a:schemeClr val="tx1"/>
          </a:fontRef>
        </dgm:style>
      </dgm:prSet>
      <dgm:spPr/>
      <dgm:t>
        <a:bodyPr/>
        <a:lstStyle/>
        <a:p>
          <a:endParaRPr lang="el-GR" sz="1500"/>
        </a:p>
      </dgm:t>
    </dgm:pt>
    <dgm:pt modelId="{97B11E5D-1DFE-4E4E-92FC-163B94F8B7C1}">
      <dgm:prSet phldrT="[Text]" custT="1"/>
      <dgm:spPr>
        <a:ln>
          <a:solidFill>
            <a:schemeClr val="tx2">
              <a:lumMod val="40000"/>
              <a:lumOff val="60000"/>
            </a:schemeClr>
          </a:solidFill>
        </a:ln>
        <a:effectLst/>
      </dgm:spPr>
      <dgm:t>
        <a:bodyPr/>
        <a:lstStyle/>
        <a:p>
          <a:r>
            <a:rPr lang="en-US" sz="1200" dirty="0" smtClean="0">
              <a:solidFill>
                <a:srgbClr val="1D427E"/>
              </a:solidFill>
              <a:latin typeface="Calibri" pitchFamily="34" charset="0"/>
              <a:cs typeface="Calibri" pitchFamily="34" charset="0"/>
            </a:rPr>
            <a:t>Reduction in consumables</a:t>
          </a:r>
          <a:endParaRPr lang="el-GR" sz="1200" dirty="0">
            <a:solidFill>
              <a:srgbClr val="1D427E"/>
            </a:solidFill>
            <a:latin typeface="Calibri" pitchFamily="34" charset="0"/>
            <a:cs typeface="Calibri" pitchFamily="34" charset="0"/>
          </a:endParaRPr>
        </a:p>
      </dgm:t>
    </dgm:pt>
    <dgm:pt modelId="{CDD7CAA1-D9E2-443A-9981-BE9B397BE5D8}" type="parTrans" cxnId="{DFA4596C-D0F6-48EC-8E75-68407E90A3A9}">
      <dgm:prSet/>
      <dgm:spPr/>
      <dgm:t>
        <a:bodyPr/>
        <a:lstStyle/>
        <a:p>
          <a:endParaRPr lang="el-GR" sz="1500"/>
        </a:p>
      </dgm:t>
    </dgm:pt>
    <dgm:pt modelId="{105F821E-A79F-4AB4-A1C1-39FD0A7C35C6}" type="sibTrans" cxnId="{DFA4596C-D0F6-48EC-8E75-68407E90A3A9}">
      <dgm:prSet>
        <dgm:style>
          <a:lnRef idx="2">
            <a:schemeClr val="accent4"/>
          </a:lnRef>
          <a:fillRef idx="0">
            <a:schemeClr val="accent4"/>
          </a:fillRef>
          <a:effectRef idx="1">
            <a:schemeClr val="accent4"/>
          </a:effectRef>
          <a:fontRef idx="minor">
            <a:schemeClr val="tx1"/>
          </a:fontRef>
        </dgm:style>
      </dgm:prSet>
      <dgm:spPr/>
      <dgm:t>
        <a:bodyPr/>
        <a:lstStyle/>
        <a:p>
          <a:endParaRPr lang="el-GR" sz="1500"/>
        </a:p>
      </dgm:t>
    </dgm:pt>
    <dgm:pt modelId="{51F300E7-A579-4840-9612-51B283941A35}">
      <dgm:prSet phldrT="[Text]" custT="1"/>
      <dgm:spPr>
        <a:ln>
          <a:solidFill>
            <a:schemeClr val="tx2">
              <a:lumMod val="40000"/>
              <a:lumOff val="60000"/>
            </a:schemeClr>
          </a:solidFill>
        </a:ln>
        <a:effectLst/>
      </dgm:spPr>
      <dgm:t>
        <a:bodyPr/>
        <a:lstStyle/>
        <a:p>
          <a:r>
            <a:rPr lang="en-US" sz="1200" dirty="0" smtClean="0">
              <a:solidFill>
                <a:srgbClr val="1D427E"/>
              </a:solidFill>
              <a:latin typeface="Calibri" pitchFamily="34" charset="0"/>
              <a:cs typeface="Calibri" pitchFamily="34" charset="0"/>
            </a:rPr>
            <a:t>Internal operating procedures automation and promotion of electronic banking</a:t>
          </a:r>
          <a:endParaRPr lang="el-GR" sz="1200" dirty="0">
            <a:solidFill>
              <a:srgbClr val="1D427E"/>
            </a:solidFill>
            <a:latin typeface="Calibri" pitchFamily="34" charset="0"/>
            <a:cs typeface="Calibri" pitchFamily="34" charset="0"/>
          </a:endParaRPr>
        </a:p>
      </dgm:t>
    </dgm:pt>
    <dgm:pt modelId="{77B220D1-50A3-4365-BF3C-1B9B8A718C1C}" type="parTrans" cxnId="{5324CDF4-F9FD-4F36-89FC-066150AB5572}">
      <dgm:prSet/>
      <dgm:spPr/>
      <dgm:t>
        <a:bodyPr/>
        <a:lstStyle/>
        <a:p>
          <a:endParaRPr lang="el-GR" sz="1500"/>
        </a:p>
      </dgm:t>
    </dgm:pt>
    <dgm:pt modelId="{581222E7-45D8-4AC7-B2A9-8F2C9FA7ABBE}" type="sibTrans" cxnId="{5324CDF4-F9FD-4F36-89FC-066150AB5572}">
      <dgm:prSet>
        <dgm:style>
          <a:lnRef idx="2">
            <a:schemeClr val="accent4"/>
          </a:lnRef>
          <a:fillRef idx="0">
            <a:schemeClr val="accent4"/>
          </a:fillRef>
          <a:effectRef idx="1">
            <a:schemeClr val="accent4"/>
          </a:effectRef>
          <a:fontRef idx="minor">
            <a:schemeClr val="tx1"/>
          </a:fontRef>
        </dgm:style>
      </dgm:prSet>
      <dgm:spPr/>
      <dgm:t>
        <a:bodyPr/>
        <a:lstStyle/>
        <a:p>
          <a:endParaRPr lang="el-GR" sz="1500"/>
        </a:p>
      </dgm:t>
    </dgm:pt>
    <dgm:pt modelId="{7B0C3E93-38B1-47AF-8E52-0E9632A9CDD5}">
      <dgm:prSet phldrT="[Text]" custT="1"/>
      <dgm:spPr>
        <a:ln>
          <a:solidFill>
            <a:schemeClr val="tx2">
              <a:lumMod val="40000"/>
              <a:lumOff val="60000"/>
            </a:schemeClr>
          </a:solidFill>
        </a:ln>
        <a:effectLst/>
      </dgm:spPr>
      <dgm:t>
        <a:bodyPr/>
        <a:lstStyle/>
        <a:p>
          <a:r>
            <a:rPr lang="en-US" sz="1200" dirty="0" smtClean="0">
              <a:solidFill>
                <a:srgbClr val="1D427E"/>
              </a:solidFill>
              <a:latin typeface="Calibri" pitchFamily="34" charset="0"/>
              <a:cs typeface="Calibri" pitchFamily="34" charset="0"/>
            </a:rPr>
            <a:t>Business and educational travel</a:t>
          </a:r>
          <a:endParaRPr lang="el-GR" sz="1200" dirty="0">
            <a:solidFill>
              <a:srgbClr val="1D427E"/>
            </a:solidFill>
            <a:latin typeface="Calibri" pitchFamily="34" charset="0"/>
            <a:cs typeface="Calibri" pitchFamily="34" charset="0"/>
          </a:endParaRPr>
        </a:p>
      </dgm:t>
    </dgm:pt>
    <dgm:pt modelId="{6FE568C9-F88E-4A92-A703-0435C4DA2F84}" type="parTrans" cxnId="{708C5C14-A107-4AC0-BC7D-8A01BE1E9285}">
      <dgm:prSet/>
      <dgm:spPr/>
      <dgm:t>
        <a:bodyPr/>
        <a:lstStyle/>
        <a:p>
          <a:endParaRPr lang="el-GR" sz="1500"/>
        </a:p>
      </dgm:t>
    </dgm:pt>
    <dgm:pt modelId="{CD863748-9227-4D7B-ABB3-DC52D235DCA1}" type="sibTrans" cxnId="{708C5C14-A107-4AC0-BC7D-8A01BE1E9285}">
      <dgm:prSet>
        <dgm:style>
          <a:lnRef idx="2">
            <a:schemeClr val="accent4"/>
          </a:lnRef>
          <a:fillRef idx="0">
            <a:schemeClr val="accent4"/>
          </a:fillRef>
          <a:effectRef idx="1">
            <a:schemeClr val="accent4"/>
          </a:effectRef>
          <a:fontRef idx="minor">
            <a:schemeClr val="tx1"/>
          </a:fontRef>
        </dgm:style>
      </dgm:prSet>
      <dgm:spPr/>
      <dgm:t>
        <a:bodyPr/>
        <a:lstStyle/>
        <a:p>
          <a:endParaRPr lang="el-GR" sz="1500"/>
        </a:p>
      </dgm:t>
    </dgm:pt>
    <dgm:pt modelId="{9FE615B8-E95C-4022-8DB6-E588B65AF313}" type="pres">
      <dgm:prSet presAssocID="{A08990DB-D2C9-4896-9921-CFEB0BA06793}" presName="cycle" presStyleCnt="0">
        <dgm:presLayoutVars>
          <dgm:dir/>
          <dgm:resizeHandles val="exact"/>
        </dgm:presLayoutVars>
      </dgm:prSet>
      <dgm:spPr/>
      <dgm:t>
        <a:bodyPr/>
        <a:lstStyle/>
        <a:p>
          <a:endParaRPr lang="el-GR"/>
        </a:p>
      </dgm:t>
    </dgm:pt>
    <dgm:pt modelId="{97D413D3-D893-4AA4-A822-E6CE573D1441}" type="pres">
      <dgm:prSet presAssocID="{68E5D467-1588-403D-80FF-6F64E4693C02}" presName="node" presStyleLbl="node1" presStyleIdx="0" presStyleCnt="4" custScaleX="187858" custScaleY="113512" custRadScaleRad="100003" custRadScaleInc="-1577">
        <dgm:presLayoutVars>
          <dgm:bulletEnabled val="1"/>
        </dgm:presLayoutVars>
      </dgm:prSet>
      <dgm:spPr/>
      <dgm:t>
        <a:bodyPr/>
        <a:lstStyle/>
        <a:p>
          <a:endParaRPr lang="el-GR"/>
        </a:p>
      </dgm:t>
    </dgm:pt>
    <dgm:pt modelId="{58EAA00A-593D-4561-A380-54A36D2B2523}" type="pres">
      <dgm:prSet presAssocID="{68E5D467-1588-403D-80FF-6F64E4693C02}" presName="spNode" presStyleCnt="0"/>
      <dgm:spPr/>
    </dgm:pt>
    <dgm:pt modelId="{D9E3B9E4-76FF-4FC7-8F99-64038EE4153B}" type="pres">
      <dgm:prSet presAssocID="{6698ADBA-946B-4E7D-9AB8-454ACCDEC0CE}" presName="sibTrans" presStyleLbl="sibTrans1D1" presStyleIdx="0" presStyleCnt="4"/>
      <dgm:spPr/>
      <dgm:t>
        <a:bodyPr/>
        <a:lstStyle/>
        <a:p>
          <a:endParaRPr lang="el-GR"/>
        </a:p>
      </dgm:t>
    </dgm:pt>
    <dgm:pt modelId="{8D918E3A-CDB9-49EB-83DC-F8150ED65BDD}" type="pres">
      <dgm:prSet presAssocID="{97B11E5D-1DFE-4E4E-92FC-163B94F8B7C1}" presName="node" presStyleLbl="node1" presStyleIdx="1" presStyleCnt="4" custScaleX="190830" custScaleY="113512">
        <dgm:presLayoutVars>
          <dgm:bulletEnabled val="1"/>
        </dgm:presLayoutVars>
      </dgm:prSet>
      <dgm:spPr/>
      <dgm:t>
        <a:bodyPr/>
        <a:lstStyle/>
        <a:p>
          <a:endParaRPr lang="el-GR"/>
        </a:p>
      </dgm:t>
    </dgm:pt>
    <dgm:pt modelId="{A89ECA4C-BC8B-4663-9CAE-A9BBF943BD53}" type="pres">
      <dgm:prSet presAssocID="{97B11E5D-1DFE-4E4E-92FC-163B94F8B7C1}" presName="spNode" presStyleCnt="0"/>
      <dgm:spPr/>
    </dgm:pt>
    <dgm:pt modelId="{E10D1794-EB65-4779-8866-2C70DF0DD14C}" type="pres">
      <dgm:prSet presAssocID="{105F821E-A79F-4AB4-A1C1-39FD0A7C35C6}" presName="sibTrans" presStyleLbl="sibTrans1D1" presStyleIdx="1" presStyleCnt="4"/>
      <dgm:spPr/>
      <dgm:t>
        <a:bodyPr/>
        <a:lstStyle/>
        <a:p>
          <a:endParaRPr lang="el-GR"/>
        </a:p>
      </dgm:t>
    </dgm:pt>
    <dgm:pt modelId="{DC556AFA-E171-4FEA-AB27-2E67DB512D9C}" type="pres">
      <dgm:prSet presAssocID="{51F300E7-A579-4840-9612-51B283941A35}" presName="node" presStyleLbl="node1" presStyleIdx="2" presStyleCnt="4" custScaleX="201953" custScaleY="113512">
        <dgm:presLayoutVars>
          <dgm:bulletEnabled val="1"/>
        </dgm:presLayoutVars>
      </dgm:prSet>
      <dgm:spPr/>
      <dgm:t>
        <a:bodyPr/>
        <a:lstStyle/>
        <a:p>
          <a:endParaRPr lang="el-GR"/>
        </a:p>
      </dgm:t>
    </dgm:pt>
    <dgm:pt modelId="{E911CC95-5512-426A-8EC9-941EDF2C682E}" type="pres">
      <dgm:prSet presAssocID="{51F300E7-A579-4840-9612-51B283941A35}" presName="spNode" presStyleCnt="0"/>
      <dgm:spPr/>
    </dgm:pt>
    <dgm:pt modelId="{9759A2D4-C391-4ACE-980D-8A602C2824EE}" type="pres">
      <dgm:prSet presAssocID="{581222E7-45D8-4AC7-B2A9-8F2C9FA7ABBE}" presName="sibTrans" presStyleLbl="sibTrans1D1" presStyleIdx="2" presStyleCnt="4"/>
      <dgm:spPr/>
      <dgm:t>
        <a:bodyPr/>
        <a:lstStyle/>
        <a:p>
          <a:endParaRPr lang="el-GR"/>
        </a:p>
      </dgm:t>
    </dgm:pt>
    <dgm:pt modelId="{6B9143F2-27FB-43F1-B2D1-73A070EDFA1B}" type="pres">
      <dgm:prSet presAssocID="{7B0C3E93-38B1-47AF-8E52-0E9632A9CDD5}" presName="node" presStyleLbl="node1" presStyleIdx="3" presStyleCnt="4" custScaleX="198981" custScaleY="113512" custRadScaleRad="96606" custRadScaleInc="1679">
        <dgm:presLayoutVars>
          <dgm:bulletEnabled val="1"/>
        </dgm:presLayoutVars>
      </dgm:prSet>
      <dgm:spPr/>
      <dgm:t>
        <a:bodyPr/>
        <a:lstStyle/>
        <a:p>
          <a:endParaRPr lang="el-GR"/>
        </a:p>
      </dgm:t>
    </dgm:pt>
    <dgm:pt modelId="{9548713C-240B-480B-9AC6-0B0D2B579870}" type="pres">
      <dgm:prSet presAssocID="{7B0C3E93-38B1-47AF-8E52-0E9632A9CDD5}" presName="spNode" presStyleCnt="0"/>
      <dgm:spPr/>
    </dgm:pt>
    <dgm:pt modelId="{683847C6-879C-41C7-99EA-7EC02BBD2CE2}" type="pres">
      <dgm:prSet presAssocID="{CD863748-9227-4D7B-ABB3-DC52D235DCA1}" presName="sibTrans" presStyleLbl="sibTrans1D1" presStyleIdx="3" presStyleCnt="4"/>
      <dgm:spPr/>
      <dgm:t>
        <a:bodyPr/>
        <a:lstStyle/>
        <a:p>
          <a:endParaRPr lang="el-GR"/>
        </a:p>
      </dgm:t>
    </dgm:pt>
  </dgm:ptLst>
  <dgm:cxnLst>
    <dgm:cxn modelId="{F90B9C43-04CB-4D63-BF12-95C974CDA1AE}" type="presOf" srcId="{7B0C3E93-38B1-47AF-8E52-0E9632A9CDD5}" destId="{6B9143F2-27FB-43F1-B2D1-73A070EDFA1B}" srcOrd="0" destOrd="0" presId="urn:microsoft.com/office/officeart/2005/8/layout/cycle6"/>
    <dgm:cxn modelId="{AFA8445B-9F2C-4C13-A4FB-EE0E78E473B0}" type="presOf" srcId="{A08990DB-D2C9-4896-9921-CFEB0BA06793}" destId="{9FE615B8-E95C-4022-8DB6-E588B65AF313}" srcOrd="0" destOrd="0" presId="urn:microsoft.com/office/officeart/2005/8/layout/cycle6"/>
    <dgm:cxn modelId="{5324CDF4-F9FD-4F36-89FC-066150AB5572}" srcId="{A08990DB-D2C9-4896-9921-CFEB0BA06793}" destId="{51F300E7-A579-4840-9612-51B283941A35}" srcOrd="2" destOrd="0" parTransId="{77B220D1-50A3-4365-BF3C-1B9B8A718C1C}" sibTransId="{581222E7-45D8-4AC7-B2A9-8F2C9FA7ABBE}"/>
    <dgm:cxn modelId="{DFA4596C-D0F6-48EC-8E75-68407E90A3A9}" srcId="{A08990DB-D2C9-4896-9921-CFEB0BA06793}" destId="{97B11E5D-1DFE-4E4E-92FC-163B94F8B7C1}" srcOrd="1" destOrd="0" parTransId="{CDD7CAA1-D9E2-443A-9981-BE9B397BE5D8}" sibTransId="{105F821E-A79F-4AB4-A1C1-39FD0A7C35C6}"/>
    <dgm:cxn modelId="{0B4BE17A-9236-4066-87E2-11907C2A5A30}" type="presOf" srcId="{97B11E5D-1DFE-4E4E-92FC-163B94F8B7C1}" destId="{8D918E3A-CDB9-49EB-83DC-F8150ED65BDD}" srcOrd="0" destOrd="0" presId="urn:microsoft.com/office/officeart/2005/8/layout/cycle6"/>
    <dgm:cxn modelId="{48079A8D-9AB8-46A0-AD5E-5BF2456D9B4D}" type="presOf" srcId="{51F300E7-A579-4840-9612-51B283941A35}" destId="{DC556AFA-E171-4FEA-AB27-2E67DB512D9C}" srcOrd="0" destOrd="0" presId="urn:microsoft.com/office/officeart/2005/8/layout/cycle6"/>
    <dgm:cxn modelId="{708C5C14-A107-4AC0-BC7D-8A01BE1E9285}" srcId="{A08990DB-D2C9-4896-9921-CFEB0BA06793}" destId="{7B0C3E93-38B1-47AF-8E52-0E9632A9CDD5}" srcOrd="3" destOrd="0" parTransId="{6FE568C9-F88E-4A92-A703-0435C4DA2F84}" sibTransId="{CD863748-9227-4D7B-ABB3-DC52D235DCA1}"/>
    <dgm:cxn modelId="{AE0E2FA0-37E7-470D-B754-918B2A539A2F}" type="presOf" srcId="{68E5D467-1588-403D-80FF-6F64E4693C02}" destId="{97D413D3-D893-4AA4-A822-E6CE573D1441}" srcOrd="0" destOrd="0" presId="urn:microsoft.com/office/officeart/2005/8/layout/cycle6"/>
    <dgm:cxn modelId="{9F7F9FC8-6B35-4D1C-BC3C-B9D3B12A8EBE}" type="presOf" srcId="{105F821E-A79F-4AB4-A1C1-39FD0A7C35C6}" destId="{E10D1794-EB65-4779-8866-2C70DF0DD14C}" srcOrd="0" destOrd="0" presId="urn:microsoft.com/office/officeart/2005/8/layout/cycle6"/>
    <dgm:cxn modelId="{DB7CE1B5-2FC7-44B9-BF4A-EBB6EAB6A537}" type="presOf" srcId="{6698ADBA-946B-4E7D-9AB8-454ACCDEC0CE}" destId="{D9E3B9E4-76FF-4FC7-8F99-64038EE4153B}" srcOrd="0" destOrd="0" presId="urn:microsoft.com/office/officeart/2005/8/layout/cycle6"/>
    <dgm:cxn modelId="{2876E39F-6451-4B62-AB54-D071CFFE83A5}" type="presOf" srcId="{581222E7-45D8-4AC7-B2A9-8F2C9FA7ABBE}" destId="{9759A2D4-C391-4ACE-980D-8A602C2824EE}" srcOrd="0" destOrd="0" presId="urn:microsoft.com/office/officeart/2005/8/layout/cycle6"/>
    <dgm:cxn modelId="{8818B004-1E1A-40FD-B15F-55DFB1184CE4}" srcId="{A08990DB-D2C9-4896-9921-CFEB0BA06793}" destId="{68E5D467-1588-403D-80FF-6F64E4693C02}" srcOrd="0" destOrd="0" parTransId="{D0D88866-63F6-47D8-BE41-DBDA107F781A}" sibTransId="{6698ADBA-946B-4E7D-9AB8-454ACCDEC0CE}"/>
    <dgm:cxn modelId="{B8423974-EFD1-4994-8089-2ABDA4B223AE}" type="presOf" srcId="{CD863748-9227-4D7B-ABB3-DC52D235DCA1}" destId="{683847C6-879C-41C7-99EA-7EC02BBD2CE2}" srcOrd="0" destOrd="0" presId="urn:microsoft.com/office/officeart/2005/8/layout/cycle6"/>
    <dgm:cxn modelId="{A2991B85-83A2-4776-8680-7B76AA869F35}" type="presParOf" srcId="{9FE615B8-E95C-4022-8DB6-E588B65AF313}" destId="{97D413D3-D893-4AA4-A822-E6CE573D1441}" srcOrd="0" destOrd="0" presId="urn:microsoft.com/office/officeart/2005/8/layout/cycle6"/>
    <dgm:cxn modelId="{E189A943-2244-4C92-B849-F651AC64F379}" type="presParOf" srcId="{9FE615B8-E95C-4022-8DB6-E588B65AF313}" destId="{58EAA00A-593D-4561-A380-54A36D2B2523}" srcOrd="1" destOrd="0" presId="urn:microsoft.com/office/officeart/2005/8/layout/cycle6"/>
    <dgm:cxn modelId="{EC747104-7DA0-4049-8F64-A3B6A38FEFAE}" type="presParOf" srcId="{9FE615B8-E95C-4022-8DB6-E588B65AF313}" destId="{D9E3B9E4-76FF-4FC7-8F99-64038EE4153B}" srcOrd="2" destOrd="0" presId="urn:microsoft.com/office/officeart/2005/8/layout/cycle6"/>
    <dgm:cxn modelId="{0156BDC5-B6CF-4878-8768-1237F1A15F09}" type="presParOf" srcId="{9FE615B8-E95C-4022-8DB6-E588B65AF313}" destId="{8D918E3A-CDB9-49EB-83DC-F8150ED65BDD}" srcOrd="3" destOrd="0" presId="urn:microsoft.com/office/officeart/2005/8/layout/cycle6"/>
    <dgm:cxn modelId="{B4FC706A-D7E0-4B63-9D38-F1149D2CFFF8}" type="presParOf" srcId="{9FE615B8-E95C-4022-8DB6-E588B65AF313}" destId="{A89ECA4C-BC8B-4663-9CAE-A9BBF943BD53}" srcOrd="4" destOrd="0" presId="urn:microsoft.com/office/officeart/2005/8/layout/cycle6"/>
    <dgm:cxn modelId="{197F27E0-4B2B-434A-BE5F-720B1D3BB6CE}" type="presParOf" srcId="{9FE615B8-E95C-4022-8DB6-E588B65AF313}" destId="{E10D1794-EB65-4779-8866-2C70DF0DD14C}" srcOrd="5" destOrd="0" presId="urn:microsoft.com/office/officeart/2005/8/layout/cycle6"/>
    <dgm:cxn modelId="{EB167687-0189-456B-A0F2-FAD726AC4BCC}" type="presParOf" srcId="{9FE615B8-E95C-4022-8DB6-E588B65AF313}" destId="{DC556AFA-E171-4FEA-AB27-2E67DB512D9C}" srcOrd="6" destOrd="0" presId="urn:microsoft.com/office/officeart/2005/8/layout/cycle6"/>
    <dgm:cxn modelId="{75AF9506-C71C-41B7-96C8-586D17FB797B}" type="presParOf" srcId="{9FE615B8-E95C-4022-8DB6-E588B65AF313}" destId="{E911CC95-5512-426A-8EC9-941EDF2C682E}" srcOrd="7" destOrd="0" presId="urn:microsoft.com/office/officeart/2005/8/layout/cycle6"/>
    <dgm:cxn modelId="{7AA3768B-EF2C-47F2-B8AE-39F351A1745F}" type="presParOf" srcId="{9FE615B8-E95C-4022-8DB6-E588B65AF313}" destId="{9759A2D4-C391-4ACE-980D-8A602C2824EE}" srcOrd="8" destOrd="0" presId="urn:microsoft.com/office/officeart/2005/8/layout/cycle6"/>
    <dgm:cxn modelId="{D50F3ACB-A4CC-4B6D-9CA1-2E32C6CD0A58}" type="presParOf" srcId="{9FE615B8-E95C-4022-8DB6-E588B65AF313}" destId="{6B9143F2-27FB-43F1-B2D1-73A070EDFA1B}" srcOrd="9" destOrd="0" presId="urn:microsoft.com/office/officeart/2005/8/layout/cycle6"/>
    <dgm:cxn modelId="{E1AF873A-E584-4B94-A0F8-D94E241188BB}" type="presParOf" srcId="{9FE615B8-E95C-4022-8DB6-E588B65AF313}" destId="{9548713C-240B-480B-9AC6-0B0D2B579870}" srcOrd="10" destOrd="0" presId="urn:microsoft.com/office/officeart/2005/8/layout/cycle6"/>
    <dgm:cxn modelId="{A9208062-17F2-4364-AEC1-EA9EF1FB32EB}" type="presParOf" srcId="{9FE615B8-E95C-4022-8DB6-E588B65AF313}" destId="{683847C6-879C-41C7-99EA-7EC02BBD2CE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607DC-187C-42C1-9398-6152D05A5FEF}">
      <dsp:nvSpPr>
        <dsp:cNvPr id="0" name=""/>
        <dsp:cNvSpPr/>
      </dsp:nvSpPr>
      <dsp:spPr>
        <a:xfrm>
          <a:off x="1639986" y="305572"/>
          <a:ext cx="4340165" cy="3948943"/>
        </a:xfrm>
        <a:prstGeom prst="pie">
          <a:avLst>
            <a:gd name="adj1" fmla="val 16200000"/>
            <a:gd name="adj2" fmla="val 180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lvl="0" algn="l" defTabSz="711200">
            <a:lnSpc>
              <a:spcPct val="90000"/>
            </a:lnSpc>
            <a:spcBef>
              <a:spcPct val="0"/>
            </a:spcBef>
            <a:spcAft>
              <a:spcPct val="35000"/>
            </a:spcAft>
          </a:pPr>
          <a:r>
            <a:rPr lang="en-US" sz="1600" b="1" kern="1200" dirty="0" smtClean="0">
              <a:latin typeface="Calibri" pitchFamily="34" charset="0"/>
              <a:cs typeface="Calibri" pitchFamily="34" charset="0"/>
            </a:rPr>
            <a:t>SOCIETY</a:t>
          </a:r>
          <a:endParaRPr lang="el-GR" sz="1600" kern="1200" dirty="0">
            <a:latin typeface="Calibri" pitchFamily="34" charset="0"/>
            <a:cs typeface="Calibri"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itchFamily="34" charset="0"/>
              <a:cs typeface="Calibri" pitchFamily="34" charset="0"/>
            </a:rPr>
            <a:t>Equal opportunities</a:t>
          </a:r>
          <a:endParaRPr lang="el-GR" sz="1400" kern="1200" dirty="0" smtClean="0">
            <a:latin typeface="Calibri" pitchFamily="34" charset="0"/>
            <a:cs typeface="Calibri"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itchFamily="34" charset="0"/>
              <a:cs typeface="Calibri" pitchFamily="34" charset="0"/>
            </a:rPr>
            <a:t>Human Rights</a:t>
          </a:r>
          <a:endParaRPr lang="el-GR" sz="1400" kern="1200" dirty="0" smtClean="0">
            <a:latin typeface="Calibri" pitchFamily="34" charset="0"/>
            <a:cs typeface="Calibri" pitchFamily="34" charset="0"/>
          </a:endParaRPr>
        </a:p>
      </dsp:txBody>
      <dsp:txXfrm>
        <a:off x="3927357" y="1142372"/>
        <a:ext cx="1550058" cy="1175280"/>
      </dsp:txXfrm>
    </dsp:sp>
    <dsp:sp modelId="{84559742-AB39-4BAA-BEFC-9E1511ABD20C}">
      <dsp:nvSpPr>
        <dsp:cNvPr id="0" name=""/>
        <dsp:cNvSpPr/>
      </dsp:nvSpPr>
      <dsp:spPr>
        <a:xfrm>
          <a:off x="1728481" y="483134"/>
          <a:ext cx="3948943" cy="3948943"/>
        </a:xfrm>
        <a:prstGeom prst="pie">
          <a:avLst>
            <a:gd name="adj1" fmla="val 1800000"/>
            <a:gd name="adj2" fmla="val 900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lvl="0" algn="ctr" defTabSz="711200">
            <a:lnSpc>
              <a:spcPct val="90000"/>
            </a:lnSpc>
            <a:spcBef>
              <a:spcPct val="0"/>
            </a:spcBef>
            <a:spcAft>
              <a:spcPct val="35000"/>
            </a:spcAft>
          </a:pPr>
          <a:r>
            <a:rPr lang="en-US" sz="1600" b="1" kern="1200" dirty="0" smtClean="0">
              <a:latin typeface="Calibri" pitchFamily="34" charset="0"/>
              <a:cs typeface="Calibri" pitchFamily="34" charset="0"/>
            </a:rPr>
            <a:t>ECONOMY</a:t>
          </a:r>
          <a:endParaRPr lang="el-GR" sz="1600" b="1" kern="1200" dirty="0">
            <a:latin typeface="Calibri" pitchFamily="34" charset="0"/>
            <a:cs typeface="Calibri" pitchFamily="34" charset="0"/>
          </a:endParaRPr>
        </a:p>
        <a:p>
          <a:pPr marL="114300" lvl="1" indent="-114300" algn="ctr" defTabSz="622300">
            <a:lnSpc>
              <a:spcPct val="90000"/>
            </a:lnSpc>
            <a:spcBef>
              <a:spcPct val="0"/>
            </a:spcBef>
            <a:spcAft>
              <a:spcPct val="15000"/>
            </a:spcAft>
            <a:buChar char="••"/>
          </a:pPr>
          <a:r>
            <a:rPr lang="en-US" sz="1400" kern="1200" dirty="0" smtClean="0">
              <a:latin typeface="Calibri" pitchFamily="34" charset="0"/>
              <a:cs typeface="Calibri" pitchFamily="34" charset="0"/>
            </a:rPr>
            <a:t>Consistency</a:t>
          </a:r>
          <a:endParaRPr lang="el-GR" sz="1400" kern="1200" dirty="0">
            <a:latin typeface="Calibri" pitchFamily="34" charset="0"/>
            <a:cs typeface="Calibri" pitchFamily="34" charset="0"/>
          </a:endParaRPr>
        </a:p>
        <a:p>
          <a:pPr marL="114300" lvl="1" indent="-114300" algn="ctr" defTabSz="622300">
            <a:lnSpc>
              <a:spcPct val="90000"/>
            </a:lnSpc>
            <a:spcBef>
              <a:spcPct val="0"/>
            </a:spcBef>
            <a:spcAft>
              <a:spcPct val="15000"/>
            </a:spcAft>
            <a:buChar char="••"/>
          </a:pPr>
          <a:r>
            <a:rPr lang="en-US" sz="1400" kern="1200" dirty="0" smtClean="0">
              <a:latin typeface="Calibri" pitchFamily="34" charset="0"/>
              <a:cs typeface="Calibri" pitchFamily="34" charset="0"/>
            </a:rPr>
            <a:t>Profitable growth</a:t>
          </a:r>
          <a:endParaRPr lang="el-GR" sz="1400" kern="1200" dirty="0" smtClean="0">
            <a:latin typeface="Calibri" pitchFamily="34" charset="0"/>
            <a:cs typeface="Calibri" pitchFamily="34" charset="0"/>
          </a:endParaRPr>
        </a:p>
        <a:p>
          <a:pPr marL="114300" lvl="1" indent="-114300" algn="ctr" defTabSz="622300">
            <a:lnSpc>
              <a:spcPct val="90000"/>
            </a:lnSpc>
            <a:spcBef>
              <a:spcPct val="0"/>
            </a:spcBef>
            <a:spcAft>
              <a:spcPct val="15000"/>
            </a:spcAft>
            <a:buChar char="••"/>
          </a:pPr>
          <a:r>
            <a:rPr lang="en-US" sz="1400" kern="1200" dirty="0" smtClean="0">
              <a:latin typeface="Calibri" pitchFamily="34" charset="0"/>
              <a:cs typeface="Calibri" pitchFamily="34" charset="0"/>
            </a:rPr>
            <a:t>Responsible Management</a:t>
          </a:r>
          <a:endParaRPr lang="el-GR" sz="1400" kern="1200" dirty="0" smtClean="0">
            <a:latin typeface="Calibri" pitchFamily="34" charset="0"/>
            <a:cs typeface="Calibri" pitchFamily="34" charset="0"/>
          </a:endParaRPr>
        </a:p>
        <a:p>
          <a:pPr marL="114300" lvl="1" indent="-114300" algn="ctr" defTabSz="622300">
            <a:lnSpc>
              <a:spcPct val="90000"/>
            </a:lnSpc>
            <a:spcBef>
              <a:spcPct val="0"/>
            </a:spcBef>
            <a:spcAft>
              <a:spcPct val="15000"/>
            </a:spcAft>
            <a:buChar char="••"/>
          </a:pPr>
          <a:r>
            <a:rPr lang="en-US" sz="1400" kern="1200" dirty="0" smtClean="0">
              <a:latin typeface="Calibri" pitchFamily="34" charset="0"/>
              <a:cs typeface="Calibri" pitchFamily="34" charset="0"/>
            </a:rPr>
            <a:t>Adequate Dividend</a:t>
          </a:r>
          <a:endParaRPr lang="el-GR" sz="1400" kern="1200" dirty="0" smtClean="0">
            <a:latin typeface="Calibri" pitchFamily="34" charset="0"/>
            <a:cs typeface="Calibri" pitchFamily="34" charset="0"/>
          </a:endParaRPr>
        </a:p>
        <a:p>
          <a:pPr marL="114300" lvl="1" indent="-114300" algn="ctr" defTabSz="622300">
            <a:lnSpc>
              <a:spcPct val="90000"/>
            </a:lnSpc>
            <a:spcBef>
              <a:spcPct val="0"/>
            </a:spcBef>
            <a:spcAft>
              <a:spcPct val="15000"/>
            </a:spcAft>
            <a:buChar char="••"/>
          </a:pPr>
          <a:endParaRPr lang="el-GR" sz="1400" kern="1200" dirty="0" smtClean="0">
            <a:latin typeface="Calibri" pitchFamily="34" charset="0"/>
            <a:cs typeface="Calibri" pitchFamily="34" charset="0"/>
          </a:endParaRPr>
        </a:p>
      </dsp:txBody>
      <dsp:txXfrm>
        <a:off x="2668706" y="3045246"/>
        <a:ext cx="2115505" cy="1034247"/>
      </dsp:txXfrm>
    </dsp:sp>
    <dsp:sp modelId="{4F6123D2-9E71-4A29-9881-FB8886395918}">
      <dsp:nvSpPr>
        <dsp:cNvPr id="0" name=""/>
        <dsp:cNvSpPr/>
      </dsp:nvSpPr>
      <dsp:spPr>
        <a:xfrm>
          <a:off x="1672938" y="305572"/>
          <a:ext cx="3948943" cy="3948943"/>
        </a:xfrm>
        <a:prstGeom prst="pie">
          <a:avLst>
            <a:gd name="adj1" fmla="val 9000000"/>
            <a:gd name="adj2" fmla="val 1620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lvl="0" algn="ctr" defTabSz="711200">
            <a:lnSpc>
              <a:spcPct val="90000"/>
            </a:lnSpc>
            <a:spcBef>
              <a:spcPct val="0"/>
            </a:spcBef>
            <a:spcAft>
              <a:spcPct val="35000"/>
            </a:spcAft>
          </a:pPr>
          <a:r>
            <a:rPr lang="en-US" sz="1600" b="1" kern="1200" dirty="0" smtClean="0">
              <a:latin typeface="Calibri" pitchFamily="34" charset="0"/>
              <a:cs typeface="Calibri" pitchFamily="34" charset="0"/>
            </a:rPr>
            <a:t>ENVIRONMENT</a:t>
          </a:r>
          <a:endParaRPr lang="el-GR" sz="1600" b="1" kern="1200" dirty="0">
            <a:latin typeface="Calibri" pitchFamily="34" charset="0"/>
            <a:cs typeface="Calibri" pitchFamily="34" charset="0"/>
          </a:endParaRPr>
        </a:p>
        <a:p>
          <a:pPr marL="0" lvl="1" indent="0" algn="l" defTabSz="577850">
            <a:lnSpc>
              <a:spcPct val="90000"/>
            </a:lnSpc>
            <a:spcBef>
              <a:spcPct val="0"/>
            </a:spcBef>
            <a:spcAft>
              <a:spcPct val="15000"/>
            </a:spcAft>
            <a:buChar char="••"/>
          </a:pPr>
          <a:r>
            <a:rPr lang="en-US" sz="1300" kern="1200" dirty="0" smtClean="0">
              <a:latin typeface="Calibri" pitchFamily="34" charset="0"/>
              <a:cs typeface="Calibri" pitchFamily="34" charset="0"/>
            </a:rPr>
            <a:t>Natural Resources Management</a:t>
          </a:r>
          <a:endParaRPr lang="el-GR" sz="1300" kern="1200" dirty="0">
            <a:latin typeface="Calibri" pitchFamily="34" charset="0"/>
            <a:cs typeface="Calibri" pitchFamily="34" charset="0"/>
          </a:endParaRPr>
        </a:p>
        <a:p>
          <a:pPr marL="0" lvl="1" indent="0" algn="l" defTabSz="577850">
            <a:lnSpc>
              <a:spcPct val="90000"/>
            </a:lnSpc>
            <a:spcBef>
              <a:spcPct val="0"/>
            </a:spcBef>
            <a:spcAft>
              <a:spcPct val="15000"/>
            </a:spcAft>
            <a:buChar char="••"/>
          </a:pPr>
          <a:r>
            <a:rPr lang="en-US" sz="1300" kern="1200" dirty="0" smtClean="0">
              <a:latin typeface="Calibri" pitchFamily="34" charset="0"/>
              <a:cs typeface="Calibri" pitchFamily="34" charset="0"/>
            </a:rPr>
            <a:t>Reduce Greenhouse Emissions</a:t>
          </a:r>
          <a:endParaRPr lang="el-GR" sz="1300" kern="1200" dirty="0" smtClean="0">
            <a:latin typeface="Calibri" pitchFamily="34" charset="0"/>
            <a:cs typeface="Calibri" pitchFamily="34" charset="0"/>
          </a:endParaRPr>
        </a:p>
      </dsp:txBody>
      <dsp:txXfrm>
        <a:off x="2130358" y="1142372"/>
        <a:ext cx="1410336" cy="1175280"/>
      </dsp:txXfrm>
    </dsp:sp>
    <dsp:sp modelId="{709EF674-F216-4A4A-97F2-0E5DD7419C85}">
      <dsp:nvSpPr>
        <dsp:cNvPr id="0" name=""/>
        <dsp:cNvSpPr/>
      </dsp:nvSpPr>
      <dsp:spPr>
        <a:xfrm>
          <a:off x="1704224" y="15227"/>
          <a:ext cx="4437860" cy="443786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AF6441-3CD9-4A0F-BC11-0D99316D0B17}">
      <dsp:nvSpPr>
        <dsp:cNvPr id="0" name=""/>
        <dsp:cNvSpPr/>
      </dsp:nvSpPr>
      <dsp:spPr>
        <a:xfrm>
          <a:off x="1484023" y="318751"/>
          <a:ext cx="4437860" cy="443786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36F639-3911-496F-837A-B6FBAC2523C4}">
      <dsp:nvSpPr>
        <dsp:cNvPr id="0" name=""/>
        <dsp:cNvSpPr/>
      </dsp:nvSpPr>
      <dsp:spPr>
        <a:xfrm>
          <a:off x="1347829" y="26676"/>
          <a:ext cx="4437860" cy="443786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D95D6-FDB8-45A4-9B56-0152C13CE371}">
      <dsp:nvSpPr>
        <dsp:cNvPr id="0" name=""/>
        <dsp:cNvSpPr/>
      </dsp:nvSpPr>
      <dsp:spPr>
        <a:xfrm>
          <a:off x="1954961" y="0"/>
          <a:ext cx="7600809" cy="4750505"/>
        </a:xfrm>
        <a:prstGeom prst="swooshArrow">
          <a:avLst>
            <a:gd name="adj1" fmla="val 25000"/>
            <a:gd name="adj2" fmla="val 25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A2C9CB50-8CF3-44AC-ACE3-53508248894F}">
      <dsp:nvSpPr>
        <dsp:cNvPr id="0" name=""/>
        <dsp:cNvSpPr/>
      </dsp:nvSpPr>
      <dsp:spPr>
        <a:xfrm>
          <a:off x="7754378" y="963402"/>
          <a:ext cx="562459" cy="562459"/>
        </a:xfrm>
        <a:prstGeom prst="ellips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1747D-866F-446B-B87B-6791894E0F2B}">
      <dsp:nvSpPr>
        <dsp:cNvPr id="0" name=""/>
        <dsp:cNvSpPr/>
      </dsp:nvSpPr>
      <dsp:spPr>
        <a:xfrm>
          <a:off x="2851765" y="1244632"/>
          <a:ext cx="3040323" cy="350587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8036" bIns="0" numCol="1" spcCol="1270" anchor="t" anchorCtr="0">
          <a:noAutofit/>
        </a:bodyPr>
        <a:lstStyle/>
        <a:p>
          <a:pPr lvl="0" algn="r" defTabSz="2889250">
            <a:lnSpc>
              <a:spcPct val="90000"/>
            </a:lnSpc>
            <a:spcBef>
              <a:spcPct val="0"/>
            </a:spcBef>
            <a:spcAft>
              <a:spcPct val="35000"/>
            </a:spcAft>
          </a:pPr>
          <a:endParaRPr lang="el-GR" sz="6500" kern="1200" dirty="0"/>
        </a:p>
      </dsp:txBody>
      <dsp:txXfrm>
        <a:off x="3000181" y="1393048"/>
        <a:ext cx="2743491" cy="3209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413D3-D893-4AA4-A822-E6CE573D1441}">
      <dsp:nvSpPr>
        <dsp:cNvPr id="0" name=""/>
        <dsp:cNvSpPr/>
      </dsp:nvSpPr>
      <dsp:spPr>
        <a:xfrm>
          <a:off x="1710184" y="-40683"/>
          <a:ext cx="1774806" cy="697069"/>
        </a:xfrm>
        <a:prstGeom prst="roundRect">
          <a:avLst/>
        </a:prstGeom>
        <a:solidFill>
          <a:schemeClr val="lt1">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1D427E"/>
              </a:solidFill>
              <a:latin typeface="Calibri" pitchFamily="34" charset="0"/>
              <a:cs typeface="Calibri" pitchFamily="34" charset="0"/>
            </a:rPr>
            <a:t>Energy saving in buildings</a:t>
          </a:r>
          <a:endParaRPr lang="el-GR" sz="1200" kern="1200" dirty="0">
            <a:solidFill>
              <a:srgbClr val="1D427E"/>
            </a:solidFill>
            <a:latin typeface="Calibri" pitchFamily="34" charset="0"/>
            <a:cs typeface="Calibri" pitchFamily="34" charset="0"/>
          </a:endParaRPr>
        </a:p>
      </dsp:txBody>
      <dsp:txXfrm>
        <a:off x="1744212" y="-6655"/>
        <a:ext cx="1706750" cy="629013"/>
      </dsp:txXfrm>
    </dsp:sp>
    <dsp:sp modelId="{D9E3B9E4-76FF-4FC7-8F99-64038EE4153B}">
      <dsp:nvSpPr>
        <dsp:cNvPr id="0" name=""/>
        <dsp:cNvSpPr/>
      </dsp:nvSpPr>
      <dsp:spPr>
        <a:xfrm>
          <a:off x="1396811" y="503022"/>
          <a:ext cx="2031109" cy="2031109"/>
        </a:xfrm>
        <a:custGeom>
          <a:avLst/>
          <a:gdLst/>
          <a:ahLst/>
          <a:cxnLst/>
          <a:rect l="0" t="0" r="0" b="0"/>
          <a:pathLst>
            <a:path>
              <a:moveTo>
                <a:pt x="1556024" y="155761"/>
              </a:moveTo>
              <a:arcTo wR="1015554" hR="1015554" stAng="18129219" swAng="1513278"/>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sp>
    <dsp:sp modelId="{8D918E3A-CDB9-49EB-83DC-F8150ED65BDD}">
      <dsp:nvSpPr>
        <dsp:cNvPr id="0" name=""/>
        <dsp:cNvSpPr/>
      </dsp:nvSpPr>
      <dsp:spPr>
        <a:xfrm>
          <a:off x="2720085" y="974867"/>
          <a:ext cx="1802884" cy="697069"/>
        </a:xfrm>
        <a:prstGeom prst="roundRect">
          <a:avLst/>
        </a:prstGeom>
        <a:solidFill>
          <a:schemeClr val="lt1">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1D427E"/>
              </a:solidFill>
              <a:latin typeface="Calibri" pitchFamily="34" charset="0"/>
              <a:cs typeface="Calibri" pitchFamily="34" charset="0"/>
            </a:rPr>
            <a:t>Reduction in consumables</a:t>
          </a:r>
          <a:endParaRPr lang="el-GR" sz="1200" kern="1200" dirty="0">
            <a:solidFill>
              <a:srgbClr val="1D427E"/>
            </a:solidFill>
            <a:latin typeface="Calibri" pitchFamily="34" charset="0"/>
            <a:cs typeface="Calibri" pitchFamily="34" charset="0"/>
          </a:endParaRPr>
        </a:p>
      </dsp:txBody>
      <dsp:txXfrm>
        <a:off x="2754113" y="1008895"/>
        <a:ext cx="1734828" cy="629013"/>
      </dsp:txXfrm>
    </dsp:sp>
    <dsp:sp modelId="{E10D1794-EB65-4779-8866-2C70DF0DD14C}">
      <dsp:nvSpPr>
        <dsp:cNvPr id="0" name=""/>
        <dsp:cNvSpPr/>
      </dsp:nvSpPr>
      <dsp:spPr>
        <a:xfrm>
          <a:off x="1397968" y="115397"/>
          <a:ext cx="2031109" cy="2031109"/>
        </a:xfrm>
        <a:custGeom>
          <a:avLst/>
          <a:gdLst/>
          <a:ahLst/>
          <a:cxnLst/>
          <a:rect l="0" t="0" r="0" b="0"/>
          <a:pathLst>
            <a:path>
              <a:moveTo>
                <a:pt x="1872616" y="1560345"/>
              </a:moveTo>
              <a:arcTo wR="1015554" hR="1015554" stAng="1946524" swAng="1506952"/>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sp>
    <dsp:sp modelId="{DC556AFA-E171-4FEA-AB27-2E67DB512D9C}">
      <dsp:nvSpPr>
        <dsp:cNvPr id="0" name=""/>
        <dsp:cNvSpPr/>
      </dsp:nvSpPr>
      <dsp:spPr>
        <a:xfrm>
          <a:off x="1651987" y="1990421"/>
          <a:ext cx="1907970" cy="697069"/>
        </a:xfrm>
        <a:prstGeom prst="roundRect">
          <a:avLst/>
        </a:prstGeom>
        <a:solidFill>
          <a:schemeClr val="lt1">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1D427E"/>
              </a:solidFill>
              <a:latin typeface="Calibri" pitchFamily="34" charset="0"/>
              <a:cs typeface="Calibri" pitchFamily="34" charset="0"/>
            </a:rPr>
            <a:t>Internal operating procedures automation and promotion of electronic banking</a:t>
          </a:r>
          <a:endParaRPr lang="el-GR" sz="1200" kern="1200" dirty="0">
            <a:solidFill>
              <a:srgbClr val="1D427E"/>
            </a:solidFill>
            <a:latin typeface="Calibri" pitchFamily="34" charset="0"/>
            <a:cs typeface="Calibri" pitchFamily="34" charset="0"/>
          </a:endParaRPr>
        </a:p>
      </dsp:txBody>
      <dsp:txXfrm>
        <a:off x="1686015" y="2024449"/>
        <a:ext cx="1839914" cy="629013"/>
      </dsp:txXfrm>
    </dsp:sp>
    <dsp:sp modelId="{9759A2D4-C391-4ACE-980D-8A602C2824EE}">
      <dsp:nvSpPr>
        <dsp:cNvPr id="0" name=""/>
        <dsp:cNvSpPr/>
      </dsp:nvSpPr>
      <dsp:spPr>
        <a:xfrm>
          <a:off x="1814805" y="126507"/>
          <a:ext cx="2031109" cy="2031109"/>
        </a:xfrm>
        <a:custGeom>
          <a:avLst/>
          <a:gdLst/>
          <a:ahLst/>
          <a:cxnLst/>
          <a:rect l="0" t="0" r="0" b="0"/>
          <a:pathLst>
            <a:path>
              <a:moveTo>
                <a:pt x="453531" y="1861416"/>
              </a:moveTo>
              <a:arcTo wR="1015554" hR="1015554" stAng="7416096" swAng="1515672"/>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sp>
    <dsp:sp modelId="{6B9143F2-27FB-43F1-B2D1-73A070EDFA1B}">
      <dsp:nvSpPr>
        <dsp:cNvPr id="0" name=""/>
        <dsp:cNvSpPr/>
      </dsp:nvSpPr>
      <dsp:spPr>
        <a:xfrm>
          <a:off x="684978" y="966242"/>
          <a:ext cx="1879891" cy="697069"/>
        </a:xfrm>
        <a:prstGeom prst="roundRect">
          <a:avLst/>
        </a:prstGeom>
        <a:solidFill>
          <a:schemeClr val="lt1">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1D427E"/>
              </a:solidFill>
              <a:latin typeface="Calibri" pitchFamily="34" charset="0"/>
              <a:cs typeface="Calibri" pitchFamily="34" charset="0"/>
            </a:rPr>
            <a:t>Business and educational travel</a:t>
          </a:r>
          <a:endParaRPr lang="el-GR" sz="1200" kern="1200" dirty="0">
            <a:solidFill>
              <a:srgbClr val="1D427E"/>
            </a:solidFill>
            <a:latin typeface="Calibri" pitchFamily="34" charset="0"/>
            <a:cs typeface="Calibri" pitchFamily="34" charset="0"/>
          </a:endParaRPr>
        </a:p>
      </dsp:txBody>
      <dsp:txXfrm>
        <a:off x="719006" y="1000270"/>
        <a:ext cx="1811835" cy="629013"/>
      </dsp:txXfrm>
    </dsp:sp>
    <dsp:sp modelId="{683847C6-879C-41C7-99EA-7EC02BBD2CE2}">
      <dsp:nvSpPr>
        <dsp:cNvPr id="0" name=""/>
        <dsp:cNvSpPr/>
      </dsp:nvSpPr>
      <dsp:spPr>
        <a:xfrm>
          <a:off x="1809506" y="485276"/>
          <a:ext cx="2031109" cy="2031109"/>
        </a:xfrm>
        <a:custGeom>
          <a:avLst/>
          <a:gdLst/>
          <a:ahLst/>
          <a:cxnLst/>
          <a:rect l="0" t="0" r="0" b="0"/>
          <a:pathLst>
            <a:path>
              <a:moveTo>
                <a:pt x="154368" y="477307"/>
              </a:moveTo>
              <a:arcTo wR="1015554" hR="1015554" stAng="12720340" swAng="1440332"/>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5"/>
            <a:ext cx="2949099" cy="497206"/>
          </a:xfrm>
          <a:prstGeom prst="rect">
            <a:avLst/>
          </a:prstGeom>
        </p:spPr>
        <p:txBody>
          <a:bodyPr vert="horz" lIns="93407" tIns="46701" rIns="93407" bIns="46701" rtlCol="0"/>
          <a:lstStyle>
            <a:lvl1pPr algn="l">
              <a:defRPr sz="1300"/>
            </a:lvl1pPr>
          </a:lstStyle>
          <a:p>
            <a:endParaRPr lang="en-GB" dirty="0"/>
          </a:p>
        </p:txBody>
      </p:sp>
      <p:sp>
        <p:nvSpPr>
          <p:cNvPr id="3" name="Date Placeholder 2"/>
          <p:cNvSpPr>
            <a:spLocks noGrp="1"/>
          </p:cNvSpPr>
          <p:nvPr>
            <p:ph type="dt" sz="quarter" idx="1"/>
          </p:nvPr>
        </p:nvSpPr>
        <p:spPr>
          <a:xfrm>
            <a:off x="3854953" y="5"/>
            <a:ext cx="2949099" cy="497206"/>
          </a:xfrm>
          <a:prstGeom prst="rect">
            <a:avLst/>
          </a:prstGeom>
        </p:spPr>
        <p:txBody>
          <a:bodyPr vert="horz" lIns="93407" tIns="46701" rIns="93407" bIns="46701" rtlCol="0"/>
          <a:lstStyle>
            <a:lvl1pPr algn="r">
              <a:defRPr sz="1300"/>
            </a:lvl1pPr>
          </a:lstStyle>
          <a:p>
            <a:fld id="{A812AB98-233C-D548-ACEB-9F403CECE87E}" type="datetimeFigureOut">
              <a:rPr lang="en-GB" smtClean="0"/>
              <a:pPr/>
              <a:t>08/07/2016</a:t>
            </a:fld>
            <a:endParaRPr lang="en-GB" dirty="0"/>
          </a:p>
        </p:txBody>
      </p:sp>
      <p:sp>
        <p:nvSpPr>
          <p:cNvPr id="4" name="Footer Placeholder 3"/>
          <p:cNvSpPr>
            <a:spLocks noGrp="1"/>
          </p:cNvSpPr>
          <p:nvPr>
            <p:ph type="ftr" sz="quarter" idx="2"/>
          </p:nvPr>
        </p:nvSpPr>
        <p:spPr>
          <a:xfrm>
            <a:off x="10" y="9445181"/>
            <a:ext cx="2949099" cy="497206"/>
          </a:xfrm>
          <a:prstGeom prst="rect">
            <a:avLst/>
          </a:prstGeom>
        </p:spPr>
        <p:txBody>
          <a:bodyPr vert="horz" lIns="93407" tIns="46701" rIns="93407" bIns="46701" rtlCol="0" anchor="b"/>
          <a:lstStyle>
            <a:lvl1pPr algn="l">
              <a:defRPr sz="1300"/>
            </a:lvl1pPr>
          </a:lstStyle>
          <a:p>
            <a:endParaRPr lang="en-GB" dirty="0"/>
          </a:p>
        </p:txBody>
      </p:sp>
      <p:sp>
        <p:nvSpPr>
          <p:cNvPr id="5" name="Slide Number Placeholder 4"/>
          <p:cNvSpPr>
            <a:spLocks noGrp="1"/>
          </p:cNvSpPr>
          <p:nvPr>
            <p:ph type="sldNum" sz="quarter" idx="3"/>
          </p:nvPr>
        </p:nvSpPr>
        <p:spPr>
          <a:xfrm>
            <a:off x="3854953" y="9445181"/>
            <a:ext cx="2949099" cy="497206"/>
          </a:xfrm>
          <a:prstGeom prst="rect">
            <a:avLst/>
          </a:prstGeom>
        </p:spPr>
        <p:txBody>
          <a:bodyPr vert="horz" lIns="93407" tIns="46701" rIns="93407" bIns="46701" rtlCol="0" anchor="b"/>
          <a:lstStyle>
            <a:lvl1pPr algn="r">
              <a:defRPr sz="1300"/>
            </a:lvl1pPr>
          </a:lstStyle>
          <a:p>
            <a:fld id="{DD2304DF-96AB-C94E-9449-9BB04683F1DC}" type="slidenum">
              <a:rPr lang="en-GB" smtClean="0"/>
              <a:pPr/>
              <a:t>‹#›</a:t>
            </a:fld>
            <a:endParaRPr lang="en-GB" dirty="0"/>
          </a:p>
        </p:txBody>
      </p:sp>
    </p:spTree>
    <p:extLst>
      <p:ext uri="{BB962C8B-B14F-4D97-AF65-F5344CB8AC3E}">
        <p14:creationId xmlns:p14="http://schemas.microsoft.com/office/powerpoint/2010/main" val="1133276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5"/>
            <a:ext cx="2949099" cy="497206"/>
          </a:xfrm>
          <a:prstGeom prst="rect">
            <a:avLst/>
          </a:prstGeom>
        </p:spPr>
        <p:txBody>
          <a:bodyPr vert="horz" lIns="93407" tIns="46701" rIns="93407" bIns="46701" rtlCol="0"/>
          <a:lstStyle>
            <a:lvl1pPr algn="l">
              <a:defRPr sz="1300">
                <a:latin typeface="+mn-lt"/>
                <a:sym typeface="+mn-lt"/>
              </a:defRPr>
            </a:lvl1pPr>
          </a:lstStyle>
          <a:p>
            <a:endParaRPr lang="en-GB" dirty="0"/>
          </a:p>
        </p:txBody>
      </p:sp>
      <p:sp>
        <p:nvSpPr>
          <p:cNvPr id="3" name="Date Placeholder 2"/>
          <p:cNvSpPr>
            <a:spLocks noGrp="1"/>
          </p:cNvSpPr>
          <p:nvPr>
            <p:ph type="dt" idx="1"/>
          </p:nvPr>
        </p:nvSpPr>
        <p:spPr>
          <a:xfrm>
            <a:off x="3854953" y="5"/>
            <a:ext cx="2949099" cy="497206"/>
          </a:xfrm>
          <a:prstGeom prst="rect">
            <a:avLst/>
          </a:prstGeom>
        </p:spPr>
        <p:txBody>
          <a:bodyPr vert="horz" lIns="93407" tIns="46701" rIns="93407" bIns="46701" rtlCol="0"/>
          <a:lstStyle>
            <a:lvl1pPr algn="r">
              <a:defRPr sz="1300">
                <a:latin typeface="+mn-lt"/>
                <a:sym typeface="+mn-lt"/>
              </a:defRPr>
            </a:lvl1pPr>
          </a:lstStyle>
          <a:p>
            <a:fld id="{3C778100-C898-1D41-B43B-9483A3F5539E}" type="datetimeFigureOut">
              <a:rPr lang="en-GB" smtClean="0"/>
              <a:pPr/>
              <a:t>08/07/2016</a:t>
            </a:fld>
            <a:endParaRPr lang="en-GB" dirty="0"/>
          </a:p>
        </p:txBody>
      </p:sp>
      <p:sp>
        <p:nvSpPr>
          <p:cNvPr id="4" name="Slide Image Placeholder 3"/>
          <p:cNvSpPr>
            <a:spLocks noGrp="1" noRot="1" noChangeAspect="1"/>
          </p:cNvSpPr>
          <p:nvPr>
            <p:ph type="sldImg" idx="2"/>
          </p:nvPr>
        </p:nvSpPr>
        <p:spPr>
          <a:xfrm>
            <a:off x="795338" y="747713"/>
            <a:ext cx="5214937" cy="3725862"/>
          </a:xfrm>
          <a:prstGeom prst="rect">
            <a:avLst/>
          </a:prstGeom>
          <a:noFill/>
          <a:ln w="12700">
            <a:solidFill>
              <a:prstClr val="black"/>
            </a:solidFill>
          </a:ln>
        </p:spPr>
        <p:txBody>
          <a:bodyPr vert="horz" lIns="93407" tIns="46701" rIns="93407" bIns="46701" rtlCol="0" anchor="ctr"/>
          <a:lstStyle/>
          <a:p>
            <a:endParaRPr lang="en-US" dirty="0"/>
          </a:p>
        </p:txBody>
      </p:sp>
      <p:sp>
        <p:nvSpPr>
          <p:cNvPr id="5" name="Notes Placeholder 4"/>
          <p:cNvSpPr>
            <a:spLocks noGrp="1"/>
          </p:cNvSpPr>
          <p:nvPr>
            <p:ph type="body" sz="quarter" idx="3"/>
          </p:nvPr>
        </p:nvSpPr>
        <p:spPr>
          <a:xfrm>
            <a:off x="680562" y="4723458"/>
            <a:ext cx="5444490" cy="4474846"/>
          </a:xfrm>
          <a:prstGeom prst="rect">
            <a:avLst/>
          </a:prstGeom>
        </p:spPr>
        <p:txBody>
          <a:bodyPr vert="horz" lIns="93407" tIns="46701" rIns="93407" bIns="46701"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10" y="9445181"/>
            <a:ext cx="2949099" cy="497206"/>
          </a:xfrm>
          <a:prstGeom prst="rect">
            <a:avLst/>
          </a:prstGeom>
        </p:spPr>
        <p:txBody>
          <a:bodyPr vert="horz" lIns="93407" tIns="46701" rIns="93407" bIns="46701" rtlCol="0" anchor="b"/>
          <a:lstStyle>
            <a:lvl1pPr algn="l">
              <a:defRPr sz="1300">
                <a:latin typeface="+mn-lt"/>
                <a:sym typeface="+mn-lt"/>
              </a:defRPr>
            </a:lvl1pPr>
          </a:lstStyle>
          <a:p>
            <a:endParaRPr lang="en-GB" dirty="0"/>
          </a:p>
        </p:txBody>
      </p:sp>
    </p:spTree>
    <p:extLst>
      <p:ext uri="{BB962C8B-B14F-4D97-AF65-F5344CB8AC3E}">
        <p14:creationId xmlns:p14="http://schemas.microsoft.com/office/powerpoint/2010/main" val="3211530984"/>
      </p:ext>
    </p:extLst>
  </p:cSld>
  <p:clrMap bg1="lt1" tx1="dk1" bg2="lt2" tx2="dk2" accent1="accent1" accent2="accent2" accent3="accent3" accent4="accent4" accent5="accent5" accent6="accent6" hlink="hlink" folHlink="folHlink"/>
  <p:hf hdr="0" ftr="0" dt="0"/>
  <p:notesStyle>
    <a:lvl1pPr marL="0" algn="l" defTabSz="466464" rtl="0" eaLnBrk="1" latinLnBrk="0" hangingPunct="1">
      <a:defRPr sz="1000" kern="1200">
        <a:solidFill>
          <a:schemeClr val="tx1"/>
        </a:solidFill>
        <a:latin typeface="+mn-lt"/>
        <a:ea typeface="+mn-ea"/>
        <a:cs typeface="+mn-cs"/>
        <a:sym typeface="+mn-lt"/>
      </a:defRPr>
    </a:lvl1pPr>
    <a:lvl2pPr marL="466464" algn="l" defTabSz="466464" rtl="0" eaLnBrk="1" latinLnBrk="0" hangingPunct="1">
      <a:defRPr sz="1000" kern="1200">
        <a:solidFill>
          <a:schemeClr val="tx1"/>
        </a:solidFill>
        <a:latin typeface="+mn-lt"/>
        <a:ea typeface="+mn-ea"/>
        <a:cs typeface="+mn-cs"/>
        <a:sym typeface="+mn-lt"/>
      </a:defRPr>
    </a:lvl2pPr>
    <a:lvl3pPr marL="932912" algn="l" defTabSz="466464" rtl="0" eaLnBrk="1" latinLnBrk="0" hangingPunct="1">
      <a:defRPr sz="1000" kern="1200">
        <a:solidFill>
          <a:schemeClr val="tx1"/>
        </a:solidFill>
        <a:latin typeface="+mn-lt"/>
        <a:ea typeface="+mn-ea"/>
        <a:cs typeface="+mn-cs"/>
        <a:sym typeface="+mn-lt"/>
      </a:defRPr>
    </a:lvl3pPr>
    <a:lvl4pPr marL="1399377" algn="l" defTabSz="466464" rtl="0" eaLnBrk="1" latinLnBrk="0" hangingPunct="1">
      <a:defRPr sz="1000" kern="1200">
        <a:solidFill>
          <a:schemeClr val="tx1"/>
        </a:solidFill>
        <a:latin typeface="+mn-lt"/>
        <a:ea typeface="+mn-ea"/>
        <a:cs typeface="+mn-cs"/>
        <a:sym typeface="+mn-lt"/>
      </a:defRPr>
    </a:lvl4pPr>
    <a:lvl5pPr marL="1865845" algn="l" defTabSz="466464" rtl="0" eaLnBrk="1" latinLnBrk="0" hangingPunct="1">
      <a:defRPr sz="1000" kern="1200">
        <a:solidFill>
          <a:schemeClr val="tx1"/>
        </a:solidFill>
        <a:latin typeface="+mn-lt"/>
        <a:ea typeface="+mn-ea"/>
        <a:cs typeface="+mn-cs"/>
        <a:sym typeface="+mn-lt"/>
      </a:defRPr>
    </a:lvl5pPr>
    <a:lvl6pPr marL="2332303" algn="l" defTabSz="466464" rtl="0" eaLnBrk="1" latinLnBrk="0" hangingPunct="1">
      <a:defRPr sz="1300" kern="1200">
        <a:solidFill>
          <a:schemeClr val="tx1"/>
        </a:solidFill>
        <a:latin typeface="+mn-lt"/>
        <a:ea typeface="+mn-ea"/>
        <a:cs typeface="+mn-cs"/>
      </a:defRPr>
    </a:lvl6pPr>
    <a:lvl7pPr marL="2798773" algn="l" defTabSz="466464" rtl="0" eaLnBrk="1" latinLnBrk="0" hangingPunct="1">
      <a:defRPr sz="1300" kern="1200">
        <a:solidFill>
          <a:schemeClr val="tx1"/>
        </a:solidFill>
        <a:latin typeface="+mn-lt"/>
        <a:ea typeface="+mn-ea"/>
        <a:cs typeface="+mn-cs"/>
      </a:defRPr>
    </a:lvl7pPr>
    <a:lvl8pPr marL="3265237" algn="l" defTabSz="466464" rtl="0" eaLnBrk="1" latinLnBrk="0" hangingPunct="1">
      <a:defRPr sz="1300" kern="1200">
        <a:solidFill>
          <a:schemeClr val="tx1"/>
        </a:solidFill>
        <a:latin typeface="+mn-lt"/>
        <a:ea typeface="+mn-ea"/>
        <a:cs typeface="+mn-cs"/>
      </a:defRPr>
    </a:lvl8pPr>
    <a:lvl9pPr marL="3731700" algn="l" defTabSz="46646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47713"/>
            <a:ext cx="5214937"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54953" y="9445181"/>
            <a:ext cx="2949099" cy="497206"/>
          </a:xfrm>
          <a:prstGeom prst="rect">
            <a:avLst/>
          </a:prstGeom>
        </p:spPr>
        <p:txBody>
          <a:bodyPr lIns="91861" tIns="45930" rIns="91861" bIns="45930"/>
          <a:lstStyle/>
          <a:p>
            <a:fld id="{D6C09AB2-B28C-494D-9D7E-B549805AFAF9}" type="slidenum">
              <a:rPr lang="en-GB" smtClean="0"/>
              <a:pPr/>
              <a:t>1</a:t>
            </a:fld>
            <a:endParaRPr lang="en-GB" dirty="0"/>
          </a:p>
        </p:txBody>
      </p:sp>
    </p:spTree>
    <p:extLst>
      <p:ext uri="{BB962C8B-B14F-4D97-AF65-F5344CB8AC3E}">
        <p14:creationId xmlns:p14="http://schemas.microsoft.com/office/powerpoint/2010/main" val="100466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610">
              <a:defRPr/>
            </a:pPr>
            <a:r>
              <a:rPr lang="en-US" b="1" dirty="0">
                <a:solidFill>
                  <a:srgbClr val="3B73AF"/>
                </a:solidFill>
              </a:rPr>
              <a:t>2004:</a:t>
            </a:r>
            <a:r>
              <a:rPr lang="en-US" dirty="0">
                <a:solidFill>
                  <a:srgbClr val="1D427E"/>
                </a:solidFill>
                <a:latin typeface="Calibri" pitchFamily="34" charset="0"/>
                <a:cs typeface="Calibri" pitchFamily="34" charset="0"/>
              </a:rPr>
              <a:t>The Bank acknowledges that energy sources are not inexhaustible and should, therefore, be used responsibly.</a:t>
            </a:r>
            <a:r>
              <a:rPr lang="en-GB" dirty="0">
                <a:solidFill>
                  <a:srgbClr val="1D427E"/>
                </a:solidFill>
                <a:latin typeface="Calibri" pitchFamily="34" charset="0"/>
                <a:cs typeface="Calibri" pitchFamily="34" charset="0"/>
              </a:rPr>
              <a:t> </a:t>
            </a:r>
            <a:endParaRPr lang="el-GR" dirty="0">
              <a:solidFill>
                <a:srgbClr val="1D427E"/>
              </a:solidFill>
              <a:latin typeface="Calibri" pitchFamily="34" charset="0"/>
              <a:cs typeface="Calibri" pitchFamily="34" charset="0"/>
            </a:endParaRPr>
          </a:p>
          <a:p>
            <a:pPr defTabSz="468610">
              <a:defRPr/>
            </a:pPr>
            <a:r>
              <a:rPr lang="en-US" b="1" dirty="0">
                <a:latin typeface="Agency FB" pitchFamily="34" charset="0"/>
                <a:cs typeface="Calibri" pitchFamily="34" charset="0"/>
              </a:rPr>
              <a:t>2007</a:t>
            </a:r>
            <a:r>
              <a:rPr lang="en-US" dirty="0">
                <a:latin typeface="Agency FB" pitchFamily="34" charset="0"/>
                <a:cs typeface="Calibri" pitchFamily="34" charset="0"/>
              </a:rPr>
              <a:t>:By establishing the Committee, Piraeus Bank Group aims to contribute to sustainable development through actions that support society and the environment.</a:t>
            </a:r>
            <a:r>
              <a:rPr lang="en-GB" dirty="0">
                <a:latin typeface="Agency FB" pitchFamily="34" charset="0"/>
                <a:cs typeface="Calibri" pitchFamily="34" charset="0"/>
              </a:rPr>
              <a:t> </a:t>
            </a:r>
            <a:endParaRPr lang="el-GR" dirty="0">
              <a:latin typeface="Calibri" pitchFamily="34" charset="0"/>
              <a:cs typeface="Calibri" pitchFamily="34" charset="0"/>
            </a:endParaRPr>
          </a:p>
          <a:p>
            <a:pPr>
              <a:lnSpc>
                <a:spcPts val="1808"/>
              </a:lnSpc>
            </a:pPr>
            <a:r>
              <a:rPr lang="en-US" b="1" dirty="0" smtClean="0"/>
              <a:t>2010</a:t>
            </a:r>
            <a:r>
              <a:rPr lang="en-US" dirty="0" smtClean="0"/>
              <a:t>:</a:t>
            </a:r>
            <a:r>
              <a:rPr lang="en-US" dirty="0">
                <a:solidFill>
                  <a:srgbClr val="1D427E"/>
                </a:solidFill>
                <a:latin typeface="Calibri" pitchFamily="34" charset="0"/>
                <a:cs typeface="Calibri" pitchFamily="34" charset="0"/>
              </a:rPr>
              <a:t>The Bank incorporates environmental criteria in its business procedures and develops strategies aiming to continually improve its environmental performance.</a:t>
            </a:r>
          </a:p>
          <a:p>
            <a:pPr>
              <a:lnSpc>
                <a:spcPts val="1808"/>
              </a:lnSpc>
            </a:pPr>
            <a:r>
              <a:rPr lang="en-GB" dirty="0">
                <a:solidFill>
                  <a:srgbClr val="1D427E"/>
                </a:solidFill>
                <a:latin typeface="Calibri" pitchFamily="34" charset="0"/>
                <a:cs typeface="Calibri" pitchFamily="34" charset="0"/>
              </a:rPr>
              <a:t> </a:t>
            </a:r>
            <a:endParaRPr lang="el-GR" dirty="0">
              <a:solidFill>
                <a:srgbClr val="1D427E"/>
              </a:solidFill>
              <a:latin typeface="Calibri" pitchFamily="34" charset="0"/>
              <a:cs typeface="Calibri" pitchFamily="34" charset="0"/>
            </a:endParaRPr>
          </a:p>
          <a:p>
            <a:pPr>
              <a:lnSpc>
                <a:spcPts val="1808"/>
              </a:lnSpc>
            </a:pPr>
            <a:r>
              <a:rPr lang="en-US" dirty="0">
                <a:solidFill>
                  <a:srgbClr val="1D427E"/>
                </a:solidFill>
                <a:latin typeface="Calibri" pitchFamily="34" charset="0"/>
                <a:cs typeface="Calibri" pitchFamily="34" charset="0"/>
              </a:rPr>
              <a:t>The impacts and opportunities from climate change on the economy, society and environment are recognized and addressed.</a:t>
            </a:r>
            <a:endParaRPr lang="el-GR" dirty="0">
              <a:solidFill>
                <a:srgbClr val="1D427E"/>
              </a:solidFill>
              <a:latin typeface="Calibri" pitchFamily="34" charset="0"/>
              <a:cs typeface="Calibri" pitchFamily="34" charset="0"/>
            </a:endParaRPr>
          </a:p>
        </p:txBody>
      </p:sp>
    </p:spTree>
    <p:extLst>
      <p:ext uri="{BB962C8B-B14F-4D97-AF65-F5344CB8AC3E}">
        <p14:creationId xmlns:p14="http://schemas.microsoft.com/office/powerpoint/2010/main" val="28747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l-GR" sz="1100" b="1" dirty="0">
                <a:solidFill>
                  <a:srgbClr val="1D427E"/>
                </a:solidFill>
                <a:latin typeface="Calibri" pitchFamily="34" charset="0"/>
                <a:cs typeface="Calibri" pitchFamily="34" charset="0"/>
              </a:rPr>
              <a:t>«</a:t>
            </a:r>
            <a:r>
              <a:rPr lang="el-GR" sz="1100" b="1" dirty="0" err="1">
                <a:solidFill>
                  <a:srgbClr val="1D427E"/>
                </a:solidFill>
                <a:latin typeface="Calibri" pitchFamily="34" charset="0"/>
                <a:cs typeface="Calibri" pitchFamily="34" charset="0"/>
              </a:rPr>
              <a:t>Product</a:t>
            </a:r>
            <a:r>
              <a:rPr lang="el-GR" sz="1100" b="1" dirty="0">
                <a:solidFill>
                  <a:srgbClr val="1D427E"/>
                </a:solidFill>
                <a:latin typeface="Calibri" pitchFamily="34" charset="0"/>
                <a:cs typeface="Calibri" pitchFamily="34" charset="0"/>
              </a:rPr>
              <a:t> </a:t>
            </a:r>
            <a:r>
              <a:rPr lang="el-GR" sz="1100" b="1" dirty="0" err="1">
                <a:solidFill>
                  <a:srgbClr val="1D427E"/>
                </a:solidFill>
                <a:latin typeface="Calibri" pitchFamily="34" charset="0"/>
                <a:cs typeface="Calibri" pitchFamily="34" charset="0"/>
              </a:rPr>
              <a:t>Award</a:t>
            </a:r>
            <a:r>
              <a:rPr lang="el-GR" sz="1100" b="1" dirty="0">
                <a:solidFill>
                  <a:srgbClr val="1D427E"/>
                </a:solidFill>
                <a:latin typeface="Calibri" pitchFamily="34" charset="0"/>
                <a:cs typeface="Calibri" pitchFamily="34" charset="0"/>
              </a:rPr>
              <a:t> </a:t>
            </a:r>
            <a:r>
              <a:rPr lang="el-GR" sz="1100" b="1" dirty="0" err="1">
                <a:solidFill>
                  <a:srgbClr val="1D427E"/>
                </a:solidFill>
                <a:latin typeface="Calibri" pitchFamily="34" charset="0"/>
                <a:cs typeface="Calibri" pitchFamily="34" charset="0"/>
              </a:rPr>
              <a:t>for</a:t>
            </a:r>
            <a:r>
              <a:rPr lang="el-GR" sz="1100" b="1" dirty="0">
                <a:solidFill>
                  <a:srgbClr val="1D427E"/>
                </a:solidFill>
                <a:latin typeface="Calibri" pitchFamily="34" charset="0"/>
                <a:cs typeface="Calibri" pitchFamily="34" charset="0"/>
              </a:rPr>
              <a:t> </a:t>
            </a:r>
            <a:r>
              <a:rPr lang="el-GR" sz="1100" b="1" dirty="0" err="1">
                <a:solidFill>
                  <a:srgbClr val="1D427E"/>
                </a:solidFill>
                <a:latin typeface="Calibri" pitchFamily="34" charset="0"/>
                <a:cs typeface="Calibri" pitchFamily="34" charset="0"/>
              </a:rPr>
              <a:t>sustainable</a:t>
            </a:r>
            <a:r>
              <a:rPr lang="el-GR" sz="1100" b="1" dirty="0">
                <a:solidFill>
                  <a:srgbClr val="1D427E"/>
                </a:solidFill>
                <a:latin typeface="Calibri" pitchFamily="34" charset="0"/>
                <a:cs typeface="Calibri" pitchFamily="34" charset="0"/>
              </a:rPr>
              <a:t> </a:t>
            </a:r>
            <a:r>
              <a:rPr lang="el-GR" sz="1100" b="1" dirty="0" err="1">
                <a:solidFill>
                  <a:srgbClr val="1D427E"/>
                </a:solidFill>
                <a:latin typeface="Calibri" pitchFamily="34" charset="0"/>
                <a:cs typeface="Calibri" pitchFamily="34" charset="0"/>
              </a:rPr>
              <a:t>development</a:t>
            </a:r>
            <a:r>
              <a:rPr lang="el-GR" sz="1100" b="1" dirty="0">
                <a:solidFill>
                  <a:srgbClr val="1D427E"/>
                </a:solidFill>
                <a:latin typeface="Calibri" pitchFamily="34" charset="0"/>
                <a:cs typeface="Calibri" pitchFamily="34" charset="0"/>
              </a:rPr>
              <a:t>» </a:t>
            </a:r>
          </a:p>
          <a:p>
            <a:r>
              <a:rPr lang="en-US" sz="1100" dirty="0">
                <a:solidFill>
                  <a:srgbClr val="1D427E"/>
                </a:solidFill>
                <a:latin typeface="Calibri" pitchFamily="34" charset="0"/>
                <a:cs typeface="Calibri" pitchFamily="34" charset="0"/>
              </a:rPr>
              <a:t>Piraeus Bank was awarded the first prize in the category “Product Award” (Product Award for Sustainable </a:t>
            </a:r>
            <a:r>
              <a:rPr lang="el-GR" sz="1100" dirty="0">
                <a:solidFill>
                  <a:srgbClr val="1D427E"/>
                </a:solidFill>
                <a:latin typeface="Calibri" pitchFamily="34" charset="0"/>
                <a:cs typeface="Calibri" pitchFamily="34" charset="0"/>
              </a:rPr>
              <a:t> </a:t>
            </a:r>
            <a:r>
              <a:rPr lang="en-US" sz="1100" dirty="0">
                <a:solidFill>
                  <a:srgbClr val="1D427E"/>
                </a:solidFill>
                <a:latin typeface="Calibri" pitchFamily="34" charset="0"/>
                <a:cs typeface="Calibri" pitchFamily="34" charset="0"/>
              </a:rPr>
              <a:t>Development) of the European Business Awards for the Environment 2013-2014 in Greece, for its Green Products and Green Services among many domestic peers</a:t>
            </a:r>
            <a:r>
              <a:rPr lang="en-US" dirty="0">
                <a:solidFill>
                  <a:srgbClr val="1D427E"/>
                </a:solidFill>
                <a:latin typeface="Calibri" pitchFamily="34" charset="0"/>
                <a:cs typeface="Calibri" pitchFamily="34" charset="0"/>
              </a:rPr>
              <a:t>.</a:t>
            </a:r>
          </a:p>
          <a:p>
            <a:r>
              <a:rPr lang="el-GR" b="1" dirty="0">
                <a:solidFill>
                  <a:srgbClr val="1D427E"/>
                </a:solidFill>
                <a:latin typeface="Calibri" pitchFamily="34" charset="0"/>
                <a:cs typeface="Calibri" pitchFamily="34" charset="0"/>
              </a:rPr>
              <a:t>«</a:t>
            </a:r>
            <a:r>
              <a:rPr lang="el-GR" b="1" dirty="0" err="1">
                <a:solidFill>
                  <a:srgbClr val="1D427E"/>
                </a:solidFill>
                <a:latin typeface="Calibri" pitchFamily="34" charset="0"/>
                <a:cs typeface="Calibri" pitchFamily="34" charset="0"/>
              </a:rPr>
              <a:t>Committed</a:t>
            </a:r>
            <a:r>
              <a:rPr lang="el-GR" b="1" dirty="0">
                <a:solidFill>
                  <a:srgbClr val="1D427E"/>
                </a:solidFill>
                <a:latin typeface="Calibri" pitchFamily="34" charset="0"/>
                <a:cs typeface="Calibri" pitchFamily="34" charset="0"/>
              </a:rPr>
              <a:t> to </a:t>
            </a:r>
            <a:r>
              <a:rPr lang="el-GR" b="1" dirty="0" err="1">
                <a:solidFill>
                  <a:srgbClr val="1D427E"/>
                </a:solidFill>
                <a:latin typeface="Calibri" pitchFamily="34" charset="0"/>
                <a:cs typeface="Calibri" pitchFamily="34" charset="0"/>
              </a:rPr>
              <a:t>Excellence</a:t>
            </a:r>
            <a:r>
              <a:rPr lang="en-US" b="1" dirty="0">
                <a:solidFill>
                  <a:srgbClr val="1D427E"/>
                </a:solidFill>
                <a:latin typeface="Calibri" pitchFamily="34" charset="0"/>
                <a:cs typeface="Calibri" pitchFamily="34" charset="0"/>
              </a:rPr>
              <a:t> - EFQM</a:t>
            </a:r>
            <a:r>
              <a:rPr lang="el-GR" b="1" dirty="0">
                <a:solidFill>
                  <a:srgbClr val="1D427E"/>
                </a:solidFill>
                <a:latin typeface="Calibri" pitchFamily="34" charset="0"/>
                <a:cs typeface="Calibri" pitchFamily="34" charset="0"/>
              </a:rPr>
              <a:t>»</a:t>
            </a:r>
          </a:p>
          <a:p>
            <a:r>
              <a:rPr lang="el-GR" b="1" dirty="0">
                <a:solidFill>
                  <a:srgbClr val="1D427E"/>
                </a:solidFill>
                <a:latin typeface="Calibri" pitchFamily="34" charset="0"/>
                <a:cs typeface="Calibri" pitchFamily="34" charset="0"/>
              </a:rPr>
              <a:t>«</a:t>
            </a:r>
            <a:r>
              <a:rPr lang="en-US" b="1" dirty="0">
                <a:solidFill>
                  <a:srgbClr val="1D427E"/>
                </a:solidFill>
                <a:latin typeface="Calibri" pitchFamily="34" charset="0"/>
                <a:cs typeface="Calibri" pitchFamily="34" charset="0"/>
              </a:rPr>
              <a:t>Adoption of Business Excellence Principles</a:t>
            </a:r>
            <a:r>
              <a:rPr lang="el-GR" b="1" dirty="0">
                <a:solidFill>
                  <a:srgbClr val="1D427E"/>
                </a:solidFill>
                <a:latin typeface="Calibri" pitchFamily="34" charset="0"/>
                <a:cs typeface="Calibri" pitchFamily="34" charset="0"/>
              </a:rPr>
              <a:t>»</a:t>
            </a:r>
          </a:p>
          <a:p>
            <a:r>
              <a:rPr lang="en-US" dirty="0">
                <a:solidFill>
                  <a:srgbClr val="1D427E"/>
                </a:solidFill>
                <a:latin typeface="Calibri" pitchFamily="34" charset="0"/>
                <a:cs typeface="Calibri" pitchFamily="34" charset="0"/>
              </a:rPr>
              <a:t>Green Banking Operation participated in and successfully met all the criteria of the international certification EFQM “Committed to Excellence” as well as the criteria of the Hellenic Management Association (EEDE) in  Adoption of Business Excellence Principles”.</a:t>
            </a:r>
            <a:endParaRPr lang="el-GR" dirty="0">
              <a:solidFill>
                <a:srgbClr val="1D427E"/>
              </a:solidFill>
              <a:latin typeface="Calibri" pitchFamily="34" charset="0"/>
              <a:cs typeface="Calibri" pitchFamily="34" charset="0"/>
            </a:endParaRPr>
          </a:p>
        </p:txBody>
      </p:sp>
    </p:spTree>
    <p:extLst>
      <p:ext uri="{BB962C8B-B14F-4D97-AF65-F5344CB8AC3E}">
        <p14:creationId xmlns:p14="http://schemas.microsoft.com/office/powerpoint/2010/main" val="73063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Tree>
    <p:extLst>
      <p:ext uri="{BB962C8B-B14F-4D97-AF65-F5344CB8AC3E}">
        <p14:creationId xmlns:p14="http://schemas.microsoft.com/office/powerpoint/2010/main" val="41192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l-GR" sz="1100" b="1" dirty="0" smtClean="0">
                <a:solidFill>
                  <a:srgbClr val="1D427E"/>
                </a:solidFill>
                <a:latin typeface="Calibri" pitchFamily="34" charset="0"/>
                <a:cs typeface="Calibri" pitchFamily="34" charset="0"/>
              </a:rPr>
              <a:t>«</a:t>
            </a:r>
            <a:r>
              <a:rPr lang="el-GR" sz="1100" b="1" dirty="0" err="1" smtClean="0">
                <a:solidFill>
                  <a:srgbClr val="1D427E"/>
                </a:solidFill>
                <a:latin typeface="Calibri" pitchFamily="34" charset="0"/>
                <a:cs typeface="Calibri" pitchFamily="34" charset="0"/>
              </a:rPr>
              <a:t>Product</a:t>
            </a:r>
            <a:r>
              <a:rPr lang="el-GR" sz="1100" b="1" dirty="0" smtClean="0">
                <a:solidFill>
                  <a:srgbClr val="1D427E"/>
                </a:solidFill>
                <a:latin typeface="Calibri" pitchFamily="34" charset="0"/>
                <a:cs typeface="Calibri" pitchFamily="34" charset="0"/>
              </a:rPr>
              <a:t> </a:t>
            </a:r>
            <a:r>
              <a:rPr lang="el-GR" sz="1100" b="1" dirty="0" err="1" smtClean="0">
                <a:solidFill>
                  <a:srgbClr val="1D427E"/>
                </a:solidFill>
                <a:latin typeface="Calibri" pitchFamily="34" charset="0"/>
                <a:cs typeface="Calibri" pitchFamily="34" charset="0"/>
              </a:rPr>
              <a:t>Award</a:t>
            </a:r>
            <a:r>
              <a:rPr lang="el-GR" sz="1100" b="1" dirty="0" smtClean="0">
                <a:solidFill>
                  <a:srgbClr val="1D427E"/>
                </a:solidFill>
                <a:latin typeface="Calibri" pitchFamily="34" charset="0"/>
                <a:cs typeface="Calibri" pitchFamily="34" charset="0"/>
              </a:rPr>
              <a:t> for </a:t>
            </a:r>
            <a:r>
              <a:rPr lang="el-GR" sz="1100" b="1" dirty="0" err="1" smtClean="0">
                <a:solidFill>
                  <a:srgbClr val="1D427E"/>
                </a:solidFill>
                <a:latin typeface="Calibri" pitchFamily="34" charset="0"/>
                <a:cs typeface="Calibri" pitchFamily="34" charset="0"/>
              </a:rPr>
              <a:t>sustainable</a:t>
            </a:r>
            <a:r>
              <a:rPr lang="el-GR" sz="1100" b="1" dirty="0" smtClean="0">
                <a:solidFill>
                  <a:srgbClr val="1D427E"/>
                </a:solidFill>
                <a:latin typeface="Calibri" pitchFamily="34" charset="0"/>
                <a:cs typeface="Calibri" pitchFamily="34" charset="0"/>
              </a:rPr>
              <a:t> </a:t>
            </a:r>
            <a:r>
              <a:rPr lang="el-GR" sz="1100" b="1" dirty="0" err="1" smtClean="0">
                <a:solidFill>
                  <a:srgbClr val="1D427E"/>
                </a:solidFill>
                <a:latin typeface="Calibri" pitchFamily="34" charset="0"/>
                <a:cs typeface="Calibri" pitchFamily="34" charset="0"/>
              </a:rPr>
              <a:t>development</a:t>
            </a:r>
            <a:r>
              <a:rPr lang="el-GR" sz="1100" b="1" dirty="0" smtClean="0">
                <a:solidFill>
                  <a:srgbClr val="1D427E"/>
                </a:solidFill>
                <a:latin typeface="Calibri" pitchFamily="34" charset="0"/>
                <a:cs typeface="Calibri" pitchFamily="34" charset="0"/>
              </a:rPr>
              <a:t>» </a:t>
            </a:r>
          </a:p>
          <a:p>
            <a:r>
              <a:rPr lang="en-US" sz="1100" dirty="0" smtClean="0">
                <a:solidFill>
                  <a:srgbClr val="1D427E"/>
                </a:solidFill>
                <a:latin typeface="Calibri" pitchFamily="34" charset="0"/>
                <a:cs typeface="Calibri" pitchFamily="34" charset="0"/>
              </a:rPr>
              <a:t>Piraeus Bank was awarded the first prize in the category “Product Award” (Product Award for Sustainable </a:t>
            </a:r>
            <a:r>
              <a:rPr lang="el-GR" sz="1100" dirty="0" smtClean="0">
                <a:solidFill>
                  <a:srgbClr val="1D427E"/>
                </a:solidFill>
                <a:latin typeface="Calibri" pitchFamily="34" charset="0"/>
                <a:cs typeface="Calibri" pitchFamily="34" charset="0"/>
              </a:rPr>
              <a:t> </a:t>
            </a:r>
            <a:r>
              <a:rPr lang="en-US" sz="1100" dirty="0" smtClean="0">
                <a:solidFill>
                  <a:srgbClr val="1D427E"/>
                </a:solidFill>
                <a:latin typeface="Calibri" pitchFamily="34" charset="0"/>
                <a:cs typeface="Calibri" pitchFamily="34" charset="0"/>
              </a:rPr>
              <a:t>Development) of the European Business Awards for the Environment 2013-2014 in Greece, for its Green Products and Green Services among many domestic peers</a:t>
            </a:r>
            <a:r>
              <a:rPr lang="en-US" dirty="0" smtClean="0">
                <a:solidFill>
                  <a:srgbClr val="1D427E"/>
                </a:solidFill>
                <a:latin typeface="Calibri" pitchFamily="34" charset="0"/>
                <a:cs typeface="Calibri" pitchFamily="34" charset="0"/>
              </a:rPr>
              <a:t>.</a:t>
            </a:r>
          </a:p>
          <a:p>
            <a:r>
              <a:rPr lang="el-GR" b="1" dirty="0" smtClean="0">
                <a:solidFill>
                  <a:srgbClr val="1D427E"/>
                </a:solidFill>
                <a:latin typeface="Calibri" pitchFamily="34" charset="0"/>
                <a:cs typeface="Calibri" pitchFamily="34" charset="0"/>
              </a:rPr>
              <a:t>«</a:t>
            </a:r>
            <a:r>
              <a:rPr lang="el-GR" b="1" dirty="0" err="1" smtClean="0">
                <a:solidFill>
                  <a:srgbClr val="1D427E"/>
                </a:solidFill>
                <a:latin typeface="Calibri" pitchFamily="34" charset="0"/>
                <a:cs typeface="Calibri" pitchFamily="34" charset="0"/>
              </a:rPr>
              <a:t>Committed</a:t>
            </a:r>
            <a:r>
              <a:rPr lang="el-GR" b="1" dirty="0" smtClean="0">
                <a:solidFill>
                  <a:srgbClr val="1D427E"/>
                </a:solidFill>
                <a:latin typeface="Calibri" pitchFamily="34" charset="0"/>
                <a:cs typeface="Calibri" pitchFamily="34" charset="0"/>
              </a:rPr>
              <a:t> </a:t>
            </a:r>
            <a:r>
              <a:rPr lang="el-GR" b="1" dirty="0" err="1" smtClean="0">
                <a:solidFill>
                  <a:srgbClr val="1D427E"/>
                </a:solidFill>
                <a:latin typeface="Calibri" pitchFamily="34" charset="0"/>
                <a:cs typeface="Calibri" pitchFamily="34" charset="0"/>
              </a:rPr>
              <a:t>to</a:t>
            </a:r>
            <a:r>
              <a:rPr lang="el-GR" b="1" dirty="0" smtClean="0">
                <a:solidFill>
                  <a:srgbClr val="1D427E"/>
                </a:solidFill>
                <a:latin typeface="Calibri" pitchFamily="34" charset="0"/>
                <a:cs typeface="Calibri" pitchFamily="34" charset="0"/>
              </a:rPr>
              <a:t> </a:t>
            </a:r>
            <a:r>
              <a:rPr lang="el-GR" b="1" dirty="0" err="1" smtClean="0">
                <a:solidFill>
                  <a:srgbClr val="1D427E"/>
                </a:solidFill>
                <a:latin typeface="Calibri" pitchFamily="34" charset="0"/>
                <a:cs typeface="Calibri" pitchFamily="34" charset="0"/>
              </a:rPr>
              <a:t>Excellence</a:t>
            </a:r>
            <a:r>
              <a:rPr lang="en-US" b="1" dirty="0" smtClean="0">
                <a:solidFill>
                  <a:srgbClr val="1D427E"/>
                </a:solidFill>
                <a:latin typeface="Calibri" pitchFamily="34" charset="0"/>
                <a:cs typeface="Calibri" pitchFamily="34" charset="0"/>
              </a:rPr>
              <a:t> - EFQM</a:t>
            </a:r>
            <a:r>
              <a:rPr lang="el-GR" b="1" dirty="0" smtClean="0">
                <a:solidFill>
                  <a:srgbClr val="1D427E"/>
                </a:solidFill>
                <a:latin typeface="Calibri" pitchFamily="34" charset="0"/>
                <a:cs typeface="Calibri" pitchFamily="34" charset="0"/>
              </a:rPr>
              <a:t>»</a:t>
            </a:r>
          </a:p>
          <a:p>
            <a:r>
              <a:rPr lang="el-GR" b="1" dirty="0" smtClean="0">
                <a:solidFill>
                  <a:srgbClr val="1D427E"/>
                </a:solidFill>
                <a:latin typeface="Calibri" pitchFamily="34" charset="0"/>
                <a:cs typeface="Calibri" pitchFamily="34" charset="0"/>
              </a:rPr>
              <a:t>«</a:t>
            </a:r>
            <a:r>
              <a:rPr lang="en-US" b="1" dirty="0" smtClean="0">
                <a:solidFill>
                  <a:srgbClr val="1D427E"/>
                </a:solidFill>
                <a:latin typeface="Calibri" pitchFamily="34" charset="0"/>
                <a:cs typeface="Calibri" pitchFamily="34" charset="0"/>
              </a:rPr>
              <a:t>Adoption of Business Excellence Principles</a:t>
            </a:r>
            <a:r>
              <a:rPr lang="el-GR" b="1" dirty="0" smtClean="0">
                <a:solidFill>
                  <a:srgbClr val="1D427E"/>
                </a:solidFill>
                <a:latin typeface="Calibri" pitchFamily="34" charset="0"/>
                <a:cs typeface="Calibri" pitchFamily="34" charset="0"/>
              </a:rPr>
              <a:t>»</a:t>
            </a:r>
          </a:p>
          <a:p>
            <a:r>
              <a:rPr lang="en-US" dirty="0" smtClean="0">
                <a:solidFill>
                  <a:srgbClr val="1D427E"/>
                </a:solidFill>
                <a:latin typeface="Calibri" pitchFamily="34" charset="0"/>
                <a:cs typeface="Calibri" pitchFamily="34" charset="0"/>
              </a:rPr>
              <a:t>Green Banking Operation participated in and successfully met all the criteria of the international certification EFQM “Committed to Excellence” as well as the criteria of the Hellenic Management Association (EEDE) in  Adoption of Business Excellence Principles”.</a:t>
            </a:r>
            <a:endParaRPr lang="el-GR" dirty="0">
              <a:solidFill>
                <a:srgbClr val="1D427E"/>
              </a:solidFill>
              <a:latin typeface="Calibri" pitchFamily="34" charset="0"/>
              <a:cs typeface="Calibri" pitchFamily="34" charset="0"/>
            </a:endParaRPr>
          </a:p>
        </p:txBody>
      </p:sp>
    </p:spTree>
    <p:extLst>
      <p:ext uri="{BB962C8B-B14F-4D97-AF65-F5344CB8AC3E}">
        <p14:creationId xmlns:p14="http://schemas.microsoft.com/office/powerpoint/2010/main" val="328418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l-GR" dirty="0">
              <a:solidFill>
                <a:srgbClr val="1D427E"/>
              </a:solidFill>
              <a:latin typeface="Calibri" pitchFamily="34" charset="0"/>
              <a:cs typeface="Calibri" pitchFamily="34" charset="0"/>
            </a:endParaRPr>
          </a:p>
        </p:txBody>
      </p:sp>
    </p:spTree>
    <p:extLst>
      <p:ext uri="{BB962C8B-B14F-4D97-AF65-F5344CB8AC3E}">
        <p14:creationId xmlns:p14="http://schemas.microsoft.com/office/powerpoint/2010/main" val="2871689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31387635"/>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44685" name="think-cell Slide" r:id="rId4" imgW="270" imgH="270" progId="">
                  <p:embed/>
                </p:oleObj>
              </mc:Choice>
              <mc:Fallback>
                <p:oleObj name="think-cell Slide" r:id="rId4" imgW="270" imgH="270" progId="">
                  <p:embed/>
                  <p:pic>
                    <p:nvPicPr>
                      <p:cNvPr id="0" name="Picture 25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a:xfrm>
            <a:off x="4241877" y="3976967"/>
            <a:ext cx="4680147" cy="1752600"/>
          </a:xfrm>
          <a:prstGeom prst="rect">
            <a:avLst/>
          </a:prstGeom>
        </p:spPr>
        <p:txBody>
          <a:bodyPr wrap="square" lIns="115836" tIns="57919" rIns="115836" bIns="57919" anchor="b">
            <a:noAutofit/>
          </a:bodyPr>
          <a:lstStyle>
            <a:lvl1pPr marL="0" indent="0" algn="l">
              <a:buNone/>
              <a:defRPr sz="2700" b="1">
                <a:ln>
                  <a:noFill/>
                </a:ln>
                <a:solidFill>
                  <a:schemeClr val="bg1">
                    <a:lumMod val="50000"/>
                  </a:schemeClr>
                </a:solidFill>
                <a:latin typeface="+mj-lt"/>
              </a:defRPr>
            </a:lvl1pPr>
            <a:lvl2pPr marL="466694" indent="0" algn="ctr">
              <a:buNone/>
              <a:defRPr>
                <a:solidFill>
                  <a:schemeClr val="tx1">
                    <a:tint val="75000"/>
                  </a:schemeClr>
                </a:solidFill>
              </a:defRPr>
            </a:lvl2pPr>
            <a:lvl3pPr marL="933377" indent="0" algn="ctr">
              <a:buNone/>
              <a:defRPr>
                <a:solidFill>
                  <a:schemeClr val="tx1">
                    <a:tint val="75000"/>
                  </a:schemeClr>
                </a:solidFill>
              </a:defRPr>
            </a:lvl3pPr>
            <a:lvl4pPr marL="1400073" indent="0" algn="ctr">
              <a:buNone/>
              <a:defRPr>
                <a:solidFill>
                  <a:schemeClr val="tx1">
                    <a:tint val="75000"/>
                  </a:schemeClr>
                </a:solidFill>
              </a:defRPr>
            </a:lvl4pPr>
            <a:lvl5pPr marL="1866779" indent="0" algn="ctr">
              <a:buNone/>
              <a:defRPr>
                <a:solidFill>
                  <a:schemeClr val="tx1">
                    <a:tint val="75000"/>
                  </a:schemeClr>
                </a:solidFill>
              </a:defRPr>
            </a:lvl5pPr>
            <a:lvl6pPr marL="2333471" indent="0" algn="ctr">
              <a:buNone/>
              <a:defRPr>
                <a:solidFill>
                  <a:schemeClr val="tx1">
                    <a:tint val="75000"/>
                  </a:schemeClr>
                </a:solidFill>
              </a:defRPr>
            </a:lvl6pPr>
            <a:lvl7pPr marL="2800166" indent="0" algn="ctr">
              <a:buNone/>
              <a:defRPr>
                <a:solidFill>
                  <a:schemeClr val="tx1">
                    <a:tint val="75000"/>
                  </a:schemeClr>
                </a:solidFill>
              </a:defRPr>
            </a:lvl7pPr>
            <a:lvl8pPr marL="3266863" indent="0" algn="ctr">
              <a:buNone/>
              <a:defRPr>
                <a:solidFill>
                  <a:schemeClr val="tx1">
                    <a:tint val="75000"/>
                  </a:schemeClr>
                </a:solidFill>
              </a:defRPr>
            </a:lvl8pPr>
            <a:lvl9pPr marL="3733557" indent="0" algn="ctr">
              <a:buNone/>
              <a:defRPr>
                <a:solidFill>
                  <a:schemeClr val="tx1">
                    <a:tint val="75000"/>
                  </a:schemeClr>
                </a:solidFill>
              </a:defRPr>
            </a:lvl9pPr>
          </a:lstStyle>
          <a:p>
            <a:r>
              <a:rPr lang="en-US" dirty="0" smtClean="0"/>
              <a:t>Presentation Title</a:t>
            </a:r>
            <a:endParaRPr lang="en-US" dirty="0"/>
          </a:p>
        </p:txBody>
      </p:sp>
      <p:cxnSp>
        <p:nvCxnSpPr>
          <p:cNvPr id="8" name="Straight Connector 7"/>
          <p:cNvCxnSpPr/>
          <p:nvPr/>
        </p:nvCxnSpPr>
        <p:spPr>
          <a:xfrm>
            <a:off x="0" y="6328028"/>
            <a:ext cx="9601200" cy="0"/>
          </a:xfrm>
          <a:prstGeom prst="line">
            <a:avLst/>
          </a:prstGeom>
          <a:ln w="25400" cmpd="sng">
            <a:solidFill>
              <a:srgbClr val="8EB4E3"/>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0" hasCustomPrompt="1"/>
          </p:nvPr>
        </p:nvSpPr>
        <p:spPr>
          <a:xfrm>
            <a:off x="4263375" y="6236920"/>
            <a:ext cx="2071605" cy="408084"/>
          </a:xfrm>
          <a:prstGeom prst="rect">
            <a:avLst/>
          </a:prstGeom>
        </p:spPr>
        <p:txBody>
          <a:bodyPr lIns="115836" tIns="57919" rIns="115836" bIns="57919">
            <a:noAutofit/>
          </a:bodyPr>
          <a:lstStyle>
            <a:lvl1pPr marL="0" indent="0">
              <a:buNone/>
              <a:defRPr sz="1500" b="0" i="1" baseline="0">
                <a:solidFill>
                  <a:srgbClr val="11275D"/>
                </a:solidFill>
                <a:latin typeface="Calibri Light"/>
              </a:defRPr>
            </a:lvl1pPr>
            <a:lvl2pPr marL="466694" indent="0">
              <a:buNone/>
              <a:defRPr sz="1500" b="0" i="1" baseline="0">
                <a:solidFill>
                  <a:srgbClr val="11275D"/>
                </a:solidFill>
                <a:latin typeface="Calibri Light"/>
              </a:defRPr>
            </a:lvl2pPr>
            <a:lvl3pPr marL="933377" indent="0">
              <a:buNone/>
              <a:defRPr sz="1500" b="0" i="1" baseline="0">
                <a:solidFill>
                  <a:srgbClr val="11275D"/>
                </a:solidFill>
                <a:latin typeface="Calibri Light"/>
              </a:defRPr>
            </a:lvl3pPr>
            <a:lvl4pPr marL="1400073" indent="0">
              <a:buNone/>
              <a:defRPr sz="1500" b="0" i="1" baseline="0">
                <a:solidFill>
                  <a:srgbClr val="11275D"/>
                </a:solidFill>
                <a:latin typeface="Calibri Light"/>
              </a:defRPr>
            </a:lvl4pPr>
            <a:lvl5pPr marL="1866779" indent="0">
              <a:buNone/>
              <a:defRPr sz="1500" b="0" i="1" baseline="0">
                <a:solidFill>
                  <a:srgbClr val="11275D"/>
                </a:solidFill>
                <a:latin typeface="Calibri Light"/>
              </a:defRPr>
            </a:lvl5pPr>
          </a:lstStyle>
          <a:p>
            <a:pPr lvl="0"/>
            <a:r>
              <a:rPr lang="en-US" dirty="0" smtClean="0"/>
              <a:t>Date</a:t>
            </a:r>
            <a:endParaRPr lang="el-GR" dirty="0" smtClean="0"/>
          </a:p>
        </p:txBody>
      </p:sp>
    </p:spTree>
    <p:extLst>
      <p:ext uri="{BB962C8B-B14F-4D97-AF65-F5344CB8AC3E}">
        <p14:creationId xmlns:p14="http://schemas.microsoft.com/office/powerpoint/2010/main" val="953961163"/>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71701" y="6254751"/>
            <a:ext cx="2240280" cy="365125"/>
          </a:xfrm>
          <a:prstGeom prst="rect">
            <a:avLst/>
          </a:prstGeom>
        </p:spPr>
        <p:txBody>
          <a:bodyPr/>
          <a:lstStyle>
            <a:lvl1pPr>
              <a:defRPr/>
            </a:lvl1pPr>
          </a:lstStyle>
          <a:p>
            <a:pPr>
              <a:defRPr/>
            </a:pPr>
            <a:r>
              <a:rPr lang="el-GR"/>
              <a:t>21/05/13</a:t>
            </a:r>
            <a:endParaRPr lang="en-US"/>
          </a:p>
        </p:txBody>
      </p:sp>
      <p:sp>
        <p:nvSpPr>
          <p:cNvPr id="3" name="Footer Placeholder 4"/>
          <p:cNvSpPr>
            <a:spLocks noGrp="1"/>
          </p:cNvSpPr>
          <p:nvPr>
            <p:ph type="ftr" sz="quarter" idx="11"/>
          </p:nvPr>
        </p:nvSpPr>
        <p:spPr>
          <a:xfrm>
            <a:off x="3280410" y="6254751"/>
            <a:ext cx="304038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936117" y="6254751"/>
            <a:ext cx="513398" cy="365125"/>
          </a:xfrm>
          <a:prstGeom prst="rect">
            <a:avLst/>
          </a:prstGeom>
        </p:spPr>
        <p:txBody>
          <a:bodyPr/>
          <a:lstStyle>
            <a:lvl1pPr>
              <a:defRPr/>
            </a:lvl1pPr>
          </a:lstStyle>
          <a:p>
            <a:pPr>
              <a:defRPr/>
            </a:pPr>
            <a:fld id="{DB1653AE-4E9A-49B9-B190-42749F09AE4E}" type="slidenum">
              <a:rPr lang="en-US"/>
              <a:pPr>
                <a:defRPr/>
              </a:pPr>
              <a:t>‹#›</a:t>
            </a:fld>
            <a:endParaRPr lang="en-US" dirty="0"/>
          </a:p>
        </p:txBody>
      </p:sp>
    </p:spTree>
    <p:extLst>
      <p:ext uri="{BB962C8B-B14F-4D97-AF65-F5344CB8AC3E}">
        <p14:creationId xmlns:p14="http://schemas.microsoft.com/office/powerpoint/2010/main" val="312071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Plain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63" y="6356356"/>
            <a:ext cx="2240280" cy="365125"/>
          </a:xfrm>
          <a:prstGeom prst="rect">
            <a:avLst/>
          </a:prstGeom>
        </p:spPr>
        <p:txBody>
          <a:bodyPr/>
          <a:lstStyle/>
          <a:p>
            <a:endParaRPr lang="en-US"/>
          </a:p>
        </p:txBody>
      </p:sp>
      <p:sp>
        <p:nvSpPr>
          <p:cNvPr id="5" name="Footer Placeholder 4"/>
          <p:cNvSpPr>
            <a:spLocks noGrp="1"/>
          </p:cNvSpPr>
          <p:nvPr>
            <p:ph type="ftr" sz="quarter" idx="11"/>
          </p:nvPr>
        </p:nvSpPr>
        <p:spPr>
          <a:xfrm>
            <a:off x="6080766" y="6356356"/>
            <a:ext cx="304038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455051" y="6241011"/>
            <a:ext cx="379916" cy="365125"/>
          </a:xfrm>
          <a:prstGeom prst="rect">
            <a:avLst/>
          </a:prstGeom>
        </p:spPr>
        <p:txBody>
          <a:bodyPr/>
          <a:lstStyle>
            <a:lvl1pPr algn="l">
              <a:defRPr/>
            </a:lvl1pPr>
          </a:lstStyle>
          <a:p>
            <a:fld id="{62CEE064-A4C2-1743-AC6A-9763DDA675DB}" type="slidenum">
              <a:rPr lang="en-US" smtClean="0"/>
              <a:pPr/>
              <a:t>‹#›</a:t>
            </a:fld>
            <a:endParaRPr lang="en-US" dirty="0"/>
          </a:p>
        </p:txBody>
      </p:sp>
      <p:sp>
        <p:nvSpPr>
          <p:cNvPr id="8" name="Title 1"/>
          <p:cNvSpPr>
            <a:spLocks noGrp="1"/>
          </p:cNvSpPr>
          <p:nvPr>
            <p:ph type="title" hasCustomPrompt="1"/>
          </p:nvPr>
        </p:nvSpPr>
        <p:spPr>
          <a:xfrm>
            <a:off x="4869304" y="314248"/>
            <a:ext cx="4152615" cy="774918"/>
          </a:xfrm>
          <a:prstGeom prst="rect">
            <a:avLst/>
          </a:prstGeom>
        </p:spPr>
        <p:txBody>
          <a:bodyPr lIns="91405" tIns="45704" rIns="91405" bIns="45704" anchor="b"/>
          <a:lstStyle>
            <a:lvl1pPr>
              <a:defRPr>
                <a:solidFill>
                  <a:schemeClr val="tx1">
                    <a:lumMod val="95000"/>
                    <a:lumOff val="5000"/>
                  </a:schemeClr>
                </a:solidFill>
                <a:latin typeface="Calibri Light" panose="020F0302020204030204" pitchFamily="34" charset="0"/>
              </a:defRPr>
            </a:lvl1pPr>
          </a:lstStyle>
          <a:p>
            <a:r>
              <a:rPr lang="en-US" dirty="0" smtClean="0"/>
              <a:t>Title</a:t>
            </a:r>
            <a:endParaRPr lang="en-US" dirty="0"/>
          </a:p>
        </p:txBody>
      </p:sp>
      <p:sp>
        <p:nvSpPr>
          <p:cNvPr id="14" name="Text Placeholder 12"/>
          <p:cNvSpPr>
            <a:spLocks noGrp="1"/>
          </p:cNvSpPr>
          <p:nvPr>
            <p:ph type="body" sz="quarter" idx="15" hasCustomPrompt="1"/>
          </p:nvPr>
        </p:nvSpPr>
        <p:spPr>
          <a:xfrm>
            <a:off x="1944881" y="559902"/>
            <a:ext cx="2110444" cy="824456"/>
          </a:xfrm>
          <a:prstGeom prst="rect">
            <a:avLst/>
          </a:prstGeom>
        </p:spPr>
        <p:txBody>
          <a:bodyPr lIns="0" tIns="0" rIns="0" bIns="0" anchor="b" anchorCtr="0">
            <a:noAutofit/>
          </a:bodyPr>
          <a:lstStyle>
            <a:lvl1pPr marL="0" indent="0" algn="r">
              <a:buNone/>
              <a:defRPr sz="6834" b="1" i="0" kern="1200">
                <a:solidFill>
                  <a:schemeClr val="bg1">
                    <a:lumMod val="85000"/>
                  </a:schemeClr>
                </a:solidFill>
                <a:latin typeface="Calibri Light" panose="020F0302020204030204" pitchFamily="34" charset="0"/>
              </a:defRPr>
            </a:lvl1pPr>
          </a:lstStyle>
          <a:p>
            <a:pPr lvl="0"/>
            <a:r>
              <a:rPr lang="en-US" dirty="0" smtClean="0"/>
              <a:t>No</a:t>
            </a:r>
            <a:endParaRPr lang="en-US" dirty="0"/>
          </a:p>
        </p:txBody>
      </p:sp>
      <p:sp>
        <p:nvSpPr>
          <p:cNvPr id="16" name="Text Placeholder 12"/>
          <p:cNvSpPr>
            <a:spLocks noGrp="1"/>
          </p:cNvSpPr>
          <p:nvPr>
            <p:ph type="body" sz="quarter" idx="14" hasCustomPrompt="1"/>
          </p:nvPr>
        </p:nvSpPr>
        <p:spPr>
          <a:xfrm>
            <a:off x="4714594" y="6270548"/>
            <a:ext cx="3973610" cy="285339"/>
          </a:xfrm>
          <a:prstGeom prst="rect">
            <a:avLst/>
          </a:prstGeom>
        </p:spPr>
        <p:txBody>
          <a:bodyPr lIns="91405" tIns="45704" rIns="91405" bIns="45704" anchor="b" anchorCtr="0">
            <a:noAutofit/>
          </a:bodyPr>
          <a:lstStyle>
            <a:lvl1pPr marL="0" indent="0" algn="l">
              <a:buNone/>
              <a:defRPr sz="886" b="0" i="1" kern="1200">
                <a:solidFill>
                  <a:schemeClr val="tx1">
                    <a:lumMod val="75000"/>
                    <a:lumOff val="25000"/>
                  </a:schemeClr>
                </a:solidFill>
                <a:latin typeface="Calibri"/>
                <a:cs typeface="Calibri"/>
              </a:defRPr>
            </a:lvl1pPr>
          </a:lstStyle>
          <a:p>
            <a:pPr lvl="0"/>
            <a:r>
              <a:rPr lang="en-US" dirty="0" smtClean="0"/>
              <a:t>Chapter</a:t>
            </a:r>
            <a:endParaRPr lang="en-US" dirty="0"/>
          </a:p>
        </p:txBody>
      </p:sp>
      <p:sp>
        <p:nvSpPr>
          <p:cNvPr id="21" name="Text Placeholder 20"/>
          <p:cNvSpPr>
            <a:spLocks noGrp="1"/>
          </p:cNvSpPr>
          <p:nvPr>
            <p:ph type="body" sz="quarter" idx="17" hasCustomPrompt="1"/>
          </p:nvPr>
        </p:nvSpPr>
        <p:spPr>
          <a:xfrm>
            <a:off x="4397134" y="314248"/>
            <a:ext cx="602357" cy="774918"/>
          </a:xfrm>
          <a:prstGeom prst="rect">
            <a:avLst/>
          </a:prstGeom>
        </p:spPr>
        <p:txBody>
          <a:bodyPr lIns="91405" tIns="45704" rIns="91405" bIns="45704" anchor="b">
            <a:normAutofit/>
          </a:bodyPr>
          <a:lstStyle>
            <a:lvl1pPr marL="0" indent="0">
              <a:buNone/>
              <a:defRPr sz="1771" b="1">
                <a:solidFill>
                  <a:srgbClr val="D1AA71"/>
                </a:solidFill>
                <a:latin typeface="Calibri Light" panose="020F0302020204030204" pitchFamily="34" charset="0"/>
              </a:defRPr>
            </a:lvl1pPr>
          </a:lstStyle>
          <a:p>
            <a:r>
              <a:rPr lang="en-US" dirty="0" smtClean="0"/>
              <a:t>No</a:t>
            </a:r>
            <a:endParaRPr lang="en-US" dirty="0"/>
          </a:p>
        </p:txBody>
      </p:sp>
      <p:pic>
        <p:nvPicPr>
          <p:cNvPr id="10" name="Picture 9" descr="sampleENA.png"/>
          <p:cNvPicPr/>
          <p:nvPr userDrawn="1"/>
        </p:nvPicPr>
        <p:blipFill>
          <a:blip r:embed="rId2"/>
          <a:srcRect l="10026" t="2810" r="76992" b="88250"/>
          <a:stretch>
            <a:fillRect/>
          </a:stretch>
        </p:blipFill>
        <p:spPr>
          <a:xfrm>
            <a:off x="672048" y="423536"/>
            <a:ext cx="868353" cy="879952"/>
          </a:xfrm>
          <a:prstGeom prst="rect">
            <a:avLst/>
          </a:prstGeom>
        </p:spPr>
      </p:pic>
      <p:cxnSp>
        <p:nvCxnSpPr>
          <p:cNvPr id="11" name="Straight Connector 10"/>
          <p:cNvCxnSpPr/>
          <p:nvPr userDrawn="1"/>
        </p:nvCxnSpPr>
        <p:spPr>
          <a:xfrm>
            <a:off x="4530541" y="1147455"/>
            <a:ext cx="5070659"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8335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73580713"/>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39572" name="think-cell Slide" r:id="rId4" imgW="270" imgH="270" progId="">
                  <p:embed/>
                </p:oleObj>
              </mc:Choice>
              <mc:Fallback>
                <p:oleObj name="think-cell Slide" r:id="rId4" imgW="270" imgH="270" progId="">
                  <p:embed/>
                  <p:pic>
                    <p:nvPicPr>
                      <p:cNvPr id="0" name="Picture 25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Placeholder 12"/>
          <p:cNvSpPr>
            <a:spLocks noGrp="1"/>
          </p:cNvSpPr>
          <p:nvPr>
            <p:ph type="body" sz="quarter" idx="15" hasCustomPrompt="1"/>
          </p:nvPr>
        </p:nvSpPr>
        <p:spPr>
          <a:xfrm>
            <a:off x="1944879" y="314800"/>
            <a:ext cx="2110444" cy="824456"/>
          </a:xfrm>
          <a:prstGeom prst="rect">
            <a:avLst/>
          </a:prstGeom>
        </p:spPr>
        <p:txBody>
          <a:bodyPr lIns="0" tIns="0" rIns="0" bIns="0" anchor="b" anchorCtr="0">
            <a:noAutofit/>
          </a:bodyPr>
          <a:lstStyle>
            <a:lvl1pPr marL="0" indent="0" algn="r">
              <a:buNone/>
              <a:defRPr sz="5400" b="1" i="0" kern="1200">
                <a:solidFill>
                  <a:schemeClr val="bg1">
                    <a:lumMod val="85000"/>
                  </a:schemeClr>
                </a:solidFill>
                <a:latin typeface="+mj-lt"/>
                <a:ea typeface="Segoe UI" pitchFamily="34" charset="0"/>
                <a:cs typeface="Segoe UI" pitchFamily="34" charset="0"/>
              </a:defRPr>
            </a:lvl1pPr>
          </a:lstStyle>
          <a:p>
            <a:pPr lvl="0"/>
            <a:r>
              <a:rPr lang="en-US" dirty="0" smtClean="0"/>
              <a:t>No</a:t>
            </a:r>
            <a:endParaRPr lang="en-US" dirty="0"/>
          </a:p>
        </p:txBody>
      </p:sp>
      <p:sp>
        <p:nvSpPr>
          <p:cNvPr id="16" name="Text Placeholder 12"/>
          <p:cNvSpPr>
            <a:spLocks noGrp="1"/>
          </p:cNvSpPr>
          <p:nvPr>
            <p:ph type="body" sz="quarter" idx="14" hasCustomPrompt="1"/>
          </p:nvPr>
        </p:nvSpPr>
        <p:spPr>
          <a:xfrm>
            <a:off x="5095094" y="6270548"/>
            <a:ext cx="3873648" cy="285339"/>
          </a:xfrm>
          <a:prstGeom prst="rect">
            <a:avLst/>
          </a:prstGeom>
        </p:spPr>
        <p:txBody>
          <a:bodyPr lIns="0" tIns="57919" rIns="115840" bIns="57919" anchor="b" anchorCtr="0">
            <a:noAutofit/>
          </a:bodyPr>
          <a:lstStyle>
            <a:lvl1pPr marL="0" indent="0" algn="l">
              <a:buNone/>
              <a:defRPr sz="900" b="0" i="1" kern="1200">
                <a:solidFill>
                  <a:schemeClr val="tx1">
                    <a:lumMod val="75000"/>
                    <a:lumOff val="25000"/>
                  </a:schemeClr>
                </a:solidFill>
                <a:latin typeface="+mj-lt"/>
                <a:ea typeface="Segoe UI" pitchFamily="34" charset="0"/>
                <a:cs typeface="Segoe UI" pitchFamily="34" charset="0"/>
              </a:defRPr>
            </a:lvl1pPr>
          </a:lstStyle>
          <a:p>
            <a:pPr lvl="0"/>
            <a:r>
              <a:rPr lang="en-US" dirty="0" smtClean="0"/>
              <a:t>Chapter</a:t>
            </a:r>
            <a:endParaRPr lang="en-US" dirty="0"/>
          </a:p>
        </p:txBody>
      </p:sp>
      <p:sp>
        <p:nvSpPr>
          <p:cNvPr id="21" name="Text Placeholder 20"/>
          <p:cNvSpPr>
            <a:spLocks noGrp="1"/>
          </p:cNvSpPr>
          <p:nvPr>
            <p:ph type="body" sz="quarter" idx="17" hasCustomPrompt="1"/>
          </p:nvPr>
        </p:nvSpPr>
        <p:spPr>
          <a:xfrm>
            <a:off x="4397135" y="314246"/>
            <a:ext cx="602357" cy="774918"/>
          </a:xfrm>
          <a:prstGeom prst="rect">
            <a:avLst/>
          </a:prstGeom>
        </p:spPr>
        <p:txBody>
          <a:bodyPr lIns="107859" tIns="57919" rIns="107859" bIns="57919" anchor="b">
            <a:normAutofit/>
          </a:bodyPr>
          <a:lstStyle>
            <a:lvl1pPr marL="0" indent="0">
              <a:buNone/>
              <a:defRPr sz="1700" b="1">
                <a:solidFill>
                  <a:srgbClr val="D1AA71"/>
                </a:solidFill>
                <a:latin typeface="+mj-lt"/>
                <a:ea typeface="Segoe UI" pitchFamily="34" charset="0"/>
                <a:cs typeface="Segoe UI" pitchFamily="34" charset="0"/>
              </a:defRPr>
            </a:lvl1pPr>
          </a:lstStyle>
          <a:p>
            <a:r>
              <a:rPr lang="en-US" dirty="0" smtClean="0"/>
              <a:t>No</a:t>
            </a:r>
            <a:endParaRPr lang="en-US" dirty="0"/>
          </a:p>
        </p:txBody>
      </p:sp>
      <p:sp>
        <p:nvSpPr>
          <p:cNvPr id="9" name="Title 1"/>
          <p:cNvSpPr>
            <a:spLocks noGrp="1"/>
          </p:cNvSpPr>
          <p:nvPr>
            <p:ph type="title" hasCustomPrompt="1"/>
          </p:nvPr>
        </p:nvSpPr>
        <p:spPr>
          <a:xfrm>
            <a:off x="5053298" y="314246"/>
            <a:ext cx="4152615" cy="774918"/>
          </a:xfrm>
          <a:prstGeom prst="rect">
            <a:avLst/>
          </a:prstGeom>
        </p:spPr>
        <p:txBody>
          <a:bodyPr lIns="115840" tIns="57919" rIns="115840" bIns="57919" anchor="b"/>
          <a:lstStyle>
            <a:lvl1pPr>
              <a:defRPr sz="1700">
                <a:solidFill>
                  <a:schemeClr val="tx1">
                    <a:lumMod val="75000"/>
                    <a:lumOff val="25000"/>
                  </a:schemeClr>
                </a:solidFill>
                <a:latin typeface="+mj-lt"/>
                <a:ea typeface="Segoe UI" pitchFamily="34" charset="0"/>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2279819237"/>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1008368"/>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43662" name="think-cell Slide" r:id="rId4" imgW="270" imgH="270" progId="">
                  <p:embed/>
                </p:oleObj>
              </mc:Choice>
              <mc:Fallback>
                <p:oleObj name="think-cell Slide" r:id="rId4" imgW="270" imgH="270" progId="">
                  <p:embed/>
                  <p:pic>
                    <p:nvPicPr>
                      <p:cNvPr id="0" name="Picture 25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a:xfrm>
            <a:off x="4449622" y="6241087"/>
            <a:ext cx="368546" cy="365125"/>
          </a:xfrm>
          <a:prstGeom prst="rect">
            <a:avLst/>
          </a:prstGeom>
        </p:spPr>
        <p:txBody>
          <a:bodyPr vert="horz" lIns="93327" tIns="46685" rIns="93327" bIns="46685" rtlCol="0" anchor="ctr"/>
          <a:lstStyle>
            <a:lvl1pPr>
              <a:defRPr kumimoji="0" lang="en-US" sz="1100" b="1" i="0" u="none" strike="noStrike" kern="1200" cap="none" spc="0" normalizeH="0" baseline="0" noProof="0" smtClean="0">
                <a:ln>
                  <a:noFill/>
                </a:ln>
                <a:solidFill>
                  <a:srgbClr val="11275D"/>
                </a:solidFill>
                <a:effectLst/>
                <a:uLnTx/>
                <a:uFillTx/>
                <a:latin typeface="+mn-lt"/>
                <a:ea typeface="+mn-ea"/>
                <a:cs typeface="+mn-cs"/>
              </a:defRPr>
            </a:lvl1pPr>
          </a:lstStyle>
          <a:p>
            <a:pPr defTabSz="915231">
              <a:defRPr/>
            </a:pPr>
            <a:fld id="{62CEE064-A4C2-1743-AC6A-9763DDA675DB}" type="slidenum">
              <a:rPr lang="en-GB" smtClean="0"/>
              <a:pPr defTabSz="915231">
                <a:defRPr/>
              </a:pPr>
              <a:t>‹#›</a:t>
            </a:fld>
            <a:endParaRPr lang="en-GB" dirty="0"/>
          </a:p>
        </p:txBody>
      </p:sp>
      <p:cxnSp>
        <p:nvCxnSpPr>
          <p:cNvPr id="10" name="Straight Connector 9"/>
          <p:cNvCxnSpPr/>
          <p:nvPr/>
        </p:nvCxnSpPr>
        <p:spPr>
          <a:xfrm>
            <a:off x="4530541" y="2886254"/>
            <a:ext cx="5070659"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3" hasCustomPrompt="1"/>
          </p:nvPr>
        </p:nvSpPr>
        <p:spPr>
          <a:xfrm>
            <a:off x="4432829" y="1782318"/>
            <a:ext cx="4255376" cy="953706"/>
          </a:xfrm>
          <a:prstGeom prst="rect">
            <a:avLst/>
          </a:prstGeom>
        </p:spPr>
        <p:txBody>
          <a:bodyPr lIns="115840" tIns="57919" rIns="115840" bIns="57919" anchor="b" anchorCtr="0">
            <a:noAutofit/>
          </a:bodyPr>
          <a:lstStyle>
            <a:lvl1pPr marL="0" indent="0" algn="l">
              <a:buNone/>
              <a:defRPr sz="3100" b="1" i="0" kern="1200">
                <a:solidFill>
                  <a:schemeClr val="bg1">
                    <a:lumMod val="50000"/>
                  </a:schemeClr>
                </a:solidFill>
                <a:latin typeface="+mn-lt"/>
                <a:ea typeface="Segoe UI" pitchFamily="34" charset="0"/>
                <a:cs typeface="Segoe UI" pitchFamily="34" charset="0"/>
              </a:defRPr>
            </a:lvl1pPr>
          </a:lstStyle>
          <a:p>
            <a:pPr lvl="0"/>
            <a:r>
              <a:rPr lang="en-US" dirty="0" smtClean="0"/>
              <a:t>Title</a:t>
            </a:r>
            <a:endParaRPr lang="en-US" dirty="0"/>
          </a:p>
        </p:txBody>
      </p:sp>
      <p:cxnSp>
        <p:nvCxnSpPr>
          <p:cNvPr id="17" name="Straight Connector 16"/>
          <p:cNvCxnSpPr/>
          <p:nvPr/>
        </p:nvCxnSpPr>
        <p:spPr>
          <a:xfrm>
            <a:off x="0" y="6482721"/>
            <a:ext cx="4014608"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2"/>
          <p:cNvSpPr>
            <a:spLocks noGrp="1"/>
          </p:cNvSpPr>
          <p:nvPr>
            <p:ph type="body" sz="quarter" idx="14" hasCustomPrompt="1"/>
          </p:nvPr>
        </p:nvSpPr>
        <p:spPr>
          <a:xfrm>
            <a:off x="5095097" y="6270548"/>
            <a:ext cx="3593109" cy="285339"/>
          </a:xfrm>
          <a:prstGeom prst="rect">
            <a:avLst/>
          </a:prstGeom>
        </p:spPr>
        <p:txBody>
          <a:bodyPr lIns="0" tIns="57919" rIns="115840" bIns="57919" anchor="b" anchorCtr="0">
            <a:noAutofit/>
          </a:bodyPr>
          <a:lstStyle>
            <a:lvl1pPr marL="0" indent="0" algn="l">
              <a:buNone/>
              <a:defRPr sz="900" b="0" i="1" kern="1200">
                <a:solidFill>
                  <a:schemeClr val="tx1">
                    <a:lumMod val="75000"/>
                    <a:lumOff val="25000"/>
                  </a:schemeClr>
                </a:solidFill>
                <a:latin typeface="+mn-lt"/>
                <a:ea typeface="Segoe UI" pitchFamily="34" charset="0"/>
                <a:cs typeface="Segoe UI" pitchFamily="34" charset="0"/>
              </a:defRPr>
            </a:lvl1pPr>
          </a:lstStyle>
          <a:p>
            <a:pPr lvl="0"/>
            <a:r>
              <a:rPr lang="en-US" dirty="0" smtClean="0"/>
              <a:t>Chapter</a:t>
            </a:r>
            <a:endParaRPr lang="en-US" dirty="0"/>
          </a:p>
        </p:txBody>
      </p:sp>
    </p:spTree>
    <p:extLst>
      <p:ext uri="{BB962C8B-B14F-4D97-AF65-F5344CB8AC3E}">
        <p14:creationId xmlns:p14="http://schemas.microsoft.com/office/powerpoint/2010/main" val="248371689"/>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793316567"/>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41615" name="think-cell Slide" r:id="rId4" imgW="270" imgH="270" progId="">
                  <p:embed/>
                </p:oleObj>
              </mc:Choice>
              <mc:Fallback>
                <p:oleObj name="think-cell Slide" r:id="rId4" imgW="270" imgH="270" progId="">
                  <p:embed/>
                  <p:pic>
                    <p:nvPicPr>
                      <p:cNvPr id="0" name="Picture 25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a:xfrm>
            <a:off x="4449622" y="6241087"/>
            <a:ext cx="368546" cy="365125"/>
          </a:xfrm>
          <a:prstGeom prst="rect">
            <a:avLst/>
          </a:prstGeom>
        </p:spPr>
        <p:txBody>
          <a:bodyPr vert="horz" lIns="93327" tIns="46685" rIns="93327" bIns="46685" rtlCol="0" anchor="ctr"/>
          <a:lstStyle>
            <a:lvl1pPr marL="0" algn="l" defTabSz="915231" rtl="0" eaLnBrk="1" latinLnBrk="0" hangingPunct="1">
              <a:defRPr kumimoji="0" lang="en-US" sz="1100" b="1" i="0" u="none" strike="noStrike" kern="1200" cap="none" spc="0" normalizeH="0" baseline="0" noProof="0" smtClean="0">
                <a:ln>
                  <a:noFill/>
                </a:ln>
                <a:solidFill>
                  <a:srgbClr val="11275D"/>
                </a:solidFill>
                <a:effectLst/>
                <a:uLnTx/>
                <a:uFillTx/>
                <a:latin typeface="+mn-lt"/>
                <a:ea typeface="+mn-ea"/>
                <a:cs typeface="+mn-cs"/>
              </a:defRPr>
            </a:lvl1pPr>
          </a:lstStyle>
          <a:p>
            <a:pPr>
              <a:defRPr/>
            </a:pPr>
            <a:fld id="{62CEE064-A4C2-1743-AC6A-9763DDA675DB}" type="slidenum">
              <a:rPr lang="en-GB" smtClean="0"/>
              <a:pPr>
                <a:defRPr/>
              </a:pPr>
              <a:t>‹#›</a:t>
            </a:fld>
            <a:endParaRPr lang="en-GB" dirty="0"/>
          </a:p>
        </p:txBody>
      </p:sp>
      <p:cxnSp>
        <p:nvCxnSpPr>
          <p:cNvPr id="10" name="Straight Connector 9"/>
          <p:cNvCxnSpPr/>
          <p:nvPr/>
        </p:nvCxnSpPr>
        <p:spPr>
          <a:xfrm>
            <a:off x="4530541" y="2886254"/>
            <a:ext cx="5070659"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3" hasCustomPrompt="1"/>
          </p:nvPr>
        </p:nvSpPr>
        <p:spPr>
          <a:xfrm>
            <a:off x="4432829" y="1782318"/>
            <a:ext cx="4255376" cy="953706"/>
          </a:xfrm>
          <a:prstGeom prst="rect">
            <a:avLst/>
          </a:prstGeom>
          <a:ln>
            <a:noFill/>
          </a:ln>
        </p:spPr>
        <p:txBody>
          <a:bodyPr lIns="115840" tIns="57919" rIns="115840" bIns="57919" anchor="b" anchorCtr="0">
            <a:noAutofit/>
          </a:bodyPr>
          <a:lstStyle>
            <a:lvl1pPr marL="0" indent="0" algn="l">
              <a:buNone/>
              <a:defRPr sz="3100" b="1" kern="1200">
                <a:solidFill>
                  <a:schemeClr val="bg1">
                    <a:lumMod val="50000"/>
                  </a:schemeClr>
                </a:solidFill>
                <a:latin typeface="+mn-lt"/>
                <a:ea typeface="Segoe UI" pitchFamily="34" charset="0"/>
                <a:cs typeface="Segoe UI" pitchFamily="34" charset="0"/>
              </a:defRPr>
            </a:lvl1pPr>
          </a:lstStyle>
          <a:p>
            <a:pPr lvl="0"/>
            <a:r>
              <a:rPr lang="en-US" dirty="0" smtClean="0"/>
              <a:t>Title</a:t>
            </a:r>
            <a:endParaRPr lang="en-US" dirty="0"/>
          </a:p>
        </p:txBody>
      </p:sp>
      <p:cxnSp>
        <p:nvCxnSpPr>
          <p:cNvPr id="17" name="Straight Connector 16"/>
          <p:cNvCxnSpPr/>
          <p:nvPr/>
        </p:nvCxnSpPr>
        <p:spPr>
          <a:xfrm>
            <a:off x="0" y="6482721"/>
            <a:ext cx="4014608"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2"/>
          <p:cNvSpPr>
            <a:spLocks noGrp="1"/>
          </p:cNvSpPr>
          <p:nvPr>
            <p:ph type="body" sz="quarter" idx="14" hasCustomPrompt="1"/>
          </p:nvPr>
        </p:nvSpPr>
        <p:spPr>
          <a:xfrm>
            <a:off x="5095096" y="6270548"/>
            <a:ext cx="3728541" cy="285339"/>
          </a:xfrm>
          <a:prstGeom prst="rect">
            <a:avLst/>
          </a:prstGeom>
        </p:spPr>
        <p:txBody>
          <a:bodyPr lIns="0" tIns="57919" rIns="115840" bIns="57919" anchor="b" anchorCtr="0">
            <a:noAutofit/>
          </a:bodyPr>
          <a:lstStyle>
            <a:lvl1pPr marL="0" indent="0" algn="l">
              <a:buNone/>
              <a:defRPr sz="900" b="0" i="1" kern="1200">
                <a:solidFill>
                  <a:schemeClr val="tx1">
                    <a:lumMod val="75000"/>
                    <a:lumOff val="25000"/>
                  </a:schemeClr>
                </a:solidFill>
                <a:latin typeface="+mn-lt"/>
                <a:ea typeface="Segoe UI" pitchFamily="34" charset="0"/>
                <a:cs typeface="Segoe UI" pitchFamily="34" charset="0"/>
              </a:defRPr>
            </a:lvl1pPr>
          </a:lstStyle>
          <a:p>
            <a:pPr lvl="0"/>
            <a:r>
              <a:rPr lang="en-US" dirty="0" smtClean="0"/>
              <a:t>Chapter</a:t>
            </a:r>
            <a:endParaRPr lang="en-US" dirty="0"/>
          </a:p>
        </p:txBody>
      </p:sp>
      <p:sp>
        <p:nvSpPr>
          <p:cNvPr id="11" name="Text Placeholder 12"/>
          <p:cNvSpPr>
            <a:spLocks noGrp="1"/>
          </p:cNvSpPr>
          <p:nvPr>
            <p:ph type="body" sz="quarter" idx="15" hasCustomPrompt="1"/>
          </p:nvPr>
        </p:nvSpPr>
        <p:spPr>
          <a:xfrm>
            <a:off x="1985594" y="2189000"/>
            <a:ext cx="2110444" cy="1598469"/>
          </a:xfrm>
          <a:prstGeom prst="rect">
            <a:avLst/>
          </a:prstGeom>
        </p:spPr>
        <p:txBody>
          <a:bodyPr lIns="0" tIns="0" rIns="0" bIns="0" anchor="b" anchorCtr="0">
            <a:noAutofit/>
          </a:bodyPr>
          <a:lstStyle>
            <a:lvl1pPr marL="0" indent="0" algn="r">
              <a:buNone/>
              <a:defRPr sz="9600" b="1" i="0" kern="1200">
                <a:solidFill>
                  <a:schemeClr val="bg1">
                    <a:lumMod val="85000"/>
                  </a:schemeClr>
                </a:solidFill>
                <a:latin typeface="+mn-lt"/>
                <a:ea typeface="Segoe UI" pitchFamily="34" charset="0"/>
                <a:cs typeface="Segoe UI" pitchFamily="34" charset="0"/>
              </a:defRPr>
            </a:lvl1pPr>
          </a:lstStyle>
          <a:p>
            <a:pPr lvl="0"/>
            <a:r>
              <a:rPr lang="en-US" dirty="0" smtClean="0"/>
              <a:t>No</a:t>
            </a:r>
            <a:endParaRPr lang="en-US" dirty="0"/>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04325" y="606225"/>
            <a:ext cx="1142006" cy="883165"/>
          </a:xfrm>
          <a:prstGeom prst="rect">
            <a:avLst/>
          </a:prstGeom>
        </p:spPr>
      </p:pic>
    </p:spTree>
    <p:extLst>
      <p:ext uri="{BB962C8B-B14F-4D97-AF65-F5344CB8AC3E}">
        <p14:creationId xmlns:p14="http://schemas.microsoft.com/office/powerpoint/2010/main" val="463018195"/>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Acros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69692512"/>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42639" name="think-cell Slide" r:id="rId4" imgW="270" imgH="270" progId="">
                  <p:embed/>
                </p:oleObj>
              </mc:Choice>
              <mc:Fallback>
                <p:oleObj name="think-cell Slide" r:id="rId4" imgW="270" imgH="270" progId="">
                  <p:embed/>
                  <p:pic>
                    <p:nvPicPr>
                      <p:cNvPr id="0" name="Picture 25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2"/>
          <p:cNvSpPr>
            <a:spLocks noGrp="1"/>
          </p:cNvSpPr>
          <p:nvPr>
            <p:ph type="body" idx="28"/>
          </p:nvPr>
        </p:nvSpPr>
        <p:spPr>
          <a:xfrm>
            <a:off x="0" y="1583039"/>
            <a:ext cx="4081240" cy="215623"/>
          </a:xfrm>
          <a:prstGeom prst="rect">
            <a:avLst/>
          </a:prstGeom>
        </p:spPr>
        <p:txBody>
          <a:bodyPr wrap="square" lIns="116569" tIns="22949" rIns="0" bIns="22949" anchor="b" anchorCtr="0">
            <a:spAutoFit/>
          </a:bodyPr>
          <a:lstStyle>
            <a:lvl1pPr marL="0" indent="0" algn="r">
              <a:buNone/>
              <a:defRPr sz="1100" b="0">
                <a:solidFill>
                  <a:schemeClr val="tx1">
                    <a:lumMod val="75000"/>
                    <a:lumOff val="25000"/>
                  </a:schemeClr>
                </a:solidFill>
                <a:latin typeface="+mn-lt"/>
                <a:ea typeface="Segoe UI" pitchFamily="34" charset="0"/>
                <a:cs typeface="Segoe UI" pitchFamily="34" charset="0"/>
              </a:defRPr>
            </a:lvl1pPr>
            <a:lvl2pPr marL="425489" indent="0">
              <a:buNone/>
              <a:defRPr sz="1900" b="1"/>
            </a:lvl2pPr>
            <a:lvl3pPr marL="850977" indent="0">
              <a:buNone/>
              <a:defRPr sz="1700" b="1"/>
            </a:lvl3pPr>
            <a:lvl4pPr marL="1276469" indent="0">
              <a:buNone/>
              <a:defRPr sz="1500" b="1"/>
            </a:lvl4pPr>
            <a:lvl5pPr marL="1701954" indent="0">
              <a:buNone/>
              <a:defRPr sz="1500" b="1"/>
            </a:lvl5pPr>
            <a:lvl6pPr marL="2127444" indent="0">
              <a:buNone/>
              <a:defRPr sz="1500" b="1"/>
            </a:lvl6pPr>
            <a:lvl7pPr marL="2552936" indent="0">
              <a:buNone/>
              <a:defRPr sz="1500" b="1"/>
            </a:lvl7pPr>
            <a:lvl8pPr marL="2978420" indent="0">
              <a:buNone/>
              <a:defRPr sz="1500" b="1"/>
            </a:lvl8pPr>
            <a:lvl9pPr marL="3403909" indent="0">
              <a:buNone/>
              <a:defRPr sz="1500" b="1"/>
            </a:lvl9pPr>
          </a:lstStyle>
          <a:p>
            <a:pPr lvl="0"/>
            <a:r>
              <a:rPr lang="en-US" dirty="0" smtClean="0"/>
              <a:t>Click to edit Master text styles</a:t>
            </a:r>
          </a:p>
        </p:txBody>
      </p:sp>
      <p:sp>
        <p:nvSpPr>
          <p:cNvPr id="12" name="Text Placeholder 2"/>
          <p:cNvSpPr>
            <a:spLocks noGrp="1"/>
          </p:cNvSpPr>
          <p:nvPr>
            <p:ph type="body" idx="29"/>
          </p:nvPr>
        </p:nvSpPr>
        <p:spPr>
          <a:xfrm>
            <a:off x="5139205" y="1583039"/>
            <a:ext cx="4337763" cy="215623"/>
          </a:xfrm>
          <a:prstGeom prst="rect">
            <a:avLst/>
          </a:prstGeom>
        </p:spPr>
        <p:txBody>
          <a:bodyPr wrap="square" lIns="0" tIns="22949" rIns="0" bIns="22949" anchor="b" anchorCtr="0">
            <a:spAutoFit/>
          </a:bodyPr>
          <a:lstStyle>
            <a:lvl1pPr marL="0" indent="0" algn="l">
              <a:buNone/>
              <a:defRPr sz="1100" b="0">
                <a:solidFill>
                  <a:schemeClr val="tx1">
                    <a:lumMod val="75000"/>
                    <a:lumOff val="25000"/>
                  </a:schemeClr>
                </a:solidFill>
                <a:latin typeface="+mn-lt"/>
                <a:ea typeface="Segoe UI" pitchFamily="34" charset="0"/>
                <a:cs typeface="Segoe UI" pitchFamily="34" charset="0"/>
              </a:defRPr>
            </a:lvl1pPr>
            <a:lvl2pPr marL="425489" indent="0">
              <a:buNone/>
              <a:defRPr sz="1900" b="1"/>
            </a:lvl2pPr>
            <a:lvl3pPr marL="850977" indent="0">
              <a:buNone/>
              <a:defRPr sz="1700" b="1"/>
            </a:lvl3pPr>
            <a:lvl4pPr marL="1276469" indent="0">
              <a:buNone/>
              <a:defRPr sz="1500" b="1"/>
            </a:lvl4pPr>
            <a:lvl5pPr marL="1701954" indent="0">
              <a:buNone/>
              <a:defRPr sz="1500" b="1"/>
            </a:lvl5pPr>
            <a:lvl6pPr marL="2127444" indent="0">
              <a:buNone/>
              <a:defRPr sz="1500" b="1"/>
            </a:lvl6pPr>
            <a:lvl7pPr marL="2552936" indent="0">
              <a:buNone/>
              <a:defRPr sz="1500" b="1"/>
            </a:lvl7pPr>
            <a:lvl8pPr marL="2978420" indent="0">
              <a:buNone/>
              <a:defRPr sz="1500" b="1"/>
            </a:lvl8pPr>
            <a:lvl9pPr marL="3403909" indent="0">
              <a:buNone/>
              <a:defRPr sz="1500" b="1"/>
            </a:lvl9pPr>
          </a:lstStyle>
          <a:p>
            <a:pPr lvl="0"/>
            <a:r>
              <a:rPr lang="en-US" dirty="0" smtClean="0"/>
              <a:t>Click to edit Master text styles</a:t>
            </a:r>
          </a:p>
        </p:txBody>
      </p:sp>
      <p:sp>
        <p:nvSpPr>
          <p:cNvPr id="3" name="Content Placeholder 2"/>
          <p:cNvSpPr>
            <a:spLocks noGrp="1"/>
          </p:cNvSpPr>
          <p:nvPr>
            <p:ph idx="1"/>
          </p:nvPr>
        </p:nvSpPr>
        <p:spPr>
          <a:xfrm>
            <a:off x="485775" y="1807810"/>
            <a:ext cx="3597356" cy="4190373"/>
          </a:xfrm>
          <a:prstGeom prst="rect">
            <a:avLst/>
          </a:prstGeom>
        </p:spPr>
        <p:txBody>
          <a:bodyPr lIns="413052" tIns="58286" rIns="116569" bIns="58286"/>
          <a:lstStyle>
            <a:lvl1pPr>
              <a:defRPr lang="en-GB" sz="900" kern="1200" baseline="0" noProof="0" dirty="0" smtClean="0">
                <a:solidFill>
                  <a:schemeClr val="tx1">
                    <a:lumMod val="75000"/>
                    <a:lumOff val="25000"/>
                  </a:schemeClr>
                </a:solidFill>
                <a:latin typeface="+mn-lt"/>
                <a:ea typeface="Segoe UI" pitchFamily="34" charset="0"/>
                <a:cs typeface="Segoe UI" pitchFamily="34"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marL="289406" lvl="0" indent="-289406" algn="l" defTabSz="1112987" rtl="0" eaLnBrk="1" latinLnBrk="0" hangingPunct="1">
              <a:spcBef>
                <a:spcPct val="0"/>
              </a:spcBef>
              <a:buClr>
                <a:schemeClr val="accent1"/>
              </a:buClr>
              <a:buSzPct val="110000"/>
              <a:buFont typeface="Wingdings" pitchFamily="2" charset="2"/>
              <a:buChar char="þ"/>
            </a:pPr>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2"/>
          <p:cNvSpPr>
            <a:spLocks noGrp="1"/>
          </p:cNvSpPr>
          <p:nvPr>
            <p:ph idx="17"/>
          </p:nvPr>
        </p:nvSpPr>
        <p:spPr>
          <a:xfrm>
            <a:off x="5139182" y="1807810"/>
            <a:ext cx="4142932" cy="4190373"/>
          </a:xfrm>
          <a:prstGeom prst="rect">
            <a:avLst/>
          </a:prstGeom>
        </p:spPr>
        <p:txBody>
          <a:bodyPr lIns="116569" tIns="58286" rIns="116569" bIns="58286"/>
          <a:lstStyle>
            <a:lvl1pPr>
              <a:defRPr lang="en-GB" sz="900" kern="1200" baseline="0" noProof="0" dirty="0" smtClean="0">
                <a:solidFill>
                  <a:schemeClr val="tx1">
                    <a:lumMod val="75000"/>
                    <a:lumOff val="25000"/>
                  </a:schemeClr>
                </a:solidFill>
                <a:latin typeface="+mn-lt"/>
                <a:ea typeface="Segoe UI" pitchFamily="34" charset="0"/>
                <a:cs typeface="Segoe UI" pitchFamily="34"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marL="289406" lvl="0" indent="-289406" algn="l" defTabSz="1112987" rtl="0" eaLnBrk="1" latinLnBrk="0" hangingPunct="1">
              <a:spcBef>
                <a:spcPct val="0"/>
              </a:spcBef>
              <a:buClr>
                <a:schemeClr val="accent1"/>
              </a:buClr>
              <a:buSzPct val="110000"/>
              <a:buFont typeface="Wingdings" pitchFamily="2" charset="2"/>
              <a:buChar char="þ"/>
            </a:pPr>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6" name="Text Placeholder 8"/>
          <p:cNvSpPr>
            <a:spLocks noGrp="1"/>
          </p:cNvSpPr>
          <p:nvPr>
            <p:ph type="body" sz="quarter" idx="15" hasCustomPrompt="1"/>
          </p:nvPr>
        </p:nvSpPr>
        <p:spPr>
          <a:xfrm>
            <a:off x="5095094" y="6292337"/>
            <a:ext cx="3677446" cy="282326"/>
          </a:xfrm>
          <a:prstGeom prst="rect">
            <a:avLst/>
          </a:prstGeom>
        </p:spPr>
        <p:txBody>
          <a:bodyPr lIns="0" tIns="58286" rIns="116569" bIns="58286" anchor="ctr" anchorCtr="0">
            <a:noAutofit/>
          </a:bodyPr>
          <a:lstStyle>
            <a:lvl1pPr>
              <a:buNone/>
              <a:defRPr lang="en-US" sz="900" b="0" i="1" kern="1200" dirty="0" smtClean="0">
                <a:solidFill>
                  <a:schemeClr val="tx1">
                    <a:lumMod val="75000"/>
                    <a:lumOff val="25000"/>
                  </a:schemeClr>
                </a:solidFill>
                <a:latin typeface="+mn-lt"/>
                <a:ea typeface="Segoe UI" pitchFamily="34" charset="0"/>
                <a:cs typeface="Segoe UI" pitchFamily="34" charset="0"/>
              </a:defRPr>
            </a:lvl1pPr>
          </a:lstStyle>
          <a:p>
            <a:pPr marL="0" lvl="0" indent="0" algn="l" defTabSz="469610" rtl="0" eaLnBrk="1" latinLnBrk="0" hangingPunct="1">
              <a:spcBef>
                <a:spcPct val="20000"/>
              </a:spcBef>
            </a:pPr>
            <a:r>
              <a:rPr lang="en-US" dirty="0" smtClean="0"/>
              <a:t>Chapter</a:t>
            </a:r>
            <a:endParaRPr lang="en-US" dirty="0"/>
          </a:p>
        </p:txBody>
      </p:sp>
      <p:sp>
        <p:nvSpPr>
          <p:cNvPr id="14" name="Text Placeholder 12"/>
          <p:cNvSpPr>
            <a:spLocks noGrp="1"/>
          </p:cNvSpPr>
          <p:nvPr>
            <p:ph type="body" sz="quarter" idx="30" hasCustomPrompt="1"/>
          </p:nvPr>
        </p:nvSpPr>
        <p:spPr>
          <a:xfrm>
            <a:off x="1944879" y="314800"/>
            <a:ext cx="2110444" cy="824456"/>
          </a:xfrm>
          <a:prstGeom prst="rect">
            <a:avLst/>
          </a:prstGeom>
        </p:spPr>
        <p:txBody>
          <a:bodyPr lIns="0" tIns="0" rIns="0" bIns="0" anchor="b" anchorCtr="0">
            <a:noAutofit/>
          </a:bodyPr>
          <a:lstStyle>
            <a:lvl1pPr marL="0" indent="0" algn="r">
              <a:buNone/>
              <a:defRPr sz="5400" b="1" i="0" kern="1200">
                <a:solidFill>
                  <a:schemeClr val="bg1">
                    <a:lumMod val="85000"/>
                  </a:schemeClr>
                </a:solidFill>
                <a:latin typeface="+mj-lt"/>
                <a:ea typeface="Segoe UI" pitchFamily="34" charset="0"/>
                <a:cs typeface="Segoe UI" pitchFamily="34" charset="0"/>
              </a:defRPr>
            </a:lvl1pPr>
          </a:lstStyle>
          <a:p>
            <a:pPr lvl="0"/>
            <a:r>
              <a:rPr lang="en-US" dirty="0" smtClean="0"/>
              <a:t>No</a:t>
            </a:r>
            <a:endParaRPr lang="en-US" dirty="0"/>
          </a:p>
        </p:txBody>
      </p:sp>
      <p:sp>
        <p:nvSpPr>
          <p:cNvPr id="15" name="Text Placeholder 20"/>
          <p:cNvSpPr>
            <a:spLocks noGrp="1"/>
          </p:cNvSpPr>
          <p:nvPr>
            <p:ph type="body" sz="quarter" idx="31" hasCustomPrompt="1"/>
          </p:nvPr>
        </p:nvSpPr>
        <p:spPr>
          <a:xfrm>
            <a:off x="4397135" y="314246"/>
            <a:ext cx="602357" cy="774918"/>
          </a:xfrm>
          <a:prstGeom prst="rect">
            <a:avLst/>
          </a:prstGeom>
        </p:spPr>
        <p:txBody>
          <a:bodyPr lIns="107859" tIns="57919" rIns="107859" bIns="57919" anchor="b">
            <a:normAutofit/>
          </a:bodyPr>
          <a:lstStyle>
            <a:lvl1pPr marL="0" indent="0">
              <a:buNone/>
              <a:defRPr sz="1700" b="1">
                <a:solidFill>
                  <a:srgbClr val="D1AA71"/>
                </a:solidFill>
                <a:latin typeface="+mj-lt"/>
                <a:ea typeface="Segoe UI" pitchFamily="34" charset="0"/>
                <a:cs typeface="Segoe UI" pitchFamily="34" charset="0"/>
              </a:defRPr>
            </a:lvl1pPr>
          </a:lstStyle>
          <a:p>
            <a:r>
              <a:rPr lang="en-US" dirty="0" smtClean="0"/>
              <a:t>No</a:t>
            </a:r>
            <a:endParaRPr lang="en-US" dirty="0"/>
          </a:p>
        </p:txBody>
      </p:sp>
      <p:sp>
        <p:nvSpPr>
          <p:cNvPr id="17" name="Title 1"/>
          <p:cNvSpPr>
            <a:spLocks noGrp="1"/>
          </p:cNvSpPr>
          <p:nvPr>
            <p:ph type="title" hasCustomPrompt="1"/>
          </p:nvPr>
        </p:nvSpPr>
        <p:spPr>
          <a:xfrm>
            <a:off x="5053298" y="314246"/>
            <a:ext cx="4152615" cy="774918"/>
          </a:xfrm>
          <a:prstGeom prst="rect">
            <a:avLst/>
          </a:prstGeom>
        </p:spPr>
        <p:txBody>
          <a:bodyPr lIns="115840" tIns="57919" rIns="115840" bIns="57919" anchor="b"/>
          <a:lstStyle>
            <a:lvl1pPr>
              <a:defRPr sz="1700">
                <a:solidFill>
                  <a:schemeClr val="tx1">
                    <a:lumMod val="75000"/>
                    <a:lumOff val="25000"/>
                  </a:schemeClr>
                </a:solidFill>
                <a:latin typeface="+mj-lt"/>
                <a:ea typeface="Segoe UI" pitchFamily="34" charset="0"/>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21260357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 Acros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4440432"/>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46657" name="think-cell Slide" r:id="rId4" imgW="270" imgH="270" progId="">
                  <p:embed/>
                </p:oleObj>
              </mc:Choice>
              <mc:Fallback>
                <p:oleObj name="think-cell Slide" r:id="rId4" imgW="270" imgH="270" progId="">
                  <p:embed/>
                  <p:pic>
                    <p:nvPicPr>
                      <p:cNvPr id="0" name="Picture 24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2"/>
          <p:cNvSpPr>
            <a:spLocks noGrp="1"/>
          </p:cNvSpPr>
          <p:nvPr>
            <p:ph type="body" idx="28"/>
          </p:nvPr>
        </p:nvSpPr>
        <p:spPr>
          <a:xfrm>
            <a:off x="0" y="1583039"/>
            <a:ext cx="4081240" cy="215623"/>
          </a:xfrm>
          <a:prstGeom prst="rect">
            <a:avLst/>
          </a:prstGeom>
        </p:spPr>
        <p:txBody>
          <a:bodyPr wrap="square" lIns="116569" tIns="22949" rIns="0" bIns="22949" anchor="b" anchorCtr="0">
            <a:spAutoFit/>
          </a:bodyPr>
          <a:lstStyle>
            <a:lvl1pPr marL="0" indent="0" algn="r">
              <a:buNone/>
              <a:defRPr sz="1100" b="0">
                <a:solidFill>
                  <a:schemeClr val="tx1">
                    <a:lumMod val="75000"/>
                    <a:lumOff val="25000"/>
                  </a:schemeClr>
                </a:solidFill>
                <a:latin typeface="+mn-lt"/>
                <a:ea typeface="Segoe UI" pitchFamily="34" charset="0"/>
                <a:cs typeface="Segoe UI" pitchFamily="34" charset="0"/>
              </a:defRPr>
            </a:lvl1pPr>
            <a:lvl2pPr marL="425489" indent="0">
              <a:buNone/>
              <a:defRPr sz="1900" b="1"/>
            </a:lvl2pPr>
            <a:lvl3pPr marL="850977" indent="0">
              <a:buNone/>
              <a:defRPr sz="1700" b="1"/>
            </a:lvl3pPr>
            <a:lvl4pPr marL="1276469" indent="0">
              <a:buNone/>
              <a:defRPr sz="1500" b="1"/>
            </a:lvl4pPr>
            <a:lvl5pPr marL="1701954" indent="0">
              <a:buNone/>
              <a:defRPr sz="1500" b="1"/>
            </a:lvl5pPr>
            <a:lvl6pPr marL="2127444" indent="0">
              <a:buNone/>
              <a:defRPr sz="1500" b="1"/>
            </a:lvl6pPr>
            <a:lvl7pPr marL="2552936" indent="0">
              <a:buNone/>
              <a:defRPr sz="1500" b="1"/>
            </a:lvl7pPr>
            <a:lvl8pPr marL="2978420" indent="0">
              <a:buNone/>
              <a:defRPr sz="1500" b="1"/>
            </a:lvl8pPr>
            <a:lvl9pPr marL="3403909" indent="0">
              <a:buNone/>
              <a:defRPr sz="1500" b="1"/>
            </a:lvl9pPr>
          </a:lstStyle>
          <a:p>
            <a:pPr lvl="0"/>
            <a:r>
              <a:rPr lang="en-US" dirty="0" smtClean="0"/>
              <a:t>Click to edit Master text styles</a:t>
            </a:r>
          </a:p>
        </p:txBody>
      </p:sp>
      <p:sp>
        <p:nvSpPr>
          <p:cNvPr id="12" name="Text Placeholder 2"/>
          <p:cNvSpPr>
            <a:spLocks noGrp="1"/>
          </p:cNvSpPr>
          <p:nvPr>
            <p:ph type="body" idx="29"/>
          </p:nvPr>
        </p:nvSpPr>
        <p:spPr>
          <a:xfrm>
            <a:off x="5139205" y="1583039"/>
            <a:ext cx="4337763" cy="215623"/>
          </a:xfrm>
          <a:prstGeom prst="rect">
            <a:avLst/>
          </a:prstGeom>
        </p:spPr>
        <p:txBody>
          <a:bodyPr wrap="square" lIns="0" tIns="22949" rIns="0" bIns="22949" anchor="b" anchorCtr="0">
            <a:spAutoFit/>
          </a:bodyPr>
          <a:lstStyle>
            <a:lvl1pPr marL="0" indent="0" algn="l">
              <a:buNone/>
              <a:defRPr sz="1100" b="0">
                <a:solidFill>
                  <a:schemeClr val="tx1">
                    <a:lumMod val="75000"/>
                    <a:lumOff val="25000"/>
                  </a:schemeClr>
                </a:solidFill>
                <a:latin typeface="+mn-lt"/>
                <a:ea typeface="Segoe UI" pitchFamily="34" charset="0"/>
                <a:cs typeface="Segoe UI" pitchFamily="34" charset="0"/>
              </a:defRPr>
            </a:lvl1pPr>
            <a:lvl2pPr marL="425489" indent="0">
              <a:buNone/>
              <a:defRPr sz="1900" b="1"/>
            </a:lvl2pPr>
            <a:lvl3pPr marL="850977" indent="0">
              <a:buNone/>
              <a:defRPr sz="1700" b="1"/>
            </a:lvl3pPr>
            <a:lvl4pPr marL="1276469" indent="0">
              <a:buNone/>
              <a:defRPr sz="1500" b="1"/>
            </a:lvl4pPr>
            <a:lvl5pPr marL="1701954" indent="0">
              <a:buNone/>
              <a:defRPr sz="1500" b="1"/>
            </a:lvl5pPr>
            <a:lvl6pPr marL="2127444" indent="0">
              <a:buNone/>
              <a:defRPr sz="1500" b="1"/>
            </a:lvl6pPr>
            <a:lvl7pPr marL="2552936" indent="0">
              <a:buNone/>
              <a:defRPr sz="1500" b="1"/>
            </a:lvl7pPr>
            <a:lvl8pPr marL="2978420" indent="0">
              <a:buNone/>
              <a:defRPr sz="1500" b="1"/>
            </a:lvl8pPr>
            <a:lvl9pPr marL="3403909" indent="0">
              <a:buNone/>
              <a:defRPr sz="1500" b="1"/>
            </a:lvl9pPr>
          </a:lstStyle>
          <a:p>
            <a:pPr lvl="0"/>
            <a:r>
              <a:rPr lang="en-US" dirty="0" smtClean="0"/>
              <a:t>Click to edit Master text styles</a:t>
            </a:r>
          </a:p>
        </p:txBody>
      </p:sp>
      <p:sp>
        <p:nvSpPr>
          <p:cNvPr id="3" name="Content Placeholder 2"/>
          <p:cNvSpPr>
            <a:spLocks noGrp="1"/>
          </p:cNvSpPr>
          <p:nvPr>
            <p:ph idx="1"/>
          </p:nvPr>
        </p:nvSpPr>
        <p:spPr>
          <a:xfrm>
            <a:off x="485775" y="1807810"/>
            <a:ext cx="3597356" cy="4190373"/>
          </a:xfrm>
          <a:prstGeom prst="rect">
            <a:avLst/>
          </a:prstGeom>
        </p:spPr>
        <p:txBody>
          <a:bodyPr lIns="413052" tIns="58286" rIns="116569" bIns="58286"/>
          <a:lstStyle>
            <a:lvl1pPr>
              <a:defRPr lang="en-GB" sz="900" kern="1200" baseline="0" noProof="0" dirty="0" smtClean="0">
                <a:solidFill>
                  <a:schemeClr val="tx1">
                    <a:lumMod val="75000"/>
                    <a:lumOff val="25000"/>
                  </a:schemeClr>
                </a:solidFill>
                <a:latin typeface="+mn-lt"/>
                <a:ea typeface="Segoe UI" pitchFamily="34" charset="0"/>
                <a:cs typeface="Segoe UI" pitchFamily="34"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marL="289406" lvl="0" indent="-289406" algn="l" defTabSz="1112987" rtl="0" eaLnBrk="1" latinLnBrk="0" hangingPunct="1">
              <a:spcBef>
                <a:spcPct val="0"/>
              </a:spcBef>
              <a:buClr>
                <a:schemeClr val="accent1"/>
              </a:buClr>
              <a:buSzPct val="110000"/>
              <a:buFont typeface="Wingdings" pitchFamily="2" charset="2"/>
              <a:buChar char="þ"/>
            </a:pPr>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2"/>
          <p:cNvSpPr>
            <a:spLocks noGrp="1"/>
          </p:cNvSpPr>
          <p:nvPr>
            <p:ph idx="17"/>
          </p:nvPr>
        </p:nvSpPr>
        <p:spPr>
          <a:xfrm>
            <a:off x="5139182" y="1807810"/>
            <a:ext cx="4142932" cy="4190373"/>
          </a:xfrm>
          <a:prstGeom prst="rect">
            <a:avLst/>
          </a:prstGeom>
        </p:spPr>
        <p:txBody>
          <a:bodyPr lIns="116569" tIns="58286" rIns="116569" bIns="58286"/>
          <a:lstStyle>
            <a:lvl1pPr>
              <a:defRPr lang="en-GB" sz="900" kern="1200" baseline="0" noProof="0" dirty="0" smtClean="0">
                <a:solidFill>
                  <a:schemeClr val="tx1">
                    <a:lumMod val="75000"/>
                    <a:lumOff val="25000"/>
                  </a:schemeClr>
                </a:solidFill>
                <a:latin typeface="+mn-lt"/>
                <a:ea typeface="Segoe UI" pitchFamily="34" charset="0"/>
                <a:cs typeface="Segoe UI" pitchFamily="34" charset="0"/>
              </a:defRPr>
            </a:lvl1pPr>
            <a:lvl2pPr>
              <a:defRPr sz="900">
                <a:latin typeface="+mn-lt"/>
              </a:defRPr>
            </a:lvl2pPr>
            <a:lvl3pPr>
              <a:defRPr sz="900">
                <a:latin typeface="+mn-lt"/>
              </a:defRPr>
            </a:lvl3pPr>
            <a:lvl4pPr>
              <a:defRPr sz="900">
                <a:latin typeface="+mn-lt"/>
              </a:defRPr>
            </a:lvl4pPr>
            <a:lvl5pPr>
              <a:defRPr sz="900">
                <a:latin typeface="+mn-lt"/>
              </a:defRPr>
            </a:lvl5pPr>
          </a:lstStyle>
          <a:p>
            <a:pPr marL="289406" lvl="0" indent="-289406" algn="l" defTabSz="1112987" rtl="0" eaLnBrk="1" latinLnBrk="0" hangingPunct="1">
              <a:spcBef>
                <a:spcPct val="0"/>
              </a:spcBef>
              <a:buClr>
                <a:schemeClr val="accent1"/>
              </a:buClr>
              <a:buSzPct val="110000"/>
              <a:buFont typeface="Wingdings" pitchFamily="2" charset="2"/>
              <a:buChar char="þ"/>
            </a:pPr>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6" name="Text Placeholder 8"/>
          <p:cNvSpPr>
            <a:spLocks noGrp="1"/>
          </p:cNvSpPr>
          <p:nvPr>
            <p:ph type="body" sz="quarter" idx="15" hasCustomPrompt="1"/>
          </p:nvPr>
        </p:nvSpPr>
        <p:spPr>
          <a:xfrm>
            <a:off x="5095094" y="6292337"/>
            <a:ext cx="3677446" cy="282326"/>
          </a:xfrm>
          <a:prstGeom prst="rect">
            <a:avLst/>
          </a:prstGeom>
        </p:spPr>
        <p:txBody>
          <a:bodyPr lIns="0" tIns="58286" rIns="116569" bIns="58286" anchor="ctr" anchorCtr="0">
            <a:noAutofit/>
          </a:bodyPr>
          <a:lstStyle>
            <a:lvl1pPr>
              <a:buNone/>
              <a:defRPr lang="en-US" sz="900" b="0" i="1" kern="1200" dirty="0" smtClean="0">
                <a:solidFill>
                  <a:schemeClr val="tx1">
                    <a:lumMod val="75000"/>
                    <a:lumOff val="25000"/>
                  </a:schemeClr>
                </a:solidFill>
                <a:latin typeface="+mn-lt"/>
                <a:ea typeface="Segoe UI" pitchFamily="34" charset="0"/>
                <a:cs typeface="Segoe UI" pitchFamily="34" charset="0"/>
              </a:defRPr>
            </a:lvl1pPr>
          </a:lstStyle>
          <a:p>
            <a:pPr marL="0" lvl="0" indent="0" algn="l" defTabSz="469610" rtl="0" eaLnBrk="1" latinLnBrk="0" hangingPunct="1">
              <a:spcBef>
                <a:spcPct val="20000"/>
              </a:spcBef>
            </a:pPr>
            <a:r>
              <a:rPr lang="en-US" dirty="0" smtClean="0"/>
              <a:t>Chapter</a:t>
            </a:r>
            <a:endParaRPr lang="en-US" dirty="0"/>
          </a:p>
        </p:txBody>
      </p:sp>
      <p:sp>
        <p:nvSpPr>
          <p:cNvPr id="14" name="Text Placeholder 12"/>
          <p:cNvSpPr>
            <a:spLocks noGrp="1"/>
          </p:cNvSpPr>
          <p:nvPr>
            <p:ph type="body" sz="quarter" idx="30" hasCustomPrompt="1"/>
          </p:nvPr>
        </p:nvSpPr>
        <p:spPr>
          <a:xfrm>
            <a:off x="1944879" y="314800"/>
            <a:ext cx="2110444" cy="824456"/>
          </a:xfrm>
          <a:prstGeom prst="rect">
            <a:avLst/>
          </a:prstGeom>
        </p:spPr>
        <p:txBody>
          <a:bodyPr lIns="0" tIns="0" rIns="0" bIns="0" anchor="b" anchorCtr="0">
            <a:noAutofit/>
          </a:bodyPr>
          <a:lstStyle>
            <a:lvl1pPr marL="0" indent="0" algn="r">
              <a:buNone/>
              <a:defRPr sz="5400" b="1" i="0" kern="1200">
                <a:solidFill>
                  <a:schemeClr val="bg1">
                    <a:lumMod val="85000"/>
                  </a:schemeClr>
                </a:solidFill>
                <a:latin typeface="+mj-lt"/>
                <a:ea typeface="Segoe UI" pitchFamily="34" charset="0"/>
                <a:cs typeface="Segoe UI" pitchFamily="34" charset="0"/>
              </a:defRPr>
            </a:lvl1pPr>
          </a:lstStyle>
          <a:p>
            <a:pPr lvl="0"/>
            <a:r>
              <a:rPr lang="en-US" dirty="0" smtClean="0"/>
              <a:t>No</a:t>
            </a:r>
            <a:endParaRPr lang="en-US" dirty="0"/>
          </a:p>
        </p:txBody>
      </p:sp>
      <p:sp>
        <p:nvSpPr>
          <p:cNvPr id="15" name="Text Placeholder 20"/>
          <p:cNvSpPr>
            <a:spLocks noGrp="1"/>
          </p:cNvSpPr>
          <p:nvPr>
            <p:ph type="body" sz="quarter" idx="31" hasCustomPrompt="1"/>
          </p:nvPr>
        </p:nvSpPr>
        <p:spPr>
          <a:xfrm>
            <a:off x="4397135" y="314246"/>
            <a:ext cx="602357" cy="774918"/>
          </a:xfrm>
          <a:prstGeom prst="rect">
            <a:avLst/>
          </a:prstGeom>
        </p:spPr>
        <p:txBody>
          <a:bodyPr lIns="107859" tIns="57919" rIns="107859" bIns="57919" anchor="b">
            <a:normAutofit/>
          </a:bodyPr>
          <a:lstStyle>
            <a:lvl1pPr marL="0" indent="0">
              <a:buNone/>
              <a:defRPr sz="1700" b="1">
                <a:solidFill>
                  <a:srgbClr val="D1AA71"/>
                </a:solidFill>
                <a:latin typeface="+mj-lt"/>
                <a:ea typeface="Segoe UI" pitchFamily="34" charset="0"/>
                <a:cs typeface="Segoe UI" pitchFamily="34" charset="0"/>
              </a:defRPr>
            </a:lvl1pPr>
          </a:lstStyle>
          <a:p>
            <a:r>
              <a:rPr lang="en-US" dirty="0" smtClean="0"/>
              <a:t>No</a:t>
            </a:r>
            <a:endParaRPr lang="en-US" dirty="0"/>
          </a:p>
        </p:txBody>
      </p:sp>
      <p:sp>
        <p:nvSpPr>
          <p:cNvPr id="17" name="Title 1"/>
          <p:cNvSpPr>
            <a:spLocks noGrp="1"/>
          </p:cNvSpPr>
          <p:nvPr>
            <p:ph type="title" hasCustomPrompt="1"/>
          </p:nvPr>
        </p:nvSpPr>
        <p:spPr>
          <a:xfrm>
            <a:off x="5053298" y="314246"/>
            <a:ext cx="4152615" cy="774918"/>
          </a:xfrm>
          <a:prstGeom prst="rect">
            <a:avLst/>
          </a:prstGeom>
        </p:spPr>
        <p:txBody>
          <a:bodyPr lIns="115840" tIns="57919" rIns="115840" bIns="57919" anchor="b"/>
          <a:lstStyle>
            <a:lvl1pPr>
              <a:defRPr sz="1700">
                <a:solidFill>
                  <a:schemeClr val="tx1">
                    <a:lumMod val="75000"/>
                    <a:lumOff val="25000"/>
                  </a:schemeClr>
                </a:solidFill>
                <a:latin typeface="+mj-lt"/>
                <a:ea typeface="Segoe UI" pitchFamily="34" charset="0"/>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18909326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userDrawn="1">
            <p:custDataLst>
              <p:tags r:id="rId2"/>
            </p:custDataLst>
            <p:extLst>
              <p:ext uri="{D42A27DB-BD31-4B8C-83A1-F6EECF244321}">
                <p14:modId xmlns:p14="http://schemas.microsoft.com/office/powerpoint/2010/main" val="625543363"/>
              </p:ext>
            </p:extLst>
          </p:nvPr>
        </p:nvGraphicFramePr>
        <p:xfrm>
          <a:off x="1682" y="1592"/>
          <a:ext cx="1587" cy="1588"/>
        </p:xfrm>
        <a:graphic>
          <a:graphicData uri="http://schemas.openxmlformats.org/presentationml/2006/ole">
            <mc:AlternateContent xmlns:mc="http://schemas.openxmlformats.org/markup-compatibility/2006">
              <mc:Choice xmlns:v="urn:schemas-microsoft-com:vml" Requires="v">
                <p:oleObj spid="_x0000_s4147627" name="think-cell Slide" r:id="rId4" imgW="360" imgH="360" progId="">
                  <p:embed/>
                </p:oleObj>
              </mc:Choice>
              <mc:Fallback>
                <p:oleObj name="think-cell Slide" r:id="rId4" imgW="360" imgH="360" progId="">
                  <p:embed/>
                  <p:pic>
                    <p:nvPicPr>
                      <p:cNvPr id="0" name="Picture 24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 y="1592"/>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a:xfrm>
            <a:off x="480065" y="6356627"/>
            <a:ext cx="2240280" cy="365125"/>
          </a:xfrm>
          <a:prstGeom prst="rect">
            <a:avLst/>
          </a:prstGeom>
        </p:spPr>
        <p:txBody>
          <a:bodyPr lIns="91323" tIns="45662" rIns="91323" bIns="45662"/>
          <a:lstStyle>
            <a:lvl1pPr>
              <a:defRPr>
                <a:latin typeface="+mn-lt"/>
                <a:sym typeface="+mn-lt"/>
              </a:defRPr>
            </a:lvl1pPr>
          </a:lstStyle>
          <a:p>
            <a:endParaRPr lang="en-US" dirty="0">
              <a:solidFill>
                <a:prstClr val="black">
                  <a:tint val="75000"/>
                </a:prstClr>
              </a:solidFill>
            </a:endParaRPr>
          </a:p>
        </p:txBody>
      </p:sp>
      <p:sp>
        <p:nvSpPr>
          <p:cNvPr id="4" name="Footer Placeholder 3"/>
          <p:cNvSpPr>
            <a:spLocks noGrp="1"/>
          </p:cNvSpPr>
          <p:nvPr>
            <p:ph type="ftr" sz="quarter" idx="11"/>
          </p:nvPr>
        </p:nvSpPr>
        <p:spPr>
          <a:xfrm>
            <a:off x="6080848" y="6356627"/>
            <a:ext cx="3040381" cy="365125"/>
          </a:xfrm>
          <a:prstGeom prst="rect">
            <a:avLst/>
          </a:prstGeom>
        </p:spPr>
        <p:txBody>
          <a:bodyPr lIns="91323" tIns="45662" rIns="91323" bIns="45662"/>
          <a:lstStyle>
            <a:lvl1pPr>
              <a:defRPr>
                <a:latin typeface="+mn-lt"/>
                <a:sym typeface="+mn-lt"/>
              </a:defRPr>
            </a:lvl1pPr>
          </a:lstStyle>
          <a:p>
            <a:r>
              <a:rPr lang="en-US" dirty="0" smtClean="0">
                <a:solidFill>
                  <a:prstClr val="black">
                    <a:tint val="75000"/>
                  </a:prstClr>
                </a:solidFill>
              </a:rPr>
              <a:t>9</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4446654" y="6241281"/>
            <a:ext cx="379916" cy="365125"/>
          </a:xfrm>
          <a:prstGeom prst="rect">
            <a:avLst/>
          </a:prstGeom>
        </p:spPr>
        <p:txBody>
          <a:bodyPr lIns="91323" tIns="45662" rIns="91323" bIns="45662"/>
          <a:lstStyle>
            <a:lvl1pPr>
              <a:defRPr>
                <a:latin typeface="+mn-lt"/>
                <a:sym typeface="+mn-lt"/>
              </a:defRPr>
            </a:lvl1pPr>
          </a:lstStyle>
          <a:p>
            <a:fld id="{62CEE064-A4C2-1743-AC6A-9763DDA675DB}" type="slidenum">
              <a:rPr lang="en-US" smtClean="0"/>
              <a:pPr/>
              <a:t>‹#›</a:t>
            </a:fld>
            <a:endParaRPr lang="en-US" dirty="0"/>
          </a:p>
        </p:txBody>
      </p:sp>
      <p:cxnSp>
        <p:nvCxnSpPr>
          <p:cNvPr id="10" name="Straight Connector 9"/>
          <p:cNvCxnSpPr/>
          <p:nvPr userDrawn="1"/>
        </p:nvCxnSpPr>
        <p:spPr>
          <a:xfrm>
            <a:off x="4377467" y="1190274"/>
            <a:ext cx="5223827"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hasCustomPrompt="1"/>
          </p:nvPr>
        </p:nvSpPr>
        <p:spPr>
          <a:xfrm>
            <a:off x="4869399" y="314246"/>
            <a:ext cx="4152615" cy="774918"/>
          </a:xfrm>
          <a:prstGeom prst="rect">
            <a:avLst/>
          </a:prstGeom>
        </p:spPr>
        <p:txBody>
          <a:bodyPr lIns="115776" tIns="57892" rIns="115776" bIns="57892" anchor="b"/>
          <a:lstStyle>
            <a:lvl1pPr>
              <a:defRPr>
                <a:solidFill>
                  <a:schemeClr val="tx1">
                    <a:lumMod val="75000"/>
                    <a:lumOff val="25000"/>
                  </a:schemeClr>
                </a:solidFill>
                <a:latin typeface="+mj-lt"/>
                <a:sym typeface="+mj-lt"/>
              </a:defRPr>
            </a:lvl1pPr>
          </a:lstStyle>
          <a:p>
            <a:r>
              <a:rPr lang="en-US" dirty="0" smtClean="0"/>
              <a:t>Title</a:t>
            </a:r>
            <a:endParaRPr lang="en-US" dirty="0"/>
          </a:p>
        </p:txBody>
      </p:sp>
      <p:sp>
        <p:nvSpPr>
          <p:cNvPr id="12" name="Text Placeholder 12"/>
          <p:cNvSpPr>
            <a:spLocks noGrp="1"/>
          </p:cNvSpPr>
          <p:nvPr>
            <p:ph type="body" sz="quarter" idx="15" hasCustomPrompt="1"/>
          </p:nvPr>
        </p:nvSpPr>
        <p:spPr>
          <a:xfrm>
            <a:off x="1944879" y="297425"/>
            <a:ext cx="2110444" cy="824456"/>
          </a:xfrm>
          <a:prstGeom prst="rect">
            <a:avLst/>
          </a:prstGeom>
        </p:spPr>
        <p:txBody>
          <a:bodyPr lIns="0" tIns="0" rIns="0" bIns="0" anchor="b" anchorCtr="0">
            <a:noAutofit/>
          </a:bodyPr>
          <a:lstStyle>
            <a:lvl1pPr marL="0" indent="0" algn="r">
              <a:buNone/>
              <a:defRPr lang="en-US" sz="5400" b="1" i="0" kern="1200" dirty="0">
                <a:solidFill>
                  <a:schemeClr val="bg1">
                    <a:lumMod val="85000"/>
                  </a:schemeClr>
                </a:solidFill>
                <a:latin typeface="+mn-lt"/>
                <a:ea typeface="+mn-ea"/>
                <a:cs typeface="+mn-cs"/>
              </a:defRPr>
            </a:lvl1pPr>
          </a:lstStyle>
          <a:p>
            <a:pPr lvl="0"/>
            <a:r>
              <a:rPr lang="en-US" dirty="0" smtClean="0"/>
              <a:t>No</a:t>
            </a:r>
            <a:endParaRPr lang="en-US" dirty="0"/>
          </a:p>
        </p:txBody>
      </p:sp>
      <p:sp>
        <p:nvSpPr>
          <p:cNvPr id="13" name="Text Placeholder 20"/>
          <p:cNvSpPr>
            <a:spLocks noGrp="1"/>
          </p:cNvSpPr>
          <p:nvPr>
            <p:ph type="body" sz="quarter" idx="17" hasCustomPrompt="1"/>
          </p:nvPr>
        </p:nvSpPr>
        <p:spPr>
          <a:xfrm>
            <a:off x="4397230" y="314246"/>
            <a:ext cx="602357" cy="774918"/>
          </a:xfrm>
          <a:prstGeom prst="rect">
            <a:avLst/>
          </a:prstGeom>
        </p:spPr>
        <p:txBody>
          <a:bodyPr lIns="115776" tIns="57892" rIns="115776" bIns="57892" anchor="b">
            <a:normAutofit/>
          </a:bodyPr>
          <a:lstStyle>
            <a:lvl1pPr marL="0" indent="0">
              <a:buNone/>
              <a:defRPr sz="1700" b="1">
                <a:solidFill>
                  <a:srgbClr val="D1AA71"/>
                </a:solidFill>
                <a:latin typeface="+mn-lt"/>
                <a:sym typeface="+mn-lt"/>
              </a:defRPr>
            </a:lvl1pPr>
          </a:lstStyle>
          <a:p>
            <a:r>
              <a:rPr lang="en-US" dirty="0" smtClean="0"/>
              <a:t>No</a:t>
            </a:r>
            <a:endParaRPr lang="en-US" dirty="0"/>
          </a:p>
        </p:txBody>
      </p:sp>
    </p:spTree>
    <p:extLst>
      <p:ext uri="{BB962C8B-B14F-4D97-AF65-F5344CB8AC3E}">
        <p14:creationId xmlns:p14="http://schemas.microsoft.com/office/powerpoint/2010/main" val="15416296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1843" y="274638"/>
            <a:ext cx="6902529" cy="62071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401843" y="1600201"/>
            <a:ext cx="6902529" cy="443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1701" y="6254751"/>
            <a:ext cx="2240280" cy="365125"/>
          </a:xfrm>
          <a:prstGeom prst="rect">
            <a:avLst/>
          </a:prstGeom>
        </p:spPr>
        <p:txBody>
          <a:bodyPr/>
          <a:lstStyle>
            <a:lvl1pPr>
              <a:defRPr/>
            </a:lvl1pPr>
          </a:lstStyle>
          <a:p>
            <a:pPr>
              <a:defRPr/>
            </a:pPr>
            <a:r>
              <a:rPr lang="el-GR"/>
              <a:t>21/05/13</a:t>
            </a:r>
            <a:endParaRPr lang="en-US"/>
          </a:p>
        </p:txBody>
      </p:sp>
      <p:sp>
        <p:nvSpPr>
          <p:cNvPr id="5" name="Footer Placeholder 4"/>
          <p:cNvSpPr>
            <a:spLocks noGrp="1"/>
          </p:cNvSpPr>
          <p:nvPr>
            <p:ph type="ftr" sz="quarter" idx="11"/>
          </p:nvPr>
        </p:nvSpPr>
        <p:spPr>
          <a:xfrm>
            <a:off x="3280410" y="6254751"/>
            <a:ext cx="304038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936117" y="6254751"/>
            <a:ext cx="513398" cy="365125"/>
          </a:xfrm>
          <a:prstGeom prst="rect">
            <a:avLst/>
          </a:prstGeom>
        </p:spPr>
        <p:txBody>
          <a:bodyPr/>
          <a:lstStyle>
            <a:lvl1pPr>
              <a:defRPr/>
            </a:lvl1pPr>
          </a:lstStyle>
          <a:p>
            <a:pPr>
              <a:defRPr/>
            </a:pPr>
            <a:fld id="{946BE8F6-0779-4BC9-A8DC-FAD39C9C6DB8}" type="slidenum">
              <a:rPr lang="en-US"/>
              <a:pPr>
                <a:defRPr/>
              </a:pPr>
              <a:t>‹#›</a:t>
            </a:fld>
            <a:endParaRPr lang="en-US" dirty="0"/>
          </a:p>
        </p:txBody>
      </p:sp>
    </p:spTree>
    <p:extLst>
      <p:ext uri="{BB962C8B-B14F-4D97-AF65-F5344CB8AC3E}">
        <p14:creationId xmlns:p14="http://schemas.microsoft.com/office/powerpoint/2010/main" val="362788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Plain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346" y="6356933"/>
            <a:ext cx="2240660" cy="364281"/>
          </a:xfrm>
          <a:prstGeom prst="rect">
            <a:avLst/>
          </a:prstGeom>
        </p:spPr>
        <p:txBody>
          <a:bodyPr/>
          <a:lstStyle/>
          <a:p>
            <a:endParaRPr lang="en-US"/>
          </a:p>
        </p:txBody>
      </p:sp>
      <p:sp>
        <p:nvSpPr>
          <p:cNvPr id="5" name="Footer Placeholder 4"/>
          <p:cNvSpPr>
            <a:spLocks noGrp="1"/>
          </p:cNvSpPr>
          <p:nvPr>
            <p:ph type="ftr" sz="quarter" idx="11"/>
          </p:nvPr>
        </p:nvSpPr>
        <p:spPr>
          <a:xfrm>
            <a:off x="6080570" y="6356933"/>
            <a:ext cx="3040285" cy="364281"/>
          </a:xfrm>
          <a:prstGeom prst="rect">
            <a:avLst/>
          </a:prstGeom>
        </p:spPr>
        <p:txBody>
          <a:bodyPr/>
          <a:lstStyle/>
          <a:p>
            <a:endParaRPr lang="en-US"/>
          </a:p>
        </p:txBody>
      </p:sp>
      <p:sp>
        <p:nvSpPr>
          <p:cNvPr id="6" name="Slide Number Placeholder 5"/>
          <p:cNvSpPr>
            <a:spLocks noGrp="1"/>
          </p:cNvSpPr>
          <p:nvPr>
            <p:ph type="sldNum" sz="quarter" idx="12"/>
          </p:nvPr>
        </p:nvSpPr>
        <p:spPr>
          <a:xfrm>
            <a:off x="4455050" y="6241010"/>
            <a:ext cx="379916" cy="365125"/>
          </a:xfrm>
          <a:prstGeom prst="rect">
            <a:avLst/>
          </a:prstGeom>
        </p:spPr>
        <p:txBody>
          <a:bodyPr/>
          <a:lstStyle>
            <a:lvl1pPr algn="l">
              <a:defRPr/>
            </a:lvl1pPr>
          </a:lstStyle>
          <a:p>
            <a:fld id="{62CEE064-A4C2-1743-AC6A-9763DDA675DB}" type="slidenum">
              <a:rPr lang="en-US" smtClean="0"/>
              <a:pPr/>
              <a:t>‹#›</a:t>
            </a:fld>
            <a:endParaRPr lang="en-US" dirty="0"/>
          </a:p>
        </p:txBody>
      </p:sp>
      <p:sp>
        <p:nvSpPr>
          <p:cNvPr id="8" name="Title 1"/>
          <p:cNvSpPr>
            <a:spLocks noGrp="1"/>
          </p:cNvSpPr>
          <p:nvPr>
            <p:ph type="title" hasCustomPrompt="1"/>
          </p:nvPr>
        </p:nvSpPr>
        <p:spPr>
          <a:xfrm>
            <a:off x="4869304" y="314247"/>
            <a:ext cx="4152615" cy="774918"/>
          </a:xfrm>
          <a:prstGeom prst="rect">
            <a:avLst/>
          </a:prstGeom>
        </p:spPr>
        <p:txBody>
          <a:bodyPr lIns="91405" tIns="45704" rIns="91405" bIns="45704" anchor="b"/>
          <a:lstStyle>
            <a:lvl1pPr>
              <a:defRPr>
                <a:solidFill>
                  <a:schemeClr val="tx1">
                    <a:lumMod val="95000"/>
                    <a:lumOff val="5000"/>
                  </a:schemeClr>
                </a:solidFill>
                <a:latin typeface="Calibri Light" panose="020F0302020204030204" pitchFamily="34" charset="0"/>
              </a:defRPr>
            </a:lvl1pPr>
          </a:lstStyle>
          <a:p>
            <a:r>
              <a:rPr lang="en-US" dirty="0" smtClean="0"/>
              <a:t>Title</a:t>
            </a:r>
            <a:endParaRPr lang="en-US" dirty="0"/>
          </a:p>
        </p:txBody>
      </p:sp>
      <p:sp>
        <p:nvSpPr>
          <p:cNvPr id="14" name="Text Placeholder 12"/>
          <p:cNvSpPr>
            <a:spLocks noGrp="1"/>
          </p:cNvSpPr>
          <p:nvPr>
            <p:ph type="body" sz="quarter" idx="15" hasCustomPrompt="1"/>
          </p:nvPr>
        </p:nvSpPr>
        <p:spPr>
          <a:xfrm>
            <a:off x="1944880" y="559903"/>
            <a:ext cx="2110443" cy="824456"/>
          </a:xfrm>
          <a:prstGeom prst="rect">
            <a:avLst/>
          </a:prstGeom>
        </p:spPr>
        <p:txBody>
          <a:bodyPr lIns="0" tIns="0" rIns="0" bIns="0" anchor="b" anchorCtr="0">
            <a:noAutofit/>
          </a:bodyPr>
          <a:lstStyle>
            <a:lvl1pPr marL="0" indent="0" algn="r">
              <a:buNone/>
              <a:defRPr sz="6855" b="1" i="0" kern="1200">
                <a:solidFill>
                  <a:schemeClr val="bg1">
                    <a:lumMod val="85000"/>
                  </a:schemeClr>
                </a:solidFill>
                <a:latin typeface="Calibri Light" panose="020F0302020204030204" pitchFamily="34" charset="0"/>
              </a:defRPr>
            </a:lvl1pPr>
          </a:lstStyle>
          <a:p>
            <a:pPr lvl="0"/>
            <a:r>
              <a:rPr lang="en-US" dirty="0" smtClean="0"/>
              <a:t>No</a:t>
            </a:r>
            <a:endParaRPr lang="en-US" dirty="0"/>
          </a:p>
        </p:txBody>
      </p:sp>
      <p:sp>
        <p:nvSpPr>
          <p:cNvPr id="16" name="Text Placeholder 12"/>
          <p:cNvSpPr>
            <a:spLocks noGrp="1"/>
          </p:cNvSpPr>
          <p:nvPr>
            <p:ph type="body" sz="quarter" idx="14" hasCustomPrompt="1"/>
          </p:nvPr>
        </p:nvSpPr>
        <p:spPr>
          <a:xfrm>
            <a:off x="4714594" y="6270548"/>
            <a:ext cx="3973610" cy="285339"/>
          </a:xfrm>
          <a:prstGeom prst="rect">
            <a:avLst/>
          </a:prstGeom>
        </p:spPr>
        <p:txBody>
          <a:bodyPr lIns="91405" tIns="45704" rIns="91405" bIns="45704" anchor="b" anchorCtr="0">
            <a:noAutofit/>
          </a:bodyPr>
          <a:lstStyle>
            <a:lvl1pPr marL="0" indent="0" algn="l">
              <a:buNone/>
              <a:defRPr sz="889" b="0" i="1" kern="1200">
                <a:solidFill>
                  <a:schemeClr val="tx1">
                    <a:lumMod val="75000"/>
                    <a:lumOff val="25000"/>
                  </a:schemeClr>
                </a:solidFill>
                <a:latin typeface="Calibri"/>
                <a:cs typeface="Calibri"/>
              </a:defRPr>
            </a:lvl1pPr>
          </a:lstStyle>
          <a:p>
            <a:pPr lvl="0"/>
            <a:r>
              <a:rPr lang="en-US" dirty="0" smtClean="0"/>
              <a:t>Chapter</a:t>
            </a:r>
            <a:endParaRPr lang="en-US" dirty="0"/>
          </a:p>
        </p:txBody>
      </p:sp>
      <p:sp>
        <p:nvSpPr>
          <p:cNvPr id="21" name="Text Placeholder 20"/>
          <p:cNvSpPr>
            <a:spLocks noGrp="1"/>
          </p:cNvSpPr>
          <p:nvPr>
            <p:ph type="body" sz="quarter" idx="17" hasCustomPrompt="1"/>
          </p:nvPr>
        </p:nvSpPr>
        <p:spPr>
          <a:xfrm>
            <a:off x="4397133" y="314247"/>
            <a:ext cx="602358" cy="774918"/>
          </a:xfrm>
          <a:prstGeom prst="rect">
            <a:avLst/>
          </a:prstGeom>
        </p:spPr>
        <p:txBody>
          <a:bodyPr lIns="91405" tIns="45704" rIns="91405" bIns="45704" anchor="b">
            <a:normAutofit/>
          </a:bodyPr>
          <a:lstStyle>
            <a:lvl1pPr marL="0" indent="0">
              <a:buNone/>
              <a:defRPr sz="1777" b="1">
                <a:solidFill>
                  <a:srgbClr val="D1AA71"/>
                </a:solidFill>
                <a:latin typeface="Calibri Light" panose="020F0302020204030204" pitchFamily="34" charset="0"/>
              </a:defRPr>
            </a:lvl1pPr>
          </a:lstStyle>
          <a:p>
            <a:r>
              <a:rPr lang="en-US" dirty="0" smtClean="0"/>
              <a:t>No</a:t>
            </a:r>
            <a:endParaRPr lang="en-US" dirty="0"/>
          </a:p>
        </p:txBody>
      </p:sp>
      <p:cxnSp>
        <p:nvCxnSpPr>
          <p:cNvPr id="11" name="Straight Connector 10"/>
          <p:cNvCxnSpPr/>
          <p:nvPr userDrawn="1"/>
        </p:nvCxnSpPr>
        <p:spPr>
          <a:xfrm>
            <a:off x="4530541" y="1147456"/>
            <a:ext cx="5070659"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278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4"/>
            </p:custDataLst>
            <p:extLst>
              <p:ext uri="{D42A27DB-BD31-4B8C-83A1-F6EECF244321}">
                <p14:modId xmlns:p14="http://schemas.microsoft.com/office/powerpoint/2010/main" val="3484929547"/>
              </p:ext>
            </p:extLst>
          </p:nvPr>
        </p:nvGraphicFramePr>
        <p:xfrm>
          <a:off x="1588" y="1589"/>
          <a:ext cx="1587" cy="1588"/>
        </p:xfrm>
        <a:graphic>
          <a:graphicData uri="http://schemas.openxmlformats.org/presentationml/2006/ole">
            <mc:AlternateContent xmlns:mc="http://schemas.openxmlformats.org/markup-compatibility/2006">
              <mc:Choice xmlns:v="urn:schemas-microsoft-com:vml" Requires="v">
                <p:oleObj spid="_x0000_s4137537" name="think-cell Slide" r:id="rId15" imgW="270" imgH="270" progId="">
                  <p:embed/>
                </p:oleObj>
              </mc:Choice>
              <mc:Fallback>
                <p:oleObj name="think-cell Slide" r:id="rId15" imgW="270" imgH="270" progId="">
                  <p:embed/>
                  <p:pic>
                    <p:nvPicPr>
                      <p:cNvPr id="0" name="Picture 257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1589"/>
                        <a:ext cx="1587"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a:xfrm>
            <a:off x="2" y="6482219"/>
            <a:ext cx="4018638" cy="0"/>
          </a:xfrm>
          <a:prstGeom prst="line">
            <a:avLst/>
          </a:prstGeom>
          <a:ln w="6350" cmpd="sng">
            <a:solidFill>
              <a:srgbClr val="EEA420"/>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txBox="1">
            <a:spLocks/>
          </p:cNvSpPr>
          <p:nvPr/>
        </p:nvSpPr>
        <p:spPr>
          <a:xfrm>
            <a:off x="4450748" y="6241087"/>
            <a:ext cx="740349" cy="365125"/>
          </a:xfrm>
          <a:prstGeom prst="rect">
            <a:avLst/>
          </a:prstGeom>
        </p:spPr>
        <p:txBody>
          <a:bodyPr vert="horz" lIns="93327" tIns="46685" rIns="93327" bIns="46685" rtlCol="0" anchor="ctr"/>
          <a:lstStyle>
            <a:lvl1pPr algn="l">
              <a:defRPr sz="900" b="1">
                <a:solidFill>
                  <a:srgbClr val="11275D"/>
                </a:solidFill>
              </a:defRPr>
            </a:lvl1pPr>
          </a:lstStyle>
          <a:p>
            <a:pPr defTabSz="915231">
              <a:defRPr/>
            </a:pPr>
            <a:fld id="{62CEE064-A4C2-1743-AC6A-9763DDA675DB}" type="slidenum">
              <a:rPr lang="en-US" sz="1100" smtClean="0">
                <a:latin typeface="Calibri" pitchFamily="34" charset="0"/>
              </a:rPr>
              <a:pPr defTabSz="915231">
                <a:defRPr/>
              </a:pPr>
              <a:t>‹#›</a:t>
            </a:fld>
            <a:endParaRPr lang="en-US" sz="1100" dirty="0">
              <a:latin typeface="Calibri" pitchFamily="34" charset="0"/>
            </a:endParaRPr>
          </a:p>
        </p:txBody>
      </p:sp>
      <p:cxnSp>
        <p:nvCxnSpPr>
          <p:cNvPr id="10" name="Straight Connector 9"/>
          <p:cNvCxnSpPr/>
          <p:nvPr/>
        </p:nvCxnSpPr>
        <p:spPr>
          <a:xfrm>
            <a:off x="2" y="6482219"/>
            <a:ext cx="4018638"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377373" y="1190274"/>
            <a:ext cx="5223827" cy="0"/>
          </a:xfrm>
          <a:prstGeom prst="line">
            <a:avLst/>
          </a:prstGeom>
          <a:ln w="6350" cmpd="sng">
            <a:solidFill>
              <a:srgbClr val="D1AA7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17689" y="428977"/>
            <a:ext cx="1027290" cy="824090"/>
          </a:xfrm>
          <a:prstGeom prst="rect">
            <a:avLst/>
          </a:prstGeom>
        </p:spPr>
      </p:pic>
    </p:spTree>
    <p:extLst>
      <p:ext uri="{BB962C8B-B14F-4D97-AF65-F5344CB8AC3E}">
        <p14:creationId xmlns:p14="http://schemas.microsoft.com/office/powerpoint/2010/main" val="3973617151"/>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6000" r:id="rId5"/>
    <p:sldLayoutId id="2147486064" r:id="rId6"/>
    <p:sldLayoutId id="2147486210" r:id="rId7"/>
    <p:sldLayoutId id="2147486460" r:id="rId8"/>
    <p:sldLayoutId id="2147486461" r:id="rId9"/>
    <p:sldLayoutId id="2147486462" r:id="rId10"/>
    <p:sldLayoutId id="2147486464" r:id="rId11"/>
  </p:sldLayoutIdLst>
  <p:timing>
    <p:tnLst>
      <p:par>
        <p:cTn id="1" dur="indefinite" restart="never" nodeType="tmRoot"/>
      </p:par>
    </p:tnLst>
  </p:timing>
  <p:hf hdr="0" ftr="0" dt="0"/>
  <p:txStyles>
    <p:titleStyle>
      <a:lvl1pPr algn="l" defTabSz="466709" rtl="0" eaLnBrk="1" latinLnBrk="0" hangingPunct="1">
        <a:spcBef>
          <a:spcPct val="0"/>
        </a:spcBef>
        <a:buNone/>
        <a:defRPr sz="1800" kern="1200">
          <a:solidFill>
            <a:schemeClr val="tx1">
              <a:lumMod val="85000"/>
              <a:lumOff val="15000"/>
            </a:schemeClr>
          </a:solidFill>
          <a:latin typeface="Calibri Light"/>
          <a:ea typeface="+mj-ea"/>
          <a:cs typeface="+mj-cs"/>
        </a:defRPr>
      </a:lvl1pPr>
    </p:titleStyle>
    <p:bodyStyle>
      <a:lvl1pPr marL="350016" indent="-350016" algn="l" defTabSz="466709" rtl="0" eaLnBrk="1" latinLnBrk="0" hangingPunct="1">
        <a:spcBef>
          <a:spcPct val="20000"/>
        </a:spcBef>
        <a:buFont typeface="Arial"/>
        <a:buChar char="•"/>
        <a:defRPr sz="3300" kern="1200">
          <a:solidFill>
            <a:schemeClr val="tx1"/>
          </a:solidFill>
          <a:latin typeface="+mn-lt"/>
          <a:ea typeface="+mn-ea"/>
          <a:cs typeface="+mn-cs"/>
        </a:defRPr>
      </a:lvl1pPr>
      <a:lvl2pPr marL="758389" indent="-291690" algn="l" defTabSz="466709" rtl="0" eaLnBrk="1" latinLnBrk="0" hangingPunct="1">
        <a:spcBef>
          <a:spcPct val="20000"/>
        </a:spcBef>
        <a:buFont typeface="Arial"/>
        <a:buChar char="–"/>
        <a:defRPr sz="2900" kern="1200">
          <a:solidFill>
            <a:schemeClr val="tx1"/>
          </a:solidFill>
          <a:latin typeface="+mn-lt"/>
          <a:ea typeface="+mn-ea"/>
          <a:cs typeface="+mn-cs"/>
        </a:defRPr>
      </a:lvl2pPr>
      <a:lvl3pPr marL="1166755" indent="-233344" algn="l" defTabSz="466709" rtl="0" eaLnBrk="1" latinLnBrk="0" hangingPunct="1">
        <a:spcBef>
          <a:spcPct val="20000"/>
        </a:spcBef>
        <a:buFont typeface="Arial"/>
        <a:buChar char="•"/>
        <a:defRPr sz="2400" kern="1200">
          <a:solidFill>
            <a:schemeClr val="tx1"/>
          </a:solidFill>
          <a:latin typeface="+mn-lt"/>
          <a:ea typeface="+mn-ea"/>
          <a:cs typeface="+mn-cs"/>
        </a:defRPr>
      </a:lvl3pPr>
      <a:lvl4pPr marL="1633460" indent="-233344" algn="l" defTabSz="466709" rtl="0" eaLnBrk="1" latinLnBrk="0" hangingPunct="1">
        <a:spcBef>
          <a:spcPct val="20000"/>
        </a:spcBef>
        <a:buFont typeface="Arial"/>
        <a:buChar char="–"/>
        <a:defRPr sz="2000" kern="1200">
          <a:solidFill>
            <a:schemeClr val="tx1"/>
          </a:solidFill>
          <a:latin typeface="+mn-lt"/>
          <a:ea typeface="+mn-ea"/>
          <a:cs typeface="+mn-cs"/>
        </a:defRPr>
      </a:lvl4pPr>
      <a:lvl5pPr marL="2100172" indent="-233344" algn="l" defTabSz="466709" rtl="0" eaLnBrk="1" latinLnBrk="0" hangingPunct="1">
        <a:spcBef>
          <a:spcPct val="20000"/>
        </a:spcBef>
        <a:buFont typeface="Arial"/>
        <a:buChar char="»"/>
        <a:defRPr sz="2000" kern="1200">
          <a:solidFill>
            <a:schemeClr val="tx1"/>
          </a:solidFill>
          <a:latin typeface="+mn-lt"/>
          <a:ea typeface="+mn-ea"/>
          <a:cs typeface="+mn-cs"/>
        </a:defRPr>
      </a:lvl5pPr>
      <a:lvl6pPr marL="2566884" indent="-233344" algn="l" defTabSz="466709" rtl="0" eaLnBrk="1" latinLnBrk="0" hangingPunct="1">
        <a:spcBef>
          <a:spcPct val="20000"/>
        </a:spcBef>
        <a:buFont typeface="Arial"/>
        <a:buChar char="•"/>
        <a:defRPr sz="2000" kern="1200">
          <a:solidFill>
            <a:schemeClr val="tx1"/>
          </a:solidFill>
          <a:latin typeface="+mn-lt"/>
          <a:ea typeface="+mn-ea"/>
          <a:cs typeface="+mn-cs"/>
        </a:defRPr>
      </a:lvl6pPr>
      <a:lvl7pPr marL="3033586" indent="-233344" algn="l" defTabSz="466709" rtl="0" eaLnBrk="1" latinLnBrk="0" hangingPunct="1">
        <a:spcBef>
          <a:spcPct val="20000"/>
        </a:spcBef>
        <a:buFont typeface="Arial"/>
        <a:buChar char="•"/>
        <a:defRPr sz="2000" kern="1200">
          <a:solidFill>
            <a:schemeClr val="tx1"/>
          </a:solidFill>
          <a:latin typeface="+mn-lt"/>
          <a:ea typeface="+mn-ea"/>
          <a:cs typeface="+mn-cs"/>
        </a:defRPr>
      </a:lvl7pPr>
      <a:lvl8pPr marL="3500296" indent="-233344" algn="l" defTabSz="466709" rtl="0" eaLnBrk="1" latinLnBrk="0" hangingPunct="1">
        <a:spcBef>
          <a:spcPct val="20000"/>
        </a:spcBef>
        <a:buFont typeface="Arial"/>
        <a:buChar char="•"/>
        <a:defRPr sz="2000" kern="1200">
          <a:solidFill>
            <a:schemeClr val="tx1"/>
          </a:solidFill>
          <a:latin typeface="+mn-lt"/>
          <a:ea typeface="+mn-ea"/>
          <a:cs typeface="+mn-cs"/>
        </a:defRPr>
      </a:lvl8pPr>
      <a:lvl9pPr marL="3967002" indent="-233344" algn="l" defTabSz="4667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66709" rtl="0" eaLnBrk="1" latinLnBrk="0" hangingPunct="1">
        <a:defRPr sz="1900" kern="1200">
          <a:solidFill>
            <a:schemeClr val="tx1"/>
          </a:solidFill>
          <a:latin typeface="+mn-lt"/>
          <a:ea typeface="+mn-ea"/>
          <a:cs typeface="+mn-cs"/>
        </a:defRPr>
      </a:lvl1pPr>
      <a:lvl2pPr marL="466709" algn="l" defTabSz="466709" rtl="0" eaLnBrk="1" latinLnBrk="0" hangingPunct="1">
        <a:defRPr sz="1900" kern="1200">
          <a:solidFill>
            <a:schemeClr val="tx1"/>
          </a:solidFill>
          <a:latin typeface="+mn-lt"/>
          <a:ea typeface="+mn-ea"/>
          <a:cs typeface="+mn-cs"/>
        </a:defRPr>
      </a:lvl2pPr>
      <a:lvl3pPr marL="933397" algn="l" defTabSz="466709" rtl="0" eaLnBrk="1" latinLnBrk="0" hangingPunct="1">
        <a:defRPr sz="1900" kern="1200">
          <a:solidFill>
            <a:schemeClr val="tx1"/>
          </a:solidFill>
          <a:latin typeface="+mn-lt"/>
          <a:ea typeface="+mn-ea"/>
          <a:cs typeface="+mn-cs"/>
        </a:defRPr>
      </a:lvl3pPr>
      <a:lvl4pPr marL="1400111" algn="l" defTabSz="466709" rtl="0" eaLnBrk="1" latinLnBrk="0" hangingPunct="1">
        <a:defRPr sz="1900" kern="1200">
          <a:solidFill>
            <a:schemeClr val="tx1"/>
          </a:solidFill>
          <a:latin typeface="+mn-lt"/>
          <a:ea typeface="+mn-ea"/>
          <a:cs typeface="+mn-cs"/>
        </a:defRPr>
      </a:lvl4pPr>
      <a:lvl5pPr marL="1866824" algn="l" defTabSz="466709" rtl="0" eaLnBrk="1" latinLnBrk="0" hangingPunct="1">
        <a:defRPr sz="1900" kern="1200">
          <a:solidFill>
            <a:schemeClr val="tx1"/>
          </a:solidFill>
          <a:latin typeface="+mn-lt"/>
          <a:ea typeface="+mn-ea"/>
          <a:cs typeface="+mn-cs"/>
        </a:defRPr>
      </a:lvl5pPr>
      <a:lvl6pPr marL="2333520" algn="l" defTabSz="466709" rtl="0" eaLnBrk="1" latinLnBrk="0" hangingPunct="1">
        <a:defRPr sz="1900" kern="1200">
          <a:solidFill>
            <a:schemeClr val="tx1"/>
          </a:solidFill>
          <a:latin typeface="+mn-lt"/>
          <a:ea typeface="+mn-ea"/>
          <a:cs typeface="+mn-cs"/>
        </a:defRPr>
      </a:lvl6pPr>
      <a:lvl7pPr marL="2800234" algn="l" defTabSz="466709" rtl="0" eaLnBrk="1" latinLnBrk="0" hangingPunct="1">
        <a:defRPr sz="1900" kern="1200">
          <a:solidFill>
            <a:schemeClr val="tx1"/>
          </a:solidFill>
          <a:latin typeface="+mn-lt"/>
          <a:ea typeface="+mn-ea"/>
          <a:cs typeface="+mn-cs"/>
        </a:defRPr>
      </a:lvl7pPr>
      <a:lvl8pPr marL="3266945" algn="l" defTabSz="466709" rtl="0" eaLnBrk="1" latinLnBrk="0" hangingPunct="1">
        <a:defRPr sz="1900" kern="1200">
          <a:solidFill>
            <a:schemeClr val="tx1"/>
          </a:solidFill>
          <a:latin typeface="+mn-lt"/>
          <a:ea typeface="+mn-ea"/>
          <a:cs typeface="+mn-cs"/>
        </a:defRPr>
      </a:lvl8pPr>
      <a:lvl9pPr marL="3733654" algn="l" defTabSz="4667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emf"/><Relationship Id="rId1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jpeg"/><Relationship Id="rId17"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12.jpeg"/><Relationship Id="rId20"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hyperlink" Target="http://www.ituc-csi.org/ituc-green-jobs-assessments" TargetMode="External"/><Relationship Id="rId5" Type="http://schemas.openxmlformats.org/officeDocument/2006/relationships/diagramQuickStyle" Target="../diagrams/quickStyle2.xml"/><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chart" Target="../charts/chart2.xml"/><Relationship Id="rId5" Type="http://schemas.openxmlformats.org/officeDocument/2006/relationships/image" Target="../media/image24.png"/><Relationship Id="rId10" Type="http://schemas.openxmlformats.org/officeDocument/2006/relationships/chart" Target="../charts/chart1.xml"/><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chart" Target="../charts/chart4.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hyperlink" Target="http://findlogo.net/show/detail/E/emas-90-logo" TargetMode="External"/><Relationship Id="rId2" Type="http://schemas.openxmlformats.org/officeDocument/2006/relationships/chart" Target="../charts/chart3.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chart" Target="../charts/chart5.xm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 y="4977113"/>
            <a:ext cx="9601206" cy="925975"/>
          </a:xfrm>
          <a:prstGeom prst="rect">
            <a:avLst/>
          </a:prstGeom>
          <a:solidFill>
            <a:schemeClr val="tx2">
              <a:lumMod val="40000"/>
              <a:lumOff val="60000"/>
            </a:schemeClr>
          </a:solidFill>
          <a:ln w="635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sp>
        <p:nvSpPr>
          <p:cNvPr id="8" name="Subtitle 14"/>
          <p:cNvSpPr>
            <a:spLocks noGrp="1"/>
          </p:cNvSpPr>
          <p:nvPr>
            <p:ph type="subTitle" idx="1"/>
          </p:nvPr>
        </p:nvSpPr>
        <p:spPr bwMode="gray">
          <a:xfrm>
            <a:off x="396431" y="3629502"/>
            <a:ext cx="9192737" cy="2257954"/>
          </a:xfrm>
        </p:spPr>
        <p:txBody>
          <a:bodyPr/>
          <a:lstStyle/>
          <a:p>
            <a:pPr>
              <a:spcBef>
                <a:spcPts val="0"/>
              </a:spcBef>
            </a:pPr>
            <a:r>
              <a:rPr lang="en-US" sz="2500" dirty="0" smtClean="0">
                <a:solidFill>
                  <a:schemeClr val="bg1"/>
                </a:solidFill>
                <a:ea typeface="Segoe UI Symbol" panose="020B0502040204020203" pitchFamily="34" charset="0"/>
                <a:cs typeface="Segoe UI" panose="020B0502040204020203" pitchFamily="34" charset="0"/>
                <a:sym typeface="Calibri"/>
              </a:rPr>
              <a:t>Piraeus Bank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8" y="481264"/>
            <a:ext cx="1019351" cy="816958"/>
          </a:xfrm>
          <a:prstGeom prst="rect">
            <a:avLst/>
          </a:prstGeom>
        </p:spPr>
      </p:pic>
      <p:sp>
        <p:nvSpPr>
          <p:cNvPr id="6" name="Rectangle 5"/>
          <p:cNvSpPr/>
          <p:nvPr/>
        </p:nvSpPr>
        <p:spPr>
          <a:xfrm>
            <a:off x="2634783" y="1517093"/>
            <a:ext cx="6947736" cy="584775"/>
          </a:xfrm>
          <a:prstGeom prst="rect">
            <a:avLst/>
          </a:prstGeom>
        </p:spPr>
        <p:txBody>
          <a:bodyPr wrap="none">
            <a:spAutoFit/>
          </a:bodyPr>
          <a:lstStyle/>
          <a:p>
            <a:r>
              <a:rPr lang="en-US" sz="3200" b="1" dirty="0" smtClean="0">
                <a:solidFill>
                  <a:srgbClr val="002060"/>
                </a:solidFill>
                <a:ea typeface="UB-HelveticaCond"/>
                <a:cs typeface="UB-HelveticaCond"/>
              </a:rPr>
              <a:t>Piraeus Bank Sustainability Profile</a:t>
            </a:r>
            <a:endParaRPr lang="en-US" sz="3200" b="1" dirty="0">
              <a:solidFill>
                <a:srgbClr val="002060"/>
              </a:solidFill>
              <a:ea typeface="UB-HelveticaCond"/>
              <a:cs typeface="UB-HelveticaCond"/>
            </a:endParaRPr>
          </a:p>
        </p:txBody>
      </p:sp>
      <p:sp>
        <p:nvSpPr>
          <p:cNvPr id="9" name="Rectangle 8"/>
          <p:cNvSpPr/>
          <p:nvPr/>
        </p:nvSpPr>
        <p:spPr>
          <a:xfrm>
            <a:off x="515938" y="2339660"/>
            <a:ext cx="3192637" cy="1261884"/>
          </a:xfrm>
          <a:prstGeom prst="rect">
            <a:avLst/>
          </a:prstGeom>
        </p:spPr>
        <p:txBody>
          <a:bodyPr wrap="square">
            <a:spAutoFit/>
          </a:bodyPr>
          <a:lstStyle/>
          <a:p>
            <a:r>
              <a:rPr lang="en-US" b="1" dirty="0" smtClean="0">
                <a:solidFill>
                  <a:srgbClr val="002060"/>
                </a:solidFill>
                <a:ea typeface="UB-HelveticaCond"/>
                <a:cs typeface="UB-HelveticaCond"/>
              </a:rPr>
              <a:t>Mavica Iliou </a:t>
            </a:r>
            <a:r>
              <a:rPr lang="en-US" dirty="0" smtClean="0">
                <a:solidFill>
                  <a:srgbClr val="002060"/>
                </a:solidFill>
                <a:ea typeface="UB-HelveticaCond"/>
                <a:cs typeface="UB-HelveticaCond"/>
              </a:rPr>
              <a:t>- Head, </a:t>
            </a:r>
          </a:p>
          <a:p>
            <a:r>
              <a:rPr lang="en-US" dirty="0" smtClean="0">
                <a:solidFill>
                  <a:srgbClr val="002060"/>
                </a:solidFill>
                <a:ea typeface="UB-HelveticaCond"/>
                <a:cs typeface="UB-HelveticaCond"/>
              </a:rPr>
              <a:t>Green Banking Operations, Piraeus Bank </a:t>
            </a:r>
          </a:p>
          <a:p>
            <a:r>
              <a:rPr lang="en-US" dirty="0" smtClean="0">
                <a:solidFill>
                  <a:srgbClr val="002060"/>
                </a:solidFill>
                <a:ea typeface="UB-HelveticaCond"/>
                <a:cs typeface="UB-HelveticaCond"/>
              </a:rPr>
              <a:t>	</a:t>
            </a:r>
          </a:p>
        </p:txBody>
      </p:sp>
      <p:sp>
        <p:nvSpPr>
          <p:cNvPr id="10" name="Rectangle 9"/>
          <p:cNvSpPr/>
          <p:nvPr/>
        </p:nvSpPr>
        <p:spPr>
          <a:xfrm>
            <a:off x="6709144" y="4536475"/>
            <a:ext cx="2711303" cy="384721"/>
          </a:xfrm>
          <a:prstGeom prst="rect">
            <a:avLst/>
          </a:prstGeom>
        </p:spPr>
        <p:txBody>
          <a:bodyPr wrap="square">
            <a:spAutoFit/>
          </a:bodyPr>
          <a:lstStyle/>
          <a:p>
            <a:r>
              <a:rPr lang="en-US" dirty="0" smtClean="0"/>
              <a:t> </a:t>
            </a:r>
            <a:r>
              <a:rPr lang="en-US" sz="1600" dirty="0" smtClean="0">
                <a:solidFill>
                  <a:srgbClr val="002060"/>
                </a:solidFill>
                <a:ea typeface="UB-HelveticaCond"/>
                <a:cs typeface="UB-HelveticaCond"/>
              </a:rPr>
              <a:t>Athens, 12 July 2016 </a:t>
            </a:r>
            <a:endParaRPr lang="el-GR" sz="1600" dirty="0" smtClean="0">
              <a:solidFill>
                <a:srgbClr val="002060"/>
              </a:solidFill>
              <a:ea typeface="UB-HelveticaCond"/>
              <a:cs typeface="UB-HelveticaCond"/>
            </a:endParaRPr>
          </a:p>
        </p:txBody>
      </p:sp>
      <p:sp>
        <p:nvSpPr>
          <p:cNvPr id="11" name="Rectangle 10"/>
          <p:cNvSpPr/>
          <p:nvPr/>
        </p:nvSpPr>
        <p:spPr>
          <a:xfrm>
            <a:off x="4992799" y="2408426"/>
            <a:ext cx="3625702" cy="969496"/>
          </a:xfrm>
          <a:prstGeom prst="rect">
            <a:avLst/>
          </a:prstGeom>
        </p:spPr>
        <p:txBody>
          <a:bodyPr wrap="square">
            <a:spAutoFit/>
          </a:bodyPr>
          <a:lstStyle/>
          <a:p>
            <a:r>
              <a:rPr lang="en-US" b="1" dirty="0" smtClean="0">
                <a:solidFill>
                  <a:srgbClr val="002060"/>
                </a:solidFill>
                <a:ea typeface="UB-HelveticaCond"/>
                <a:cs typeface="UB-HelveticaCond"/>
              </a:rPr>
              <a:t>Alexandros Panagiotakis </a:t>
            </a:r>
            <a:r>
              <a:rPr lang="en-US" dirty="0" smtClean="0">
                <a:solidFill>
                  <a:srgbClr val="002060"/>
                </a:solidFill>
                <a:ea typeface="UB-HelveticaCond"/>
                <a:cs typeface="UB-HelveticaCond"/>
              </a:rPr>
              <a:t>- Director, Group Structured Finance, </a:t>
            </a:r>
          </a:p>
          <a:p>
            <a:r>
              <a:rPr lang="en-US" dirty="0" smtClean="0">
                <a:solidFill>
                  <a:srgbClr val="002060"/>
                </a:solidFill>
                <a:ea typeface="UB-HelveticaCond"/>
                <a:cs typeface="UB-HelveticaCond"/>
              </a:rPr>
              <a:t>Piraeus Bank 	</a:t>
            </a:r>
          </a:p>
        </p:txBody>
      </p:sp>
    </p:spTree>
    <p:extLst>
      <p:ext uri="{BB962C8B-B14F-4D97-AF65-F5344CB8AC3E}">
        <p14:creationId xmlns:p14="http://schemas.microsoft.com/office/powerpoint/2010/main" val="1224425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9399" y="314246"/>
            <a:ext cx="4731801" cy="774918"/>
          </a:xfrm>
        </p:spPr>
        <p:txBody>
          <a:bodyPr/>
          <a:lstStyle/>
          <a:p>
            <a:pPr lvl="0"/>
            <a:r>
              <a:rPr lang="en-US" b="1" dirty="0" smtClean="0">
                <a:solidFill>
                  <a:srgbClr val="58595B"/>
                </a:solidFill>
                <a:latin typeface="Calibri" pitchFamily="34" charset="0"/>
                <a:cs typeface="Calibri" pitchFamily="34" charset="0"/>
              </a:rPr>
              <a:t>Compliance with the commitments to shareholders</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a:xfrm>
            <a:off x="1944879" y="308058"/>
            <a:ext cx="2110444" cy="824456"/>
          </a:xfrm>
        </p:spPr>
        <p:txBody>
          <a:bodyPr/>
          <a:lstStyle/>
          <a:p>
            <a:r>
              <a:rPr dirty="0" smtClean="0"/>
              <a:t>03</a:t>
            </a:r>
            <a:endParaRPr lang="el-GR" dirty="0"/>
          </a:p>
        </p:txBody>
      </p:sp>
      <p:sp>
        <p:nvSpPr>
          <p:cNvPr id="5" name="Text Placeholder 4"/>
          <p:cNvSpPr>
            <a:spLocks noGrp="1"/>
          </p:cNvSpPr>
          <p:nvPr>
            <p:ph type="body" sz="quarter" idx="17"/>
          </p:nvPr>
        </p:nvSpPr>
        <p:spPr>
          <a:xfrm>
            <a:off x="4397230" y="324879"/>
            <a:ext cx="602357" cy="774918"/>
          </a:xfrm>
        </p:spPr>
        <p:txBody>
          <a:bodyPr/>
          <a:lstStyle/>
          <a:p>
            <a:r>
              <a:rPr lang="en-US" dirty="0" smtClean="0"/>
              <a:t>3.4</a:t>
            </a:r>
            <a:endParaRPr lang="el-GR" dirty="0"/>
          </a:p>
        </p:txBody>
      </p:sp>
      <p:pic>
        <p:nvPicPr>
          <p:cNvPr id="6" name="Picture 2" descr="image002"/>
          <p:cNvPicPr>
            <a:picLocks noChangeAspect="1" noChangeArrowheads="1"/>
          </p:cNvPicPr>
          <p:nvPr/>
        </p:nvPicPr>
        <p:blipFill>
          <a:blip r:embed="rId2"/>
          <a:srcRect/>
          <a:stretch>
            <a:fillRect/>
          </a:stretch>
        </p:blipFill>
        <p:spPr bwMode="auto">
          <a:xfrm>
            <a:off x="3995357" y="1691823"/>
            <a:ext cx="5480898" cy="4006005"/>
          </a:xfrm>
          <a:prstGeom prst="rect">
            <a:avLst/>
          </a:prstGeom>
          <a:noFill/>
          <a:ln w="9525">
            <a:noFill/>
            <a:miter lim="800000"/>
            <a:headEnd/>
            <a:tailEnd/>
          </a:ln>
        </p:spPr>
      </p:pic>
      <p:sp>
        <p:nvSpPr>
          <p:cNvPr id="4258817" name="Rectangle 1"/>
          <p:cNvSpPr>
            <a:spLocks noChangeArrowheads="1"/>
          </p:cNvSpPr>
          <p:nvPr/>
        </p:nvSpPr>
        <p:spPr bwMode="auto">
          <a:xfrm>
            <a:off x="191382" y="1956402"/>
            <a:ext cx="367886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1D427E"/>
                </a:solidFill>
                <a:latin typeface="Calibri" pitchFamily="34" charset="0"/>
                <a:cs typeface="Calibri" pitchFamily="34" charset="0"/>
              </a:rPr>
              <a:t>The end of 2015 was a turning point for Piraeus Bank, since the last recapitalization along with the participation of international institutional investors, has highlighted the need for further development of an integrated Environmental and Social Management System (ESMS).</a:t>
            </a:r>
          </a:p>
        </p:txBody>
      </p:sp>
      <p:sp>
        <p:nvSpPr>
          <p:cNvPr id="7" name="Rectangle 6"/>
          <p:cNvSpPr/>
          <p:nvPr/>
        </p:nvSpPr>
        <p:spPr>
          <a:xfrm>
            <a:off x="199357" y="3802851"/>
            <a:ext cx="3564565" cy="1600438"/>
          </a:xfrm>
          <a:prstGeom prst="rect">
            <a:avLst/>
          </a:prstGeom>
        </p:spPr>
        <p:txBody>
          <a:bodyPr wrap="square">
            <a:spAutoFit/>
          </a:bodyPr>
          <a:lstStyle/>
          <a:p>
            <a:pPr>
              <a:buClr>
                <a:schemeClr val="accent1"/>
              </a:buClr>
              <a:buFont typeface="Wingdings" pitchFamily="2" charset="2"/>
              <a:buChar char="þ"/>
            </a:pPr>
            <a:r>
              <a:rPr lang="en-US" sz="1400" dirty="0" smtClean="0">
                <a:solidFill>
                  <a:srgbClr val="1D427E"/>
                </a:solidFill>
                <a:latin typeface="Calibri" pitchFamily="34" charset="0"/>
                <a:cs typeface="Calibri" pitchFamily="34" charset="0"/>
              </a:rPr>
              <a:t> The ultimate goal is to </a:t>
            </a:r>
            <a:r>
              <a:rPr lang="en-US" sz="1400" b="1" dirty="0" smtClean="0">
                <a:solidFill>
                  <a:srgbClr val="1D427E"/>
                </a:solidFill>
                <a:latin typeface="Calibri" pitchFamily="34" charset="0"/>
                <a:cs typeface="Calibri" pitchFamily="34" charset="0"/>
              </a:rPr>
              <a:t>reduce</a:t>
            </a:r>
            <a:r>
              <a:rPr lang="en-US" sz="1400" dirty="0" smtClean="0">
                <a:solidFill>
                  <a:srgbClr val="1D427E"/>
                </a:solidFill>
                <a:latin typeface="Calibri" pitchFamily="34" charset="0"/>
                <a:cs typeface="Calibri" pitchFamily="34" charset="0"/>
              </a:rPr>
              <a:t> the overall </a:t>
            </a:r>
            <a:r>
              <a:rPr lang="en-US" sz="1400" b="1" dirty="0" smtClean="0">
                <a:solidFill>
                  <a:srgbClr val="1D427E"/>
                </a:solidFill>
                <a:latin typeface="Calibri" pitchFamily="34" charset="0"/>
                <a:cs typeface="Calibri" pitchFamily="34" charset="0"/>
              </a:rPr>
              <a:t>environmental and social </a:t>
            </a:r>
            <a:r>
              <a:rPr lang="en-US" sz="1400" dirty="0" smtClean="0">
                <a:solidFill>
                  <a:srgbClr val="1D427E"/>
                </a:solidFill>
                <a:latin typeface="Calibri" pitchFamily="34" charset="0"/>
                <a:cs typeface="Calibri" pitchFamily="34" charset="0"/>
              </a:rPr>
              <a:t>risk in the loan portfolio of the Group. </a:t>
            </a:r>
          </a:p>
          <a:p>
            <a:endParaRPr lang="en-US" sz="1400" dirty="0" smtClean="0">
              <a:solidFill>
                <a:srgbClr val="1D427E"/>
              </a:solidFill>
              <a:latin typeface="Calibri" pitchFamily="34" charset="0"/>
              <a:cs typeface="Calibri" pitchFamily="34" charset="0"/>
            </a:endParaRPr>
          </a:p>
          <a:p>
            <a:pPr>
              <a:buClr>
                <a:schemeClr val="accent1"/>
              </a:buClr>
              <a:buFont typeface="Wingdings" pitchFamily="2" charset="2"/>
              <a:buChar char="þ"/>
            </a:pPr>
            <a:r>
              <a:rPr lang="en-US" sz="1400" dirty="0" smtClean="0">
                <a:solidFill>
                  <a:srgbClr val="1D427E"/>
                </a:solidFill>
                <a:latin typeface="Calibri" pitchFamily="34" charset="0"/>
                <a:cs typeface="Calibri" pitchFamily="34" charset="0"/>
              </a:rPr>
              <a:t> The new ESMS will operate consistently in the context of the Environmental and Social Policy adopted by the Bank.</a:t>
            </a:r>
            <a:endParaRPr lang="el-GR" sz="1400" dirty="0" smtClean="0">
              <a:solidFill>
                <a:srgbClr val="1D427E"/>
              </a:solidFill>
              <a:latin typeface="Calibri" pitchFamily="34" charset="0"/>
              <a:cs typeface="Calibri" pitchFamily="34" charset="0"/>
            </a:endParaRPr>
          </a:p>
        </p:txBody>
      </p:sp>
      <p:cxnSp>
        <p:nvCxnSpPr>
          <p:cNvPr id="8" name="Straight Connector 7"/>
          <p:cNvCxnSpPr/>
          <p:nvPr/>
        </p:nvCxnSpPr>
        <p:spPr>
          <a:xfrm>
            <a:off x="299180" y="3548481"/>
            <a:ext cx="3096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p:cNvSpPr txBox="1">
            <a:spLocks noChangeArrowheads="1"/>
          </p:cNvSpPr>
          <p:nvPr/>
        </p:nvSpPr>
        <p:spPr bwMode="auto">
          <a:xfrm>
            <a:off x="393405" y="1343427"/>
            <a:ext cx="7985051" cy="4616648"/>
          </a:xfrm>
          <a:prstGeom prst="rect">
            <a:avLst/>
          </a:prstGeom>
          <a:noFill/>
          <a:ln w="9525">
            <a:noFill/>
            <a:miter lim="800000"/>
            <a:headEnd/>
            <a:tailEnd/>
          </a:ln>
        </p:spPr>
        <p:txBody>
          <a:bodyPr wrap="square">
            <a:spAutoFit/>
          </a:bodyPr>
          <a:lstStyle/>
          <a:p>
            <a:pPr algn="just"/>
            <a:r>
              <a:rPr lang="en-US" sz="1400" dirty="0">
                <a:solidFill>
                  <a:srgbClr val="1D427E"/>
                </a:solidFill>
                <a:latin typeface="Calibri" pitchFamily="34" charset="0"/>
                <a:cs typeface="Calibri" pitchFamily="34" charset="0"/>
              </a:rPr>
              <a:t>ESMS:	</a:t>
            </a:r>
            <a:endParaRPr lang="el-GR" sz="1400" dirty="0" smtClean="0">
              <a:solidFill>
                <a:srgbClr val="1D427E"/>
              </a:solidFill>
              <a:latin typeface="Calibri" pitchFamily="34" charset="0"/>
              <a:cs typeface="Calibri" pitchFamily="34" charset="0"/>
            </a:endParaRPr>
          </a:p>
          <a:p>
            <a:pPr algn="just"/>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Evaluation</a:t>
            </a:r>
            <a:r>
              <a:rPr lang="el-GR" sz="1400" dirty="0" smtClean="0">
                <a:solidFill>
                  <a:srgbClr val="1D427E"/>
                </a:solidFill>
                <a:latin typeface="Calibri" pitchFamily="34" charset="0"/>
                <a:cs typeface="Calibri" pitchFamily="34" charset="0"/>
              </a:rPr>
              <a:t> </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Mitigation</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&amp;</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Prevention - Avoidance</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of E&amp;S risks</a:t>
            </a:r>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as part </a:t>
            </a:r>
            <a:r>
              <a:rPr lang="en-US" sz="1400" dirty="0">
                <a:solidFill>
                  <a:srgbClr val="1D427E"/>
                </a:solidFill>
                <a:latin typeface="Calibri" pitchFamily="34" charset="0"/>
                <a:cs typeface="Calibri" pitchFamily="34" charset="0"/>
              </a:rPr>
              <a:t>of the overall </a:t>
            </a:r>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credit</a:t>
            </a:r>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risk</a:t>
            </a:r>
            <a:r>
              <a:rPr lang="en-US" sz="1400" dirty="0">
                <a:solidFill>
                  <a:srgbClr val="1D427E"/>
                </a:solidFill>
                <a:latin typeface="Calibri" pitchFamily="34" charset="0"/>
                <a:cs typeface="Calibri" pitchFamily="34" charset="0"/>
              </a:rPr>
              <a:t>.</a:t>
            </a:r>
            <a:r>
              <a:rPr lang="el-GR" sz="1400" dirty="0">
                <a:solidFill>
                  <a:srgbClr val="1D427E"/>
                </a:solidFill>
                <a:latin typeface="Calibri" pitchFamily="34" charset="0"/>
                <a:cs typeface="Calibri" pitchFamily="34" charset="0"/>
              </a:rPr>
              <a:t> </a:t>
            </a:r>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Integration </a:t>
            </a:r>
            <a:r>
              <a:rPr lang="en-US" sz="1400" dirty="0">
                <a:solidFill>
                  <a:srgbClr val="1D427E"/>
                </a:solidFill>
                <a:latin typeface="Calibri" pitchFamily="34" charset="0"/>
                <a:cs typeface="Calibri" pitchFamily="34" charset="0"/>
              </a:rPr>
              <a:t>of Bank’s policy to the </a:t>
            </a:r>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receivables</a:t>
            </a:r>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and investments</a:t>
            </a:r>
            <a:r>
              <a:rPr lang="en-US"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portfolio</a:t>
            </a:r>
            <a:r>
              <a:rPr lang="el-GR" sz="1400" dirty="0" smtClean="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EMS+ESRA</a:t>
            </a:r>
            <a:r>
              <a:rPr lang="el-GR" sz="1400" dirty="0">
                <a:solidFill>
                  <a:srgbClr val="1D427E"/>
                </a:solidFill>
                <a:latin typeface="Calibri" pitchFamily="34" charset="0"/>
                <a:cs typeface="Calibri" pitchFamily="34" charset="0"/>
              </a:rPr>
              <a:t>=</a:t>
            </a:r>
            <a:r>
              <a:rPr lang="en-US" sz="1400" dirty="0">
                <a:solidFill>
                  <a:srgbClr val="1D427E"/>
                </a:solidFill>
                <a:latin typeface="Calibri" pitchFamily="34" charset="0"/>
                <a:cs typeface="Calibri" pitchFamily="34" charset="0"/>
              </a:rPr>
              <a:t>ESMS</a:t>
            </a:r>
            <a:r>
              <a:rPr lang="en-US" sz="1400" dirty="0" smtClean="0">
                <a:solidFill>
                  <a:srgbClr val="1D427E"/>
                </a:solidFill>
                <a:latin typeface="Calibri" pitchFamily="34" charset="0"/>
                <a:cs typeface="Calibri" pitchFamily="34" charset="0"/>
              </a:rPr>
              <a:t>)</a:t>
            </a:r>
            <a:endParaRPr lang="el-GR" sz="1400" dirty="0" smtClean="0">
              <a:solidFill>
                <a:srgbClr val="1D427E"/>
              </a:solidFill>
              <a:latin typeface="Calibri" pitchFamily="34" charset="0"/>
              <a:cs typeface="Calibri" pitchFamily="34" charset="0"/>
            </a:endParaRPr>
          </a:p>
          <a:p>
            <a:pPr algn="just"/>
            <a:r>
              <a:rPr lang="el-GR" sz="1400" dirty="0" smtClean="0">
                <a:solidFill>
                  <a:srgbClr val="1D427E"/>
                </a:solidFill>
                <a:latin typeface="Calibri" pitchFamily="34" charset="0"/>
                <a:cs typeface="Calibri" pitchFamily="34" charset="0"/>
              </a:rPr>
              <a:t>	</a:t>
            </a:r>
            <a:endParaRPr lang="el-GR" sz="1400" dirty="0">
              <a:solidFill>
                <a:srgbClr val="1D427E"/>
              </a:solidFill>
              <a:latin typeface="Calibri" pitchFamily="34" charset="0"/>
              <a:cs typeface="Calibri" pitchFamily="34" charset="0"/>
            </a:endParaRPr>
          </a:p>
          <a:p>
            <a:r>
              <a:rPr lang="en-US" sz="1400" dirty="0">
                <a:solidFill>
                  <a:srgbClr val="1D427E"/>
                </a:solidFill>
                <a:latin typeface="Calibri" pitchFamily="34" charset="0"/>
                <a:cs typeface="Calibri" pitchFamily="34" charset="0"/>
              </a:rPr>
              <a:t>Main objectives</a:t>
            </a:r>
            <a:r>
              <a:rPr lang="el-GR" sz="1400" dirty="0" smtClean="0">
                <a:solidFill>
                  <a:srgbClr val="1D427E"/>
                </a:solidFill>
                <a:latin typeface="Calibri" pitchFamily="34" charset="0"/>
                <a:cs typeface="Calibri" pitchFamily="34" charset="0"/>
              </a:rPr>
              <a:t>:</a:t>
            </a:r>
          </a:p>
          <a:p>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Limitation </a:t>
            </a:r>
            <a:r>
              <a:rPr lang="en-US" sz="1400" dirty="0">
                <a:solidFill>
                  <a:srgbClr val="1D427E"/>
                </a:solidFill>
                <a:latin typeface="Calibri" pitchFamily="34" charset="0"/>
                <a:cs typeface="Calibri" pitchFamily="34" charset="0"/>
              </a:rPr>
              <a:t>and control of E&amp;S risk</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increases </a:t>
            </a:r>
            <a:r>
              <a:rPr lang="en-US" sz="1400" dirty="0" smtClean="0">
                <a:solidFill>
                  <a:srgbClr val="1D427E"/>
                </a:solidFill>
                <a:latin typeface="Calibri" pitchFamily="34" charset="0"/>
                <a:cs typeface="Calibri" pitchFamily="34" charset="0"/>
              </a:rPr>
              <a:t>portfolio’s </a:t>
            </a:r>
            <a:r>
              <a:rPr lang="en-US" sz="1400" dirty="0">
                <a:solidFill>
                  <a:srgbClr val="1D427E"/>
                </a:solidFill>
                <a:latin typeface="Calibri" pitchFamily="34" charset="0"/>
                <a:cs typeface="Calibri" pitchFamily="34" charset="0"/>
              </a:rPr>
              <a:t>total yield</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and eventually </a:t>
            </a:r>
            <a:r>
              <a:rPr lang="en-US" sz="1400" dirty="0" smtClean="0">
                <a:solidFill>
                  <a:srgbClr val="1D427E"/>
                </a:solidFill>
                <a:latin typeface="Calibri" pitchFamily="34" charset="0"/>
                <a:cs typeface="Calibri" pitchFamily="34" charset="0"/>
              </a:rPr>
              <a:t>returns</a:t>
            </a:r>
            <a:r>
              <a:rPr lang="el-GR" sz="1400" dirty="0">
                <a:solidFill>
                  <a:srgbClr val="1D427E"/>
                </a:solidFill>
                <a:latin typeface="Calibri" pitchFamily="34" charset="0"/>
                <a:cs typeface="Calibri" pitchFamily="34" charset="0"/>
              </a:rPr>
              <a:t>. </a:t>
            </a:r>
          </a:p>
          <a:p>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Easier access to capital markets on more favorable terms.</a:t>
            </a:r>
            <a:endParaRPr lang="el-GR" sz="1400" dirty="0">
              <a:solidFill>
                <a:srgbClr val="1D427E"/>
              </a:solidFill>
              <a:latin typeface="Calibri" pitchFamily="34" charset="0"/>
              <a:cs typeface="Calibri" pitchFamily="34" charset="0"/>
            </a:endParaRPr>
          </a:p>
          <a:p>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E&amp;S risk management awareness to be spread throughout the </a:t>
            </a:r>
            <a:r>
              <a:rPr lang="en-US" sz="1400" dirty="0" smtClean="0">
                <a:solidFill>
                  <a:srgbClr val="1D427E"/>
                </a:solidFill>
                <a:latin typeface="Calibri" pitchFamily="34" charset="0"/>
                <a:cs typeface="Calibri" pitchFamily="34" charset="0"/>
              </a:rPr>
              <a:t>market </a:t>
            </a:r>
            <a:r>
              <a:rPr lang="el-GR" sz="1400" dirty="0">
                <a:solidFill>
                  <a:srgbClr val="1D427E"/>
                </a:solidFill>
                <a:latin typeface="Calibri" pitchFamily="34" charset="0"/>
                <a:cs typeface="Calibri" pitchFamily="34" charset="0"/>
              </a:rPr>
              <a:t>(</a:t>
            </a:r>
            <a:r>
              <a:rPr lang="en-US" sz="1400" dirty="0">
                <a:solidFill>
                  <a:srgbClr val="1D427E"/>
                </a:solidFill>
                <a:latin typeface="Calibri" pitchFamily="34" charset="0"/>
                <a:cs typeface="Calibri" pitchFamily="34" charset="0"/>
              </a:rPr>
              <a:t>under our FI’s </a:t>
            </a:r>
            <a:r>
              <a:rPr lang="en-US" sz="1400" dirty="0" smtClean="0">
                <a:solidFill>
                  <a:srgbClr val="1D427E"/>
                </a:solidFill>
                <a:latin typeface="Calibri" pitchFamily="34" charset="0"/>
                <a:cs typeface="Calibri" pitchFamily="34" charset="0"/>
              </a:rPr>
              <a:t>influence</a:t>
            </a:r>
            <a:r>
              <a:rPr lang="el-GR" sz="1400" dirty="0">
                <a:solidFill>
                  <a:srgbClr val="1D427E"/>
                </a:solidFill>
                <a:latin typeface="Calibri" pitchFamily="34" charset="0"/>
                <a:cs typeface="Calibri" pitchFamily="34" charset="0"/>
              </a:rPr>
              <a:t>).</a:t>
            </a:r>
          </a:p>
          <a:p>
            <a:endParaRPr lang="en-US" sz="1400" dirty="0">
              <a:solidFill>
                <a:srgbClr val="1D427E"/>
              </a:solidFill>
              <a:latin typeface="Calibri" pitchFamily="34" charset="0"/>
              <a:cs typeface="Calibri" pitchFamily="34" charset="0"/>
            </a:endParaRPr>
          </a:p>
          <a:p>
            <a:r>
              <a:rPr lang="en-US" sz="1400" dirty="0">
                <a:solidFill>
                  <a:srgbClr val="1D427E"/>
                </a:solidFill>
                <a:latin typeface="Calibri" pitchFamily="34" charset="0"/>
                <a:cs typeface="Calibri" pitchFamily="34" charset="0"/>
              </a:rPr>
              <a:t>Implementation</a:t>
            </a:r>
            <a:r>
              <a:rPr lang="el-GR" sz="1400" dirty="0" smtClean="0">
                <a:solidFill>
                  <a:srgbClr val="1D427E"/>
                </a:solidFill>
                <a:latin typeface="Calibri" pitchFamily="34" charset="0"/>
                <a:cs typeface="Calibri" pitchFamily="34" charset="0"/>
              </a:rPr>
              <a:t>:</a:t>
            </a:r>
          </a:p>
          <a:p>
            <a:r>
              <a:rPr lang="el-GR" sz="1400" dirty="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Senior </a:t>
            </a:r>
            <a:r>
              <a:rPr lang="en-US" sz="1400" dirty="0">
                <a:solidFill>
                  <a:srgbClr val="1D427E"/>
                </a:solidFill>
                <a:latin typeface="Calibri" pitchFamily="34" charset="0"/>
                <a:cs typeface="Calibri" pitchFamily="34" charset="0"/>
              </a:rPr>
              <a:t>management commitment.</a:t>
            </a:r>
            <a:endParaRPr lang="el-GR" sz="1400" dirty="0">
              <a:solidFill>
                <a:srgbClr val="1D427E"/>
              </a:solidFill>
              <a:latin typeface="Calibri" pitchFamily="34" charset="0"/>
              <a:cs typeface="Calibri" pitchFamily="34" charset="0"/>
            </a:endParaRPr>
          </a:p>
          <a:p>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Incorporation to the</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Credit Policy &amp; Administration procedures.</a:t>
            </a:r>
            <a:endParaRPr lang="el-GR" sz="1400" dirty="0">
              <a:solidFill>
                <a:srgbClr val="1D427E"/>
              </a:solidFill>
              <a:latin typeface="Calibri" pitchFamily="34" charset="0"/>
              <a:cs typeface="Calibri" pitchFamily="34" charset="0"/>
            </a:endParaRPr>
          </a:p>
          <a:p>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Main component of Corporate Culture</a:t>
            </a:r>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transpiring BANK’s </a:t>
            </a:r>
            <a:r>
              <a:rPr lang="en-US" sz="1400" dirty="0" smtClean="0">
                <a:solidFill>
                  <a:srgbClr val="1D427E"/>
                </a:solidFill>
                <a:latin typeface="Calibri" pitchFamily="34" charset="0"/>
                <a:cs typeface="Calibri" pitchFamily="34" charset="0"/>
              </a:rPr>
              <a:t>operational </a:t>
            </a:r>
            <a:r>
              <a:rPr lang="en-US" sz="1400" dirty="0">
                <a:solidFill>
                  <a:srgbClr val="1D427E"/>
                </a:solidFill>
                <a:latin typeface="Calibri" pitchFamily="34" charset="0"/>
                <a:cs typeface="Calibri" pitchFamily="34" charset="0"/>
              </a:rPr>
              <a:t>layers and </a:t>
            </a:r>
            <a:r>
              <a:rPr lang="en-US" sz="1400" dirty="0" smtClean="0">
                <a:solidFill>
                  <a:srgbClr val="1D427E"/>
                </a:solidFill>
                <a:latin typeface="Calibri" pitchFamily="34" charset="0"/>
                <a:cs typeface="Calibri" pitchFamily="34" charset="0"/>
              </a:rPr>
              <a:t>divisions</a:t>
            </a:r>
            <a:r>
              <a:rPr lang="en-US" sz="1400" dirty="0">
                <a:solidFill>
                  <a:srgbClr val="1D427E"/>
                </a:solidFill>
                <a:latin typeface="Calibri" pitchFamily="34" charset="0"/>
                <a:cs typeface="Calibri" pitchFamily="34" charset="0"/>
              </a:rPr>
              <a:t>).</a:t>
            </a:r>
          </a:p>
          <a:p>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Fiduciary duty.</a:t>
            </a:r>
            <a:endParaRPr lang="el-GR" sz="1400" dirty="0">
              <a:solidFill>
                <a:srgbClr val="1D427E"/>
              </a:solidFill>
              <a:latin typeface="Calibri" pitchFamily="34" charset="0"/>
              <a:cs typeface="Calibri" pitchFamily="34" charset="0"/>
            </a:endParaRPr>
          </a:p>
          <a:p>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Dynamic </a:t>
            </a:r>
            <a:r>
              <a:rPr lang="en-US" sz="1400" dirty="0">
                <a:solidFill>
                  <a:srgbClr val="1D427E"/>
                </a:solidFill>
                <a:latin typeface="Calibri" pitchFamily="34" charset="0"/>
                <a:cs typeface="Calibri" pitchFamily="34" charset="0"/>
              </a:rPr>
              <a:t>- non static process, evolving and improving over time, following the market </a:t>
            </a:r>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pace/needs/progress</a:t>
            </a:r>
            <a:r>
              <a:rPr lang="en-US" sz="1400" dirty="0">
                <a:solidFill>
                  <a:srgbClr val="1D427E"/>
                </a:solidFill>
                <a:latin typeface="Calibri" pitchFamily="34" charset="0"/>
                <a:cs typeface="Calibri" pitchFamily="34" charset="0"/>
              </a:rPr>
              <a:t>.</a:t>
            </a:r>
          </a:p>
          <a:p>
            <a:pPr algn="just"/>
            <a:endParaRPr lang="en-US" sz="1400" dirty="0">
              <a:solidFill>
                <a:srgbClr val="1D427E"/>
              </a:solidFill>
              <a:latin typeface="Calibri" pitchFamily="34" charset="0"/>
              <a:cs typeface="Calibri" pitchFamily="34" charset="0"/>
            </a:endParaRPr>
          </a:p>
          <a:p>
            <a:pPr algn="just"/>
            <a:r>
              <a:rPr lang="en-US" sz="1400" dirty="0">
                <a:solidFill>
                  <a:srgbClr val="1D427E"/>
                </a:solidFill>
                <a:latin typeface="Calibri" pitchFamily="34" charset="0"/>
                <a:cs typeface="Calibri" pitchFamily="34" charset="0"/>
              </a:rPr>
              <a:t>Core elements</a:t>
            </a:r>
            <a:r>
              <a:rPr lang="el-GR" sz="1400" dirty="0">
                <a:solidFill>
                  <a:srgbClr val="1D427E"/>
                </a:solidFill>
                <a:latin typeface="Calibri" pitchFamily="34" charset="0"/>
                <a:cs typeface="Calibri" pitchFamily="34" charset="0"/>
              </a:rPr>
              <a:t>:</a:t>
            </a:r>
            <a:r>
              <a:rPr lang="en-US" sz="1400" dirty="0">
                <a:solidFill>
                  <a:srgbClr val="1D427E"/>
                </a:solidFill>
                <a:latin typeface="Calibri" pitchFamily="34" charset="0"/>
                <a:cs typeface="Calibri" pitchFamily="34" charset="0"/>
              </a:rPr>
              <a:t>National E&amp;S legislation</a:t>
            </a:r>
            <a:endParaRPr lang="el-GR" sz="1400" dirty="0">
              <a:solidFill>
                <a:srgbClr val="1D427E"/>
              </a:solidFill>
              <a:latin typeface="Calibri" pitchFamily="34" charset="0"/>
              <a:cs typeface="Calibri" pitchFamily="34" charset="0"/>
            </a:endParaRPr>
          </a:p>
          <a:p>
            <a:pPr algn="just"/>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Performance Standards/Requirements and International </a:t>
            </a:r>
            <a:r>
              <a:rPr lang="en-US" sz="1400" dirty="0" smtClean="0">
                <a:solidFill>
                  <a:srgbClr val="1D427E"/>
                </a:solidFill>
                <a:latin typeface="Calibri" pitchFamily="34" charset="0"/>
                <a:cs typeface="Calibri" pitchFamily="34" charset="0"/>
              </a:rPr>
              <a:t>Best</a:t>
            </a:r>
            <a:r>
              <a:rPr lang="el-GR" sz="1400" dirty="0" smtClean="0">
                <a:solidFill>
                  <a:srgbClr val="1D427E"/>
                </a:solidFill>
                <a:latin typeface="Calibri" pitchFamily="34" charset="0"/>
                <a:cs typeface="Calibri" pitchFamily="34" charset="0"/>
              </a:rPr>
              <a:t> </a:t>
            </a:r>
            <a:r>
              <a:rPr lang="en-US" sz="1400" dirty="0" smtClean="0">
                <a:solidFill>
                  <a:srgbClr val="1D427E"/>
                </a:solidFill>
                <a:latin typeface="Calibri" pitchFamily="34" charset="0"/>
                <a:cs typeface="Calibri" pitchFamily="34" charset="0"/>
              </a:rPr>
              <a:t>Practices </a:t>
            </a:r>
            <a:r>
              <a:rPr lang="el-GR" sz="1400" dirty="0">
                <a:solidFill>
                  <a:srgbClr val="1D427E"/>
                </a:solidFill>
                <a:latin typeface="Calibri" pitchFamily="34" charset="0"/>
                <a:cs typeface="Calibri" pitchFamily="34" charset="0"/>
              </a:rPr>
              <a:t>(</a:t>
            </a:r>
            <a:r>
              <a:rPr lang="en-US" sz="1400" dirty="0">
                <a:solidFill>
                  <a:srgbClr val="1D427E"/>
                </a:solidFill>
                <a:latin typeface="Calibri" pitchFamily="34" charset="0"/>
                <a:cs typeface="Calibri" pitchFamily="34" charset="0"/>
              </a:rPr>
              <a:t>depending on risk level</a:t>
            </a:r>
            <a:r>
              <a:rPr lang="el-GR" sz="1400" dirty="0">
                <a:solidFill>
                  <a:srgbClr val="1D427E"/>
                </a:solidFill>
                <a:latin typeface="Calibri" pitchFamily="34" charset="0"/>
                <a:cs typeface="Calibri" pitchFamily="34" charset="0"/>
              </a:rPr>
              <a:t>)</a:t>
            </a:r>
          </a:p>
          <a:p>
            <a:pPr algn="just"/>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Due Diligence</a:t>
            </a:r>
            <a:endParaRPr lang="el-GR" sz="1400" dirty="0">
              <a:solidFill>
                <a:srgbClr val="1D427E"/>
              </a:solidFill>
              <a:latin typeface="Calibri" pitchFamily="34" charset="0"/>
              <a:cs typeface="Calibri" pitchFamily="34" charset="0"/>
            </a:endParaRPr>
          </a:p>
          <a:p>
            <a:pPr algn="just"/>
            <a:r>
              <a:rPr lang="el-GR" sz="1400" dirty="0">
                <a:solidFill>
                  <a:srgbClr val="1D427E"/>
                </a:solidFill>
                <a:latin typeface="Calibri" pitchFamily="34" charset="0"/>
                <a:cs typeface="Calibri" pitchFamily="34" charset="0"/>
              </a:rPr>
              <a:t>	</a:t>
            </a:r>
            <a:r>
              <a:rPr lang="en-US" sz="1400" dirty="0">
                <a:solidFill>
                  <a:srgbClr val="1D427E"/>
                </a:solidFill>
                <a:latin typeface="Calibri" pitchFamily="34" charset="0"/>
                <a:cs typeface="Calibri" pitchFamily="34" charset="0"/>
              </a:rPr>
              <a:t>Inclusion of proper terms and covenants in the loan </a:t>
            </a:r>
            <a:r>
              <a:rPr lang="en-US" sz="1400" dirty="0" smtClean="0">
                <a:solidFill>
                  <a:srgbClr val="1D427E"/>
                </a:solidFill>
                <a:latin typeface="Calibri" pitchFamily="34" charset="0"/>
                <a:cs typeface="Calibri" pitchFamily="34" charset="0"/>
              </a:rPr>
              <a:t>agreement</a:t>
            </a:r>
            <a:r>
              <a:rPr lang="en-US" sz="1400" dirty="0">
                <a:solidFill>
                  <a:srgbClr val="1D427E"/>
                </a:solidFill>
                <a:latin typeface="Calibri" pitchFamily="34" charset="0"/>
                <a:cs typeface="Calibri" pitchFamily="34" charset="0"/>
              </a:rPr>
              <a:t>. </a:t>
            </a:r>
            <a:endParaRPr lang="el-GR" sz="1400" dirty="0">
              <a:solidFill>
                <a:srgbClr val="1D427E"/>
              </a:solidFill>
              <a:latin typeface="Calibri" pitchFamily="34" charset="0"/>
              <a:cs typeface="Calibri" pitchFamily="34" charset="0"/>
            </a:endParaRPr>
          </a:p>
        </p:txBody>
      </p:sp>
      <p:sp>
        <p:nvSpPr>
          <p:cNvPr id="7" name="Title 2"/>
          <p:cNvSpPr>
            <a:spLocks noGrp="1"/>
          </p:cNvSpPr>
          <p:nvPr>
            <p:ph type="title"/>
          </p:nvPr>
        </p:nvSpPr>
        <p:spPr>
          <a:xfrm>
            <a:off x="4869399" y="314246"/>
            <a:ext cx="4731801" cy="774918"/>
          </a:xfrm>
        </p:spPr>
        <p:txBody>
          <a:bodyPr/>
          <a:lstStyle/>
          <a:p>
            <a:pPr lvl="0"/>
            <a:r>
              <a:rPr lang="en-US" b="1" dirty="0" smtClean="0">
                <a:solidFill>
                  <a:srgbClr val="58595B"/>
                </a:solidFill>
                <a:latin typeface="Calibri" pitchFamily="34" charset="0"/>
                <a:cs typeface="Calibri" pitchFamily="34" charset="0"/>
              </a:rPr>
              <a:t>Compliance with the commitments to shareholders</a:t>
            </a:r>
            <a:endParaRPr lang="el-GR" b="1" dirty="0" smtClean="0">
              <a:solidFill>
                <a:srgbClr val="58595B"/>
              </a:solidFill>
              <a:latin typeface="Calibri" pitchFamily="34" charset="0"/>
              <a:cs typeface="Calibri" pitchFamily="34" charset="0"/>
            </a:endParaRPr>
          </a:p>
        </p:txBody>
      </p:sp>
      <p:sp>
        <p:nvSpPr>
          <p:cNvPr id="8" name="Text Placeholder 4"/>
          <p:cNvSpPr>
            <a:spLocks noGrp="1"/>
          </p:cNvSpPr>
          <p:nvPr>
            <p:ph type="body" sz="quarter" idx="17"/>
          </p:nvPr>
        </p:nvSpPr>
        <p:spPr>
          <a:xfrm>
            <a:off x="4397230" y="314246"/>
            <a:ext cx="602357" cy="774918"/>
          </a:xfrm>
        </p:spPr>
        <p:txBody>
          <a:bodyPr/>
          <a:lstStyle/>
          <a:p>
            <a:r>
              <a:rPr lang="en-US" dirty="0" smtClean="0"/>
              <a:t>3.</a:t>
            </a:r>
            <a:r>
              <a:rPr lang="el-GR" dirty="0" smtClean="0"/>
              <a:t>5</a:t>
            </a:r>
            <a:endParaRPr lang="el-GR" dirty="0"/>
          </a:p>
        </p:txBody>
      </p:sp>
      <p:sp>
        <p:nvSpPr>
          <p:cNvPr id="9" name="Text Placeholder 3"/>
          <p:cNvSpPr>
            <a:spLocks noGrp="1"/>
          </p:cNvSpPr>
          <p:nvPr>
            <p:ph type="body" sz="quarter" idx="15"/>
          </p:nvPr>
        </p:nvSpPr>
        <p:spPr>
          <a:xfrm>
            <a:off x="1944879" y="297425"/>
            <a:ext cx="2110444" cy="824456"/>
          </a:xfrm>
        </p:spPr>
        <p:txBody>
          <a:bodyPr/>
          <a:lstStyle/>
          <a:p>
            <a:r>
              <a:rPr dirty="0" smtClean="0"/>
              <a:t>03</a:t>
            </a:r>
            <a:endParaRPr lang="el-GR" dirty="0"/>
          </a:p>
        </p:txBody>
      </p:sp>
    </p:spTree>
    <p:extLst>
      <p:ext uri="{BB962C8B-B14F-4D97-AF65-F5344CB8AC3E}">
        <p14:creationId xmlns:p14="http://schemas.microsoft.com/office/powerpoint/2010/main" val="336167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Corporate Responsibility Distinctions</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03</a:t>
            </a:r>
            <a:endParaRPr lang="el-GR" dirty="0"/>
          </a:p>
        </p:txBody>
      </p:sp>
      <p:sp>
        <p:nvSpPr>
          <p:cNvPr id="5" name="Text Placeholder 4"/>
          <p:cNvSpPr>
            <a:spLocks noGrp="1"/>
          </p:cNvSpPr>
          <p:nvPr>
            <p:ph type="body" sz="quarter" idx="17"/>
          </p:nvPr>
        </p:nvSpPr>
        <p:spPr/>
        <p:txBody>
          <a:bodyPr/>
          <a:lstStyle/>
          <a:p>
            <a:r>
              <a:rPr lang="en-US" dirty="0" smtClean="0"/>
              <a:t>3.</a:t>
            </a:r>
            <a:r>
              <a:rPr lang="el-GR" dirty="0" smtClean="0"/>
              <a:t>6</a:t>
            </a:r>
            <a:endParaRPr lang="el-GR" dirty="0"/>
          </a:p>
        </p:txBody>
      </p:sp>
      <p:sp>
        <p:nvSpPr>
          <p:cNvPr id="6" name="TextBox 5"/>
          <p:cNvSpPr txBox="1"/>
          <p:nvPr/>
        </p:nvSpPr>
        <p:spPr>
          <a:xfrm>
            <a:off x="2614246" y="1290219"/>
            <a:ext cx="6784935" cy="5293757"/>
          </a:xfrm>
          <a:prstGeom prst="rect">
            <a:avLst/>
          </a:prstGeom>
          <a:noFill/>
        </p:spPr>
        <p:txBody>
          <a:bodyPr wrap="square" rtlCol="0">
            <a:spAutoFit/>
          </a:bodyPr>
          <a:lstStyle/>
          <a:p>
            <a:r>
              <a:rPr lang="en-US" sz="1300" dirty="0" smtClean="0">
                <a:solidFill>
                  <a:srgbClr val="1D427E"/>
                </a:solidFill>
                <a:latin typeface="Calibri" pitchFamily="34" charset="0"/>
                <a:cs typeface="Calibri" pitchFamily="34" charset="0"/>
              </a:rPr>
              <a:t>Piraeus Bank was the only company based in Greece to be selected as an index component of the Dow Jones Sustainability Index and the Sustainability Yearbook 2016.</a:t>
            </a:r>
          </a:p>
          <a:p>
            <a:endParaRPr lang="en-US"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CDP rated with 97C Piraeus Bank’s initiatives to tackle climate change.</a:t>
            </a:r>
          </a:p>
          <a:p>
            <a:endParaRPr lang="el-GR"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Piraeus Bank received the PLATINUM distinction for its Corporate Responsibility from the Corporate Responsibility Index.</a:t>
            </a:r>
            <a:endParaRPr lang="el-GR"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 </a:t>
            </a:r>
          </a:p>
          <a:p>
            <a:endParaRPr lang="en-US"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Piraeus Bank has been selected for inclusion in the </a:t>
            </a:r>
            <a:r>
              <a:rPr lang="en-US" sz="1300" dirty="0" err="1" smtClean="0">
                <a:solidFill>
                  <a:srgbClr val="1D427E"/>
                </a:solidFill>
                <a:latin typeface="Calibri" pitchFamily="34" charset="0"/>
                <a:cs typeface="Calibri" pitchFamily="34" charset="0"/>
              </a:rPr>
              <a:t>Ethibel</a:t>
            </a:r>
            <a:r>
              <a:rPr lang="en-US" sz="1300" dirty="0" smtClean="0">
                <a:solidFill>
                  <a:srgbClr val="1D427E"/>
                </a:solidFill>
                <a:latin typeface="Calibri" pitchFamily="34" charset="0"/>
                <a:cs typeface="Calibri" pitchFamily="34" charset="0"/>
              </a:rPr>
              <a:t> EXCELLENCE Investment Register.</a:t>
            </a:r>
          </a:p>
          <a:p>
            <a:endParaRPr lang="el-GR" sz="1300" dirty="0" smtClean="0">
              <a:solidFill>
                <a:srgbClr val="1D427E"/>
              </a:solidFill>
              <a:latin typeface="Calibri" pitchFamily="34" charset="0"/>
              <a:cs typeface="Calibri" pitchFamily="34" charset="0"/>
            </a:endParaRPr>
          </a:p>
          <a:p>
            <a:endParaRPr lang="en-US"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More than 8,000 </a:t>
            </a:r>
            <a:r>
              <a:rPr lang="en-US" sz="1300" dirty="0" err="1" smtClean="0">
                <a:solidFill>
                  <a:srgbClr val="1D427E"/>
                </a:solidFill>
                <a:latin typeface="Calibri" pitchFamily="34" charset="0"/>
                <a:cs typeface="Calibri" pitchFamily="34" charset="0"/>
              </a:rPr>
              <a:t>organisations</a:t>
            </a:r>
            <a:r>
              <a:rPr lang="en-US" sz="1300" dirty="0" smtClean="0">
                <a:solidFill>
                  <a:srgbClr val="1D427E"/>
                </a:solidFill>
                <a:latin typeface="Calibri" pitchFamily="34" charset="0"/>
                <a:cs typeface="Calibri" pitchFamily="34" charset="0"/>
              </a:rPr>
              <a:t> compose their Corporate Responsibility Reports according to the GRI Sustainability Reporting Framework. Piraeus Bank’s 2014 CRR follows the GRI G4 guidelines and its content is externally assured.</a:t>
            </a:r>
          </a:p>
          <a:p>
            <a:endParaRPr lang="en-US" sz="1300" dirty="0" smtClean="0">
              <a:solidFill>
                <a:srgbClr val="1D427E"/>
              </a:solidFill>
              <a:latin typeface="Calibri" pitchFamily="34" charset="0"/>
              <a:cs typeface="Calibri" pitchFamily="34" charset="0"/>
            </a:endParaRPr>
          </a:p>
          <a:p>
            <a:endParaRPr lang="en-US"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The sustainability research and analysis firm </a:t>
            </a:r>
            <a:r>
              <a:rPr lang="en-US" sz="1300" dirty="0" err="1" smtClean="0">
                <a:solidFill>
                  <a:srgbClr val="1D427E"/>
                </a:solidFill>
                <a:latin typeface="Calibri" pitchFamily="34" charset="0"/>
                <a:cs typeface="Calibri" pitchFamily="34" charset="0"/>
              </a:rPr>
              <a:t>Sustainalytics</a:t>
            </a:r>
            <a:r>
              <a:rPr lang="en-US" sz="1300" dirty="0" smtClean="0">
                <a:solidFill>
                  <a:srgbClr val="1D427E"/>
                </a:solidFill>
                <a:latin typeface="Calibri" pitchFamily="34" charset="0"/>
                <a:cs typeface="Calibri" pitchFamily="34" charset="0"/>
              </a:rPr>
              <a:t> assessed Piraeus Bank’s actions regarding environmental, social and corporate governance issues and graded it with 69 out of 100 points, ranking it 38th out of 222 banks assessed globally. (Assessment: February </a:t>
            </a:r>
            <a:r>
              <a:rPr lang="el-GR" sz="1300" dirty="0" smtClean="0">
                <a:solidFill>
                  <a:srgbClr val="1D427E"/>
                </a:solidFill>
                <a:latin typeface="Calibri" pitchFamily="34" charset="0"/>
                <a:cs typeface="Calibri" pitchFamily="34" charset="0"/>
              </a:rPr>
              <a:t>11, 2015)</a:t>
            </a:r>
            <a:endParaRPr lang="en-US" sz="1300" dirty="0" smtClean="0">
              <a:solidFill>
                <a:srgbClr val="1D427E"/>
              </a:solidFill>
              <a:latin typeface="Calibri" pitchFamily="34" charset="0"/>
              <a:cs typeface="Calibri" pitchFamily="34" charset="0"/>
            </a:endParaRPr>
          </a:p>
          <a:p>
            <a:endParaRPr lang="en-US" sz="1300" dirty="0" smtClean="0">
              <a:solidFill>
                <a:srgbClr val="1D427E"/>
              </a:solidFill>
              <a:latin typeface="Calibri" pitchFamily="34" charset="0"/>
              <a:cs typeface="Calibri" pitchFamily="34" charset="0"/>
            </a:endParaRPr>
          </a:p>
          <a:p>
            <a:r>
              <a:rPr lang="en-US" sz="1300" dirty="0" smtClean="0">
                <a:solidFill>
                  <a:srgbClr val="1D427E"/>
                </a:solidFill>
                <a:latin typeface="Calibri" pitchFamily="34" charset="0"/>
                <a:cs typeface="Calibri" pitchFamily="34" charset="0"/>
              </a:rPr>
              <a:t>The rating agency </a:t>
            </a:r>
            <a:r>
              <a:rPr lang="en-US" sz="1300" dirty="0" err="1" smtClean="0">
                <a:solidFill>
                  <a:srgbClr val="1D427E"/>
                </a:solidFill>
                <a:latin typeface="Calibri" pitchFamily="34" charset="0"/>
                <a:cs typeface="Calibri" pitchFamily="34" charset="0"/>
              </a:rPr>
              <a:t>oekom</a:t>
            </a:r>
            <a:r>
              <a:rPr lang="en-US" sz="1300" dirty="0" smtClean="0">
                <a:solidFill>
                  <a:srgbClr val="1D427E"/>
                </a:solidFill>
                <a:latin typeface="Calibri" pitchFamily="34" charset="0"/>
                <a:cs typeface="Calibri" pitchFamily="34" charset="0"/>
              </a:rPr>
              <a:t> research AG rated the Bank’s performance regarding environmental and social issues with D+, thus </a:t>
            </a:r>
            <a:r>
              <a:rPr lang="en-US" sz="1300" dirty="0" err="1" smtClean="0">
                <a:solidFill>
                  <a:srgbClr val="1D427E"/>
                </a:solidFill>
                <a:latin typeface="Calibri" pitchFamily="34" charset="0"/>
                <a:cs typeface="Calibri" pitchFamily="34" charset="0"/>
              </a:rPr>
              <a:t>recognising</a:t>
            </a:r>
            <a:r>
              <a:rPr lang="en-US" sz="1300" dirty="0" smtClean="0">
                <a:solidFill>
                  <a:srgbClr val="1D427E"/>
                </a:solidFill>
                <a:latin typeface="Calibri" pitchFamily="34" charset="0"/>
                <a:cs typeface="Calibri" pitchFamily="34" charset="0"/>
              </a:rPr>
              <a:t> its integrated approach to the implementation of the Environmental Policy and emphasizing the need for fuller integration of environmental and social factors into management of its assets.</a:t>
            </a:r>
            <a:endParaRPr lang="el-GR" sz="900" dirty="0"/>
          </a:p>
        </p:txBody>
      </p:sp>
      <p:pic>
        <p:nvPicPr>
          <p:cNvPr id="7" name="Picture 2" descr="U:\Katerina\1. ΔΕΙΚΤΕΣ ΑΕΙΦΟΡΙΑΣ\DJSI_Dow Jones Sustainability Index\2015 DJSI\DJSI_Member_Logo_021113.jpg"/>
          <p:cNvPicPr>
            <a:picLocks noChangeAspect="1" noChangeArrowheads="1"/>
          </p:cNvPicPr>
          <p:nvPr/>
        </p:nvPicPr>
        <p:blipFill>
          <a:blip r:embed="rId2"/>
          <a:srcRect/>
          <a:stretch>
            <a:fillRect/>
          </a:stretch>
        </p:blipFill>
        <p:spPr bwMode="auto">
          <a:xfrm>
            <a:off x="914400" y="1322119"/>
            <a:ext cx="1222268" cy="416245"/>
          </a:xfrm>
          <a:prstGeom prst="rect">
            <a:avLst/>
          </a:prstGeom>
          <a:noFill/>
        </p:spPr>
      </p:pic>
      <p:pic>
        <p:nvPicPr>
          <p:cNvPr id="8" name="Picture 3" descr="U:\Katerina\1. ΔΕΙΚΤΕΣ ΑΕΙΦΟΡΙΑΣ\ETHIBEL FORUM\Member Ethibel EXCELLENCE_compact.jpg"/>
          <p:cNvPicPr>
            <a:picLocks noChangeAspect="1" noChangeArrowheads="1"/>
          </p:cNvPicPr>
          <p:nvPr/>
        </p:nvPicPr>
        <p:blipFill>
          <a:blip r:embed="rId3"/>
          <a:srcRect/>
          <a:stretch>
            <a:fillRect/>
          </a:stretch>
        </p:blipFill>
        <p:spPr bwMode="auto">
          <a:xfrm>
            <a:off x="903767" y="2867854"/>
            <a:ext cx="690777" cy="806161"/>
          </a:xfrm>
          <a:prstGeom prst="rect">
            <a:avLst/>
          </a:prstGeom>
          <a:noFill/>
        </p:spPr>
      </p:pic>
      <p:pic>
        <p:nvPicPr>
          <p:cNvPr id="9" name="Picture 4" descr="K:\Logos\Δείκτες-Βραβεία Logos\CDP_logo.png"/>
          <p:cNvPicPr>
            <a:picLocks noChangeAspect="1" noChangeArrowheads="1"/>
          </p:cNvPicPr>
          <p:nvPr/>
        </p:nvPicPr>
        <p:blipFill>
          <a:blip r:embed="rId4"/>
          <a:srcRect/>
          <a:stretch>
            <a:fillRect/>
          </a:stretch>
        </p:blipFill>
        <p:spPr bwMode="auto">
          <a:xfrm>
            <a:off x="933372" y="1816934"/>
            <a:ext cx="948107" cy="405262"/>
          </a:xfrm>
          <a:prstGeom prst="rect">
            <a:avLst/>
          </a:prstGeom>
          <a:noFill/>
        </p:spPr>
      </p:pic>
      <p:pic>
        <p:nvPicPr>
          <p:cNvPr id="10" name="Picture 5" descr="K:\Logos\CRI platinum ENG.jpg"/>
          <p:cNvPicPr>
            <a:picLocks noChangeAspect="1" noChangeArrowheads="1"/>
          </p:cNvPicPr>
          <p:nvPr/>
        </p:nvPicPr>
        <p:blipFill>
          <a:blip r:embed="rId5"/>
          <a:srcRect/>
          <a:stretch>
            <a:fillRect/>
          </a:stretch>
        </p:blipFill>
        <p:spPr bwMode="auto">
          <a:xfrm>
            <a:off x="978192" y="2311146"/>
            <a:ext cx="990847" cy="437097"/>
          </a:xfrm>
          <a:prstGeom prst="rect">
            <a:avLst/>
          </a:prstGeom>
          <a:noFill/>
        </p:spPr>
      </p:pic>
      <p:pic>
        <p:nvPicPr>
          <p:cNvPr id="12" name="Picture 11"/>
          <p:cNvPicPr/>
          <p:nvPr/>
        </p:nvPicPr>
        <p:blipFill>
          <a:blip r:embed="rId6" cstate="print">
            <a:extLst/>
          </a:blip>
          <a:srcRect/>
          <a:stretch>
            <a:fillRect/>
          </a:stretch>
        </p:blipFill>
        <p:spPr bwMode="auto">
          <a:xfrm>
            <a:off x="914400" y="3804222"/>
            <a:ext cx="682699" cy="714610"/>
          </a:xfrm>
          <a:prstGeom prst="rect">
            <a:avLst/>
          </a:prstGeom>
          <a:noFill/>
        </p:spPr>
      </p:pic>
      <p:pic>
        <p:nvPicPr>
          <p:cNvPr id="13" name="Picture 12" descr="bl"/>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2862" y="4908034"/>
            <a:ext cx="1252958" cy="397612"/>
          </a:xfrm>
          <a:prstGeom prst="rect">
            <a:avLst/>
          </a:prstGeom>
          <a:noFill/>
          <a:ln w="9525">
            <a:noFill/>
            <a:miter lim="800000"/>
            <a:headEnd/>
            <a:tailEnd/>
          </a:ln>
        </p:spPr>
      </p:pic>
      <p:pic>
        <p:nvPicPr>
          <p:cNvPr id="14" name="Picture 13"/>
          <p:cNvPicPr/>
          <p:nvPr/>
        </p:nvPicPr>
        <p:blipFill>
          <a:blip r:embed="rId8" cstate="email">
            <a:extLst>
              <a:ext uri="{28A0092B-C50C-407E-A947-70E740481C1C}">
                <a14:useLocalDpi xmlns:a14="http://schemas.microsoft.com/office/drawing/2010/main"/>
              </a:ext>
            </a:extLst>
          </a:blip>
          <a:srcRect/>
          <a:stretch>
            <a:fillRect/>
          </a:stretch>
        </p:blipFill>
        <p:spPr bwMode="auto">
          <a:xfrm>
            <a:off x="821015" y="5661851"/>
            <a:ext cx="1345671" cy="462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9399" y="314246"/>
            <a:ext cx="4655129" cy="774918"/>
          </a:xfrm>
        </p:spPr>
        <p:txBody>
          <a:bodyPr/>
          <a:lstStyle/>
          <a:p>
            <a:r>
              <a:rPr lang="en-US" b="1" dirty="0" smtClean="0">
                <a:solidFill>
                  <a:srgbClr val="58595B"/>
                </a:solidFill>
                <a:latin typeface="Calibri" pitchFamily="34" charset="0"/>
                <a:cs typeface="Calibri" pitchFamily="34" charset="0"/>
              </a:rPr>
              <a:t>Group Structured Finance (“GSF”)</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dirty="0" smtClean="0"/>
              <a:t>04</a:t>
            </a:r>
            <a:endParaRPr lang="el-GR" dirty="0"/>
          </a:p>
        </p:txBody>
      </p:sp>
      <p:sp>
        <p:nvSpPr>
          <p:cNvPr id="5" name="Text Placeholder 4"/>
          <p:cNvSpPr>
            <a:spLocks noGrp="1"/>
          </p:cNvSpPr>
          <p:nvPr>
            <p:ph type="body" sz="quarter" idx="17"/>
          </p:nvPr>
        </p:nvSpPr>
        <p:spPr/>
        <p:txBody>
          <a:bodyPr/>
          <a:lstStyle/>
          <a:p>
            <a:r>
              <a:rPr lang="en-US" dirty="0" smtClean="0"/>
              <a:t>4.1</a:t>
            </a:r>
            <a:endParaRPr lang="el-GR" dirty="0"/>
          </a:p>
        </p:txBody>
      </p:sp>
      <p:grpSp>
        <p:nvGrpSpPr>
          <p:cNvPr id="6" name="80 - Ομάδα"/>
          <p:cNvGrpSpPr/>
          <p:nvPr/>
        </p:nvGrpSpPr>
        <p:grpSpPr>
          <a:xfrm>
            <a:off x="3962534" y="3569090"/>
            <a:ext cx="2736000" cy="2408746"/>
            <a:chOff x="730249" y="2694653"/>
            <a:chExt cx="2736000" cy="2435443"/>
          </a:xfrm>
        </p:grpSpPr>
        <p:sp>
          <p:nvSpPr>
            <p:cNvPr id="7" name="16 - Στρογγυλεμένο ορθογώνιο"/>
            <p:cNvSpPr/>
            <p:nvPr/>
          </p:nvSpPr>
          <p:spPr>
            <a:xfrm>
              <a:off x="730249" y="3060169"/>
              <a:ext cx="2736000" cy="2069927"/>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eaLnBrk="0" hangingPunct="0">
                <a:buSzPct val="110000"/>
              </a:pPr>
              <a:r>
                <a:rPr lang="en-US" sz="1200" dirty="0" smtClean="0">
                  <a:solidFill>
                    <a:srgbClr val="1D427E"/>
                  </a:solidFill>
                  <a:latin typeface="Calibri" pitchFamily="34" charset="0"/>
                  <a:cs typeface="Calibri" pitchFamily="34" charset="0"/>
                </a:rPr>
                <a:t>Financing the development of real estate projects, having secured all Environmental Impact licensing in the areas of :</a:t>
              </a: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3"/>
                </a:buBlip>
              </a:pPr>
              <a:endParaRPr lang="el-GR" sz="1200" dirty="0" smtClean="0">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Tourism (hotels)</a:t>
              </a:r>
            </a:p>
            <a:p>
              <a:pPr marL="216000" indent="-216000" eaLnBrk="0" hangingPunct="0">
                <a:buSzPct val="110000"/>
                <a:buBlip>
                  <a:blip r:embed="rId3"/>
                </a:buBlip>
              </a:pPr>
              <a:endParaRPr lang="en-US" sz="1200" dirty="0" smtClean="0">
                <a:solidFill>
                  <a:srgbClr val="1D427E"/>
                </a:solidFill>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Commercial Real Estate in both Office and retail buildings (malls)</a:t>
              </a:r>
              <a:endParaRPr lang="el-GR" sz="1400" dirty="0" smtClean="0">
                <a:latin typeface="Calibri" pitchFamily="34" charset="0"/>
                <a:cs typeface="Calibri" pitchFamily="34" charset="0"/>
              </a:endParaRPr>
            </a:p>
          </p:txBody>
        </p:sp>
        <p:sp>
          <p:nvSpPr>
            <p:cNvPr id="11" name="17 - TextBox"/>
            <p:cNvSpPr txBox="1"/>
            <p:nvPr/>
          </p:nvSpPr>
          <p:spPr>
            <a:xfrm>
              <a:off x="1270052" y="2694653"/>
              <a:ext cx="1609950" cy="342306"/>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Real Estate</a:t>
              </a:r>
              <a:endParaRPr lang="en-US" sz="1600" b="1" dirty="0">
                <a:solidFill>
                  <a:schemeClr val="tx2"/>
                </a:solidFill>
                <a:latin typeface="Calibri" pitchFamily="34" charset="0"/>
                <a:cs typeface="Calibri" pitchFamily="34" charset="0"/>
              </a:endParaRPr>
            </a:p>
          </p:txBody>
        </p:sp>
      </p:grpSp>
      <p:grpSp>
        <p:nvGrpSpPr>
          <p:cNvPr id="13" name="79 - Ομάδα"/>
          <p:cNvGrpSpPr/>
          <p:nvPr/>
        </p:nvGrpSpPr>
        <p:grpSpPr>
          <a:xfrm>
            <a:off x="3947364" y="1175293"/>
            <a:ext cx="2736000" cy="2214467"/>
            <a:chOff x="3911599" y="2456951"/>
            <a:chExt cx="2736000" cy="2214467"/>
          </a:xfrm>
        </p:grpSpPr>
        <p:sp>
          <p:nvSpPr>
            <p:cNvPr id="14" name="49 - Στρογγυλεμένο ορθογώνιο"/>
            <p:cNvSpPr/>
            <p:nvPr/>
          </p:nvSpPr>
          <p:spPr>
            <a:xfrm>
              <a:off x="3911599" y="2817778"/>
              <a:ext cx="2736000" cy="1853640"/>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leading bank </a:t>
              </a:r>
              <a:r>
                <a:rPr lang="en-GB" sz="1200" dirty="0">
                  <a:solidFill>
                    <a:srgbClr val="1D427E"/>
                  </a:solidFill>
                  <a:latin typeface="Calibri" pitchFamily="34" charset="0"/>
                  <a:cs typeface="Calibri" pitchFamily="34" charset="0"/>
                </a:rPr>
                <a:t>financing the motorways </a:t>
              </a:r>
              <a:r>
                <a:rPr lang="en-GB" sz="1200" dirty="0" smtClean="0">
                  <a:solidFill>
                    <a:srgbClr val="1D427E"/>
                  </a:solidFill>
                  <a:latin typeface="Calibri" pitchFamily="34" charset="0"/>
                  <a:cs typeface="Calibri" pitchFamily="34" charset="0"/>
                </a:rPr>
                <a:t>across </a:t>
              </a:r>
              <a:r>
                <a:rPr lang="en-GB" sz="1200" dirty="0">
                  <a:solidFill>
                    <a:srgbClr val="1D427E"/>
                  </a:solidFill>
                  <a:latin typeface="Calibri" pitchFamily="34" charset="0"/>
                  <a:cs typeface="Calibri" pitchFamily="34" charset="0"/>
                </a:rPr>
                <a:t>Greece (</a:t>
              </a:r>
              <a:r>
                <a:rPr lang="en-GB" sz="1200" dirty="0" err="1">
                  <a:solidFill>
                    <a:srgbClr val="1D427E"/>
                  </a:solidFill>
                  <a:latin typeface="Calibri" pitchFamily="34" charset="0"/>
                  <a:cs typeface="Calibri" pitchFamily="34" charset="0"/>
                </a:rPr>
                <a:t>Moreas</a:t>
              </a:r>
              <a:r>
                <a:rPr lang="en-GB" sz="1200" dirty="0">
                  <a:solidFill>
                    <a:srgbClr val="1D427E"/>
                  </a:solidFill>
                  <a:latin typeface="Calibri" pitchFamily="34" charset="0"/>
                  <a:cs typeface="Calibri" pitchFamily="34" charset="0"/>
                </a:rPr>
                <a:t>, Olympia </a:t>
              </a:r>
              <a:r>
                <a:rPr lang="en-GB" sz="1200" dirty="0" err="1">
                  <a:solidFill>
                    <a:srgbClr val="1D427E"/>
                  </a:solidFill>
                  <a:latin typeface="Calibri" pitchFamily="34" charset="0"/>
                  <a:cs typeface="Calibri" pitchFamily="34" charset="0"/>
                </a:rPr>
                <a:t>Odos</a:t>
              </a:r>
              <a:r>
                <a:rPr lang="en-GB" sz="1200" dirty="0">
                  <a:solidFill>
                    <a:srgbClr val="1D427E"/>
                  </a:solidFill>
                  <a:latin typeface="Calibri" pitchFamily="34" charset="0"/>
                  <a:cs typeface="Calibri" pitchFamily="34" charset="0"/>
                </a:rPr>
                <a:t>, </a:t>
              </a:r>
              <a:r>
                <a:rPr lang="en-GB" sz="1200" dirty="0" err="1">
                  <a:solidFill>
                    <a:srgbClr val="1D427E"/>
                  </a:solidFill>
                  <a:latin typeface="Calibri" pitchFamily="34" charset="0"/>
                  <a:cs typeface="Calibri" pitchFamily="34" charset="0"/>
                </a:rPr>
                <a:t>Nea</a:t>
              </a:r>
              <a:r>
                <a:rPr lang="en-GB" sz="1200" dirty="0">
                  <a:solidFill>
                    <a:srgbClr val="1D427E"/>
                  </a:solidFill>
                  <a:latin typeface="Calibri" pitchFamily="34" charset="0"/>
                  <a:cs typeface="Calibri" pitchFamily="34" charset="0"/>
                </a:rPr>
                <a:t> </a:t>
              </a:r>
              <a:r>
                <a:rPr lang="en-GB" sz="1200" dirty="0" err="1">
                  <a:solidFill>
                    <a:srgbClr val="1D427E"/>
                  </a:solidFill>
                  <a:latin typeface="Calibri" pitchFamily="34" charset="0"/>
                  <a:cs typeface="Calibri" pitchFamily="34" charset="0"/>
                </a:rPr>
                <a:t>Odos</a:t>
              </a:r>
              <a:r>
                <a:rPr lang="en-GB" sz="1200" dirty="0">
                  <a:solidFill>
                    <a:srgbClr val="1D427E"/>
                  </a:solidFill>
                  <a:latin typeface="Calibri" pitchFamily="34" charset="0"/>
                  <a:cs typeface="Calibri" pitchFamily="34" charset="0"/>
                </a:rPr>
                <a:t>, Central Greece, Aegean Motorways and </a:t>
              </a:r>
              <a:r>
                <a:rPr lang="en-GB" sz="1200" dirty="0" err="1">
                  <a:solidFill>
                    <a:srgbClr val="1D427E"/>
                  </a:solidFill>
                  <a:latin typeface="Calibri" pitchFamily="34" charset="0"/>
                  <a:cs typeface="Calibri" pitchFamily="34" charset="0"/>
                </a:rPr>
                <a:t>Egnatia</a:t>
              </a:r>
              <a:r>
                <a:rPr lang="en-GB" sz="1200" dirty="0">
                  <a:solidFill>
                    <a:srgbClr val="1D427E"/>
                  </a:solidFill>
                  <a:latin typeface="Calibri" pitchFamily="34" charset="0"/>
                  <a:cs typeface="Calibri" pitchFamily="34" charset="0"/>
                </a:rPr>
                <a:t> </a:t>
              </a:r>
              <a:r>
                <a:rPr lang="en-GB" sz="1200" dirty="0" err="1">
                  <a:solidFill>
                    <a:srgbClr val="1D427E"/>
                  </a:solidFill>
                  <a:latin typeface="Calibri" pitchFamily="34" charset="0"/>
                  <a:cs typeface="Calibri" pitchFamily="34" charset="0"/>
                </a:rPr>
                <a:t>Odos</a:t>
              </a:r>
              <a:r>
                <a:rPr lang="en-GB" sz="1200" dirty="0" smtClean="0">
                  <a:solidFill>
                    <a:srgbClr val="1D427E"/>
                  </a:solidFill>
                  <a:latin typeface="Calibri" pitchFamily="34" charset="0"/>
                  <a:cs typeface="Calibri" pitchFamily="34" charset="0"/>
                </a:rPr>
                <a:t>)</a:t>
              </a:r>
            </a:p>
            <a:p>
              <a:pPr marL="216000" indent="-216000" eaLnBrk="0" hangingPunct="0">
                <a:buSzPct val="110000"/>
                <a:buBlip>
                  <a:blip r:embed="rId3"/>
                </a:buBlip>
              </a:pPr>
              <a:endParaRPr lang="el-GR" sz="1200" dirty="0">
                <a:solidFill>
                  <a:srgbClr val="1D427E"/>
                </a:solidFill>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a:t>
              </a:r>
              <a:r>
                <a:rPr lang="en-GB" sz="1200" dirty="0">
                  <a:solidFill>
                    <a:srgbClr val="1D427E"/>
                  </a:solidFill>
                  <a:latin typeface="Calibri" pitchFamily="34" charset="0"/>
                  <a:cs typeface="Calibri" pitchFamily="34" charset="0"/>
                </a:rPr>
                <a:t>0</a:t>
              </a:r>
              <a:r>
                <a:rPr lang="en-US" sz="1200" dirty="0">
                  <a:solidFill>
                    <a:srgbClr val="1D427E"/>
                  </a:solidFill>
                  <a:latin typeface="Calibri" pitchFamily="34" charset="0"/>
                  <a:cs typeface="Calibri" pitchFamily="34" charset="0"/>
                </a:rPr>
                <a:t>.</a:t>
              </a:r>
              <a:r>
                <a:rPr lang="en-GB" sz="1200" dirty="0" smtClean="0">
                  <a:solidFill>
                    <a:srgbClr val="1D427E"/>
                  </a:solidFill>
                  <a:latin typeface="Calibri" pitchFamily="34" charset="0"/>
                  <a:cs typeface="Calibri" pitchFamily="34" charset="0"/>
                </a:rPr>
                <a:t>5bn commitments, equals </a:t>
              </a:r>
              <a:r>
                <a:rPr lang="en-GB" sz="1200" dirty="0">
                  <a:solidFill>
                    <a:srgbClr val="1D427E"/>
                  </a:solidFill>
                  <a:latin typeface="Calibri" pitchFamily="34" charset="0"/>
                  <a:cs typeface="Calibri" pitchFamily="34" charset="0"/>
                </a:rPr>
                <a:t>to </a:t>
              </a:r>
              <a:r>
                <a:rPr lang="en-GB" sz="1200" dirty="0" smtClean="0">
                  <a:solidFill>
                    <a:srgbClr val="1D427E"/>
                  </a:solidFill>
                  <a:latin typeface="Calibri" pitchFamily="34" charset="0"/>
                  <a:cs typeface="Calibri" pitchFamily="34" charset="0"/>
                </a:rPr>
                <a:t>1/3 of </a:t>
              </a:r>
              <a:r>
                <a:rPr lang="en-GB" sz="1200" dirty="0">
                  <a:solidFill>
                    <a:srgbClr val="1D427E"/>
                  </a:solidFill>
                  <a:latin typeface="Calibri" pitchFamily="34" charset="0"/>
                  <a:cs typeface="Calibri" pitchFamily="34" charset="0"/>
                </a:rPr>
                <a:t>the total </a:t>
              </a:r>
              <a:r>
                <a:rPr lang="en-GB" sz="1200" dirty="0" smtClean="0">
                  <a:solidFill>
                    <a:srgbClr val="1D427E"/>
                  </a:solidFill>
                  <a:latin typeface="Calibri" pitchFamily="34" charset="0"/>
                  <a:cs typeface="Calibri" pitchFamily="34" charset="0"/>
                </a:rPr>
                <a:t>financing</a:t>
              </a:r>
              <a:endParaRPr lang="el-GR" sz="1200" dirty="0" smtClean="0">
                <a:solidFill>
                  <a:srgbClr val="1D427E"/>
                </a:solidFill>
                <a:latin typeface="Calibri" pitchFamily="34" charset="0"/>
                <a:cs typeface="Calibri" pitchFamily="34" charset="0"/>
              </a:endParaRPr>
            </a:p>
          </p:txBody>
        </p:sp>
        <p:sp>
          <p:nvSpPr>
            <p:cNvPr id="18" name="67 - TextBox"/>
            <p:cNvSpPr txBox="1"/>
            <p:nvPr/>
          </p:nvSpPr>
          <p:spPr>
            <a:xfrm>
              <a:off x="4559394" y="2456951"/>
              <a:ext cx="1609950" cy="338554"/>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Infrastructure</a:t>
              </a:r>
              <a:endParaRPr lang="en-US" sz="1600" b="1" dirty="0">
                <a:solidFill>
                  <a:schemeClr val="tx2"/>
                </a:solidFill>
                <a:latin typeface="Calibri" pitchFamily="34" charset="0"/>
                <a:cs typeface="Calibri" pitchFamily="34" charset="0"/>
              </a:endParaRPr>
            </a:p>
          </p:txBody>
        </p:sp>
      </p:grpSp>
      <p:grpSp>
        <p:nvGrpSpPr>
          <p:cNvPr id="20" name="78 - Ομάδα"/>
          <p:cNvGrpSpPr/>
          <p:nvPr/>
        </p:nvGrpSpPr>
        <p:grpSpPr>
          <a:xfrm>
            <a:off x="6783557" y="1441642"/>
            <a:ext cx="2740971" cy="5067313"/>
            <a:chOff x="7092949" y="2439445"/>
            <a:chExt cx="2772000" cy="5601558"/>
          </a:xfrm>
        </p:grpSpPr>
        <p:sp>
          <p:nvSpPr>
            <p:cNvPr id="21" name="42 - Στρογγυλεμένο ορθογώνιο"/>
            <p:cNvSpPr/>
            <p:nvPr/>
          </p:nvSpPr>
          <p:spPr>
            <a:xfrm>
              <a:off x="7092949" y="2817779"/>
              <a:ext cx="2772000" cy="5223224"/>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Developing all </a:t>
              </a:r>
              <a:r>
                <a:rPr lang="en-GB" sz="1200" dirty="0">
                  <a:solidFill>
                    <a:srgbClr val="1D427E"/>
                  </a:solidFill>
                  <a:latin typeface="Calibri" pitchFamily="34" charset="0"/>
                  <a:cs typeface="Calibri" pitchFamily="34" charset="0"/>
                </a:rPr>
                <a:t>CCGT, wind farm, biofuel and biogas projects of the Bank </a:t>
              </a:r>
              <a:endParaRPr lang="en-GB" sz="1200" dirty="0" smtClean="0">
                <a:solidFill>
                  <a:srgbClr val="1D427E"/>
                </a:solidFill>
                <a:latin typeface="Calibri" pitchFamily="34" charset="0"/>
                <a:cs typeface="Calibri" pitchFamily="34" charset="0"/>
              </a:endParaRPr>
            </a:p>
            <a:p>
              <a:pPr marL="216000" indent="-216000" eaLnBrk="0" hangingPunct="0">
                <a:buSzPct val="110000"/>
                <a:buBlip>
                  <a:blip r:embed="rId3"/>
                </a:buBlip>
              </a:pPr>
              <a:endParaRPr lang="en-GB" sz="1200" dirty="0">
                <a:solidFill>
                  <a:srgbClr val="1D427E"/>
                </a:solidFill>
                <a:latin typeface="Calibri" pitchFamily="34" charset="0"/>
                <a:cs typeface="Calibri" pitchFamily="34" charset="0"/>
              </a:endParaRPr>
            </a:p>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Developing photovoltaic </a:t>
              </a:r>
              <a:r>
                <a:rPr lang="en-GB" sz="1200" dirty="0">
                  <a:solidFill>
                    <a:srgbClr val="1D427E"/>
                  </a:solidFill>
                  <a:latin typeface="Calibri" pitchFamily="34" charset="0"/>
                  <a:cs typeface="Calibri" pitchFamily="34" charset="0"/>
                </a:rPr>
                <a:t>parks above 1 MW</a:t>
              </a:r>
              <a:endParaRPr lang="en-US" sz="1200" dirty="0">
                <a:solidFill>
                  <a:srgbClr val="1D427E"/>
                </a:solidFill>
                <a:latin typeface="Calibri" pitchFamily="34" charset="0"/>
                <a:cs typeface="Calibri" pitchFamily="34" charset="0"/>
                <a:sym typeface="Wingdings 2"/>
              </a:endParaRPr>
            </a:p>
            <a:p>
              <a:pPr marL="216000" indent="-216000" eaLnBrk="0" hangingPunct="0">
                <a:buSzPct val="110000"/>
                <a:buBlip>
                  <a:blip r:embed="rId3"/>
                </a:buBlip>
              </a:pPr>
              <a:endParaRPr lang="en-US" sz="12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Strong track record in RES as stated by Green Banking and strong pipeline in view of the 2020 long term targets for energy generation from wind  </a:t>
              </a:r>
            </a:p>
            <a:p>
              <a:pPr marL="216000" indent="-216000" eaLnBrk="0" hangingPunct="0">
                <a:buSzPct val="110000"/>
                <a:buBlip>
                  <a:blip r:embed="rId3"/>
                </a:buBlip>
              </a:pPr>
              <a:endParaRPr lang="en-GB" sz="1200" dirty="0">
                <a:solidFill>
                  <a:srgbClr val="1D427E"/>
                </a:solidFill>
                <a:latin typeface="Calibri" pitchFamily="34" charset="0"/>
                <a:cs typeface="Calibri" pitchFamily="34" charset="0"/>
              </a:endParaRPr>
            </a:p>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leading </a:t>
              </a:r>
              <a:r>
                <a:rPr lang="en-GB" sz="1200" dirty="0">
                  <a:solidFill>
                    <a:srgbClr val="1D427E"/>
                  </a:solidFill>
                  <a:latin typeface="Calibri" pitchFamily="34" charset="0"/>
                  <a:cs typeface="Calibri" pitchFamily="34" charset="0"/>
                </a:rPr>
                <a:t>role in the financing of </a:t>
              </a:r>
              <a:r>
                <a:rPr lang="en-GB" sz="1200" dirty="0" smtClean="0">
                  <a:solidFill>
                    <a:srgbClr val="1D427E"/>
                  </a:solidFill>
                  <a:latin typeface="Calibri" pitchFamily="34" charset="0"/>
                  <a:cs typeface="Calibri" pitchFamily="34" charset="0"/>
                </a:rPr>
                <a:t>3 of </a:t>
              </a:r>
              <a:r>
                <a:rPr lang="en-GB" sz="1200" dirty="0">
                  <a:solidFill>
                    <a:srgbClr val="1D427E"/>
                  </a:solidFill>
                  <a:latin typeface="Calibri" pitchFamily="34" charset="0"/>
                  <a:cs typeface="Calibri" pitchFamily="34" charset="0"/>
                </a:rPr>
                <a:t>the main thermal power </a:t>
              </a:r>
              <a:r>
                <a:rPr lang="en-GB" sz="1200" dirty="0" smtClean="0">
                  <a:solidFill>
                    <a:srgbClr val="1D427E"/>
                  </a:solidFill>
                  <a:latin typeface="Calibri" pitchFamily="34" charset="0"/>
                  <a:cs typeface="Calibri" pitchFamily="34" charset="0"/>
                </a:rPr>
                <a:t> </a:t>
              </a:r>
              <a:r>
                <a:rPr lang="en-GB" sz="1200" dirty="0">
                  <a:solidFill>
                    <a:srgbClr val="1D427E"/>
                  </a:solidFill>
                  <a:latin typeface="Calibri" pitchFamily="34" charset="0"/>
                  <a:cs typeface="Calibri" pitchFamily="34" charset="0"/>
                </a:rPr>
                <a:t>plants constructed in </a:t>
              </a:r>
              <a:r>
                <a:rPr lang="en-GB" sz="1200" dirty="0" smtClean="0">
                  <a:solidFill>
                    <a:srgbClr val="1D427E"/>
                  </a:solidFill>
                  <a:latin typeface="Calibri" pitchFamily="34" charset="0"/>
                  <a:cs typeface="Calibri" pitchFamily="34" charset="0"/>
                </a:rPr>
                <a:t>Greece</a:t>
              </a:r>
            </a:p>
            <a:p>
              <a:pPr marL="216000" indent="-216000" eaLnBrk="0" hangingPunct="0">
                <a:buSzPct val="110000"/>
                <a:buBlip>
                  <a:blip r:embed="rId3"/>
                </a:buBlip>
              </a:pPr>
              <a:endParaRPr lang="en-GB" sz="1200" dirty="0">
                <a:solidFill>
                  <a:srgbClr val="1D427E"/>
                </a:solidFill>
                <a:latin typeface="Calibri" pitchFamily="34" charset="0"/>
                <a:cs typeface="Calibri" pitchFamily="34" charset="0"/>
                <a:sym typeface="Wingdings 2"/>
              </a:endParaRPr>
            </a:p>
            <a:p>
              <a:pPr marL="216000" indent="-216000" eaLnBrk="0" hangingPunct="0">
                <a:buSzPct val="110000"/>
                <a:buBlip>
                  <a:blip r:embed="rId3"/>
                </a:buBlip>
              </a:pPr>
              <a:r>
                <a:rPr lang="en-GB" sz="1200" dirty="0">
                  <a:solidFill>
                    <a:srgbClr val="1D427E"/>
                  </a:solidFill>
                  <a:latin typeface="Calibri" pitchFamily="34" charset="0"/>
                  <a:cs typeface="Calibri" pitchFamily="34" charset="0"/>
                </a:rPr>
                <a:t>Bank </a:t>
              </a:r>
              <a:r>
                <a:rPr lang="en-GB" sz="1200" dirty="0" smtClean="0">
                  <a:solidFill>
                    <a:srgbClr val="1D427E"/>
                  </a:solidFill>
                  <a:latin typeface="Calibri" pitchFamily="34" charset="0"/>
                  <a:cs typeface="Calibri" pitchFamily="34" charset="0"/>
                </a:rPr>
                <a:t>implements </a:t>
              </a:r>
              <a:r>
                <a:rPr lang="en-GB" sz="1200" dirty="0">
                  <a:solidFill>
                    <a:srgbClr val="1D427E"/>
                  </a:solidFill>
                  <a:latin typeface="Calibri" pitchFamily="34" charset="0"/>
                  <a:cs typeface="Calibri" pitchFamily="34" charset="0"/>
                </a:rPr>
                <a:t>a financing plan for developing the biogas energy market in Greece with quite successful </a:t>
              </a:r>
              <a:r>
                <a:rPr lang="en-GB" sz="1200" dirty="0" smtClean="0">
                  <a:solidFill>
                    <a:srgbClr val="1D427E"/>
                  </a:solidFill>
                  <a:latin typeface="Calibri" pitchFamily="34" charset="0"/>
                  <a:cs typeface="Calibri" pitchFamily="34" charset="0"/>
                </a:rPr>
                <a:t>results</a:t>
              </a:r>
            </a:p>
            <a:p>
              <a:pPr marL="216000" indent="-216000" eaLnBrk="0" hangingPunct="0">
                <a:buSzPct val="110000"/>
                <a:buBlip>
                  <a:blip r:embed="rId3"/>
                </a:buBlip>
              </a:pPr>
              <a:endParaRPr lang="en-GB" sz="1200" dirty="0">
                <a:solidFill>
                  <a:srgbClr val="1D427E"/>
                </a:solidFill>
                <a:latin typeface="Calibri" pitchFamily="34" charset="0"/>
                <a:cs typeface="Calibri" pitchFamily="34" charset="0"/>
                <a:sym typeface="Wingdings 2"/>
              </a:endParaRPr>
            </a:p>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sym typeface="Wingdings 2"/>
                </a:rPr>
                <a:t>Other energy efficiency projects (</a:t>
              </a:r>
              <a:r>
                <a:rPr lang="en-GB" sz="1200" dirty="0" err="1" smtClean="0">
                  <a:solidFill>
                    <a:srgbClr val="1D427E"/>
                  </a:solidFill>
                  <a:latin typeface="Calibri" pitchFamily="34" charset="0"/>
                  <a:cs typeface="Calibri" pitchFamily="34" charset="0"/>
                  <a:sym typeface="Wingdings 2"/>
                </a:rPr>
                <a:t>eg</a:t>
              </a:r>
              <a:r>
                <a:rPr lang="en-GB" sz="1200" dirty="0" smtClean="0">
                  <a:solidFill>
                    <a:srgbClr val="1D427E"/>
                  </a:solidFill>
                  <a:latin typeface="Calibri" pitchFamily="34" charset="0"/>
                  <a:cs typeface="Calibri" pitchFamily="34" charset="0"/>
                  <a:sym typeface="Wingdings 2"/>
                </a:rPr>
                <a:t> lightning of </a:t>
              </a:r>
              <a:r>
                <a:rPr lang="en-GB" sz="1200" dirty="0" err="1" smtClean="0">
                  <a:solidFill>
                    <a:srgbClr val="1D427E"/>
                  </a:solidFill>
                  <a:latin typeface="Calibri" pitchFamily="34" charset="0"/>
                  <a:cs typeface="Calibri" pitchFamily="34" charset="0"/>
                  <a:sym typeface="Wingdings 2"/>
                </a:rPr>
                <a:t>Salonica</a:t>
              </a:r>
              <a:r>
                <a:rPr lang="en-GB" sz="1200" dirty="0" smtClean="0">
                  <a:solidFill>
                    <a:srgbClr val="1D427E"/>
                  </a:solidFill>
                  <a:latin typeface="Calibri" pitchFamily="34" charset="0"/>
                  <a:cs typeface="Calibri" pitchFamily="34" charset="0"/>
                  <a:sym typeface="Wingdings 2"/>
                </a:rPr>
                <a:t> </a:t>
              </a:r>
              <a:r>
                <a:rPr lang="en-GB" sz="1200" dirty="0" err="1" smtClean="0">
                  <a:solidFill>
                    <a:srgbClr val="1D427E"/>
                  </a:solidFill>
                  <a:latin typeface="Calibri" pitchFamily="34" charset="0"/>
                  <a:cs typeface="Calibri" pitchFamily="34" charset="0"/>
                  <a:sym typeface="Wingdings 2"/>
                </a:rPr>
                <a:t>Munic</a:t>
              </a:r>
              <a:r>
                <a:rPr lang="en-GB" sz="1200" dirty="0" smtClean="0">
                  <a:solidFill>
                    <a:srgbClr val="1D427E"/>
                  </a:solidFill>
                  <a:latin typeface="Calibri" pitchFamily="34" charset="0"/>
                  <a:cs typeface="Calibri" pitchFamily="34" charset="0"/>
                  <a:sym typeface="Wingdings 2"/>
                </a:rPr>
                <a:t>.)</a:t>
              </a:r>
              <a:endParaRPr lang="en-US" sz="1200" dirty="0">
                <a:solidFill>
                  <a:srgbClr val="1D427E"/>
                </a:solidFill>
                <a:latin typeface="Calibri" pitchFamily="34" charset="0"/>
                <a:cs typeface="Calibri" pitchFamily="34" charset="0"/>
                <a:sym typeface="Wingdings 2"/>
              </a:endParaRPr>
            </a:p>
          </p:txBody>
        </p:sp>
        <p:sp>
          <p:nvSpPr>
            <p:cNvPr id="25" name="74 - TextBox"/>
            <p:cNvSpPr txBox="1"/>
            <p:nvPr/>
          </p:nvSpPr>
          <p:spPr>
            <a:xfrm>
              <a:off x="7522230" y="2439445"/>
              <a:ext cx="1861083" cy="366186"/>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Energy Financing</a:t>
              </a:r>
              <a:endParaRPr lang="en-US" sz="1600" b="1" dirty="0">
                <a:solidFill>
                  <a:schemeClr val="tx2"/>
                </a:solidFill>
                <a:latin typeface="Calibri" pitchFamily="34" charset="0"/>
                <a:cs typeface="Calibri" pitchFamily="34" charset="0"/>
              </a:endParaRPr>
            </a:p>
          </p:txBody>
        </p:sp>
      </p:grpSp>
      <p:pic>
        <p:nvPicPr>
          <p:cNvPr id="16" name="Picture 15" descr="km052_02_L"/>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a:off x="304801" y="3864076"/>
            <a:ext cx="3441291" cy="2580968"/>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1" y="1534227"/>
            <a:ext cx="3408783" cy="2272522"/>
          </a:xfrm>
          <a:prstGeom prst="rect">
            <a:avLst/>
          </a:prstGeom>
        </p:spPr>
      </p:pic>
    </p:spTree>
    <p:extLst>
      <p:ext uri="{BB962C8B-B14F-4D97-AF65-F5344CB8AC3E}">
        <p14:creationId xmlns:p14="http://schemas.microsoft.com/office/powerpoint/2010/main" val="1588925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58595B"/>
                </a:solidFill>
                <a:latin typeface="Calibri" pitchFamily="34" charset="0"/>
                <a:cs typeface="Calibri" pitchFamily="34" charset="0"/>
              </a:rPr>
              <a:t>Supporting Growth </a:t>
            </a:r>
            <a:r>
              <a:rPr lang="en-US" b="1" dirty="0" smtClean="0">
                <a:solidFill>
                  <a:srgbClr val="58595B"/>
                </a:solidFill>
                <a:latin typeface="Calibri" pitchFamily="34" charset="0"/>
                <a:cs typeface="Calibri" pitchFamily="34" charset="0"/>
              </a:rPr>
              <a:t>and Sustainability in </a:t>
            </a:r>
            <a:r>
              <a:rPr lang="en-US" b="1" dirty="0">
                <a:solidFill>
                  <a:srgbClr val="58595B"/>
                </a:solidFill>
                <a:latin typeface="Calibri" pitchFamily="34" charset="0"/>
                <a:cs typeface="Calibri" pitchFamily="34" charset="0"/>
              </a:rPr>
              <a:t>the </a:t>
            </a:r>
            <a:r>
              <a:rPr lang="en-US" b="1" dirty="0" smtClean="0">
                <a:solidFill>
                  <a:srgbClr val="58595B"/>
                </a:solidFill>
                <a:latin typeface="Calibri" pitchFamily="34" charset="0"/>
                <a:cs typeface="Calibri" pitchFamily="34" charset="0"/>
              </a:rPr>
              <a:t>Greek Economy – Biogas Market Case</a:t>
            </a:r>
            <a:endParaRPr lang="el-GR" b="1" dirty="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lang="en-US" dirty="0" smtClean="0"/>
              <a:t>04</a:t>
            </a:r>
            <a:endParaRPr lang="el-GR" dirty="0"/>
          </a:p>
        </p:txBody>
      </p:sp>
      <p:sp>
        <p:nvSpPr>
          <p:cNvPr id="5" name="Text Placeholder 4"/>
          <p:cNvSpPr>
            <a:spLocks noGrp="1"/>
          </p:cNvSpPr>
          <p:nvPr>
            <p:ph type="body" sz="quarter" idx="17"/>
          </p:nvPr>
        </p:nvSpPr>
        <p:spPr/>
        <p:txBody>
          <a:bodyPr/>
          <a:lstStyle/>
          <a:p>
            <a:r>
              <a:rPr lang="en-US" dirty="0" smtClean="0"/>
              <a:t>4.2</a:t>
            </a:r>
            <a:endParaRPr lang="el-GR" dirty="0"/>
          </a:p>
        </p:txBody>
      </p:sp>
      <p:sp>
        <p:nvSpPr>
          <p:cNvPr id="6" name="Rectangle 5"/>
          <p:cNvSpPr/>
          <p:nvPr/>
        </p:nvSpPr>
        <p:spPr>
          <a:xfrm>
            <a:off x="338859" y="1995762"/>
            <a:ext cx="2772000" cy="2492990"/>
          </a:xfrm>
          <a:prstGeom prst="rect">
            <a:avLst/>
          </a:prstGeom>
        </p:spPr>
        <p:txBody>
          <a:bodyPr wrap="square">
            <a:spAutoFit/>
          </a:bodyPr>
          <a:lstStyle/>
          <a:p>
            <a:pPr marL="285750" indent="-285750">
              <a:buFont typeface="Arial" panose="020B0604020202020204" pitchFamily="34" charset="0"/>
              <a:buChar char="•"/>
            </a:pPr>
            <a:r>
              <a:rPr lang="en-US" sz="1300" b="1" dirty="0" smtClean="0">
                <a:solidFill>
                  <a:srgbClr val="1D427E"/>
                </a:solidFill>
                <a:latin typeface="Calibri" pitchFamily="34" charset="0"/>
                <a:cs typeface="Calibri" pitchFamily="34" charset="0"/>
              </a:rPr>
              <a:t>Waste-to-energy projects with increased environmental and socio-economic benefits for rural areas. </a:t>
            </a:r>
            <a:endParaRPr lang="en-US" sz="1300" dirty="0" smtClean="0">
              <a:solidFill>
                <a:srgbClr val="1D427E"/>
              </a:solidFill>
              <a:latin typeface="Calibri" pitchFamily="34" charset="0"/>
              <a:cs typeface="Calibri" pitchFamily="34" charset="0"/>
            </a:endParaRP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Until very recently the penetration of biogas plants in the country was almost nil. </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Piraeus Bank provided an organized and comprehensive approach in financing this type of investments also leveraging funds from EU Financial Instruments. </a:t>
            </a:r>
            <a:endParaRPr lang="el-GR" sz="1300" dirty="0">
              <a:solidFill>
                <a:srgbClr val="1D427E"/>
              </a:solidFill>
              <a:latin typeface="Calibri" pitchFamily="34" charset="0"/>
              <a:cs typeface="Calibri" pitchFamily="34" charset="0"/>
            </a:endParaRPr>
          </a:p>
        </p:txBody>
      </p:sp>
      <p:sp>
        <p:nvSpPr>
          <p:cNvPr id="11" name="TextBox 10"/>
          <p:cNvSpPr txBox="1"/>
          <p:nvPr/>
        </p:nvSpPr>
        <p:spPr>
          <a:xfrm>
            <a:off x="338859" y="1649381"/>
            <a:ext cx="2772000"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The Story</a:t>
            </a:r>
            <a:endParaRPr lang="el-GR" sz="1600" b="1" dirty="0">
              <a:solidFill>
                <a:srgbClr val="002060"/>
              </a:solidFill>
              <a:latin typeface="Calibri" pitchFamily="34" charset="0"/>
              <a:cs typeface="Calibri" pitchFamily="34" charset="0"/>
            </a:endParaRPr>
          </a:p>
        </p:txBody>
      </p:sp>
      <p:cxnSp>
        <p:nvCxnSpPr>
          <p:cNvPr id="12" name="Straight Connector 11"/>
          <p:cNvCxnSpPr/>
          <p:nvPr/>
        </p:nvCxnSpPr>
        <p:spPr>
          <a:xfrm>
            <a:off x="338859" y="1989687"/>
            <a:ext cx="277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501469" y="2020564"/>
            <a:ext cx="2772000" cy="1892826"/>
          </a:xfrm>
          <a:prstGeom prst="rect">
            <a:avLst/>
          </a:prstGeom>
        </p:spPr>
        <p:txBody>
          <a:bodyPr wrap="square">
            <a:spAutoFit/>
          </a:bodyPr>
          <a:lstStyle/>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Four units already in operation ~4</a:t>
            </a:r>
            <a:r>
              <a:rPr lang="el-GR" sz="1300" dirty="0" smtClean="0">
                <a:solidFill>
                  <a:srgbClr val="1D427E"/>
                </a:solidFill>
                <a:latin typeface="Calibri" pitchFamily="34" charset="0"/>
                <a:cs typeface="Calibri" pitchFamily="34" charset="0"/>
              </a:rPr>
              <a:t>Μ</a:t>
            </a:r>
            <a:r>
              <a:rPr lang="en-US" sz="1300" dirty="0" smtClean="0">
                <a:solidFill>
                  <a:srgbClr val="1D427E"/>
                </a:solidFill>
                <a:latin typeface="Calibri" pitchFamily="34" charset="0"/>
                <a:cs typeface="Calibri" pitchFamily="34" charset="0"/>
              </a:rPr>
              <a:t>W</a:t>
            </a:r>
            <a:r>
              <a:rPr lang="en-US" sz="1300" i="1" dirty="0" smtClean="0">
                <a:solidFill>
                  <a:srgbClr val="1D427E"/>
                </a:solidFill>
                <a:latin typeface="Calibri" pitchFamily="34" charset="0"/>
                <a:cs typeface="Calibri" pitchFamily="34" charset="0"/>
              </a:rPr>
              <a:t>e</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Five units under construction ~10MW</a:t>
            </a:r>
            <a:r>
              <a:rPr lang="en-US" sz="1300" i="1" dirty="0" smtClean="0">
                <a:solidFill>
                  <a:srgbClr val="1D427E"/>
                </a:solidFill>
                <a:latin typeface="Calibri" pitchFamily="34" charset="0"/>
                <a:cs typeface="Calibri" pitchFamily="34" charset="0"/>
              </a:rPr>
              <a:t>e</a:t>
            </a:r>
          </a:p>
          <a:p>
            <a:pPr marL="285750" indent="-285750">
              <a:buFont typeface="Arial" panose="020B0604020202020204" pitchFamily="34" charset="0"/>
              <a:buChar char="•"/>
            </a:pPr>
            <a:r>
              <a:rPr lang="en-US" sz="1300" b="1" dirty="0" smtClean="0">
                <a:solidFill>
                  <a:srgbClr val="1D427E"/>
                </a:solidFill>
                <a:latin typeface="Calibri" pitchFamily="34" charset="0"/>
                <a:cs typeface="Calibri" pitchFamily="34" charset="0"/>
              </a:rPr>
              <a:t>Largest unit in Europe currently under construction 5,252MW</a:t>
            </a:r>
            <a:r>
              <a:rPr lang="en-US" sz="1300" b="1" i="1" dirty="0" smtClean="0">
                <a:solidFill>
                  <a:srgbClr val="1D427E"/>
                </a:solidFill>
                <a:latin typeface="Calibri" pitchFamily="34" charset="0"/>
                <a:cs typeface="Calibri" pitchFamily="34" charset="0"/>
              </a:rPr>
              <a:t>e</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An existing backlog of over 10 more units to be financed by end-2017</a:t>
            </a:r>
            <a:endParaRPr lang="el-GR" sz="1300" dirty="0">
              <a:solidFill>
                <a:srgbClr val="1D427E"/>
              </a:solidFill>
              <a:latin typeface="Calibri" pitchFamily="34" charset="0"/>
              <a:cs typeface="Calibri" pitchFamily="34" charset="0"/>
            </a:endParaRPr>
          </a:p>
        </p:txBody>
      </p:sp>
      <p:sp>
        <p:nvSpPr>
          <p:cNvPr id="18" name="TextBox 17"/>
          <p:cNvSpPr txBox="1"/>
          <p:nvPr/>
        </p:nvSpPr>
        <p:spPr>
          <a:xfrm>
            <a:off x="3501467" y="1666473"/>
            <a:ext cx="2772001"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The Status </a:t>
            </a:r>
            <a:endParaRPr lang="el-GR" sz="1600" b="1" dirty="0">
              <a:solidFill>
                <a:srgbClr val="002060"/>
              </a:solidFill>
              <a:latin typeface="Calibri" pitchFamily="34" charset="0"/>
              <a:cs typeface="Calibri" pitchFamily="34" charset="0"/>
            </a:endParaRPr>
          </a:p>
        </p:txBody>
      </p:sp>
      <p:cxnSp>
        <p:nvCxnSpPr>
          <p:cNvPr id="19" name="Straight Connector 18"/>
          <p:cNvCxnSpPr/>
          <p:nvPr/>
        </p:nvCxnSpPr>
        <p:spPr>
          <a:xfrm>
            <a:off x="3501468" y="2011756"/>
            <a:ext cx="277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664081" y="2020564"/>
            <a:ext cx="2772000" cy="2292935"/>
          </a:xfrm>
          <a:prstGeom prst="rect">
            <a:avLst/>
          </a:prstGeom>
        </p:spPr>
        <p:txBody>
          <a:bodyPr wrap="square">
            <a:spAutoFit/>
          </a:bodyPr>
          <a:lstStyle/>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Mobilization of local constructors previously idle</a:t>
            </a:r>
            <a:endParaRPr lang="en-US" sz="1300" i="1" dirty="0" smtClean="0">
              <a:solidFill>
                <a:srgbClr val="1D427E"/>
              </a:solidFill>
              <a:latin typeface="Calibri" pitchFamily="34" charset="0"/>
              <a:cs typeface="Calibri" pitchFamily="34" charset="0"/>
            </a:endParaRP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New jobs in deprived areas</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Dissemination of technology and know-how in the local market</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Education of livestock owners and farmers in environmental treatment of wastes</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A clear and beneficial alternative to uncontrolled disposals</a:t>
            </a:r>
          </a:p>
          <a:p>
            <a:pPr marL="285750" indent="-285750">
              <a:buFont typeface="Arial" panose="020B0604020202020204" pitchFamily="34" charset="0"/>
              <a:buChar char="•"/>
            </a:pPr>
            <a:endParaRPr lang="en-US" sz="1300" dirty="0" smtClean="0">
              <a:solidFill>
                <a:srgbClr val="1D427E"/>
              </a:solidFill>
              <a:latin typeface="Calibri" pitchFamily="34" charset="0"/>
              <a:cs typeface="Calibri" pitchFamily="34" charset="0"/>
            </a:endParaRPr>
          </a:p>
        </p:txBody>
      </p:sp>
      <p:sp>
        <p:nvSpPr>
          <p:cNvPr id="21" name="TextBox 20"/>
          <p:cNvSpPr txBox="1"/>
          <p:nvPr/>
        </p:nvSpPr>
        <p:spPr>
          <a:xfrm>
            <a:off x="6664079" y="1666473"/>
            <a:ext cx="2772001"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The Benefits </a:t>
            </a:r>
            <a:endParaRPr lang="el-GR" sz="1600" b="1" dirty="0">
              <a:solidFill>
                <a:srgbClr val="002060"/>
              </a:solidFill>
              <a:latin typeface="Calibri" pitchFamily="34" charset="0"/>
              <a:cs typeface="Calibri" pitchFamily="34" charset="0"/>
            </a:endParaRPr>
          </a:p>
        </p:txBody>
      </p:sp>
      <p:cxnSp>
        <p:nvCxnSpPr>
          <p:cNvPr id="22" name="Straight Connector 21"/>
          <p:cNvCxnSpPr/>
          <p:nvPr/>
        </p:nvCxnSpPr>
        <p:spPr>
          <a:xfrm>
            <a:off x="6664080" y="2011756"/>
            <a:ext cx="277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991" y="4078334"/>
            <a:ext cx="2967373" cy="1878085"/>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59" y="4450798"/>
            <a:ext cx="2567867" cy="19259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66" y="4864731"/>
            <a:ext cx="3301430" cy="1511967"/>
          </a:xfrm>
          <a:prstGeom prst="rect">
            <a:avLst/>
          </a:prstGeom>
        </p:spPr>
      </p:pic>
    </p:spTree>
    <p:extLst>
      <p:ext uri="{BB962C8B-B14F-4D97-AF65-F5344CB8AC3E}">
        <p14:creationId xmlns:p14="http://schemas.microsoft.com/office/powerpoint/2010/main" val="1659731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58595B"/>
                </a:solidFill>
                <a:latin typeface="Calibri" pitchFamily="34" charset="0"/>
                <a:cs typeface="Calibri" pitchFamily="34" charset="0"/>
              </a:rPr>
              <a:t>Supporting Growth and Sustainability in the Greek </a:t>
            </a:r>
            <a:r>
              <a:rPr lang="en-US" b="1" dirty="0" smtClean="0">
                <a:solidFill>
                  <a:srgbClr val="58595B"/>
                </a:solidFill>
                <a:latin typeface="Calibri" pitchFamily="34" charset="0"/>
                <a:cs typeface="Calibri" pitchFamily="34" charset="0"/>
              </a:rPr>
              <a:t>Economy - Street Lighting Case</a:t>
            </a:r>
            <a:endParaRPr lang="el-GR" dirty="0"/>
          </a:p>
        </p:txBody>
      </p:sp>
      <p:sp>
        <p:nvSpPr>
          <p:cNvPr id="4" name="Text Placeholder 3"/>
          <p:cNvSpPr>
            <a:spLocks noGrp="1"/>
          </p:cNvSpPr>
          <p:nvPr>
            <p:ph type="body" sz="quarter" idx="15"/>
          </p:nvPr>
        </p:nvSpPr>
        <p:spPr/>
        <p:txBody>
          <a:bodyPr/>
          <a:lstStyle/>
          <a:p>
            <a:r>
              <a:rPr lang="en-US" dirty="0" smtClean="0"/>
              <a:t>04</a:t>
            </a:r>
            <a:endParaRPr lang="el-GR" dirty="0"/>
          </a:p>
        </p:txBody>
      </p:sp>
      <p:sp>
        <p:nvSpPr>
          <p:cNvPr id="5" name="Text Placeholder 4"/>
          <p:cNvSpPr>
            <a:spLocks noGrp="1"/>
          </p:cNvSpPr>
          <p:nvPr>
            <p:ph type="body" sz="quarter" idx="17"/>
          </p:nvPr>
        </p:nvSpPr>
        <p:spPr/>
        <p:txBody>
          <a:bodyPr/>
          <a:lstStyle/>
          <a:p>
            <a:r>
              <a:rPr lang="en-US" dirty="0" smtClean="0"/>
              <a:t>4.3</a:t>
            </a:r>
            <a:endParaRPr lang="el-GR" dirty="0"/>
          </a:p>
        </p:txBody>
      </p:sp>
      <p:sp>
        <p:nvSpPr>
          <p:cNvPr id="6" name="Rectangle 5"/>
          <p:cNvSpPr/>
          <p:nvPr/>
        </p:nvSpPr>
        <p:spPr>
          <a:xfrm>
            <a:off x="338859" y="1636839"/>
            <a:ext cx="2318883" cy="3893374"/>
          </a:xfrm>
          <a:prstGeom prst="rect">
            <a:avLst/>
          </a:prstGeom>
        </p:spPr>
        <p:txBody>
          <a:bodyPr wrap="square">
            <a:spAutoFit/>
          </a:bodyPr>
          <a:lstStyle/>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There is a big appetite for energy efficiency / street lighting projects in Greece</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Energy savings around 50-70% with the usage of newer technologies making the investments a win-win for both the sponsors and the financing parties</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Significant opportunities for street lighting projects implemented by municipalities</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Many efforts face constraints by the multiple approval procedures and steps until a project is actually tendered and awarded. </a:t>
            </a:r>
            <a:endParaRPr lang="el-GR" sz="1300" dirty="0">
              <a:solidFill>
                <a:srgbClr val="1D427E"/>
              </a:solidFill>
              <a:latin typeface="Calibri" pitchFamily="34" charset="0"/>
              <a:cs typeface="Calibri" pitchFamily="34" charset="0"/>
            </a:endParaRPr>
          </a:p>
        </p:txBody>
      </p:sp>
      <p:sp>
        <p:nvSpPr>
          <p:cNvPr id="7" name="TextBox 6"/>
          <p:cNvSpPr txBox="1"/>
          <p:nvPr/>
        </p:nvSpPr>
        <p:spPr>
          <a:xfrm>
            <a:off x="338859" y="1290458"/>
            <a:ext cx="2173605"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Background</a:t>
            </a:r>
            <a:endParaRPr lang="el-GR" sz="1600" b="1" dirty="0">
              <a:solidFill>
                <a:srgbClr val="002060"/>
              </a:solidFill>
              <a:latin typeface="Calibri" pitchFamily="34" charset="0"/>
              <a:cs typeface="Calibri" pitchFamily="34" charset="0"/>
            </a:endParaRPr>
          </a:p>
        </p:txBody>
      </p:sp>
      <p:cxnSp>
        <p:nvCxnSpPr>
          <p:cNvPr id="8" name="Straight Connector 7"/>
          <p:cNvCxnSpPr/>
          <p:nvPr/>
        </p:nvCxnSpPr>
        <p:spPr>
          <a:xfrm flipV="1">
            <a:off x="338859" y="1629012"/>
            <a:ext cx="2318883" cy="1752"/>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861708" y="1653212"/>
            <a:ext cx="6307930" cy="2492990"/>
          </a:xfrm>
          <a:prstGeom prst="rect">
            <a:avLst/>
          </a:prstGeom>
        </p:spPr>
        <p:txBody>
          <a:bodyPr wrap="square">
            <a:spAutoFit/>
          </a:bodyPr>
          <a:lstStyle/>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After a lengthy period for securing financing approvals and CoA clearance on the financing agreements, the Municipality of Thessaloniki singed the Financing Agreements with </a:t>
            </a:r>
            <a:r>
              <a:rPr lang="en-US" sz="1300" dirty="0">
                <a:solidFill>
                  <a:srgbClr val="1D427E"/>
                </a:solidFill>
                <a:latin typeface="Calibri" pitchFamily="34" charset="0"/>
                <a:cs typeface="Calibri" pitchFamily="34" charset="0"/>
              </a:rPr>
              <a:t>P</a:t>
            </a:r>
            <a:r>
              <a:rPr lang="en-US" sz="1300" dirty="0" smtClean="0">
                <a:solidFill>
                  <a:srgbClr val="1D427E"/>
                </a:solidFill>
                <a:latin typeface="Calibri" pitchFamily="34" charset="0"/>
                <a:cs typeface="Calibri" pitchFamily="34" charset="0"/>
              </a:rPr>
              <a:t>iraeus Bank. </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The project is financed under the JESSICA initiative. </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It is the first project of this size (ca. </a:t>
            </a:r>
            <a:r>
              <a:rPr lang="el-GR" sz="1300" dirty="0" smtClean="0">
                <a:solidFill>
                  <a:srgbClr val="1D427E"/>
                </a:solidFill>
                <a:latin typeface="Calibri" pitchFamily="34" charset="0"/>
                <a:cs typeface="Calibri" pitchFamily="34" charset="0"/>
              </a:rPr>
              <a:t>€6</a:t>
            </a:r>
            <a:r>
              <a:rPr lang="en-US" sz="1300" dirty="0" err="1" smtClean="0">
                <a:solidFill>
                  <a:srgbClr val="1D427E"/>
                </a:solidFill>
                <a:latin typeface="Calibri" pitchFamily="34" charset="0"/>
                <a:cs typeface="Calibri" pitchFamily="34" charset="0"/>
              </a:rPr>
              <a:t>mln</a:t>
            </a:r>
            <a:r>
              <a:rPr lang="en-US" sz="1300" dirty="0" smtClean="0">
                <a:solidFill>
                  <a:srgbClr val="1D427E"/>
                </a:solidFill>
                <a:latin typeface="Calibri" pitchFamily="34" charset="0"/>
                <a:cs typeface="Calibri" pitchFamily="34" charset="0"/>
              </a:rPr>
              <a:t>) tendered in Greece</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It encompasses </a:t>
            </a:r>
            <a:r>
              <a:rPr lang="en-US" sz="1300" dirty="0">
                <a:solidFill>
                  <a:srgbClr val="1D427E"/>
                </a:solidFill>
                <a:latin typeface="Calibri" pitchFamily="34" charset="0"/>
                <a:cs typeface="Calibri" pitchFamily="34" charset="0"/>
              </a:rPr>
              <a:t>the replacement of 2.294 bulbs and installation of 459 lighting </a:t>
            </a:r>
            <a:r>
              <a:rPr lang="en-US" sz="1300" dirty="0" smtClean="0">
                <a:solidFill>
                  <a:srgbClr val="1D427E"/>
                </a:solidFill>
                <a:latin typeface="Calibri" pitchFamily="34" charset="0"/>
                <a:cs typeface="Calibri" pitchFamily="34" charset="0"/>
              </a:rPr>
              <a:t>masts and </a:t>
            </a:r>
            <a:r>
              <a:rPr lang="en-US" altLang="el-GR" sz="1300" dirty="0">
                <a:solidFill>
                  <a:srgbClr val="1D427E"/>
                </a:solidFill>
                <a:latin typeface="Calibri" pitchFamily="34" charset="0"/>
                <a:cs typeface="Calibri" pitchFamily="34" charset="0"/>
              </a:rPr>
              <a:t>lighting </a:t>
            </a:r>
            <a:r>
              <a:rPr lang="en-US" altLang="el-GR" sz="1300" dirty="0" err="1" smtClean="0">
                <a:solidFill>
                  <a:srgbClr val="1D427E"/>
                </a:solidFill>
                <a:latin typeface="Calibri" pitchFamily="34" charset="0"/>
                <a:cs typeface="Calibri" pitchFamily="34" charset="0"/>
              </a:rPr>
              <a:t>tele</a:t>
            </a:r>
            <a:r>
              <a:rPr lang="en-US" altLang="el-GR" sz="1300" dirty="0" smtClean="0">
                <a:solidFill>
                  <a:srgbClr val="1D427E"/>
                </a:solidFill>
                <a:latin typeface="Calibri" pitchFamily="34" charset="0"/>
                <a:cs typeface="Calibri" pitchFamily="34" charset="0"/>
              </a:rPr>
              <a:t>-management </a:t>
            </a:r>
            <a:r>
              <a:rPr lang="en-US" altLang="el-GR" sz="1300" dirty="0">
                <a:solidFill>
                  <a:srgbClr val="1D427E"/>
                </a:solidFill>
                <a:latin typeface="Calibri" pitchFamily="34" charset="0"/>
                <a:cs typeface="Calibri" pitchFamily="34" charset="0"/>
              </a:rPr>
              <a:t>system tables </a:t>
            </a:r>
            <a:endParaRPr lang="en-US" altLang="el-GR" sz="1300" dirty="0" smtClean="0">
              <a:solidFill>
                <a:srgbClr val="1D427E"/>
              </a:solidFill>
              <a:latin typeface="Calibri" pitchFamily="34" charset="0"/>
              <a:cs typeface="Calibri" pitchFamily="34" charset="0"/>
            </a:endParaRP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The experience from this project opens a clear path for future similar projects to be implemented in the country</a:t>
            </a:r>
          </a:p>
          <a:p>
            <a:pPr marL="285750" indent="-285750">
              <a:buFont typeface="Arial" panose="020B0604020202020204" pitchFamily="34" charset="0"/>
              <a:buChar char="•"/>
            </a:pPr>
            <a:r>
              <a:rPr lang="en-US" sz="1300" dirty="0" smtClean="0">
                <a:solidFill>
                  <a:srgbClr val="1D427E"/>
                </a:solidFill>
                <a:latin typeface="Calibri" pitchFamily="34" charset="0"/>
                <a:cs typeface="Calibri" pitchFamily="34" charset="0"/>
              </a:rPr>
              <a:t>Its success will help overcome financing constraints because of the credit profile of municipalities via the pledge of the duties that the citizens are paying for street lighting</a:t>
            </a:r>
            <a:endParaRPr lang="en-US" sz="1300" dirty="0">
              <a:solidFill>
                <a:srgbClr val="1D427E"/>
              </a:solidFill>
              <a:latin typeface="Calibri" pitchFamily="34" charset="0"/>
              <a:cs typeface="Calibri" pitchFamily="34" charset="0"/>
            </a:endParaRPr>
          </a:p>
        </p:txBody>
      </p:sp>
      <p:sp>
        <p:nvSpPr>
          <p:cNvPr id="10" name="TextBox 9"/>
          <p:cNvSpPr txBox="1"/>
          <p:nvPr/>
        </p:nvSpPr>
        <p:spPr>
          <a:xfrm>
            <a:off x="2861707" y="1306831"/>
            <a:ext cx="6307929"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The First Breakthrough</a:t>
            </a:r>
            <a:endParaRPr lang="el-GR" sz="1600" b="1" dirty="0">
              <a:solidFill>
                <a:srgbClr val="002060"/>
              </a:solidFill>
              <a:latin typeface="Calibri" pitchFamily="34" charset="0"/>
              <a:cs typeface="Calibri" pitchFamily="34" charset="0"/>
            </a:endParaRPr>
          </a:p>
        </p:txBody>
      </p:sp>
      <p:cxnSp>
        <p:nvCxnSpPr>
          <p:cNvPr id="11" name="Straight Connector 10"/>
          <p:cNvCxnSpPr/>
          <p:nvPr/>
        </p:nvCxnSpPr>
        <p:spPr>
          <a:xfrm flipV="1">
            <a:off x="2861707" y="1641224"/>
            <a:ext cx="6307930" cy="5913"/>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pic>
        <p:nvPicPr>
          <p:cNvPr id="4148226" name="Picture 2" descr="http://www.gravani.gr/assets/gallery/1/3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587" y="4060025"/>
            <a:ext cx="3983052" cy="242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32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9399" y="314246"/>
            <a:ext cx="4529782" cy="774918"/>
          </a:xfrm>
        </p:spPr>
        <p:txBody>
          <a:bodyPr/>
          <a:lstStyle/>
          <a:p>
            <a:r>
              <a:rPr lang="en-US" b="1" dirty="0" smtClean="0">
                <a:solidFill>
                  <a:srgbClr val="58595B"/>
                </a:solidFill>
                <a:latin typeface="Calibri" pitchFamily="34" charset="0"/>
                <a:cs typeface="Calibri" pitchFamily="34" charset="0"/>
              </a:rPr>
              <a:t>Development Banking – Focal point</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dirty="0" smtClean="0"/>
              <a:t>0</a:t>
            </a:r>
            <a:r>
              <a:rPr dirty="0"/>
              <a:t>4</a:t>
            </a:r>
            <a:endParaRPr lang="el-GR" dirty="0"/>
          </a:p>
        </p:txBody>
      </p:sp>
      <p:sp>
        <p:nvSpPr>
          <p:cNvPr id="5" name="Text Placeholder 4"/>
          <p:cNvSpPr>
            <a:spLocks noGrp="1"/>
          </p:cNvSpPr>
          <p:nvPr>
            <p:ph type="body" sz="quarter" idx="17"/>
          </p:nvPr>
        </p:nvSpPr>
        <p:spPr/>
        <p:txBody>
          <a:bodyPr/>
          <a:lstStyle/>
          <a:p>
            <a:r>
              <a:rPr lang="en-US" dirty="0" smtClean="0"/>
              <a:t>4.4</a:t>
            </a:r>
            <a:endParaRPr lang="el-GR" dirty="0"/>
          </a:p>
        </p:txBody>
      </p:sp>
      <p:sp>
        <p:nvSpPr>
          <p:cNvPr id="6" name="TextBox 5"/>
          <p:cNvSpPr txBox="1"/>
          <p:nvPr/>
        </p:nvSpPr>
        <p:spPr>
          <a:xfrm>
            <a:off x="2614246" y="1290219"/>
            <a:ext cx="6784935" cy="4847481"/>
          </a:xfrm>
          <a:prstGeom prst="rect">
            <a:avLst/>
          </a:prstGeom>
          <a:noFill/>
        </p:spPr>
        <p:txBody>
          <a:bodyPr wrap="square" rtlCol="0">
            <a:spAutoFit/>
          </a:bodyPr>
          <a:lstStyle/>
          <a:p>
            <a:pPr algn="just"/>
            <a:r>
              <a:rPr lang="en-US" sz="1300" dirty="0">
                <a:solidFill>
                  <a:srgbClr val="1D427E"/>
                </a:solidFill>
                <a:latin typeface="Calibri" pitchFamily="34" charset="0"/>
                <a:cs typeface="Calibri" pitchFamily="34" charset="0"/>
              </a:rPr>
              <a:t>“Development Banking” is the new, comprehensive corporate banking model sponsored by Piraeus Bank for the financing of viable investment plans and projects with multiple socio-economic benefits, which will constitute the springboard for restarting </a:t>
            </a:r>
            <a:r>
              <a:rPr lang="en-US" sz="1300" dirty="0" smtClean="0">
                <a:solidFill>
                  <a:srgbClr val="1D427E"/>
                </a:solidFill>
                <a:latin typeface="Calibri" pitchFamily="34" charset="0"/>
                <a:cs typeface="Calibri" pitchFamily="34" charset="0"/>
              </a:rPr>
              <a:t>the </a:t>
            </a:r>
            <a:r>
              <a:rPr lang="en-US" sz="1300" dirty="0">
                <a:solidFill>
                  <a:srgbClr val="1D427E"/>
                </a:solidFill>
                <a:latin typeface="Calibri" pitchFamily="34" charset="0"/>
                <a:cs typeface="Calibri" pitchFamily="34" charset="0"/>
              </a:rPr>
              <a:t>Greek economy </a:t>
            </a:r>
            <a:r>
              <a:rPr lang="en-US" sz="1300" dirty="0" smtClean="0">
                <a:solidFill>
                  <a:srgbClr val="1D427E"/>
                </a:solidFill>
                <a:latin typeface="Calibri" pitchFamily="34" charset="0"/>
                <a:cs typeface="Calibri" pitchFamily="34" charset="0"/>
              </a:rPr>
              <a:t>int.</a:t>
            </a:r>
          </a:p>
          <a:p>
            <a:pPr algn="just"/>
            <a:endParaRPr lang="en-US" sz="700" dirty="0" smtClean="0">
              <a:solidFill>
                <a:srgbClr val="1D427E"/>
              </a:solidFill>
              <a:latin typeface="Calibri" pitchFamily="34" charset="0"/>
              <a:cs typeface="Calibri" pitchFamily="34" charset="0"/>
            </a:endParaRPr>
          </a:p>
          <a:p>
            <a:pPr algn="just"/>
            <a:endParaRPr lang="en-US" sz="700" dirty="0">
              <a:solidFill>
                <a:srgbClr val="1D427E"/>
              </a:solidFill>
              <a:latin typeface="Calibri" pitchFamily="34" charset="0"/>
              <a:cs typeface="Calibri" pitchFamily="34" charset="0"/>
            </a:endParaRPr>
          </a:p>
          <a:p>
            <a:pPr algn="just"/>
            <a:r>
              <a:rPr lang="en-US" sz="1300" dirty="0" smtClean="0">
                <a:solidFill>
                  <a:srgbClr val="1D427E"/>
                </a:solidFill>
                <a:latin typeface="Calibri" pitchFamily="34" charset="0"/>
                <a:cs typeface="Calibri" pitchFamily="34" charset="0"/>
              </a:rPr>
              <a:t>Its central </a:t>
            </a:r>
            <a:r>
              <a:rPr lang="en-US" sz="1300" dirty="0">
                <a:solidFill>
                  <a:srgbClr val="1D427E"/>
                </a:solidFill>
                <a:latin typeface="Calibri" pitchFamily="34" charset="0"/>
                <a:cs typeface="Calibri" pitchFamily="34" charset="0"/>
              </a:rPr>
              <a:t>idea </a:t>
            </a:r>
            <a:r>
              <a:rPr lang="en-US" sz="1300" dirty="0" smtClean="0">
                <a:solidFill>
                  <a:srgbClr val="1D427E"/>
                </a:solidFill>
                <a:latin typeface="Calibri" pitchFamily="34" charset="0"/>
                <a:cs typeface="Calibri" pitchFamily="34" charset="0"/>
              </a:rPr>
              <a:t>is </a:t>
            </a:r>
            <a:r>
              <a:rPr lang="en-US" sz="1300" dirty="0">
                <a:solidFill>
                  <a:srgbClr val="1D427E"/>
                </a:solidFill>
                <a:latin typeface="Calibri" pitchFamily="34" charset="0"/>
                <a:cs typeface="Calibri" pitchFamily="34" charset="0"/>
              </a:rPr>
              <a:t>the concentration and coordination of all simultaneous actions required and the activation of the appropriate tools in order to ‘turn the idea into action.’</a:t>
            </a:r>
          </a:p>
          <a:p>
            <a:endParaRPr lang="en-US" sz="700" dirty="0" smtClean="0">
              <a:solidFill>
                <a:srgbClr val="1D427E"/>
              </a:solidFill>
              <a:latin typeface="Calibri" pitchFamily="34" charset="0"/>
              <a:cs typeface="Calibri" pitchFamily="34" charset="0"/>
            </a:endParaRPr>
          </a:p>
          <a:p>
            <a:endParaRPr lang="en-US" sz="700" dirty="0" smtClean="0">
              <a:solidFill>
                <a:srgbClr val="1D427E"/>
              </a:solidFill>
              <a:latin typeface="Calibri" pitchFamily="34" charset="0"/>
              <a:cs typeface="Calibri" pitchFamily="34" charset="0"/>
            </a:endParaRPr>
          </a:p>
          <a:p>
            <a:pPr algn="just"/>
            <a:r>
              <a:rPr lang="en-US" sz="1300" dirty="0" smtClean="0">
                <a:solidFill>
                  <a:srgbClr val="1D427E"/>
                </a:solidFill>
                <a:latin typeface="Calibri" pitchFamily="34" charset="0"/>
                <a:cs typeface="Calibri" pitchFamily="34" charset="0"/>
              </a:rPr>
              <a:t>One of the main three criteria for eligibility of investment plans in Development Banking is the </a:t>
            </a:r>
            <a:r>
              <a:rPr lang="en-US" sz="1300" dirty="0">
                <a:solidFill>
                  <a:srgbClr val="1D427E"/>
                </a:solidFill>
                <a:latin typeface="Calibri" pitchFamily="34" charset="0"/>
                <a:cs typeface="Calibri" pitchFamily="34" charset="0"/>
              </a:rPr>
              <a:t>contribution of investment plans to the economic and social development of the </a:t>
            </a:r>
            <a:r>
              <a:rPr lang="en-US" sz="1300" dirty="0" smtClean="0">
                <a:solidFill>
                  <a:srgbClr val="1D427E"/>
                </a:solidFill>
                <a:latin typeface="Calibri" pitchFamily="34" charset="0"/>
                <a:cs typeface="Calibri" pitchFamily="34" charset="0"/>
              </a:rPr>
              <a:t>country, in terms of employment </a:t>
            </a:r>
            <a:r>
              <a:rPr lang="en-US" sz="1300" dirty="0">
                <a:solidFill>
                  <a:srgbClr val="1D427E"/>
                </a:solidFill>
                <a:latin typeface="Calibri" pitchFamily="34" charset="0"/>
                <a:cs typeface="Calibri" pitchFamily="34" charset="0"/>
              </a:rPr>
              <a:t>increase, environmental protection, promotion of competitiveness and the improvement of the living standards in the </a:t>
            </a:r>
            <a:r>
              <a:rPr lang="en-US" sz="1300" dirty="0" smtClean="0">
                <a:solidFill>
                  <a:srgbClr val="1D427E"/>
                </a:solidFill>
                <a:latin typeface="Calibri" pitchFamily="34" charset="0"/>
                <a:cs typeface="Calibri" pitchFamily="34" charset="0"/>
              </a:rPr>
              <a:t>country.</a:t>
            </a:r>
          </a:p>
          <a:p>
            <a:pPr algn="just"/>
            <a:endParaRPr lang="en-US" sz="700" dirty="0" smtClean="0">
              <a:solidFill>
                <a:srgbClr val="1D427E"/>
              </a:solidFill>
              <a:latin typeface="Calibri" pitchFamily="34" charset="0"/>
              <a:cs typeface="Calibri" pitchFamily="34" charset="0"/>
            </a:endParaRPr>
          </a:p>
          <a:p>
            <a:pPr algn="just"/>
            <a:endParaRPr lang="en-US" sz="700" dirty="0">
              <a:solidFill>
                <a:srgbClr val="1D427E"/>
              </a:solidFill>
              <a:latin typeface="Calibri" pitchFamily="34" charset="0"/>
              <a:cs typeface="Calibri" pitchFamily="34" charset="0"/>
            </a:endParaRPr>
          </a:p>
          <a:p>
            <a:r>
              <a:rPr lang="en-US" sz="1300" dirty="0">
                <a:solidFill>
                  <a:srgbClr val="1D427E"/>
                </a:solidFill>
                <a:latin typeface="Calibri" pitchFamily="34" charset="0"/>
                <a:cs typeface="Calibri" pitchFamily="34" charset="0"/>
              </a:rPr>
              <a:t>Development Banking refers to investment </a:t>
            </a:r>
            <a:r>
              <a:rPr lang="en-US" sz="1300" dirty="0" smtClean="0">
                <a:solidFill>
                  <a:srgbClr val="1D427E"/>
                </a:solidFill>
                <a:latin typeface="Calibri" pitchFamily="34" charset="0"/>
                <a:cs typeface="Calibri" pitchFamily="34" charset="0"/>
              </a:rPr>
              <a:t>plans, </a:t>
            </a:r>
            <a:r>
              <a:rPr lang="en-US" sz="1300" dirty="0">
                <a:solidFill>
                  <a:srgbClr val="1D427E"/>
                </a:solidFill>
                <a:latin typeface="Calibri" pitchFamily="34" charset="0"/>
                <a:cs typeface="Calibri" pitchFamily="34" charset="0"/>
              </a:rPr>
              <a:t>focusing on the following sectors of the economy:</a:t>
            </a:r>
          </a:p>
          <a:p>
            <a:pPr marL="285750" indent="-285750">
              <a:buFont typeface="Wingdings" panose="05000000000000000000" pitchFamily="2" charset="2"/>
              <a:buChar char="ü"/>
            </a:pPr>
            <a:endParaRPr lang="en-US" sz="1300" dirty="0" smtClean="0">
              <a:solidFill>
                <a:srgbClr val="1D427E"/>
              </a:solidFill>
              <a:latin typeface="Calibri" pitchFamily="34" charset="0"/>
              <a:cs typeface="Calibri" pitchFamily="34" charset="0"/>
            </a:endParaRP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Energy </a:t>
            </a:r>
            <a:r>
              <a:rPr lang="en-US" sz="1300" dirty="0">
                <a:solidFill>
                  <a:srgbClr val="1D427E"/>
                </a:solidFill>
                <a:latin typeface="Calibri" pitchFamily="34" charset="0"/>
                <a:cs typeface="Calibri" pitchFamily="34" charset="0"/>
              </a:rPr>
              <a:t>and energy efficiency</a:t>
            </a: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Climate </a:t>
            </a:r>
            <a:r>
              <a:rPr lang="en-US" sz="1300" dirty="0">
                <a:solidFill>
                  <a:srgbClr val="1D427E"/>
                </a:solidFill>
                <a:latin typeface="Calibri" pitchFamily="34" charset="0"/>
                <a:cs typeface="Calibri" pitchFamily="34" charset="0"/>
              </a:rPr>
              <a:t>change</a:t>
            </a:r>
          </a:p>
          <a:p>
            <a:pPr marL="285750" indent="-285750">
              <a:buFont typeface="Wingdings" panose="05000000000000000000" pitchFamily="2" charset="2"/>
              <a:buChar char="ü"/>
            </a:pPr>
            <a:r>
              <a:rPr lang="en-US" sz="1300" dirty="0">
                <a:solidFill>
                  <a:srgbClr val="1D427E"/>
                </a:solidFill>
                <a:latin typeface="Calibri" pitchFamily="34" charset="0"/>
                <a:cs typeface="Calibri" pitchFamily="34" charset="0"/>
              </a:rPr>
              <a:t>Sustainable development </a:t>
            </a: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Infrastructure</a:t>
            </a: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Tourism</a:t>
            </a:r>
          </a:p>
          <a:p>
            <a:pPr marL="285750" indent="-285750">
              <a:buFont typeface="Wingdings" panose="05000000000000000000" pitchFamily="2" charset="2"/>
              <a:buChar char="ü"/>
            </a:pPr>
            <a:r>
              <a:rPr lang="en-US" sz="1300" dirty="0" err="1" smtClean="0">
                <a:solidFill>
                  <a:srgbClr val="1D427E"/>
                </a:solidFill>
                <a:latin typeface="Calibri" pitchFamily="34" charset="0"/>
                <a:cs typeface="Calibri" pitchFamily="34" charset="0"/>
              </a:rPr>
              <a:t>Agri</a:t>
            </a:r>
            <a:r>
              <a:rPr lang="en-US" sz="1300" dirty="0" smtClean="0">
                <a:solidFill>
                  <a:srgbClr val="1D427E"/>
                </a:solidFill>
                <a:latin typeface="Calibri" pitchFamily="34" charset="0"/>
                <a:cs typeface="Calibri" pitchFamily="34" charset="0"/>
              </a:rPr>
              <a:t>-food </a:t>
            </a:r>
            <a:r>
              <a:rPr lang="en-US" sz="1300" dirty="0">
                <a:solidFill>
                  <a:srgbClr val="1D427E"/>
                </a:solidFill>
                <a:latin typeface="Calibri" pitchFamily="34" charset="0"/>
                <a:cs typeface="Calibri" pitchFamily="34" charset="0"/>
              </a:rPr>
              <a:t>industry </a:t>
            </a:r>
            <a:endParaRPr lang="en-US" sz="1300" dirty="0" smtClean="0">
              <a:solidFill>
                <a:srgbClr val="1D427E"/>
              </a:solidFill>
              <a:latin typeface="Calibri" pitchFamily="34" charset="0"/>
              <a:cs typeface="Calibri" pitchFamily="34" charset="0"/>
            </a:endParaRP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Production </a:t>
            </a:r>
            <a:r>
              <a:rPr lang="en-US" sz="1300" dirty="0">
                <a:solidFill>
                  <a:srgbClr val="1D427E"/>
                </a:solidFill>
                <a:latin typeface="Calibri" pitchFamily="34" charset="0"/>
                <a:cs typeface="Calibri" pitchFamily="34" charset="0"/>
              </a:rPr>
              <a:t>extroversion </a:t>
            </a:r>
            <a:endParaRPr lang="en-US" sz="1300" dirty="0" smtClean="0">
              <a:solidFill>
                <a:srgbClr val="1D427E"/>
              </a:solidFill>
              <a:latin typeface="Calibri" pitchFamily="34" charset="0"/>
              <a:cs typeface="Calibri" pitchFamily="34" charset="0"/>
            </a:endParaRPr>
          </a:p>
          <a:p>
            <a:pPr marL="285750" indent="-285750">
              <a:buFont typeface="Wingdings" panose="05000000000000000000" pitchFamily="2" charset="2"/>
              <a:buChar char="ü"/>
            </a:pPr>
            <a:r>
              <a:rPr lang="en-US" sz="1300" dirty="0" smtClean="0">
                <a:solidFill>
                  <a:srgbClr val="1D427E"/>
                </a:solidFill>
                <a:latin typeface="Calibri" pitchFamily="34" charset="0"/>
                <a:cs typeface="Calibri" pitchFamily="34" charset="0"/>
              </a:rPr>
              <a:t>Innovation </a:t>
            </a:r>
            <a:r>
              <a:rPr lang="en-US" sz="1300" dirty="0">
                <a:solidFill>
                  <a:srgbClr val="1D427E"/>
                </a:solidFill>
                <a:latin typeface="Calibri" pitchFamily="34" charset="0"/>
                <a:cs typeface="Calibri" pitchFamily="34" charset="0"/>
              </a:rPr>
              <a:t>and technology </a:t>
            </a:r>
            <a:endParaRPr lang="en-US" sz="1300" dirty="0" smtClean="0">
              <a:solidFill>
                <a:srgbClr val="1D427E"/>
              </a:solidFill>
              <a:latin typeface="Calibri" pitchFamily="34" charset="0"/>
              <a:cs typeface="Calibri" pitchFamily="34" charset="0"/>
            </a:endParaRPr>
          </a:p>
          <a:p>
            <a:pPr marL="285750" indent="-285750">
              <a:buFont typeface="Wingdings" panose="05000000000000000000" pitchFamily="2" charset="2"/>
              <a:buChar char="ü"/>
            </a:pPr>
            <a:endParaRPr lang="en-US" sz="700" dirty="0" smtClean="0">
              <a:solidFill>
                <a:srgbClr val="1D427E"/>
              </a:solidFill>
              <a:latin typeface="Calibri" pitchFamily="34" charset="0"/>
              <a:cs typeface="Calibri" pitchFamily="34"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90" y="1366684"/>
            <a:ext cx="1817063" cy="3028438"/>
          </a:xfrm>
          <a:prstGeom prst="rect">
            <a:avLst/>
          </a:prstGeom>
        </p:spPr>
      </p:pic>
      <p:pic>
        <p:nvPicPr>
          <p:cNvPr id="4148226" name="Picture 1" descr="http://www.e-travelnews.gr/wp-content/uploads/2015/05/AMANZO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3" y="4650666"/>
            <a:ext cx="2583932" cy="127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405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9399" y="314246"/>
            <a:ext cx="4655129" cy="774918"/>
          </a:xfrm>
        </p:spPr>
        <p:txBody>
          <a:bodyPr/>
          <a:lstStyle/>
          <a:p>
            <a:r>
              <a:rPr lang="en-US" b="1" dirty="0">
                <a:solidFill>
                  <a:srgbClr val="58595B"/>
                </a:solidFill>
                <a:latin typeface="Calibri" pitchFamily="34" charset="0"/>
                <a:cs typeface="Calibri" pitchFamily="34" charset="0"/>
              </a:rPr>
              <a:t>Development Banking – </a:t>
            </a:r>
            <a:r>
              <a:rPr lang="en-US" b="1" dirty="0" smtClean="0">
                <a:solidFill>
                  <a:srgbClr val="58595B"/>
                </a:solidFill>
                <a:latin typeface="Calibri" pitchFamily="34" charset="0"/>
                <a:cs typeface="Calibri" pitchFamily="34" charset="0"/>
              </a:rPr>
              <a:t>Four Pillars</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dirty="0" smtClean="0"/>
              <a:t>04</a:t>
            </a:r>
            <a:endParaRPr lang="el-GR" dirty="0"/>
          </a:p>
        </p:txBody>
      </p:sp>
      <p:sp>
        <p:nvSpPr>
          <p:cNvPr id="5" name="Text Placeholder 4"/>
          <p:cNvSpPr>
            <a:spLocks noGrp="1"/>
          </p:cNvSpPr>
          <p:nvPr>
            <p:ph type="body" sz="quarter" idx="17"/>
          </p:nvPr>
        </p:nvSpPr>
        <p:spPr/>
        <p:txBody>
          <a:bodyPr/>
          <a:lstStyle/>
          <a:p>
            <a:r>
              <a:rPr lang="en-US" dirty="0" smtClean="0"/>
              <a:t>4.5</a:t>
            </a:r>
            <a:endParaRPr lang="el-GR" dirty="0"/>
          </a:p>
        </p:txBody>
      </p:sp>
      <p:grpSp>
        <p:nvGrpSpPr>
          <p:cNvPr id="6" name="80 - Ομάδα"/>
          <p:cNvGrpSpPr/>
          <p:nvPr/>
        </p:nvGrpSpPr>
        <p:grpSpPr>
          <a:xfrm>
            <a:off x="3962534" y="3923055"/>
            <a:ext cx="2736000" cy="2441011"/>
            <a:chOff x="730249" y="2694653"/>
            <a:chExt cx="2736000" cy="2468067"/>
          </a:xfrm>
        </p:grpSpPr>
        <p:sp>
          <p:nvSpPr>
            <p:cNvPr id="7" name="16 - Στρογγυλεμένο ορθογώνιο"/>
            <p:cNvSpPr/>
            <p:nvPr/>
          </p:nvSpPr>
          <p:spPr>
            <a:xfrm>
              <a:off x="730249" y="3060169"/>
              <a:ext cx="2736000" cy="2102551"/>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eaLnBrk="0" hangingPunct="0">
                <a:buSzPct val="110000"/>
              </a:pPr>
              <a:r>
                <a:rPr lang="en-US" sz="1200" dirty="0">
                  <a:solidFill>
                    <a:srgbClr val="1D427E"/>
                  </a:solidFill>
                  <a:latin typeface="Calibri" pitchFamily="34" charset="0"/>
                  <a:cs typeface="Calibri" pitchFamily="34" charset="0"/>
                </a:rPr>
                <a:t>Access to Domestic and International Investment </a:t>
              </a:r>
              <a:r>
                <a:rPr lang="en-US" sz="1200" dirty="0" smtClean="0">
                  <a:solidFill>
                    <a:srgbClr val="1D427E"/>
                  </a:solidFill>
                  <a:latin typeface="Calibri" pitchFamily="34" charset="0"/>
                  <a:cs typeface="Calibri" pitchFamily="34" charset="0"/>
                </a:rPr>
                <a:t>Funds</a:t>
              </a:r>
            </a:p>
            <a:p>
              <a:pPr eaLnBrk="0" hangingPunct="0">
                <a:buSzPct val="110000"/>
              </a:pPr>
              <a:endParaRPr lang="el-GR" sz="200" dirty="0" smtClean="0">
                <a:solidFill>
                  <a:srgbClr val="1D427E"/>
                </a:solidFill>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Piraeus </a:t>
              </a:r>
              <a:r>
                <a:rPr lang="en-US" sz="1200" dirty="0">
                  <a:solidFill>
                    <a:srgbClr val="1D427E"/>
                  </a:solidFill>
                  <a:latin typeface="Calibri" pitchFamily="34" charset="0"/>
                  <a:cs typeface="Calibri" pitchFamily="34" charset="0"/>
                </a:rPr>
                <a:t>Bank Group Investment Initiatives (e.g. Piraeus Clean </a:t>
              </a:r>
              <a:r>
                <a:rPr lang="en-US" sz="1200" dirty="0" smtClean="0">
                  <a:solidFill>
                    <a:srgbClr val="1D427E"/>
                  </a:solidFill>
                  <a:latin typeface="Calibri" pitchFamily="34" charset="0"/>
                  <a:cs typeface="Calibri" pitchFamily="34" charset="0"/>
                </a:rPr>
                <a:t>Energy Fund investing in RES)</a:t>
              </a:r>
            </a:p>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Funds Deriving  from the Domestic </a:t>
              </a:r>
              <a:r>
                <a:rPr lang="en-US" sz="1200" dirty="0" smtClean="0">
                  <a:solidFill>
                    <a:srgbClr val="1D427E"/>
                  </a:solidFill>
                  <a:latin typeface="Calibri" pitchFamily="34" charset="0"/>
                  <a:cs typeface="Calibri" pitchFamily="34" charset="0"/>
                </a:rPr>
                <a:t>Market</a:t>
              </a:r>
            </a:p>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International Investment </a:t>
              </a:r>
              <a:r>
                <a:rPr lang="en-US" sz="1200" dirty="0" smtClean="0">
                  <a:solidFill>
                    <a:srgbClr val="1D427E"/>
                  </a:solidFill>
                  <a:latin typeface="Calibri" pitchFamily="34" charset="0"/>
                  <a:cs typeface="Calibri" pitchFamily="34" charset="0"/>
                </a:rPr>
                <a:t>Funds</a:t>
              </a:r>
            </a:p>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Attracting Participation from </a:t>
              </a:r>
              <a:r>
                <a:rPr lang="en-US" sz="1200" dirty="0" smtClean="0">
                  <a:solidFill>
                    <a:srgbClr val="1D427E"/>
                  </a:solidFill>
                  <a:latin typeface="Calibri" pitchFamily="34" charset="0"/>
                  <a:cs typeface="Calibri" pitchFamily="34" charset="0"/>
                </a:rPr>
                <a:t>IFIs</a:t>
              </a:r>
            </a:p>
          </p:txBody>
        </p:sp>
        <p:sp>
          <p:nvSpPr>
            <p:cNvPr id="11" name="17 - TextBox"/>
            <p:cNvSpPr txBox="1"/>
            <p:nvPr/>
          </p:nvSpPr>
          <p:spPr>
            <a:xfrm>
              <a:off x="995587" y="2694653"/>
              <a:ext cx="2094270" cy="342306"/>
            </a:xfrm>
            <a:prstGeom prst="rect">
              <a:avLst/>
            </a:prstGeom>
            <a:noFill/>
          </p:spPr>
          <p:txBody>
            <a:bodyPr wrap="square" rtlCol="0" anchor="b">
              <a:spAutoFit/>
            </a:bodyPr>
            <a:lstStyle/>
            <a:p>
              <a:pPr algn="ctr"/>
              <a:r>
                <a:rPr lang="en-US" sz="1600" b="1" dirty="0">
                  <a:solidFill>
                    <a:schemeClr val="tx2"/>
                  </a:solidFill>
                  <a:latin typeface="Calibri" pitchFamily="34" charset="0"/>
                  <a:cs typeface="Calibri" pitchFamily="34" charset="0"/>
                </a:rPr>
                <a:t>Investment Funds</a:t>
              </a:r>
            </a:p>
          </p:txBody>
        </p:sp>
      </p:grpSp>
      <p:grpSp>
        <p:nvGrpSpPr>
          <p:cNvPr id="13" name="79 - Ομάδα"/>
          <p:cNvGrpSpPr/>
          <p:nvPr/>
        </p:nvGrpSpPr>
        <p:grpSpPr>
          <a:xfrm>
            <a:off x="3947364" y="1351864"/>
            <a:ext cx="2736000" cy="1879901"/>
            <a:chOff x="3911599" y="2210730"/>
            <a:chExt cx="2736000" cy="1879901"/>
          </a:xfrm>
        </p:grpSpPr>
        <p:sp>
          <p:nvSpPr>
            <p:cNvPr id="14" name="49 - Στρογγυλεμένο ορθογώνιο"/>
            <p:cNvSpPr/>
            <p:nvPr/>
          </p:nvSpPr>
          <p:spPr>
            <a:xfrm>
              <a:off x="3911599" y="2817778"/>
              <a:ext cx="2736000" cy="1272853"/>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Project Finance</a:t>
              </a:r>
            </a:p>
            <a:p>
              <a:pPr marL="216000" indent="-216000" eaLnBrk="0" hangingPunct="0">
                <a:buSzPct val="110000"/>
                <a:buBlip>
                  <a:blip r:embed="rId3"/>
                </a:buBlip>
              </a:pPr>
              <a:r>
                <a:rPr lang="en-GB" sz="1200" dirty="0" smtClean="0">
                  <a:solidFill>
                    <a:srgbClr val="1D427E"/>
                  </a:solidFill>
                  <a:latin typeface="Calibri" pitchFamily="34" charset="0"/>
                  <a:cs typeface="Calibri" pitchFamily="34" charset="0"/>
                </a:rPr>
                <a:t>Real Estate Finance</a:t>
              </a:r>
            </a:p>
            <a:p>
              <a:pPr marL="216000" indent="-216000" eaLnBrk="0" hangingPunct="0">
                <a:buSzPct val="110000"/>
                <a:buBlip>
                  <a:blip r:embed="rId3"/>
                </a:buBlip>
              </a:pPr>
              <a:r>
                <a:rPr lang="en-GB" sz="1200" dirty="0">
                  <a:solidFill>
                    <a:srgbClr val="1D427E"/>
                  </a:solidFill>
                  <a:latin typeface="Calibri" pitchFamily="34" charset="0"/>
                  <a:cs typeface="Calibri" pitchFamily="34" charset="0"/>
                </a:rPr>
                <a:t>Tailor-Made Financing Products</a:t>
              </a:r>
              <a:endParaRPr lang="en-GB" sz="1200" dirty="0" smtClean="0">
                <a:solidFill>
                  <a:srgbClr val="1D427E"/>
                </a:solidFill>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Guarantee Facilities</a:t>
              </a: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Project Bonds</a:t>
              </a:r>
              <a:endParaRPr lang="el-GR" sz="1200" dirty="0">
                <a:solidFill>
                  <a:srgbClr val="1D427E"/>
                </a:solidFill>
                <a:latin typeface="Calibri" pitchFamily="34" charset="0"/>
                <a:cs typeface="Calibri" pitchFamily="34" charset="0"/>
              </a:endParaRPr>
            </a:p>
          </p:txBody>
        </p:sp>
        <p:sp>
          <p:nvSpPr>
            <p:cNvPr id="18" name="67 - TextBox"/>
            <p:cNvSpPr txBox="1"/>
            <p:nvPr/>
          </p:nvSpPr>
          <p:spPr>
            <a:xfrm>
              <a:off x="4192106" y="2210730"/>
              <a:ext cx="2202426" cy="584775"/>
            </a:xfrm>
            <a:prstGeom prst="rect">
              <a:avLst/>
            </a:prstGeom>
            <a:noFill/>
          </p:spPr>
          <p:txBody>
            <a:bodyPr wrap="square" rtlCol="0" anchor="b">
              <a:spAutoFit/>
            </a:bodyPr>
            <a:lstStyle/>
            <a:p>
              <a:pPr algn="ctr"/>
              <a:r>
                <a:rPr lang="en-US" sz="1600" b="1" dirty="0" err="1" smtClean="0">
                  <a:solidFill>
                    <a:schemeClr val="tx2"/>
                  </a:solidFill>
                  <a:latin typeface="Calibri" pitchFamily="34" charset="0"/>
                  <a:cs typeface="Calibri" pitchFamily="34" charset="0"/>
                </a:rPr>
                <a:t>Specialised</a:t>
              </a:r>
              <a:r>
                <a:rPr lang="en-US" sz="1600" b="1" dirty="0" smtClean="0">
                  <a:solidFill>
                    <a:schemeClr val="tx2"/>
                  </a:solidFill>
                  <a:latin typeface="Calibri" pitchFamily="34" charset="0"/>
                  <a:cs typeface="Calibri" pitchFamily="34" charset="0"/>
                </a:rPr>
                <a:t> Financing Solutions</a:t>
              </a:r>
              <a:endParaRPr lang="en-US" sz="1600" b="1" dirty="0">
                <a:solidFill>
                  <a:schemeClr val="tx2"/>
                </a:solidFill>
                <a:latin typeface="Calibri" pitchFamily="34" charset="0"/>
                <a:cs typeface="Calibri" pitchFamily="34" charset="0"/>
              </a:endParaRPr>
            </a:p>
          </p:txBody>
        </p:sp>
      </p:grpSp>
      <p:grpSp>
        <p:nvGrpSpPr>
          <p:cNvPr id="17" name="79 - Ομάδα"/>
          <p:cNvGrpSpPr/>
          <p:nvPr/>
        </p:nvGrpSpPr>
        <p:grpSpPr>
          <a:xfrm>
            <a:off x="6749992" y="1346952"/>
            <a:ext cx="2769986" cy="2460688"/>
            <a:chOff x="3877613" y="2210730"/>
            <a:chExt cx="2769986" cy="2460688"/>
          </a:xfrm>
        </p:grpSpPr>
        <p:sp>
          <p:nvSpPr>
            <p:cNvPr id="19" name="49 - Στρογγυλεμένο ορθογώνιο"/>
            <p:cNvSpPr/>
            <p:nvPr/>
          </p:nvSpPr>
          <p:spPr>
            <a:xfrm>
              <a:off x="3911599" y="2817778"/>
              <a:ext cx="2736000" cy="1853640"/>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3"/>
                </a:buBlip>
              </a:pPr>
              <a:r>
                <a:rPr lang="en-GB" sz="1200" dirty="0">
                  <a:solidFill>
                    <a:srgbClr val="1D427E"/>
                  </a:solidFill>
                  <a:latin typeface="Calibri" pitchFamily="34" charset="0"/>
                  <a:cs typeface="Calibri" pitchFamily="34" charset="0"/>
                </a:rPr>
                <a:t>JESSICA </a:t>
              </a:r>
              <a:r>
                <a:rPr lang="en-GB" sz="1200" dirty="0" smtClean="0">
                  <a:solidFill>
                    <a:srgbClr val="1D427E"/>
                  </a:solidFill>
                  <a:latin typeface="Calibri" pitchFamily="34" charset="0"/>
                  <a:cs typeface="Calibri" pitchFamily="34" charset="0"/>
                </a:rPr>
                <a:t>initiative</a:t>
              </a: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JEREMIE program</a:t>
              </a:r>
              <a:endParaRPr lang="el-GR" sz="1200" dirty="0">
                <a:solidFill>
                  <a:srgbClr val="1D427E"/>
                </a:solidFill>
                <a:latin typeface="Calibri" pitchFamily="34" charset="0"/>
                <a:cs typeface="Calibri" pitchFamily="34" charset="0"/>
              </a:endParaRP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Global Lending Instruments (e.g. EIB Grouped Loans, IFG)</a:t>
              </a: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Anticipated Financial Instruments for the period 2014-2020</a:t>
              </a:r>
            </a:p>
            <a:p>
              <a:pPr marL="216000" indent="-216000" eaLnBrk="0" hangingPunct="0">
                <a:buSzPct val="110000"/>
                <a:buBlip>
                  <a:blip r:embed="rId3"/>
                </a:buBlip>
              </a:pPr>
              <a:r>
                <a:rPr lang="en-US" sz="1200" dirty="0" smtClean="0">
                  <a:solidFill>
                    <a:srgbClr val="1D427E"/>
                  </a:solidFill>
                  <a:latin typeface="Calibri" pitchFamily="34" charset="0"/>
                  <a:cs typeface="Calibri" pitchFamily="34" charset="0"/>
                </a:rPr>
                <a:t>EFSI</a:t>
              </a:r>
              <a:endParaRPr lang="el-GR" sz="1200" dirty="0" smtClean="0">
                <a:solidFill>
                  <a:srgbClr val="1D427E"/>
                </a:solidFill>
                <a:latin typeface="Calibri" pitchFamily="34" charset="0"/>
                <a:cs typeface="Calibri" pitchFamily="34" charset="0"/>
              </a:endParaRPr>
            </a:p>
          </p:txBody>
        </p:sp>
        <p:sp>
          <p:nvSpPr>
            <p:cNvPr id="22" name="67 - TextBox"/>
            <p:cNvSpPr txBox="1"/>
            <p:nvPr/>
          </p:nvSpPr>
          <p:spPr>
            <a:xfrm>
              <a:off x="3877613" y="2210730"/>
              <a:ext cx="2769986" cy="584775"/>
            </a:xfrm>
            <a:prstGeom prst="rect">
              <a:avLst/>
            </a:prstGeom>
            <a:noFill/>
          </p:spPr>
          <p:txBody>
            <a:bodyPr wrap="square" rtlCol="0" anchor="b">
              <a:spAutoFit/>
            </a:bodyPr>
            <a:lstStyle/>
            <a:p>
              <a:pPr algn="ctr"/>
              <a:r>
                <a:rPr lang="en-US" sz="1600" b="1" dirty="0">
                  <a:solidFill>
                    <a:schemeClr val="tx2"/>
                  </a:solidFill>
                  <a:latin typeface="Calibri" pitchFamily="34" charset="0"/>
                  <a:cs typeface="Calibri" pitchFamily="34" charset="0"/>
                </a:rPr>
                <a:t>European Financing Instruments</a:t>
              </a:r>
            </a:p>
          </p:txBody>
        </p:sp>
      </p:grpSp>
      <p:grpSp>
        <p:nvGrpSpPr>
          <p:cNvPr id="23" name="80 - Ομάδα"/>
          <p:cNvGrpSpPr/>
          <p:nvPr/>
        </p:nvGrpSpPr>
        <p:grpSpPr>
          <a:xfrm>
            <a:off x="6788528" y="3900259"/>
            <a:ext cx="2736000" cy="1827959"/>
            <a:chOff x="730249" y="2694652"/>
            <a:chExt cx="2736000" cy="1848220"/>
          </a:xfrm>
        </p:grpSpPr>
        <p:sp>
          <p:nvSpPr>
            <p:cNvPr id="24" name="16 - Στρογγυλεμένο ορθογώνιο"/>
            <p:cNvSpPr/>
            <p:nvPr/>
          </p:nvSpPr>
          <p:spPr>
            <a:xfrm>
              <a:off x="730249" y="3060169"/>
              <a:ext cx="2736000" cy="1482703"/>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Financial Advisory </a:t>
              </a:r>
              <a:r>
                <a:rPr lang="en-US" sz="1200" dirty="0" smtClean="0">
                  <a:solidFill>
                    <a:srgbClr val="1D427E"/>
                  </a:solidFill>
                  <a:latin typeface="Calibri" pitchFamily="34" charset="0"/>
                  <a:cs typeface="Calibri" pitchFamily="34" charset="0"/>
                </a:rPr>
                <a:t>Services</a:t>
              </a:r>
            </a:p>
            <a:p>
              <a:pPr eaLnBrk="0" hangingPunct="0">
                <a:buSzPct val="110000"/>
              </a:pPr>
              <a:r>
                <a:rPr lang="en-US" sz="1200" dirty="0" smtClean="0">
                  <a:solidFill>
                    <a:srgbClr val="1D427E"/>
                  </a:solidFill>
                  <a:latin typeface="Calibri" pitchFamily="34" charset="0"/>
                  <a:cs typeface="Calibri" pitchFamily="34" charset="0"/>
                </a:rPr>
                <a:t>	- Strategic </a:t>
              </a:r>
              <a:r>
                <a:rPr lang="en-US" sz="1200" dirty="0">
                  <a:solidFill>
                    <a:srgbClr val="1D427E"/>
                  </a:solidFill>
                  <a:latin typeface="Calibri" pitchFamily="34" charset="0"/>
                  <a:cs typeface="Calibri" pitchFamily="34" charset="0"/>
                </a:rPr>
                <a:t>Business </a:t>
              </a:r>
              <a:r>
                <a:rPr lang="en-US" sz="1200" dirty="0" smtClean="0">
                  <a:solidFill>
                    <a:srgbClr val="1D427E"/>
                  </a:solidFill>
                  <a:latin typeface="Calibri" pitchFamily="34" charset="0"/>
                  <a:cs typeface="Calibri" pitchFamily="34" charset="0"/>
                </a:rPr>
                <a:t>Advisory</a:t>
              </a:r>
            </a:p>
            <a:p>
              <a:pPr eaLnBrk="0" hangingPunct="0">
                <a:buSzPct val="110000"/>
              </a:pPr>
              <a:r>
                <a:rPr lang="en-US" sz="1200" dirty="0">
                  <a:solidFill>
                    <a:srgbClr val="1D427E"/>
                  </a:solidFill>
                  <a:latin typeface="Calibri" pitchFamily="34" charset="0"/>
                  <a:cs typeface="Calibri" pitchFamily="34" charset="0"/>
                </a:rPr>
                <a:t>	- Transaction </a:t>
              </a:r>
              <a:r>
                <a:rPr lang="en-US" sz="1200" dirty="0" smtClean="0">
                  <a:solidFill>
                    <a:srgbClr val="1D427E"/>
                  </a:solidFill>
                  <a:latin typeface="Calibri" pitchFamily="34" charset="0"/>
                  <a:cs typeface="Calibri" pitchFamily="34" charset="0"/>
                </a:rPr>
                <a:t>Advisory</a:t>
              </a:r>
            </a:p>
            <a:p>
              <a:pPr eaLnBrk="0" hangingPunct="0">
                <a:buSzPct val="110000"/>
              </a:pPr>
              <a:r>
                <a:rPr lang="en-US" sz="1200" dirty="0">
                  <a:solidFill>
                    <a:srgbClr val="1D427E"/>
                  </a:solidFill>
                  <a:latin typeface="Calibri" pitchFamily="34" charset="0"/>
                  <a:cs typeface="Calibri" pitchFamily="34" charset="0"/>
                </a:rPr>
                <a:t>	- Infrastructure Advisory</a:t>
              </a:r>
            </a:p>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Technical Advisory </a:t>
              </a:r>
              <a:r>
                <a:rPr lang="en-US" sz="1200" dirty="0" smtClean="0">
                  <a:solidFill>
                    <a:srgbClr val="1D427E"/>
                  </a:solidFill>
                  <a:latin typeface="Calibri" pitchFamily="34" charset="0"/>
                  <a:cs typeface="Calibri" pitchFamily="34" charset="0"/>
                </a:rPr>
                <a:t>Services</a:t>
              </a:r>
            </a:p>
            <a:p>
              <a:pPr marL="216000" indent="-216000" eaLnBrk="0" hangingPunct="0">
                <a:buSzPct val="110000"/>
                <a:buBlip>
                  <a:blip r:embed="rId3"/>
                </a:buBlip>
              </a:pPr>
              <a:r>
                <a:rPr lang="en-US" sz="1200" dirty="0">
                  <a:solidFill>
                    <a:srgbClr val="1D427E"/>
                  </a:solidFill>
                  <a:latin typeface="Calibri" pitchFamily="34" charset="0"/>
                  <a:cs typeface="Calibri" pitchFamily="34" charset="0"/>
                </a:rPr>
                <a:t>Project Management </a:t>
              </a:r>
              <a:r>
                <a:rPr lang="en-US" sz="1200" dirty="0" smtClean="0">
                  <a:solidFill>
                    <a:srgbClr val="1D427E"/>
                  </a:solidFill>
                  <a:latin typeface="Calibri" pitchFamily="34" charset="0"/>
                  <a:cs typeface="Calibri" pitchFamily="34" charset="0"/>
                </a:rPr>
                <a:t>Services</a:t>
              </a:r>
            </a:p>
          </p:txBody>
        </p:sp>
        <p:sp>
          <p:nvSpPr>
            <p:cNvPr id="26" name="17 - TextBox"/>
            <p:cNvSpPr txBox="1"/>
            <p:nvPr/>
          </p:nvSpPr>
          <p:spPr>
            <a:xfrm>
              <a:off x="1048734" y="2694652"/>
              <a:ext cx="2065692" cy="342306"/>
            </a:xfrm>
            <a:prstGeom prst="rect">
              <a:avLst/>
            </a:prstGeom>
            <a:noFill/>
          </p:spPr>
          <p:txBody>
            <a:bodyPr wrap="square" rtlCol="0" anchor="b">
              <a:spAutoFit/>
            </a:bodyPr>
            <a:lstStyle/>
            <a:p>
              <a:pPr algn="ctr"/>
              <a:r>
                <a:rPr lang="en-US" sz="1600" b="1" dirty="0">
                  <a:solidFill>
                    <a:schemeClr val="tx2"/>
                  </a:solidFill>
                  <a:latin typeface="Calibri" pitchFamily="34" charset="0"/>
                  <a:cs typeface="Calibri" pitchFamily="34" charset="0"/>
                </a:rPr>
                <a:t>Consulting Services</a:t>
              </a:r>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06" y="1637710"/>
            <a:ext cx="3131403" cy="193138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806" y="3898078"/>
            <a:ext cx="3131403" cy="2244305"/>
          </a:xfrm>
          <a:prstGeom prst="rect">
            <a:avLst/>
          </a:prstGeom>
        </p:spPr>
      </p:pic>
    </p:spTree>
    <p:extLst>
      <p:ext uri="{BB962C8B-B14F-4D97-AF65-F5344CB8AC3E}">
        <p14:creationId xmlns:p14="http://schemas.microsoft.com/office/powerpoint/2010/main" val="3362874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002060"/>
                </a:solidFill>
                <a:latin typeface="Calibri" pitchFamily="34" charset="0"/>
              </a:rPr>
              <a:t>Piraeus Bank Sustainability </a:t>
            </a:r>
            <a:r>
              <a:rPr lang="en-US" b="1" dirty="0" smtClean="0">
                <a:solidFill>
                  <a:srgbClr val="002060"/>
                </a:solidFill>
                <a:latin typeface="Calibri" pitchFamily="34" charset="0"/>
              </a:rPr>
              <a:t>Statement</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lang="en-US" dirty="0" smtClean="0"/>
              <a:t>05</a:t>
            </a:r>
            <a:endParaRPr lang="el-GR" dirty="0"/>
          </a:p>
        </p:txBody>
      </p:sp>
      <p:sp>
        <p:nvSpPr>
          <p:cNvPr id="5" name="Text Placeholder 4"/>
          <p:cNvSpPr>
            <a:spLocks noGrp="1"/>
          </p:cNvSpPr>
          <p:nvPr>
            <p:ph type="body" sz="quarter" idx="17"/>
          </p:nvPr>
        </p:nvSpPr>
        <p:spPr>
          <a:xfrm>
            <a:off x="4397230" y="314246"/>
            <a:ext cx="676215" cy="774918"/>
          </a:xfrm>
        </p:spPr>
        <p:txBody>
          <a:bodyPr/>
          <a:lstStyle/>
          <a:p>
            <a:r>
              <a:rPr lang="en-US" dirty="0" smtClean="0"/>
              <a:t>5.1</a:t>
            </a:r>
            <a:endParaRPr lang="el-GR" dirty="0"/>
          </a:p>
        </p:txBody>
      </p:sp>
      <p:sp>
        <p:nvSpPr>
          <p:cNvPr id="6" name="TextBox 5"/>
          <p:cNvSpPr txBox="1"/>
          <p:nvPr/>
        </p:nvSpPr>
        <p:spPr>
          <a:xfrm>
            <a:off x="1305940" y="2322606"/>
            <a:ext cx="6784935" cy="2062103"/>
          </a:xfrm>
          <a:prstGeom prst="rect">
            <a:avLst/>
          </a:prstGeom>
          <a:noFill/>
        </p:spPr>
        <p:txBody>
          <a:bodyPr wrap="square" rtlCol="0">
            <a:spAutoFit/>
          </a:bodyPr>
          <a:lstStyle/>
          <a:p>
            <a:r>
              <a:rPr lang="en-US" sz="1400" i="1" dirty="0">
                <a:solidFill>
                  <a:srgbClr val="002060"/>
                </a:solidFill>
                <a:latin typeface="Calibri" pitchFamily="34" charset="0"/>
              </a:rPr>
              <a:t>“We will also support and finance companies, institutions, organizations and projects which offer added value and which benefit people and the  environment by supporting deposit account holders and investors wishing to promote individual and corporate social responsibility in a sustainable society. </a:t>
            </a:r>
          </a:p>
          <a:p>
            <a:endParaRPr lang="en-US" sz="1400" i="1" dirty="0">
              <a:solidFill>
                <a:srgbClr val="002060"/>
              </a:solidFill>
              <a:latin typeface="Calibri" pitchFamily="34" charset="0"/>
            </a:endParaRPr>
          </a:p>
          <a:p>
            <a:r>
              <a:rPr lang="en-US" sz="1400" i="1" dirty="0">
                <a:solidFill>
                  <a:srgbClr val="002060"/>
                </a:solidFill>
                <a:latin typeface="Calibri" pitchFamily="34" charset="0"/>
              </a:rPr>
              <a:t>We want economic development to contribute to quality of life and to  focus on human dignity without jeopardizing  future environmental and social indices.”</a:t>
            </a:r>
            <a:endParaRPr lang="en-US" sz="1400" dirty="0">
              <a:solidFill>
                <a:srgbClr val="002060"/>
              </a:solidFill>
              <a:latin typeface="Calibri" pitchFamily="34" charset="0"/>
            </a:endParaRPr>
          </a:p>
          <a:p>
            <a:pPr eaLnBrk="0" hangingPunct="0"/>
            <a:endParaRPr lang="en-US" sz="1400" dirty="0">
              <a:solidFill>
                <a:srgbClr val="298536"/>
              </a:solidFill>
              <a:latin typeface="Calibri" pitchFamily="34" charset="0"/>
            </a:endParaRPr>
          </a:p>
          <a:p>
            <a:pPr algn="r" eaLnBrk="0" hangingPunct="0"/>
            <a:r>
              <a:rPr lang="en-US" sz="1100" i="1" dirty="0">
                <a:solidFill>
                  <a:srgbClr val="002060"/>
                </a:solidFill>
              </a:rPr>
              <a:t>Piraeus Bank Group Executive Committee, 7 June 2010</a:t>
            </a:r>
          </a:p>
        </p:txBody>
      </p:sp>
      <p:sp>
        <p:nvSpPr>
          <p:cNvPr id="2" name="TextBox 1"/>
          <p:cNvSpPr txBox="1"/>
          <p:nvPr/>
        </p:nvSpPr>
        <p:spPr>
          <a:xfrm>
            <a:off x="3792221" y="5618151"/>
            <a:ext cx="4476307" cy="400110"/>
          </a:xfrm>
          <a:prstGeom prst="rect">
            <a:avLst/>
          </a:prstGeom>
          <a:noFill/>
        </p:spPr>
        <p:txBody>
          <a:bodyPr wrap="square" rtlCol="0">
            <a:spAutoFit/>
          </a:bodyPr>
          <a:lstStyle/>
          <a:p>
            <a:pPr algn="r"/>
            <a:r>
              <a:rPr lang="en-US" sz="2000" i="1" dirty="0">
                <a:solidFill>
                  <a:srgbClr val="002060"/>
                </a:solidFill>
                <a:latin typeface="Calibri" pitchFamily="34" charset="0"/>
              </a:rPr>
              <a:t>THANK </a:t>
            </a:r>
            <a:r>
              <a:rPr lang="en-US" sz="2000" i="1" dirty="0" smtClean="0">
                <a:solidFill>
                  <a:srgbClr val="002060"/>
                </a:solidFill>
                <a:latin typeface="Calibri" pitchFamily="34" charset="0"/>
              </a:rPr>
              <a:t>YOU FOR YOUR ATTENTION !</a:t>
            </a:r>
            <a:endParaRPr lang="el-GR" sz="2000" i="1" dirty="0">
              <a:solidFill>
                <a:srgbClr val="002060"/>
              </a:solidFill>
              <a:latin typeface="Calibri" pitchFamily="34" charset="0"/>
            </a:endParaRPr>
          </a:p>
        </p:txBody>
      </p:sp>
    </p:spTree>
    <p:extLst>
      <p:ext uri="{BB962C8B-B14F-4D97-AF65-F5344CB8AC3E}">
        <p14:creationId xmlns:p14="http://schemas.microsoft.com/office/powerpoint/2010/main" val="3558969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Piraeus Banks’ Sustainable Development framework</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01</a:t>
            </a:r>
            <a:endParaRPr lang="el-GR" dirty="0"/>
          </a:p>
        </p:txBody>
      </p:sp>
      <p:sp>
        <p:nvSpPr>
          <p:cNvPr id="5" name="Text Placeholder 4"/>
          <p:cNvSpPr>
            <a:spLocks noGrp="1"/>
          </p:cNvSpPr>
          <p:nvPr>
            <p:ph type="body" sz="quarter" idx="17"/>
          </p:nvPr>
        </p:nvSpPr>
        <p:spPr/>
        <p:txBody>
          <a:bodyPr/>
          <a:lstStyle/>
          <a:p>
            <a:r>
              <a:rPr lang="en-US" dirty="0" smtClean="0"/>
              <a:t>1.1</a:t>
            </a:r>
            <a:endParaRPr lang="el-GR" dirty="0"/>
          </a:p>
        </p:txBody>
      </p:sp>
      <p:grpSp>
        <p:nvGrpSpPr>
          <p:cNvPr id="6" name="Group 5"/>
          <p:cNvGrpSpPr/>
          <p:nvPr/>
        </p:nvGrpSpPr>
        <p:grpSpPr>
          <a:xfrm>
            <a:off x="132392" y="1320329"/>
            <a:ext cx="9330567" cy="5161295"/>
            <a:chOff x="-242920" y="770779"/>
            <a:chExt cx="9409564" cy="5342217"/>
          </a:xfrm>
        </p:grpSpPr>
        <p:graphicFrame>
          <p:nvGraphicFramePr>
            <p:cNvPr id="7" name="Diagram 6"/>
            <p:cNvGraphicFramePr/>
            <p:nvPr/>
          </p:nvGraphicFramePr>
          <p:xfrm>
            <a:off x="728353" y="1143000"/>
            <a:ext cx="7684655" cy="4865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6564064" y="770779"/>
              <a:ext cx="2332842" cy="1433544"/>
            </a:xfrm>
            <a:prstGeom prst="rect">
              <a:avLst/>
            </a:prstGeom>
            <a:solidFill>
              <a:schemeClr val="bg2">
                <a:lumMod val="75000"/>
              </a:schemeClr>
            </a:solidFill>
            <a:ln>
              <a:solidFill>
                <a:schemeClr val="bg2">
                  <a:lumMod val="75000"/>
                </a:schemeClr>
              </a:solidFill>
            </a:ln>
          </p:spPr>
          <p:txBody>
            <a:bodyPr wrap="square" rtlCol="0">
              <a:spAutoFit/>
            </a:bodyPr>
            <a:lstStyle/>
            <a:p>
              <a:r>
                <a:rPr lang="en-US" sz="1400" b="1" dirty="0" smtClean="0">
                  <a:solidFill>
                    <a:srgbClr val="002060"/>
                  </a:solidFill>
                  <a:latin typeface="Calibri" pitchFamily="34" charset="0"/>
                  <a:cs typeface="Calibri" pitchFamily="34" charset="0"/>
                </a:rPr>
                <a:t>Social &amp; Environmental Components </a:t>
              </a:r>
              <a:endParaRPr lang="el-GR" sz="1400" b="1"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Health &amp; Insurance </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Legislation &amp; Regulations</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Climate Change</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Risk Management</a:t>
              </a:r>
              <a:endParaRPr lang="el-GR" sz="1400" b="0" dirty="0" smtClean="0">
                <a:solidFill>
                  <a:srgbClr val="002060"/>
                </a:solidFill>
                <a:latin typeface="Calibri" pitchFamily="34" charset="0"/>
                <a:cs typeface="Calibri" pitchFamily="34" charset="0"/>
              </a:endParaRPr>
            </a:p>
          </p:txBody>
        </p:sp>
        <p:sp>
          <p:nvSpPr>
            <p:cNvPr id="9" name="TextBox 8"/>
            <p:cNvSpPr txBox="1"/>
            <p:nvPr/>
          </p:nvSpPr>
          <p:spPr>
            <a:xfrm>
              <a:off x="6800436" y="4456457"/>
              <a:ext cx="2366208" cy="1656539"/>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r>
                <a:rPr lang="en-US" sz="1400" b="1" dirty="0" smtClean="0">
                  <a:solidFill>
                    <a:srgbClr val="002060"/>
                  </a:solidFill>
                  <a:latin typeface="Calibri" pitchFamily="34" charset="0"/>
                  <a:cs typeface="Calibri" pitchFamily="34" charset="0"/>
                </a:rPr>
                <a:t>Social &amp; Economic Components </a:t>
              </a:r>
              <a:endParaRPr lang="el-GR" sz="1400" b="1"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Jobs</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Education &amp; Development</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Entrepreneurship</a:t>
              </a:r>
            </a:p>
            <a:p>
              <a:pPr>
                <a:buFont typeface="Arial" pitchFamily="34" charset="0"/>
                <a:buChar char="•"/>
              </a:pPr>
              <a:r>
                <a:rPr lang="en-US" sz="1400" b="0" dirty="0" smtClean="0">
                  <a:solidFill>
                    <a:srgbClr val="002060"/>
                  </a:solidFill>
                  <a:latin typeface="Calibri" pitchFamily="34" charset="0"/>
                  <a:cs typeface="Calibri" pitchFamily="34" charset="0"/>
                </a:rPr>
                <a:t> Governance &amp; Society </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Financing</a:t>
              </a:r>
              <a:endParaRPr lang="el-GR" sz="1400" b="0" dirty="0" smtClean="0">
                <a:solidFill>
                  <a:srgbClr val="002060"/>
                </a:solidFill>
                <a:latin typeface="Calibri" pitchFamily="34" charset="0"/>
                <a:cs typeface="Calibri" pitchFamily="34" charset="0"/>
              </a:endParaRPr>
            </a:p>
          </p:txBody>
        </p:sp>
        <p:sp>
          <p:nvSpPr>
            <p:cNvPr id="10" name="TextBox 9"/>
            <p:cNvSpPr txBox="1"/>
            <p:nvPr/>
          </p:nvSpPr>
          <p:spPr>
            <a:xfrm>
              <a:off x="63175" y="4627632"/>
              <a:ext cx="2383655" cy="1210548"/>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sz="1400" b="1" dirty="0" smtClean="0">
                  <a:solidFill>
                    <a:srgbClr val="002060"/>
                  </a:solidFill>
                  <a:latin typeface="Calibri" pitchFamily="34" charset="0"/>
                  <a:cs typeface="Calibri" pitchFamily="34" charset="0"/>
                </a:rPr>
                <a:t>Environmental &amp; Economic Components</a:t>
              </a:r>
              <a:endParaRPr lang="el-GR" sz="1400" b="1"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Natural Resources Efficiency</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Energy Efficiency</a:t>
              </a:r>
              <a:endParaRPr lang="el-GR" sz="1400" b="0" dirty="0" smtClean="0">
                <a:solidFill>
                  <a:srgbClr val="002060"/>
                </a:solidFill>
                <a:latin typeface="Calibri" pitchFamily="34" charset="0"/>
                <a:cs typeface="Calibri" pitchFamily="34" charset="0"/>
              </a:endParaRPr>
            </a:p>
            <a:p>
              <a:pPr>
                <a:buFont typeface="Arial" pitchFamily="34" charset="0"/>
                <a:buChar char="•"/>
              </a:pPr>
              <a:r>
                <a:rPr lang="en-US" sz="1400" b="0" dirty="0" smtClean="0">
                  <a:solidFill>
                    <a:srgbClr val="002060"/>
                  </a:solidFill>
                  <a:latin typeface="Calibri" pitchFamily="34" charset="0"/>
                  <a:cs typeface="Calibri" pitchFamily="34" charset="0"/>
                </a:rPr>
                <a:t> Energy Security</a:t>
              </a:r>
              <a:endParaRPr lang="el-GR" sz="1400" b="0" dirty="0" smtClean="0">
                <a:solidFill>
                  <a:srgbClr val="002060"/>
                </a:solidFill>
                <a:latin typeface="Calibri" pitchFamily="34" charset="0"/>
                <a:cs typeface="Calibri" pitchFamily="34" charset="0"/>
              </a:endParaRPr>
            </a:p>
          </p:txBody>
        </p:sp>
        <p:sp>
          <p:nvSpPr>
            <p:cNvPr id="11" name="TextBox 10"/>
            <p:cNvSpPr txBox="1"/>
            <p:nvPr/>
          </p:nvSpPr>
          <p:spPr>
            <a:xfrm>
              <a:off x="-242920" y="954998"/>
              <a:ext cx="2242777" cy="1433544"/>
            </a:xfrm>
            <a:prstGeom prst="rect">
              <a:avLst/>
            </a:prstGeom>
            <a:solidFill>
              <a:schemeClr val="tx2">
                <a:lumMod val="20000"/>
                <a:lumOff val="80000"/>
              </a:schemeClr>
            </a:solidFill>
            <a:ln>
              <a:solidFill>
                <a:schemeClr val="accent1">
                  <a:lumMod val="40000"/>
                  <a:lumOff val="60000"/>
                </a:schemeClr>
              </a:solidFill>
            </a:ln>
            <a:effectLst>
              <a:innerShdw blurRad="114300">
                <a:schemeClr val="tx2"/>
              </a:innerShdw>
            </a:effectLst>
          </p:spPr>
          <p:txBody>
            <a:bodyPr wrap="square" rtlCol="0">
              <a:spAutoFit/>
            </a:bodyPr>
            <a:lstStyle/>
            <a:p>
              <a:r>
                <a:rPr lang="en-US" sz="1400" b="1" dirty="0" smtClean="0">
                  <a:solidFill>
                    <a:srgbClr val="002060"/>
                  </a:solidFill>
                  <a:latin typeface="Calibri" pitchFamily="34" charset="0"/>
                  <a:cs typeface="Calibri" pitchFamily="34" charset="0"/>
                </a:rPr>
                <a:t>Sustainable Development</a:t>
              </a:r>
              <a:endParaRPr lang="el-GR" sz="1400" b="1" dirty="0" smtClean="0">
                <a:solidFill>
                  <a:srgbClr val="002060"/>
                </a:solidFill>
                <a:latin typeface="Calibri" pitchFamily="34" charset="0"/>
                <a:cs typeface="Calibri" pitchFamily="34" charset="0"/>
              </a:endParaRPr>
            </a:p>
            <a:p>
              <a:r>
                <a:rPr lang="en-US" sz="1400" dirty="0">
                  <a:solidFill>
                    <a:srgbClr val="002060"/>
                  </a:solidFill>
                  <a:latin typeface="Calibri" pitchFamily="34" charset="0"/>
                  <a:cs typeface="Calibri" pitchFamily="34" charset="0"/>
                </a:rPr>
                <a:t>An integrated approach to environmental, social and economic issues that leads to long-term, sustainable profitable growth </a:t>
              </a:r>
              <a:endParaRPr lang="el-GR" sz="1400" b="0" dirty="0" smtClean="0">
                <a:solidFill>
                  <a:srgbClr val="002060"/>
                </a:solidFill>
                <a:latin typeface="Calibri" pitchFamily="34" charset="0"/>
                <a:cs typeface="Calibri" pitchFamily="34" charset="0"/>
              </a:endParaRPr>
            </a:p>
          </p:txBody>
        </p:sp>
        <p:sp>
          <p:nvSpPr>
            <p:cNvPr id="12" name="Left-Right Arrow 11"/>
            <p:cNvSpPr/>
            <p:nvPr/>
          </p:nvSpPr>
          <p:spPr>
            <a:xfrm rot="3777296">
              <a:off x="2987421" y="4144424"/>
              <a:ext cx="547452" cy="306119"/>
            </a:xfrm>
            <a:prstGeom prst="leftRightArrow">
              <a:avLst>
                <a:gd name="adj1" fmla="val 25301"/>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latin typeface="Calibri" pitchFamily="34" charset="0"/>
                <a:cs typeface="Calibri" pitchFamily="34" charset="0"/>
              </a:endParaRPr>
            </a:p>
          </p:txBody>
        </p:sp>
        <p:sp>
          <p:nvSpPr>
            <p:cNvPr id="13" name="Left-Right Arrow 12"/>
            <p:cNvSpPr/>
            <p:nvPr/>
          </p:nvSpPr>
          <p:spPr>
            <a:xfrm>
              <a:off x="4225532" y="1643050"/>
              <a:ext cx="533680" cy="313000"/>
            </a:xfrm>
            <a:prstGeom prst="leftRightArrow">
              <a:avLst>
                <a:gd name="adj1" fmla="val 25301"/>
                <a:gd name="adj2"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latin typeface="Calibri" pitchFamily="34" charset="0"/>
                <a:cs typeface="Calibri" pitchFamily="34" charset="0"/>
              </a:endParaRPr>
            </a:p>
          </p:txBody>
        </p:sp>
        <p:sp>
          <p:nvSpPr>
            <p:cNvPr id="14" name="Left-Right Arrow 13"/>
            <p:cNvSpPr/>
            <p:nvPr/>
          </p:nvSpPr>
          <p:spPr>
            <a:xfrm rot="18279084">
              <a:off x="5439392" y="4158247"/>
              <a:ext cx="547750" cy="306119"/>
            </a:xfrm>
            <a:prstGeom prst="leftRightArrow">
              <a:avLst>
                <a:gd name="adj1" fmla="val 25301"/>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Sustainability Timeline</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01</a:t>
            </a:r>
            <a:endParaRPr lang="el-GR" dirty="0"/>
          </a:p>
        </p:txBody>
      </p:sp>
      <p:sp>
        <p:nvSpPr>
          <p:cNvPr id="5" name="Text Placeholder 4"/>
          <p:cNvSpPr>
            <a:spLocks noGrp="1"/>
          </p:cNvSpPr>
          <p:nvPr>
            <p:ph type="body" sz="quarter" idx="17"/>
          </p:nvPr>
        </p:nvSpPr>
        <p:spPr/>
        <p:txBody>
          <a:bodyPr/>
          <a:lstStyle/>
          <a:p>
            <a:r>
              <a:rPr lang="en-US" dirty="0" smtClean="0"/>
              <a:t>1.3</a:t>
            </a:r>
            <a:endParaRPr lang="el-GR" dirty="0"/>
          </a:p>
        </p:txBody>
      </p:sp>
      <p:graphicFrame>
        <p:nvGraphicFramePr>
          <p:cNvPr id="6" name="Diagram 5"/>
          <p:cNvGraphicFramePr/>
          <p:nvPr/>
        </p:nvGraphicFramePr>
        <p:xfrm>
          <a:off x="-1102723" y="1438065"/>
          <a:ext cx="11510732" cy="4750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p:nvPr/>
        </p:nvCxnSpPr>
        <p:spPr>
          <a:xfrm>
            <a:off x="329574" y="4795217"/>
            <a:ext cx="9288000" cy="1588"/>
          </a:xfrm>
          <a:prstGeom prst="straightConnector1">
            <a:avLst/>
          </a:prstGeom>
          <a:ln w="19050">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85842" y="2307259"/>
            <a:ext cx="765543" cy="677108"/>
          </a:xfrm>
          <a:prstGeom prst="rect">
            <a:avLst/>
          </a:prstGeom>
          <a:solidFill>
            <a:schemeClr val="accent1">
              <a:lumMod val="40000"/>
              <a:lumOff val="60000"/>
            </a:schemeClr>
          </a:solidFill>
        </p:spPr>
        <p:txBody>
          <a:bodyPr wrap="square" rtlCol="0" anchor="ctr">
            <a:spAutoFit/>
          </a:bodyPr>
          <a:lstStyle/>
          <a:p>
            <a:pPr algn="r"/>
            <a:endParaRPr lang="en-US" dirty="0" smtClean="0">
              <a:ln>
                <a:solidFill>
                  <a:schemeClr val="accent1">
                    <a:lumMod val="20000"/>
                    <a:lumOff val="80000"/>
                  </a:schemeClr>
                </a:solidFill>
              </a:ln>
              <a:latin typeface="Calibri" pitchFamily="34" charset="0"/>
              <a:cs typeface="Calibri" pitchFamily="34" charset="0"/>
            </a:endParaRPr>
          </a:p>
          <a:p>
            <a:pPr algn="r"/>
            <a:endParaRPr lang="el-GR" dirty="0" smtClean="0">
              <a:ln>
                <a:solidFill>
                  <a:schemeClr val="accent1">
                    <a:lumMod val="20000"/>
                    <a:lumOff val="80000"/>
                  </a:schemeClr>
                </a:solidFill>
              </a:ln>
              <a:latin typeface="Calibri" pitchFamily="34" charset="0"/>
              <a:cs typeface="Calibri" pitchFamily="34" charset="0"/>
            </a:endParaRPr>
          </a:p>
        </p:txBody>
      </p:sp>
      <p:graphicFrame>
        <p:nvGraphicFramePr>
          <p:cNvPr id="9" name="Table 8"/>
          <p:cNvGraphicFramePr>
            <a:graphicFrameLocks noGrp="1"/>
          </p:cNvGraphicFramePr>
          <p:nvPr/>
        </p:nvGraphicFramePr>
        <p:xfrm>
          <a:off x="276413" y="4837749"/>
          <a:ext cx="9611865" cy="370840"/>
        </p:xfrm>
        <a:graphic>
          <a:graphicData uri="http://schemas.openxmlformats.org/drawingml/2006/table">
            <a:tbl>
              <a:tblPr firstRow="1" bandRow="1">
                <a:tableStyleId>{5C22544A-7EE6-4342-B048-85BDC9FD1C3A}</a:tableStyleId>
              </a:tblPr>
              <a:tblGrid>
                <a:gridCol w="744313"/>
                <a:gridCol w="850604"/>
                <a:gridCol w="861237"/>
                <a:gridCol w="829340"/>
                <a:gridCol w="903767"/>
                <a:gridCol w="850605"/>
                <a:gridCol w="850605"/>
                <a:gridCol w="733646"/>
                <a:gridCol w="850605"/>
                <a:gridCol w="733646"/>
                <a:gridCol w="1403497"/>
              </a:tblGrid>
              <a:tr h="370840">
                <a:tc>
                  <a:txBody>
                    <a:bodyPr/>
                    <a:lstStyle/>
                    <a:p>
                      <a:pPr algn="l"/>
                      <a:r>
                        <a:rPr lang="en-US" sz="1400" b="1" dirty="0" smtClean="0">
                          <a:solidFill>
                            <a:srgbClr val="002060"/>
                          </a:solidFill>
                        </a:rPr>
                        <a:t>2004</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2005</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2006</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2007</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2008</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2009</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2010</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2011</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2012</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2013</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b="1" dirty="0" smtClean="0">
                          <a:solidFill>
                            <a:srgbClr val="002060"/>
                          </a:solidFill>
                        </a:rPr>
                        <a:t>2014     2015</a:t>
                      </a:r>
                      <a:endParaRPr lang="el-GR" sz="1400" b="1" dirty="0">
                        <a:solidFill>
                          <a:srgbClr val="00206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0" name="Straight Arrow Connector 9"/>
          <p:cNvCxnSpPr/>
          <p:nvPr/>
        </p:nvCxnSpPr>
        <p:spPr>
          <a:xfrm rot="5400000">
            <a:off x="-2185020" y="3928730"/>
            <a:ext cx="4986670" cy="1588"/>
          </a:xfrm>
          <a:prstGeom prst="straightConnector1">
            <a:avLst/>
          </a:prstGeom>
          <a:ln w="19050">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55147" y="5124919"/>
            <a:ext cx="978220" cy="1015663"/>
          </a:xfrm>
          <a:prstGeom prst="rect">
            <a:avLst/>
          </a:prstGeom>
        </p:spPr>
        <p:txBody>
          <a:bodyPr wrap="square">
            <a:spAutoFit/>
          </a:bodyPr>
          <a:lstStyle/>
          <a:p>
            <a:r>
              <a:rPr lang="en-US" sz="1000" dirty="0" smtClean="0">
                <a:latin typeface="Calibri" pitchFamily="34" charset="0"/>
                <a:cs typeface="Calibri" pitchFamily="34" charset="0"/>
              </a:rPr>
              <a:t>Approval of the </a:t>
            </a:r>
            <a:r>
              <a:rPr lang="en-US" sz="1000" b="1" dirty="0" smtClean="0">
                <a:latin typeface="Calibri" pitchFamily="34" charset="0"/>
                <a:cs typeface="Calibri" pitchFamily="34" charset="0"/>
              </a:rPr>
              <a:t>Environmental Management Policy </a:t>
            </a:r>
            <a:r>
              <a:rPr lang="en-US" sz="1000" dirty="0" smtClean="0">
                <a:latin typeface="Calibri" pitchFamily="34" charset="0"/>
                <a:cs typeface="Calibri" pitchFamily="34" charset="0"/>
              </a:rPr>
              <a:t>by the </a:t>
            </a:r>
            <a:r>
              <a:rPr lang="en-US" sz="1000" dirty="0" err="1" smtClean="0">
                <a:latin typeface="Calibri" pitchFamily="34" charset="0"/>
                <a:cs typeface="Calibri" pitchFamily="34" charset="0"/>
              </a:rPr>
              <a:t>BoD</a:t>
            </a:r>
            <a:endParaRPr lang="el-GR" sz="1000" dirty="0">
              <a:latin typeface="Calibri" pitchFamily="34" charset="0"/>
              <a:cs typeface="Calibri" pitchFamily="34" charset="0"/>
            </a:endParaRPr>
          </a:p>
        </p:txBody>
      </p:sp>
      <p:sp>
        <p:nvSpPr>
          <p:cNvPr id="12" name="Rectangle 11"/>
          <p:cNvSpPr/>
          <p:nvPr/>
        </p:nvSpPr>
        <p:spPr>
          <a:xfrm>
            <a:off x="243722" y="4060396"/>
            <a:ext cx="972000" cy="707886"/>
          </a:xfrm>
          <a:prstGeom prst="rect">
            <a:avLst/>
          </a:prstGeom>
        </p:spPr>
        <p:txBody>
          <a:bodyPr wrap="square">
            <a:spAutoFit/>
          </a:bodyPr>
          <a:lstStyle/>
          <a:p>
            <a:r>
              <a:rPr lang="en-US" sz="1000" dirty="0" smtClean="0">
                <a:latin typeface="Calibri" pitchFamily="34" charset="0"/>
                <a:cs typeface="Calibri" pitchFamily="34" charset="0"/>
              </a:rPr>
              <a:t>Establishment of the </a:t>
            </a:r>
            <a:r>
              <a:rPr lang="en-US" sz="1000" b="1" dirty="0" smtClean="0">
                <a:latin typeface="Calibri" pitchFamily="34" charset="0"/>
                <a:cs typeface="Calibri" pitchFamily="34" charset="0"/>
              </a:rPr>
              <a:t>Environment Unit </a:t>
            </a:r>
            <a:endParaRPr lang="el-GR" sz="1000" b="1" dirty="0">
              <a:latin typeface="Calibri" pitchFamily="34" charset="0"/>
              <a:cs typeface="Calibri" pitchFamily="34" charset="0"/>
            </a:endParaRPr>
          </a:p>
        </p:txBody>
      </p:sp>
      <p:sp>
        <p:nvSpPr>
          <p:cNvPr id="13" name="Rectangle 12"/>
          <p:cNvSpPr/>
          <p:nvPr/>
        </p:nvSpPr>
        <p:spPr>
          <a:xfrm>
            <a:off x="1098759" y="3811453"/>
            <a:ext cx="953312" cy="861774"/>
          </a:xfrm>
          <a:prstGeom prst="rect">
            <a:avLst/>
          </a:prstGeom>
        </p:spPr>
        <p:txBody>
          <a:bodyPr wrap="square">
            <a:spAutoFit/>
          </a:bodyPr>
          <a:lstStyle/>
          <a:p>
            <a:r>
              <a:rPr lang="en-US" sz="1000" dirty="0" smtClean="0">
                <a:latin typeface="Calibri" pitchFamily="34" charset="0"/>
                <a:cs typeface="Calibri" pitchFamily="34" charset="0"/>
              </a:rPr>
              <a:t>First Annual Corporate Responsibility Report of Piraeus Bank </a:t>
            </a:r>
            <a:endParaRPr lang="el-GR" sz="1000" dirty="0">
              <a:latin typeface="Calibri" pitchFamily="34" charset="0"/>
              <a:cs typeface="Calibri" pitchFamily="34" charset="0"/>
            </a:endParaRPr>
          </a:p>
        </p:txBody>
      </p:sp>
      <p:sp>
        <p:nvSpPr>
          <p:cNvPr id="14" name="TextBox 13"/>
          <p:cNvSpPr txBox="1"/>
          <p:nvPr/>
        </p:nvSpPr>
        <p:spPr>
          <a:xfrm rot="16200000">
            <a:off x="-1313146" y="2695164"/>
            <a:ext cx="2902672" cy="384721"/>
          </a:xfrm>
          <a:prstGeom prst="rect">
            <a:avLst/>
          </a:prstGeom>
          <a:noFill/>
        </p:spPr>
        <p:txBody>
          <a:bodyPr wrap="square" rtlCol="0" anchor="ctr">
            <a:spAutoFit/>
          </a:bodyPr>
          <a:lstStyle/>
          <a:p>
            <a:pPr algn="r"/>
            <a:r>
              <a:rPr lang="en-US" dirty="0" smtClean="0">
                <a:latin typeface="Calibri" pitchFamily="34" charset="0"/>
                <a:cs typeface="Calibri" pitchFamily="34" charset="0"/>
              </a:rPr>
              <a:t>Positive Impact</a:t>
            </a:r>
            <a:endParaRPr lang="el-GR" dirty="0" smtClean="0">
              <a:latin typeface="Calibri" pitchFamily="34" charset="0"/>
              <a:cs typeface="Calibri" pitchFamily="34" charset="0"/>
            </a:endParaRPr>
          </a:p>
        </p:txBody>
      </p:sp>
      <p:sp>
        <p:nvSpPr>
          <p:cNvPr id="15" name="Rectangle 14"/>
          <p:cNvSpPr/>
          <p:nvPr/>
        </p:nvSpPr>
        <p:spPr>
          <a:xfrm>
            <a:off x="2671757" y="3779554"/>
            <a:ext cx="1070896" cy="861774"/>
          </a:xfrm>
          <a:prstGeom prst="rect">
            <a:avLst/>
          </a:prstGeom>
        </p:spPr>
        <p:txBody>
          <a:bodyPr wrap="square">
            <a:spAutoFit/>
          </a:bodyPr>
          <a:lstStyle/>
          <a:p>
            <a:r>
              <a:rPr lang="en-US" sz="1000" dirty="0" smtClean="0">
                <a:latin typeface="Calibri" pitchFamily="34" charset="0"/>
                <a:cs typeface="Calibri" pitchFamily="34" charset="0"/>
              </a:rPr>
              <a:t>First Green Banking product for private individuals and businesses.</a:t>
            </a:r>
            <a:endParaRPr lang="el-GR" sz="1000" dirty="0">
              <a:latin typeface="Calibri" pitchFamily="34" charset="0"/>
              <a:cs typeface="Calibri" pitchFamily="34" charset="0"/>
            </a:endParaRPr>
          </a:p>
        </p:txBody>
      </p:sp>
      <p:sp>
        <p:nvSpPr>
          <p:cNvPr id="16" name="Rectangle 15"/>
          <p:cNvSpPr/>
          <p:nvPr/>
        </p:nvSpPr>
        <p:spPr>
          <a:xfrm>
            <a:off x="2682390" y="3014068"/>
            <a:ext cx="964571" cy="707886"/>
          </a:xfrm>
          <a:prstGeom prst="rect">
            <a:avLst/>
          </a:prstGeom>
        </p:spPr>
        <p:txBody>
          <a:bodyPr wrap="square">
            <a:spAutoFit/>
          </a:bodyPr>
          <a:lstStyle/>
          <a:p>
            <a:r>
              <a:rPr lang="en-US" sz="1000" dirty="0" smtClean="0">
                <a:latin typeface="Calibri" pitchFamily="34" charset="0"/>
                <a:cs typeface="Calibri" pitchFamily="34" charset="0"/>
              </a:rPr>
              <a:t>Corporate Responsibility Committee of the Bank.</a:t>
            </a:r>
            <a:endParaRPr lang="el-GR" sz="1000" dirty="0">
              <a:latin typeface="Calibri" pitchFamily="34" charset="0"/>
              <a:cs typeface="Calibri" pitchFamily="34" charset="0"/>
            </a:endParaRPr>
          </a:p>
        </p:txBody>
      </p:sp>
      <p:sp>
        <p:nvSpPr>
          <p:cNvPr id="17" name="Rectangle 16"/>
          <p:cNvSpPr/>
          <p:nvPr/>
        </p:nvSpPr>
        <p:spPr>
          <a:xfrm>
            <a:off x="3554262" y="5113712"/>
            <a:ext cx="1000849" cy="1169551"/>
          </a:xfrm>
          <a:prstGeom prst="rect">
            <a:avLst/>
          </a:prstGeom>
        </p:spPr>
        <p:txBody>
          <a:bodyPr wrap="square">
            <a:spAutoFit/>
          </a:bodyPr>
          <a:lstStyle/>
          <a:p>
            <a:r>
              <a:rPr lang="en-US" sz="1000" b="1" dirty="0" smtClean="0">
                <a:latin typeface="Calibri" pitchFamily="34" charset="0"/>
                <a:cs typeface="Calibri" pitchFamily="34" charset="0"/>
              </a:rPr>
              <a:t>Environmental clauses </a:t>
            </a:r>
            <a:r>
              <a:rPr lang="en-US" sz="1000" dirty="0" smtClean="0">
                <a:latin typeface="Calibri" pitchFamily="34" charset="0"/>
                <a:cs typeface="Calibri" pitchFamily="34" charset="0"/>
              </a:rPr>
              <a:t>incorporated in the Bank’s amended Articles of Association</a:t>
            </a:r>
            <a:endParaRPr lang="el-GR" sz="1000" dirty="0">
              <a:latin typeface="Calibri" pitchFamily="34" charset="0"/>
              <a:cs typeface="Calibri" pitchFamily="34" charset="0"/>
            </a:endParaRPr>
          </a:p>
        </p:txBody>
      </p:sp>
      <p:sp>
        <p:nvSpPr>
          <p:cNvPr id="18" name="Rectangle 17"/>
          <p:cNvSpPr/>
          <p:nvPr/>
        </p:nvSpPr>
        <p:spPr>
          <a:xfrm>
            <a:off x="4391235" y="3094066"/>
            <a:ext cx="935663" cy="1015663"/>
          </a:xfrm>
          <a:prstGeom prst="rect">
            <a:avLst/>
          </a:prstGeom>
        </p:spPr>
        <p:txBody>
          <a:bodyPr wrap="square">
            <a:spAutoFit/>
          </a:bodyPr>
          <a:lstStyle/>
          <a:p>
            <a:r>
              <a:rPr lang="en-US" sz="1000" dirty="0" smtClean="0">
                <a:latin typeface="Calibri" pitchFamily="34" charset="0"/>
                <a:cs typeface="Calibri" pitchFamily="34" charset="0"/>
              </a:rPr>
              <a:t>Design of new green products for businesses and individuals. </a:t>
            </a:r>
            <a:endParaRPr lang="el-GR" sz="1000" dirty="0">
              <a:latin typeface="Calibri" pitchFamily="34" charset="0"/>
              <a:cs typeface="Calibri" pitchFamily="34" charset="0"/>
            </a:endParaRPr>
          </a:p>
        </p:txBody>
      </p:sp>
      <p:sp>
        <p:nvSpPr>
          <p:cNvPr id="19" name="Rectangle 18"/>
          <p:cNvSpPr/>
          <p:nvPr/>
        </p:nvSpPr>
        <p:spPr>
          <a:xfrm>
            <a:off x="4369970" y="1935148"/>
            <a:ext cx="1044000" cy="1169551"/>
          </a:xfrm>
          <a:prstGeom prst="rect">
            <a:avLst/>
          </a:prstGeom>
        </p:spPr>
        <p:txBody>
          <a:bodyPr wrap="square">
            <a:spAutoFit/>
          </a:bodyPr>
          <a:lstStyle/>
          <a:p>
            <a:r>
              <a:rPr lang="en-US" sz="1000" dirty="0" smtClean="0">
                <a:latin typeface="Calibri" pitchFamily="34" charset="0"/>
                <a:cs typeface="Calibri" pitchFamily="34" charset="0"/>
              </a:rPr>
              <a:t>Evolution of Piraeus Bank’s subsidiary, </a:t>
            </a:r>
            <a:r>
              <a:rPr lang="en-US" sz="1000" b="1" dirty="0" smtClean="0">
                <a:latin typeface="Calibri" pitchFamily="34" charset="0"/>
                <a:cs typeface="Calibri" pitchFamily="34" charset="0"/>
              </a:rPr>
              <a:t>ETVA VIPE</a:t>
            </a:r>
            <a:r>
              <a:rPr lang="en-US" sz="1000" dirty="0" smtClean="0">
                <a:latin typeface="Calibri" pitchFamily="34" charset="0"/>
                <a:cs typeface="Calibri" pitchFamily="34" charset="0"/>
              </a:rPr>
              <a:t>, to an R&amp;D center for green investments and practices. </a:t>
            </a:r>
            <a:endParaRPr lang="el-GR" sz="1000" dirty="0">
              <a:latin typeface="Calibri" pitchFamily="34" charset="0"/>
              <a:cs typeface="Calibri" pitchFamily="34" charset="0"/>
            </a:endParaRPr>
          </a:p>
        </p:txBody>
      </p:sp>
      <p:sp>
        <p:nvSpPr>
          <p:cNvPr id="20" name="Rectangle 19"/>
          <p:cNvSpPr/>
          <p:nvPr/>
        </p:nvSpPr>
        <p:spPr>
          <a:xfrm>
            <a:off x="5225906" y="5124919"/>
            <a:ext cx="972000" cy="1323439"/>
          </a:xfrm>
          <a:prstGeom prst="rect">
            <a:avLst/>
          </a:prstGeom>
        </p:spPr>
        <p:txBody>
          <a:bodyPr wrap="square">
            <a:spAutoFit/>
          </a:bodyPr>
          <a:lstStyle/>
          <a:p>
            <a:r>
              <a:rPr lang="en-US" sz="1000" dirty="0" smtClean="0">
                <a:latin typeface="Calibri" pitchFamily="34" charset="0"/>
                <a:cs typeface="Calibri" pitchFamily="34" charset="0"/>
              </a:rPr>
              <a:t>Revised </a:t>
            </a:r>
            <a:r>
              <a:rPr lang="en-US" sz="1000" b="1" dirty="0" smtClean="0">
                <a:latin typeface="Calibri" pitchFamily="34" charset="0"/>
                <a:cs typeface="Calibri" pitchFamily="34" charset="0"/>
              </a:rPr>
              <a:t>Environmental Policy </a:t>
            </a:r>
            <a:r>
              <a:rPr lang="en-US" sz="1000" dirty="0" smtClean="0">
                <a:latin typeface="Calibri" pitchFamily="34" charset="0"/>
                <a:cs typeface="Calibri" pitchFamily="34" charset="0"/>
              </a:rPr>
              <a:t>and the </a:t>
            </a:r>
            <a:r>
              <a:rPr lang="en-US" sz="1000" b="1" dirty="0" smtClean="0">
                <a:latin typeface="Calibri" pitchFamily="34" charset="0"/>
                <a:cs typeface="Calibri" pitchFamily="34" charset="0"/>
              </a:rPr>
              <a:t>Climate Change Strategy </a:t>
            </a:r>
            <a:r>
              <a:rPr lang="en-US" sz="1000" dirty="0" smtClean="0">
                <a:latin typeface="Calibri" pitchFamily="34" charset="0"/>
                <a:cs typeface="Calibri" pitchFamily="34" charset="0"/>
              </a:rPr>
              <a:t>approved by the </a:t>
            </a:r>
            <a:r>
              <a:rPr lang="en-US" sz="1000" dirty="0" err="1" smtClean="0">
                <a:latin typeface="Calibri" pitchFamily="34" charset="0"/>
                <a:cs typeface="Calibri" pitchFamily="34" charset="0"/>
              </a:rPr>
              <a:t>BoD</a:t>
            </a:r>
            <a:r>
              <a:rPr lang="en-US" sz="1000" dirty="0" smtClean="0">
                <a:latin typeface="Calibri" pitchFamily="34" charset="0"/>
                <a:cs typeface="Calibri" pitchFamily="34" charset="0"/>
              </a:rPr>
              <a:t> </a:t>
            </a:r>
            <a:endParaRPr lang="el-GR" sz="1000" b="1" dirty="0">
              <a:latin typeface="Calibri" pitchFamily="34" charset="0"/>
              <a:cs typeface="Calibri" pitchFamily="34" charset="0"/>
            </a:endParaRPr>
          </a:p>
        </p:txBody>
      </p:sp>
      <p:sp>
        <p:nvSpPr>
          <p:cNvPr id="21" name="Rectangle 20"/>
          <p:cNvSpPr/>
          <p:nvPr/>
        </p:nvSpPr>
        <p:spPr>
          <a:xfrm>
            <a:off x="5294998" y="2583649"/>
            <a:ext cx="999450" cy="1015663"/>
          </a:xfrm>
          <a:prstGeom prst="rect">
            <a:avLst/>
          </a:prstGeom>
        </p:spPr>
        <p:txBody>
          <a:bodyPr wrap="square">
            <a:spAutoFit/>
          </a:bodyPr>
          <a:lstStyle/>
          <a:p>
            <a:r>
              <a:rPr lang="en-US" sz="1000" dirty="0" smtClean="0">
                <a:latin typeface="Calibri" pitchFamily="34" charset="0"/>
                <a:cs typeface="Calibri" pitchFamily="34" charset="0"/>
              </a:rPr>
              <a:t>Appointment of a </a:t>
            </a:r>
            <a:r>
              <a:rPr lang="en-US" sz="1000" dirty="0" err="1" smtClean="0">
                <a:latin typeface="Calibri" pitchFamily="34" charset="0"/>
                <a:cs typeface="Calibri" pitchFamily="34" charset="0"/>
              </a:rPr>
              <a:t>BoD</a:t>
            </a:r>
            <a:r>
              <a:rPr lang="en-US" sz="1000" dirty="0" smtClean="0">
                <a:latin typeface="Calibri" pitchFamily="34" charset="0"/>
                <a:cs typeface="Calibri" pitchFamily="34" charset="0"/>
              </a:rPr>
              <a:t> member as responsible for environmental issues</a:t>
            </a:r>
            <a:endParaRPr lang="el-GR" sz="1000" dirty="0">
              <a:latin typeface="Calibri" pitchFamily="34" charset="0"/>
              <a:cs typeface="Calibri" pitchFamily="34" charset="0"/>
            </a:endParaRPr>
          </a:p>
        </p:txBody>
      </p:sp>
      <p:sp>
        <p:nvSpPr>
          <p:cNvPr id="22" name="Rectangle 21"/>
          <p:cNvSpPr/>
          <p:nvPr/>
        </p:nvSpPr>
        <p:spPr>
          <a:xfrm>
            <a:off x="6845026" y="3152527"/>
            <a:ext cx="972000" cy="1631216"/>
          </a:xfrm>
          <a:prstGeom prst="rect">
            <a:avLst/>
          </a:prstGeom>
        </p:spPr>
        <p:txBody>
          <a:bodyPr wrap="square">
            <a:spAutoFit/>
          </a:bodyPr>
          <a:lstStyle/>
          <a:p>
            <a:r>
              <a:rPr lang="en-US" sz="1000" dirty="0" smtClean="0">
                <a:latin typeface="Calibri" pitchFamily="34" charset="0"/>
                <a:cs typeface="Calibri" pitchFamily="34" charset="0"/>
              </a:rPr>
              <a:t>Gradual incorporation of newly acquired banks’ facilities in Piraeus Bank’s Environmental Management System</a:t>
            </a:r>
            <a:endParaRPr lang="el-GR" sz="1000" dirty="0">
              <a:latin typeface="Calibri" pitchFamily="34" charset="0"/>
              <a:cs typeface="Calibri" pitchFamily="34" charset="0"/>
            </a:endParaRPr>
          </a:p>
        </p:txBody>
      </p:sp>
      <p:sp>
        <p:nvSpPr>
          <p:cNvPr id="23" name="Rectangle 22"/>
          <p:cNvSpPr/>
          <p:nvPr/>
        </p:nvSpPr>
        <p:spPr>
          <a:xfrm>
            <a:off x="7680125" y="4014612"/>
            <a:ext cx="964575" cy="707886"/>
          </a:xfrm>
          <a:prstGeom prst="rect">
            <a:avLst/>
          </a:prstGeom>
        </p:spPr>
        <p:txBody>
          <a:bodyPr wrap="square">
            <a:spAutoFit/>
          </a:bodyPr>
          <a:lstStyle/>
          <a:p>
            <a:r>
              <a:rPr lang="en-US" sz="1000" dirty="0" smtClean="0">
                <a:latin typeface="Calibri" pitchFamily="34" charset="0"/>
                <a:cs typeface="Calibri" pitchFamily="34" charset="0"/>
              </a:rPr>
              <a:t>Business and Biodiversity (EU co-funded project)</a:t>
            </a:r>
            <a:endParaRPr lang="el-GR" sz="1000" dirty="0">
              <a:latin typeface="Calibri" pitchFamily="34" charset="0"/>
              <a:cs typeface="Calibri" pitchFamily="34" charset="0"/>
            </a:endParaRPr>
          </a:p>
        </p:txBody>
      </p:sp>
      <p:sp>
        <p:nvSpPr>
          <p:cNvPr id="24" name="Rectangle 23"/>
          <p:cNvSpPr/>
          <p:nvPr/>
        </p:nvSpPr>
        <p:spPr>
          <a:xfrm>
            <a:off x="8445711" y="5123525"/>
            <a:ext cx="942822" cy="1015663"/>
          </a:xfrm>
          <a:prstGeom prst="rect">
            <a:avLst/>
          </a:prstGeom>
        </p:spPr>
        <p:txBody>
          <a:bodyPr wrap="square">
            <a:spAutoFit/>
          </a:bodyPr>
          <a:lstStyle/>
          <a:p>
            <a:r>
              <a:rPr lang="en-US" sz="1000" dirty="0" smtClean="0">
                <a:latin typeface="Calibri" pitchFamily="34" charset="0"/>
                <a:cs typeface="Calibri" pitchFamily="34" charset="0"/>
              </a:rPr>
              <a:t>Launching of the </a:t>
            </a:r>
            <a:r>
              <a:rPr lang="en-US" sz="1000" b="1" dirty="0" smtClean="0">
                <a:latin typeface="Calibri" pitchFamily="34" charset="0"/>
                <a:cs typeface="Calibri" pitchFamily="34" charset="0"/>
              </a:rPr>
              <a:t>HFSD FUND </a:t>
            </a:r>
            <a:r>
              <a:rPr lang="en-US" sz="1000" dirty="0" smtClean="0">
                <a:latin typeface="Calibri" pitchFamily="34" charset="0"/>
                <a:cs typeface="Calibri" pitchFamily="34" charset="0"/>
              </a:rPr>
              <a:t>for </a:t>
            </a:r>
            <a:r>
              <a:rPr lang="en-US" sz="1000" b="1" dirty="0" smtClean="0">
                <a:latin typeface="Calibri" pitchFamily="34" charset="0"/>
                <a:cs typeface="Calibri" pitchFamily="34" charset="0"/>
              </a:rPr>
              <a:t>circular economy </a:t>
            </a:r>
            <a:r>
              <a:rPr lang="en-US" sz="1000" dirty="0" smtClean="0">
                <a:latin typeface="Calibri" pitchFamily="34" charset="0"/>
                <a:cs typeface="Calibri" pitchFamily="34" charset="0"/>
              </a:rPr>
              <a:t>projects. </a:t>
            </a:r>
            <a:endParaRPr lang="el-GR" sz="1000" dirty="0">
              <a:latin typeface="Calibri" pitchFamily="34" charset="0"/>
              <a:cs typeface="Calibri" pitchFamily="34" charset="0"/>
            </a:endParaRPr>
          </a:p>
        </p:txBody>
      </p:sp>
      <p:sp>
        <p:nvSpPr>
          <p:cNvPr id="25" name="Rectangle 24"/>
          <p:cNvSpPr/>
          <p:nvPr/>
        </p:nvSpPr>
        <p:spPr>
          <a:xfrm>
            <a:off x="8498876" y="4024665"/>
            <a:ext cx="783334" cy="707886"/>
          </a:xfrm>
          <a:prstGeom prst="rect">
            <a:avLst/>
          </a:prstGeom>
        </p:spPr>
        <p:txBody>
          <a:bodyPr wrap="square">
            <a:spAutoFit/>
          </a:bodyPr>
          <a:lstStyle/>
          <a:p>
            <a:r>
              <a:rPr lang="en-US" sz="1000" dirty="0" smtClean="0">
                <a:latin typeface="Calibri" pitchFamily="34" charset="0"/>
                <a:cs typeface="Calibri" pitchFamily="34" charset="0"/>
              </a:rPr>
              <a:t>Creation of Green Services for enterprises</a:t>
            </a:r>
            <a:endParaRPr lang="el-GR" sz="1000" dirty="0">
              <a:latin typeface="Calibri" pitchFamily="34" charset="0"/>
              <a:cs typeface="Calibri" pitchFamily="34" charset="0"/>
            </a:endParaRPr>
          </a:p>
        </p:txBody>
      </p:sp>
      <p:cxnSp>
        <p:nvCxnSpPr>
          <p:cNvPr id="26" name="Straight Connector 25"/>
          <p:cNvCxnSpPr/>
          <p:nvPr/>
        </p:nvCxnSpPr>
        <p:spPr>
          <a:xfrm>
            <a:off x="329578" y="4014612"/>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774485" y="3779554"/>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774485" y="3001847"/>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491313" y="4077830"/>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09927" y="3102531"/>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419922" y="3581617"/>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459901" y="6097981"/>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pic>
        <p:nvPicPr>
          <p:cNvPr id="33" name="Picture 172" descr="https://encrypted-tbn3.gstatic.com/images?q=tbn:ANd9GcRpx7nwwBpmccnWknwzxFAJu9Zi9LvTmwSQ5mqYFo3oXPW64pS3nXMrGCI"/>
          <p:cNvPicPr>
            <a:picLocks noChangeAspect="1" noChangeArrowheads="1"/>
          </p:cNvPicPr>
          <p:nvPr/>
        </p:nvPicPr>
        <p:blipFill>
          <a:blip r:embed="rId8" cstate="email">
            <a:lum bright="4000"/>
            <a:extLst>
              <a:ext uri="{28A0092B-C50C-407E-A947-70E740481C1C}">
                <a14:useLocalDpi xmlns:a14="http://schemas.microsoft.com/office/drawing/2010/main"/>
              </a:ext>
            </a:extLst>
          </a:blip>
          <a:srcRect/>
          <a:stretch>
            <a:fillRect/>
          </a:stretch>
        </p:blipFill>
        <p:spPr bwMode="auto">
          <a:xfrm>
            <a:off x="366463" y="3248665"/>
            <a:ext cx="679093" cy="690300"/>
          </a:xfrm>
          <a:prstGeom prst="rect">
            <a:avLst/>
          </a:prstGeom>
          <a:noFill/>
          <a:ln w="9525">
            <a:noFill/>
            <a:miter lim="800000"/>
            <a:headEnd/>
            <a:tailEnd/>
          </a:ln>
        </p:spPr>
      </p:pic>
      <p:pic>
        <p:nvPicPr>
          <p:cNvPr id="34" name="Picture 173" descr="http://www.greenbanking.gr/img/greenbusiness/green4life_log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94212" y="6261997"/>
            <a:ext cx="976119" cy="324000"/>
          </a:xfrm>
          <a:prstGeom prst="rect">
            <a:avLst/>
          </a:prstGeom>
          <a:solidFill>
            <a:schemeClr val="bg1"/>
          </a:solidFill>
          <a:ln w="9525">
            <a:noFill/>
            <a:miter lim="800000"/>
            <a:headEnd/>
            <a:tailEnd/>
          </a:ln>
        </p:spPr>
      </p:pic>
      <p:pic>
        <p:nvPicPr>
          <p:cNvPr id="35" name="Picture 109" descr="UNEP Finance Initiative | Innovative financing for sustainability"/>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2930083" y="2275372"/>
            <a:ext cx="449960" cy="665085"/>
          </a:xfrm>
          <a:prstGeom prst="rect">
            <a:avLst/>
          </a:prstGeom>
          <a:noFill/>
          <a:ln w="9525">
            <a:noFill/>
            <a:miter lim="800000"/>
            <a:headEnd/>
            <a:tailEnd/>
          </a:ln>
        </p:spPr>
      </p:pic>
      <p:pic>
        <p:nvPicPr>
          <p:cNvPr id="36" name="Picture 180" descr="emas 90 logo">
            <a:hlinkClick r:id="rId11" tooltip="&quot;emas 90 logo&quo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40438" y="5176690"/>
            <a:ext cx="671512" cy="488950"/>
          </a:xfrm>
          <a:prstGeom prst="rect">
            <a:avLst/>
          </a:prstGeom>
          <a:noFill/>
          <a:ln w="9525">
            <a:noFill/>
            <a:miter lim="800000"/>
            <a:headEnd/>
            <a:tailEnd/>
          </a:ln>
        </p:spPr>
      </p:pic>
      <p:pic>
        <p:nvPicPr>
          <p:cNvPr id="37" name="Picture 7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71763" y="5740550"/>
            <a:ext cx="427038" cy="552450"/>
          </a:xfrm>
          <a:prstGeom prst="rect">
            <a:avLst/>
          </a:prstGeom>
          <a:noFill/>
          <a:ln w="9525">
            <a:noFill/>
            <a:miter lim="800000"/>
            <a:headEnd/>
            <a:tailEnd/>
          </a:ln>
        </p:spPr>
      </p:pic>
      <p:pic>
        <p:nvPicPr>
          <p:cNvPr id="38" name="Picture 181" descr="LIFE"/>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733291" y="3604991"/>
            <a:ext cx="711501" cy="396000"/>
          </a:xfrm>
          <a:prstGeom prst="rect">
            <a:avLst/>
          </a:prstGeom>
          <a:noFill/>
          <a:ln w="9525">
            <a:noFill/>
            <a:miter lim="800000"/>
            <a:headEnd/>
            <a:tailEnd/>
          </a:ln>
        </p:spPr>
      </p:pic>
      <p:cxnSp>
        <p:nvCxnSpPr>
          <p:cNvPr id="40" name="Straight Connector 39"/>
          <p:cNvCxnSpPr/>
          <p:nvPr/>
        </p:nvCxnSpPr>
        <p:spPr>
          <a:xfrm>
            <a:off x="8523702" y="4014621"/>
            <a:ext cx="648000"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pic>
        <p:nvPicPr>
          <p:cNvPr id="41" name="Picture 2" descr="P:\Διάφορα\LOGOS\λογότυπα βραβεύσεων\Life-Award.jpg"/>
          <p:cNvPicPr>
            <a:picLocks noChangeAspect="1" noChangeArrowheads="1"/>
          </p:cNvPicPr>
          <p:nvPr/>
        </p:nvPicPr>
        <p:blipFill>
          <a:blip r:embed="rId15" cstate="email">
            <a:lum bright="33000" contrast="33000"/>
            <a:extLst>
              <a:ext uri="{28A0092B-C50C-407E-A947-70E740481C1C}">
                <a14:useLocalDpi xmlns:a14="http://schemas.microsoft.com/office/drawing/2010/main"/>
              </a:ext>
            </a:extLst>
          </a:blip>
          <a:srcRect/>
          <a:stretch>
            <a:fillRect/>
          </a:stretch>
        </p:blipFill>
        <p:spPr bwMode="auto">
          <a:xfrm>
            <a:off x="8470534" y="6147612"/>
            <a:ext cx="728398" cy="710388"/>
          </a:xfrm>
          <a:prstGeom prst="rect">
            <a:avLst/>
          </a:prstGeom>
          <a:noFill/>
        </p:spPr>
      </p:pic>
      <p:pic>
        <p:nvPicPr>
          <p:cNvPr id="42" name="Picture 41" descr="C4C_WeSupportLogo.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73798" y="1521253"/>
            <a:ext cx="983796" cy="686553"/>
          </a:xfrm>
          <a:prstGeom prst="rect">
            <a:avLst/>
          </a:prstGeom>
        </p:spPr>
      </p:pic>
      <p:sp>
        <p:nvSpPr>
          <p:cNvPr id="43" name="Rectangle 42"/>
          <p:cNvSpPr/>
          <p:nvPr/>
        </p:nvSpPr>
        <p:spPr>
          <a:xfrm>
            <a:off x="1839424" y="5113712"/>
            <a:ext cx="1070896" cy="1169551"/>
          </a:xfrm>
          <a:prstGeom prst="rect">
            <a:avLst/>
          </a:prstGeom>
        </p:spPr>
        <p:txBody>
          <a:bodyPr wrap="square">
            <a:spAutoFit/>
          </a:bodyPr>
          <a:lstStyle/>
          <a:p>
            <a:r>
              <a:rPr lang="en-US" sz="1000" dirty="0" smtClean="0">
                <a:latin typeface="Calibri" pitchFamily="34" charset="0"/>
                <a:cs typeface="Calibri" pitchFamily="34" charset="0"/>
              </a:rPr>
              <a:t>Development of Environmental Management System &amp; Green Banking product (EU co-funded project)</a:t>
            </a:r>
            <a:endParaRPr lang="el-GR" sz="1000" dirty="0">
              <a:latin typeface="Calibri" pitchFamily="34" charset="0"/>
              <a:cs typeface="Calibri" pitchFamily="34" charset="0"/>
            </a:endParaRPr>
          </a:p>
        </p:txBody>
      </p:sp>
      <p:pic>
        <p:nvPicPr>
          <p:cNvPr id="44" name="Picture 3" descr="P:\Διάφορα\LOGOS\λογότυπα βραβεύσεων\DJSI_Member_Logo_021113.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872154" y="3129028"/>
            <a:ext cx="729046" cy="360000"/>
          </a:xfrm>
          <a:prstGeom prst="rect">
            <a:avLst/>
          </a:prstGeom>
          <a:noFill/>
        </p:spPr>
      </p:pic>
      <p:pic>
        <p:nvPicPr>
          <p:cNvPr id="45" name="Picture 44" descr="CDP_logo.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398656" y="2195205"/>
            <a:ext cx="733517" cy="313659"/>
          </a:xfrm>
          <a:prstGeom prst="rect">
            <a:avLst/>
          </a:prstGeom>
        </p:spPr>
      </p:pic>
      <p:pic>
        <p:nvPicPr>
          <p:cNvPr id="46" name="Picture 45" descr="CDP_logo.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31597" y="6312064"/>
            <a:ext cx="733517" cy="313659"/>
          </a:xfrm>
          <a:prstGeom prst="rect">
            <a:avLst/>
          </a:prstGeom>
        </p:spPr>
      </p:pic>
      <p:pic>
        <p:nvPicPr>
          <p:cNvPr id="47" name="Picture 46" descr="CDP_logo.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80051" y="2712118"/>
            <a:ext cx="733517" cy="313659"/>
          </a:xfrm>
          <a:prstGeom prst="rect">
            <a:avLst/>
          </a:prstGeom>
        </p:spPr>
      </p:pic>
      <p:pic>
        <p:nvPicPr>
          <p:cNvPr id="48" name="Picture 47" descr="CDP_logo.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771830" y="3151365"/>
            <a:ext cx="733517" cy="313659"/>
          </a:xfrm>
          <a:prstGeom prst="rect">
            <a:avLst/>
          </a:prstGeom>
        </p:spPr>
      </p:pic>
      <p:pic>
        <p:nvPicPr>
          <p:cNvPr id="50" name="Picture 49" descr="CDP_logo.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67683" y="3637002"/>
            <a:ext cx="733517" cy="313659"/>
          </a:xfrm>
          <a:prstGeom prst="rect">
            <a:avLst/>
          </a:prstGeom>
        </p:spPr>
      </p:pic>
      <p:pic>
        <p:nvPicPr>
          <p:cNvPr id="51" name="Picture 2" descr="P:\Διάφορα\LOGOS\νεα λογότυπα jpg\June27_greenbanking_logo.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402746" y="4136121"/>
            <a:ext cx="1146562" cy="607625"/>
          </a:xfrm>
          <a:prstGeom prst="rect">
            <a:avLst/>
          </a:prstGeom>
          <a:noFill/>
        </p:spPr>
      </p:pic>
      <p:cxnSp>
        <p:nvCxnSpPr>
          <p:cNvPr id="53" name="Straight Connector 52"/>
          <p:cNvCxnSpPr/>
          <p:nvPr/>
        </p:nvCxnSpPr>
        <p:spPr>
          <a:xfrm>
            <a:off x="8842689" y="3546126"/>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870268" y="3139344"/>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756345" y="3557569"/>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380928" y="2596286"/>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pic>
        <p:nvPicPr>
          <p:cNvPr id="57" name="Picture 2" descr="P:\Διάφορα\LOGOS\λογότυπα βραβεύσεων\climabizLogo.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306064" y="4426207"/>
            <a:ext cx="845489" cy="252000"/>
          </a:xfrm>
          <a:prstGeom prst="rect">
            <a:avLst/>
          </a:prstGeom>
          <a:noFill/>
        </p:spPr>
      </p:pic>
      <p:sp>
        <p:nvSpPr>
          <p:cNvPr id="58" name="Rectangle 57"/>
          <p:cNvSpPr/>
          <p:nvPr/>
        </p:nvSpPr>
        <p:spPr>
          <a:xfrm>
            <a:off x="5287249" y="3580092"/>
            <a:ext cx="999450" cy="861774"/>
          </a:xfrm>
          <a:prstGeom prst="rect">
            <a:avLst/>
          </a:prstGeom>
        </p:spPr>
        <p:txBody>
          <a:bodyPr wrap="square">
            <a:spAutoFit/>
          </a:bodyPr>
          <a:lstStyle/>
          <a:p>
            <a:r>
              <a:rPr lang="en-US" sz="1000" dirty="0" smtClean="0">
                <a:latin typeface="Calibri" pitchFamily="34" charset="0"/>
                <a:cs typeface="Calibri" pitchFamily="34" charset="0"/>
              </a:rPr>
              <a:t>Estimating climate change impact on SMEs (EU co-funded project)</a:t>
            </a:r>
            <a:endParaRPr lang="el-GR" sz="1000" dirty="0">
              <a:latin typeface="Calibri" pitchFamily="34" charset="0"/>
              <a:cs typeface="Calibri" pitchFamily="34" charset="0"/>
            </a:endParaRPr>
          </a:p>
        </p:txBody>
      </p:sp>
      <p:cxnSp>
        <p:nvCxnSpPr>
          <p:cNvPr id="60" name="Straight Connector 59"/>
          <p:cNvCxnSpPr/>
          <p:nvPr/>
        </p:nvCxnSpPr>
        <p:spPr>
          <a:xfrm>
            <a:off x="2809922" y="2186644"/>
            <a:ext cx="758511" cy="1588"/>
          </a:xfrm>
          <a:prstGeom prst="line">
            <a:avLst/>
          </a:prstGeom>
          <a:ln w="12700">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New Environmental &amp; Social steps and achievements of Piraeus Bank Group</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01</a:t>
            </a:r>
            <a:endParaRPr lang="el-GR" dirty="0"/>
          </a:p>
        </p:txBody>
      </p:sp>
      <p:sp>
        <p:nvSpPr>
          <p:cNvPr id="5" name="Text Placeholder 4"/>
          <p:cNvSpPr>
            <a:spLocks noGrp="1"/>
          </p:cNvSpPr>
          <p:nvPr>
            <p:ph type="body" sz="quarter" idx="17"/>
          </p:nvPr>
        </p:nvSpPr>
        <p:spPr/>
        <p:txBody>
          <a:bodyPr/>
          <a:lstStyle/>
          <a:p>
            <a:r>
              <a:rPr lang="en-US" dirty="0" smtClean="0"/>
              <a:t>1.4</a:t>
            </a:r>
            <a:endParaRPr lang="el-GR" dirty="0"/>
          </a:p>
        </p:txBody>
      </p:sp>
      <p:sp>
        <p:nvSpPr>
          <p:cNvPr id="6" name="Rectangle 5"/>
          <p:cNvSpPr/>
          <p:nvPr/>
        </p:nvSpPr>
        <p:spPr>
          <a:xfrm>
            <a:off x="1558469" y="3408814"/>
            <a:ext cx="7560000" cy="523220"/>
          </a:xfrm>
          <a:prstGeom prst="rect">
            <a:avLst/>
          </a:prstGeom>
        </p:spPr>
        <p:txBody>
          <a:bodyPr wrap="square">
            <a:spAutoFit/>
          </a:bodyPr>
          <a:lstStyle/>
          <a:p>
            <a:r>
              <a:rPr lang="en-US" sz="1400" dirty="0" smtClean="0">
                <a:solidFill>
                  <a:srgbClr val="1D427E"/>
                </a:solidFill>
                <a:latin typeface="Calibri" pitchFamily="34" charset="0"/>
                <a:cs typeface="Calibri" pitchFamily="34" charset="0"/>
              </a:rPr>
              <a:t>The ESMS is being expanded to cover the total business loan portfolio of the Group. Environmental and social criteria are incorporated into the Bank’s revised </a:t>
            </a:r>
            <a:r>
              <a:rPr lang="en-US" sz="1400" i="1" dirty="0" smtClean="0">
                <a:solidFill>
                  <a:srgbClr val="1D427E"/>
                </a:solidFill>
                <a:latin typeface="Calibri" pitchFamily="34" charset="0"/>
                <a:cs typeface="Calibri" pitchFamily="34" charset="0"/>
              </a:rPr>
              <a:t>Credit Policy</a:t>
            </a:r>
            <a:r>
              <a:rPr lang="en-US" sz="1400" dirty="0" smtClean="0">
                <a:solidFill>
                  <a:srgbClr val="1D427E"/>
                </a:solidFill>
                <a:latin typeface="Calibri" pitchFamily="34" charset="0"/>
                <a:cs typeface="Calibri" pitchFamily="34" charset="0"/>
              </a:rPr>
              <a:t>.</a:t>
            </a:r>
            <a:r>
              <a:rPr lang="en-US" sz="1400" b="1" dirty="0" smtClean="0">
                <a:solidFill>
                  <a:srgbClr val="1D427E"/>
                </a:solidFill>
                <a:latin typeface="Calibri" pitchFamily="34" charset="0"/>
                <a:cs typeface="Calibri" pitchFamily="34" charset="0"/>
              </a:rPr>
              <a:t> </a:t>
            </a:r>
            <a:endParaRPr lang="el-GR" sz="1400" dirty="0" smtClean="0">
              <a:solidFill>
                <a:srgbClr val="1D427E"/>
              </a:solidFill>
              <a:latin typeface="Calibri" pitchFamily="34" charset="0"/>
              <a:cs typeface="Calibri" pitchFamily="34" charset="0"/>
            </a:endParaRPr>
          </a:p>
        </p:txBody>
      </p:sp>
      <p:sp>
        <p:nvSpPr>
          <p:cNvPr id="7" name="Rectangle 6"/>
          <p:cNvSpPr/>
          <p:nvPr/>
        </p:nvSpPr>
        <p:spPr>
          <a:xfrm>
            <a:off x="1548421" y="1976813"/>
            <a:ext cx="7560000" cy="738664"/>
          </a:xfrm>
          <a:prstGeom prst="rect">
            <a:avLst/>
          </a:prstGeom>
        </p:spPr>
        <p:txBody>
          <a:bodyPr wrap="square">
            <a:spAutoFit/>
          </a:bodyPr>
          <a:lstStyle/>
          <a:p>
            <a:r>
              <a:rPr lang="en-US" sz="1400" dirty="0" smtClean="0">
                <a:solidFill>
                  <a:srgbClr val="1D427E"/>
                </a:solidFill>
                <a:latin typeface="Calibri" pitchFamily="34" charset="0"/>
                <a:cs typeface="Calibri" pitchFamily="34" charset="0"/>
              </a:rPr>
              <a:t>Piraeus Bank revises its Environmental and Social policy to set the principles, strategies and Group’s commitments for developing the economy, strengthening the society, protecting the environment and preserving cultural heritage.</a:t>
            </a:r>
            <a:endParaRPr lang="el-GR" sz="1400" dirty="0" smtClean="0">
              <a:solidFill>
                <a:srgbClr val="1D427E"/>
              </a:solidFill>
              <a:latin typeface="Calibri" pitchFamily="34" charset="0"/>
              <a:cs typeface="Calibri" pitchFamily="34" charset="0"/>
            </a:endParaRPr>
          </a:p>
        </p:txBody>
      </p:sp>
      <p:sp>
        <p:nvSpPr>
          <p:cNvPr id="8" name="Rectangle 7"/>
          <p:cNvSpPr/>
          <p:nvPr/>
        </p:nvSpPr>
        <p:spPr>
          <a:xfrm>
            <a:off x="1558469" y="4572291"/>
            <a:ext cx="7560000" cy="307777"/>
          </a:xfrm>
          <a:prstGeom prst="rect">
            <a:avLst/>
          </a:prstGeom>
        </p:spPr>
        <p:txBody>
          <a:bodyPr wrap="square">
            <a:spAutoFit/>
          </a:bodyPr>
          <a:lstStyle/>
          <a:p>
            <a:r>
              <a:rPr lang="en-US" sz="1400" dirty="0" smtClean="0">
                <a:solidFill>
                  <a:srgbClr val="1D427E"/>
                </a:solidFill>
                <a:latin typeface="Calibri" pitchFamily="34" charset="0"/>
                <a:cs typeface="Calibri" pitchFamily="34" charset="0"/>
              </a:rPr>
              <a:t>The revised R&amp;C Strategy  emphasizes social and environmental risks.</a:t>
            </a:r>
            <a:endParaRPr lang="el-GR" sz="1400" dirty="0" smtClean="0">
              <a:solidFill>
                <a:srgbClr val="1D427E"/>
              </a:solidFill>
              <a:latin typeface="Calibri" pitchFamily="34" charset="0"/>
              <a:cs typeface="Calibri" pitchFamily="34" charset="0"/>
            </a:endParaRPr>
          </a:p>
        </p:txBody>
      </p:sp>
      <p:sp>
        <p:nvSpPr>
          <p:cNvPr id="9" name="Rectangle 8"/>
          <p:cNvSpPr/>
          <p:nvPr/>
        </p:nvSpPr>
        <p:spPr>
          <a:xfrm>
            <a:off x="1558469" y="1757420"/>
            <a:ext cx="3844414" cy="323165"/>
          </a:xfrm>
          <a:prstGeom prst="rect">
            <a:avLst/>
          </a:prstGeom>
        </p:spPr>
        <p:txBody>
          <a:bodyPr wrap="square">
            <a:spAutoFit/>
          </a:bodyPr>
          <a:lstStyle/>
          <a:p>
            <a:r>
              <a:rPr lang="en-US" sz="1500" b="1" dirty="0" smtClean="0">
                <a:solidFill>
                  <a:srgbClr val="3B73AF"/>
                </a:solidFill>
                <a:latin typeface="Calibri" pitchFamily="34" charset="0"/>
                <a:cs typeface="Calibri" pitchFamily="34" charset="0"/>
              </a:rPr>
              <a:t>Environmental &amp; Social Policy</a:t>
            </a:r>
          </a:p>
        </p:txBody>
      </p:sp>
      <p:sp>
        <p:nvSpPr>
          <p:cNvPr id="10" name="Rectangle 9"/>
          <p:cNvSpPr/>
          <p:nvPr/>
        </p:nvSpPr>
        <p:spPr>
          <a:xfrm>
            <a:off x="1558469" y="3129128"/>
            <a:ext cx="5042381" cy="323165"/>
          </a:xfrm>
          <a:prstGeom prst="rect">
            <a:avLst/>
          </a:prstGeom>
        </p:spPr>
        <p:txBody>
          <a:bodyPr wrap="square">
            <a:spAutoFit/>
          </a:bodyPr>
          <a:lstStyle/>
          <a:p>
            <a:r>
              <a:rPr lang="en-US" sz="1500" b="1" dirty="0" smtClean="0">
                <a:solidFill>
                  <a:srgbClr val="3B73AF"/>
                </a:solidFill>
                <a:latin typeface="Calibri" pitchFamily="34" charset="0"/>
                <a:cs typeface="Calibri" pitchFamily="34" charset="0"/>
              </a:rPr>
              <a:t>Environmental and Social Management System (ESMS)</a:t>
            </a:r>
          </a:p>
        </p:txBody>
      </p:sp>
      <p:sp>
        <p:nvSpPr>
          <p:cNvPr id="11" name="Rectangle 10"/>
          <p:cNvSpPr/>
          <p:nvPr/>
        </p:nvSpPr>
        <p:spPr>
          <a:xfrm>
            <a:off x="1558469" y="4352899"/>
            <a:ext cx="5239364" cy="323165"/>
          </a:xfrm>
          <a:prstGeom prst="rect">
            <a:avLst/>
          </a:prstGeom>
        </p:spPr>
        <p:txBody>
          <a:bodyPr wrap="square">
            <a:spAutoFit/>
          </a:bodyPr>
          <a:lstStyle/>
          <a:p>
            <a:pPr marL="352631" indent="-352631" defTabSz="470174">
              <a:spcBef>
                <a:spcPct val="20000"/>
              </a:spcBef>
              <a:defRPr/>
            </a:pPr>
            <a:r>
              <a:rPr lang="en-US" sz="1500" b="1" dirty="0" smtClean="0">
                <a:solidFill>
                  <a:srgbClr val="3B73AF"/>
                </a:solidFill>
                <a:latin typeface="Calibri" pitchFamily="34" charset="0"/>
                <a:cs typeface="Calibri" pitchFamily="34" charset="0"/>
              </a:rPr>
              <a:t>Risk Capital Strategy</a:t>
            </a:r>
          </a:p>
        </p:txBody>
      </p:sp>
      <p:cxnSp>
        <p:nvCxnSpPr>
          <p:cNvPr id="12" name="Straight Connector 11"/>
          <p:cNvCxnSpPr/>
          <p:nvPr/>
        </p:nvCxnSpPr>
        <p:spPr>
          <a:xfrm flipH="1">
            <a:off x="1376605" y="1889075"/>
            <a:ext cx="0" cy="3312000"/>
          </a:xfrm>
          <a:prstGeom prst="line">
            <a:avLst/>
          </a:prstGeom>
          <a:ln w="6350">
            <a:solidFill>
              <a:schemeClr val="accent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98314" y="3095229"/>
            <a:ext cx="1338604" cy="682901"/>
          </a:xfrm>
          <a:prstGeom prst="roundRect">
            <a:avLst/>
          </a:prstGeom>
          <a:noFill/>
          <a:ln w="38100">
            <a:noFill/>
          </a:ln>
          <a:effectLst>
            <a:outerShdw blurRad="1905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2500" b="1" dirty="0" smtClean="0">
                <a:solidFill>
                  <a:schemeClr val="accent2">
                    <a:lumMod val="50000"/>
                  </a:schemeClr>
                </a:solidFill>
                <a:latin typeface="Calibri" pitchFamily="34" charset="0"/>
                <a:cs typeface="Calibri" pitchFamily="34" charset="0"/>
              </a:rPr>
              <a:t>2016</a:t>
            </a:r>
            <a:endParaRPr lang="el-GR" sz="2500" b="1" dirty="0" smtClean="0">
              <a:solidFill>
                <a:schemeClr val="accent2">
                  <a:lumMod val="50000"/>
                </a:schemeClr>
              </a:solidFill>
              <a:latin typeface="Calibri" pitchFamily="34" charset="0"/>
              <a:cs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02</a:t>
            </a:r>
            <a:endParaRPr lang="el-GR" dirty="0"/>
          </a:p>
        </p:txBody>
      </p:sp>
      <p:sp>
        <p:nvSpPr>
          <p:cNvPr id="4" name="Text Placeholder 3"/>
          <p:cNvSpPr>
            <a:spLocks noGrp="1"/>
          </p:cNvSpPr>
          <p:nvPr>
            <p:ph type="body" sz="quarter" idx="17"/>
          </p:nvPr>
        </p:nvSpPr>
        <p:spPr/>
        <p:txBody>
          <a:bodyPr/>
          <a:lstStyle/>
          <a:p>
            <a:r>
              <a:rPr lang="en-US" dirty="0" smtClean="0"/>
              <a:t>2.1</a:t>
            </a:r>
            <a:endParaRPr lang="el-GR" dirty="0"/>
          </a:p>
        </p:txBody>
      </p:sp>
      <p:sp>
        <p:nvSpPr>
          <p:cNvPr id="5" name="Title 4"/>
          <p:cNvSpPr>
            <a:spLocks noGrp="1"/>
          </p:cNvSpPr>
          <p:nvPr>
            <p:ph type="title"/>
          </p:nvPr>
        </p:nvSpPr>
        <p:spPr>
          <a:xfrm>
            <a:off x="4840638" y="314246"/>
            <a:ext cx="4152615" cy="774918"/>
          </a:xfrm>
        </p:spPr>
        <p:txBody>
          <a:bodyPr/>
          <a:lstStyle/>
          <a:p>
            <a:r>
              <a:rPr lang="en-US" sz="1800" b="1" dirty="0" smtClean="0">
                <a:solidFill>
                  <a:srgbClr val="58595B"/>
                </a:solidFill>
                <a:latin typeface="Calibri" pitchFamily="34" charset="0"/>
                <a:ea typeface="+mj-ea"/>
                <a:cs typeface="Calibri" pitchFamily="34" charset="0"/>
                <a:sym typeface="+mj-lt"/>
              </a:rPr>
              <a:t>Piraeus Bank’s Environmental Management System (EMS)</a:t>
            </a:r>
            <a:endParaRPr lang="el-GR" sz="1800" b="1" dirty="0">
              <a:solidFill>
                <a:srgbClr val="58595B"/>
              </a:solidFill>
              <a:latin typeface="Calibri" pitchFamily="34" charset="0"/>
              <a:ea typeface="+mj-ea"/>
              <a:cs typeface="Calibri" pitchFamily="34" charset="0"/>
              <a:sym typeface="+mj-lt"/>
            </a:endParaRPr>
          </a:p>
        </p:txBody>
      </p:sp>
      <p:pic>
        <p:nvPicPr>
          <p:cNvPr id="6" name="Picture 2" descr="D:\My Documents\LOGOS\LogoEmas_EN.jpg"/>
          <p:cNvPicPr>
            <a:picLocks noChangeAspect="1" noChangeArrowheads="1"/>
          </p:cNvPicPr>
          <p:nvPr/>
        </p:nvPicPr>
        <p:blipFill>
          <a:blip r:embed="rId2"/>
          <a:srcRect/>
          <a:stretch>
            <a:fillRect/>
          </a:stretch>
        </p:blipFill>
        <p:spPr bwMode="auto">
          <a:xfrm>
            <a:off x="7449369" y="2349897"/>
            <a:ext cx="1649655" cy="2862636"/>
          </a:xfrm>
          <a:prstGeom prst="rect">
            <a:avLst/>
          </a:prstGeom>
          <a:noFill/>
          <a:effectLst>
            <a:outerShdw blurRad="63500" sx="102000" sy="102000" algn="ctr" rotWithShape="0">
              <a:prstClr val="black">
                <a:alpha val="40000"/>
              </a:prstClr>
            </a:outerShdw>
          </a:effectLst>
        </p:spPr>
      </p:pic>
      <p:sp>
        <p:nvSpPr>
          <p:cNvPr id="7" name="Rectangle 6"/>
          <p:cNvSpPr/>
          <p:nvPr/>
        </p:nvSpPr>
        <p:spPr>
          <a:xfrm>
            <a:off x="481780" y="2576040"/>
            <a:ext cx="6597445" cy="1384995"/>
          </a:xfrm>
          <a:prstGeom prst="rect">
            <a:avLst/>
          </a:prstGeom>
        </p:spPr>
        <p:txBody>
          <a:bodyPr wrap="square">
            <a:spAutoFit/>
          </a:bodyPr>
          <a:lstStyle/>
          <a:p>
            <a:pPr marL="285750" indent="-285750">
              <a:buFont typeface="Wingdings" panose="05000000000000000000" pitchFamily="2" charset="2"/>
              <a:buChar char="Ø"/>
            </a:pPr>
            <a:endParaRPr lang="en-US" sz="1400" dirty="0" smtClean="0">
              <a:solidFill>
                <a:srgbClr val="1D427E"/>
              </a:solidFill>
              <a:latin typeface="Calibri" pitchFamily="34" charset="0"/>
              <a:cs typeface="Calibri" pitchFamily="34" charset="0"/>
            </a:endParaRPr>
          </a:p>
          <a:p>
            <a:r>
              <a:rPr lang="en-US" sz="1400" dirty="0" smtClean="0">
                <a:solidFill>
                  <a:srgbClr val="1D427E"/>
                </a:solidFill>
                <a:latin typeface="Calibri" pitchFamily="34" charset="0"/>
                <a:cs typeface="Calibri" pitchFamily="34" charset="0"/>
              </a:rPr>
              <a:t>Today Piraeus Bank, with more than 800 buildings (503,457 m</a:t>
            </a:r>
            <a:r>
              <a:rPr lang="en-US" sz="1400" baseline="30000" dirty="0" smtClean="0">
                <a:solidFill>
                  <a:srgbClr val="1D427E"/>
                </a:solidFill>
                <a:latin typeface="Calibri" pitchFamily="34" charset="0"/>
                <a:cs typeface="Calibri" pitchFamily="34" charset="0"/>
              </a:rPr>
              <a:t>2</a:t>
            </a:r>
            <a:r>
              <a:rPr lang="en-US" sz="1400" dirty="0" smtClean="0">
                <a:solidFill>
                  <a:srgbClr val="1D427E"/>
                </a:solidFill>
                <a:latin typeface="Calibri" pitchFamily="34" charset="0"/>
                <a:cs typeface="Calibri" pitchFamily="34" charset="0"/>
              </a:rPr>
              <a:t>) all over Greece and over 1,000 employees directly involved in the EMS, is one of the largest organizations in Europe which has such a strict environmental certification (EMAS). </a:t>
            </a:r>
          </a:p>
          <a:p>
            <a:endParaRPr lang="el-GR" sz="1400" dirty="0" smtClean="0">
              <a:solidFill>
                <a:srgbClr val="1D427E"/>
              </a:solidFill>
              <a:latin typeface="Calibri" pitchFamily="34" charset="0"/>
              <a:cs typeface="Calibri" pitchFamily="34" charset="0"/>
            </a:endParaRPr>
          </a:p>
          <a:p>
            <a:endParaRPr lang="en-US" sz="1400" dirty="0" smtClean="0">
              <a:solidFill>
                <a:srgbClr val="1D427E"/>
              </a:solidFill>
              <a:latin typeface="Calibri" pitchFamily="34" charset="0"/>
              <a:cs typeface="Calibri" pitchFamily="34" charset="0"/>
            </a:endParaRPr>
          </a:p>
        </p:txBody>
      </p:sp>
      <p:cxnSp>
        <p:nvCxnSpPr>
          <p:cNvPr id="9" name="Straight Connector 8"/>
          <p:cNvCxnSpPr/>
          <p:nvPr/>
        </p:nvCxnSpPr>
        <p:spPr>
          <a:xfrm flipV="1">
            <a:off x="629728" y="3674853"/>
            <a:ext cx="6254151" cy="8626"/>
          </a:xfrm>
          <a:prstGeom prst="line">
            <a:avLst/>
          </a:prstGeom>
          <a:ln w="9525">
            <a:solidFill>
              <a:srgbClr val="1D427E"/>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smtClean="0"/>
              <a:t>02</a:t>
            </a:r>
            <a:endParaRPr lang="el-GR" dirty="0"/>
          </a:p>
        </p:txBody>
      </p:sp>
      <p:sp>
        <p:nvSpPr>
          <p:cNvPr id="5" name="Title 4"/>
          <p:cNvSpPr>
            <a:spLocks noGrp="1"/>
          </p:cNvSpPr>
          <p:nvPr>
            <p:ph type="title"/>
          </p:nvPr>
        </p:nvSpPr>
        <p:spPr>
          <a:xfrm>
            <a:off x="4872537" y="314246"/>
            <a:ext cx="4152615" cy="774918"/>
          </a:xfrm>
        </p:spPr>
        <p:txBody>
          <a:bodyPr/>
          <a:lstStyle/>
          <a:p>
            <a:r>
              <a:rPr lang="en-US" sz="1800" b="1" dirty="0" smtClean="0">
                <a:solidFill>
                  <a:srgbClr val="58595B"/>
                </a:solidFill>
                <a:latin typeface="Calibri" pitchFamily="34" charset="0"/>
                <a:ea typeface="+mj-ea"/>
                <a:cs typeface="Calibri" pitchFamily="34" charset="0"/>
                <a:sym typeface="+mj-lt"/>
              </a:rPr>
              <a:t>Economic Evaluation of</a:t>
            </a:r>
            <a:r>
              <a:rPr lang="el-GR" sz="1800" b="1" dirty="0" smtClean="0">
                <a:solidFill>
                  <a:srgbClr val="58595B"/>
                </a:solidFill>
                <a:latin typeface="Calibri" pitchFamily="34" charset="0"/>
                <a:ea typeface="+mj-ea"/>
                <a:cs typeface="Calibri" pitchFamily="34" charset="0"/>
                <a:sym typeface="+mj-lt"/>
              </a:rPr>
              <a:t> </a:t>
            </a:r>
            <a:r>
              <a:rPr lang="en-US" sz="1800" b="1" dirty="0" smtClean="0">
                <a:solidFill>
                  <a:srgbClr val="58595B"/>
                </a:solidFill>
                <a:latin typeface="Calibri" pitchFamily="34" charset="0"/>
                <a:ea typeface="+mj-ea"/>
                <a:cs typeface="Calibri" pitchFamily="34" charset="0"/>
                <a:sym typeface="+mj-lt"/>
              </a:rPr>
              <a:t>Environmental Programs</a:t>
            </a:r>
            <a:endParaRPr lang="el-GR" sz="1800" b="1" dirty="0">
              <a:solidFill>
                <a:srgbClr val="58595B"/>
              </a:solidFill>
              <a:latin typeface="Calibri" pitchFamily="34" charset="0"/>
              <a:ea typeface="+mj-ea"/>
              <a:cs typeface="Calibri" pitchFamily="34" charset="0"/>
              <a:sym typeface="+mj-lt"/>
            </a:endParaRPr>
          </a:p>
        </p:txBody>
      </p:sp>
      <p:sp>
        <p:nvSpPr>
          <p:cNvPr id="6" name="Rectangle 5"/>
          <p:cNvSpPr/>
          <p:nvPr/>
        </p:nvSpPr>
        <p:spPr>
          <a:xfrm>
            <a:off x="1213829" y="5542613"/>
            <a:ext cx="7623542" cy="584775"/>
          </a:xfrm>
          <a:prstGeom prst="rect">
            <a:avLst/>
          </a:prstGeom>
          <a:solidFill>
            <a:schemeClr val="accent1">
              <a:lumMod val="20000"/>
              <a:lumOff val="80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dirty="0" smtClean="0">
                <a:solidFill>
                  <a:srgbClr val="1D427E"/>
                </a:solidFill>
                <a:latin typeface="Calibri" pitchFamily="34" charset="0"/>
                <a:cs typeface="Calibri" pitchFamily="34" charset="0"/>
              </a:rPr>
              <a:t>According to the study, the Bank saves  </a:t>
            </a:r>
            <a:r>
              <a:rPr lang="en-US" sz="1600" b="1" dirty="0" smtClean="0">
                <a:solidFill>
                  <a:srgbClr val="1D427E"/>
                </a:solidFill>
                <a:latin typeface="Calibri" pitchFamily="34" charset="0"/>
                <a:cs typeface="Calibri" pitchFamily="34" charset="0"/>
              </a:rPr>
              <a:t>€5 million per year </a:t>
            </a:r>
            <a:r>
              <a:rPr lang="en-US" sz="1600" dirty="0" smtClean="0">
                <a:solidFill>
                  <a:srgbClr val="1D427E"/>
                </a:solidFill>
                <a:latin typeface="Calibri" pitchFamily="34" charset="0"/>
                <a:cs typeface="Calibri" pitchFamily="34" charset="0"/>
              </a:rPr>
              <a:t>in operational costs by implementing environmental programs</a:t>
            </a:r>
            <a:endParaRPr lang="el-GR" sz="1600" dirty="0">
              <a:solidFill>
                <a:srgbClr val="1D427E"/>
              </a:solidFill>
              <a:latin typeface="Calibri" pitchFamily="34" charset="0"/>
              <a:cs typeface="Calibri" pitchFamily="34" charset="0"/>
            </a:endParaRPr>
          </a:p>
        </p:txBody>
      </p:sp>
      <p:sp>
        <p:nvSpPr>
          <p:cNvPr id="7" name="TextBox 6"/>
          <p:cNvSpPr txBox="1"/>
          <p:nvPr/>
        </p:nvSpPr>
        <p:spPr>
          <a:xfrm>
            <a:off x="386074" y="1531088"/>
            <a:ext cx="8672866" cy="1631216"/>
          </a:xfrm>
          <a:prstGeom prst="rect">
            <a:avLst/>
          </a:prstGeom>
          <a:noFill/>
        </p:spPr>
        <p:txBody>
          <a:bodyPr wrap="square" rtlCol="0">
            <a:spAutoFit/>
          </a:bodyPr>
          <a:lstStyle/>
          <a:p>
            <a:r>
              <a:rPr lang="en-US" sz="1400" dirty="0" smtClean="0">
                <a:solidFill>
                  <a:srgbClr val="1D427E"/>
                </a:solidFill>
                <a:latin typeface="Calibri" pitchFamily="34" charset="0"/>
                <a:cs typeface="Calibri" pitchFamily="34" charset="0"/>
              </a:rPr>
              <a:t>In 2015, a study was conducted by an independent consultancy in order to economically evaluate 18 implemented </a:t>
            </a:r>
            <a:r>
              <a:rPr lang="en-US" sz="1400" b="1" dirty="0" smtClean="0">
                <a:solidFill>
                  <a:srgbClr val="1D427E"/>
                </a:solidFill>
                <a:latin typeface="Calibri" pitchFamily="34" charset="0"/>
                <a:cs typeface="Calibri" pitchFamily="34" charset="0"/>
              </a:rPr>
              <a:t>environmental programs, including:</a:t>
            </a:r>
          </a:p>
          <a:p>
            <a:endParaRPr lang="en-US" sz="1800" dirty="0" smtClean="0"/>
          </a:p>
          <a:p>
            <a:endParaRPr lang="en-US" sz="1800" dirty="0"/>
          </a:p>
          <a:p>
            <a:endParaRPr lang="en-US" sz="1800" dirty="0" smtClean="0"/>
          </a:p>
          <a:p>
            <a:r>
              <a:rPr lang="en-US" sz="1800" dirty="0"/>
              <a:t> </a:t>
            </a:r>
            <a:endParaRPr lang="el-GR" sz="1800" dirty="0"/>
          </a:p>
        </p:txBody>
      </p:sp>
      <p:graphicFrame>
        <p:nvGraphicFramePr>
          <p:cNvPr id="8" name="Diagram 7"/>
          <p:cNvGraphicFramePr/>
          <p:nvPr/>
        </p:nvGraphicFramePr>
        <p:xfrm>
          <a:off x="2020988" y="2286000"/>
          <a:ext cx="5173442" cy="2646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3"/>
          <p:cNvSpPr>
            <a:spLocks noGrp="1"/>
          </p:cNvSpPr>
          <p:nvPr>
            <p:ph type="body" sz="quarter" idx="17"/>
          </p:nvPr>
        </p:nvSpPr>
        <p:spPr>
          <a:xfrm>
            <a:off x="4397135" y="314246"/>
            <a:ext cx="602357" cy="774918"/>
          </a:xfrm>
        </p:spPr>
        <p:txBody>
          <a:bodyPr/>
          <a:lstStyle/>
          <a:p>
            <a:r>
              <a:rPr lang="en-US" dirty="0" smtClean="0"/>
              <a:t>2.2</a:t>
            </a:r>
            <a:endParaRPr lang="el-GR" dirty="0"/>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P:\Διάφορα\LOGOS\λογότυπα βραβεύσεων\aien_bl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7731" y="6145001"/>
            <a:ext cx="1537918" cy="340859"/>
          </a:xfrm>
          <a:prstGeom prst="rect">
            <a:avLst/>
          </a:prstGeom>
          <a:noFill/>
        </p:spPr>
      </p:pic>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Green Banking Structure and Products</a:t>
            </a:r>
            <a:endParaRPr lang="el-GR" b="1" dirty="0" smtClean="0">
              <a:solidFill>
                <a:srgbClr val="58595B"/>
              </a:solidFill>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03</a:t>
            </a:r>
            <a:endParaRPr lang="el-GR" dirty="0"/>
          </a:p>
        </p:txBody>
      </p:sp>
      <p:sp>
        <p:nvSpPr>
          <p:cNvPr id="5" name="Text Placeholder 4"/>
          <p:cNvSpPr>
            <a:spLocks noGrp="1"/>
          </p:cNvSpPr>
          <p:nvPr>
            <p:ph type="body" sz="quarter" idx="17"/>
          </p:nvPr>
        </p:nvSpPr>
        <p:spPr/>
        <p:txBody>
          <a:bodyPr/>
          <a:lstStyle/>
          <a:p>
            <a:r>
              <a:rPr lang="en-US" dirty="0" smtClean="0"/>
              <a:t>3.1</a:t>
            </a:r>
            <a:endParaRPr lang="el-GR" dirty="0"/>
          </a:p>
        </p:txBody>
      </p:sp>
      <p:grpSp>
        <p:nvGrpSpPr>
          <p:cNvPr id="6" name="80 - Ομάδα"/>
          <p:cNvGrpSpPr/>
          <p:nvPr/>
        </p:nvGrpSpPr>
        <p:grpSpPr>
          <a:xfrm>
            <a:off x="3962534" y="3657580"/>
            <a:ext cx="2736000" cy="2602343"/>
            <a:chOff x="730249" y="2694653"/>
            <a:chExt cx="2736000" cy="2631186"/>
          </a:xfrm>
        </p:grpSpPr>
        <p:sp>
          <p:nvSpPr>
            <p:cNvPr id="7" name="16 - Στρογγυλεμένο ορθογώνιο"/>
            <p:cNvSpPr/>
            <p:nvPr/>
          </p:nvSpPr>
          <p:spPr>
            <a:xfrm>
              <a:off x="730249" y="3060169"/>
              <a:ext cx="2736000" cy="2265670"/>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Green Mortgage Loan</a:t>
              </a: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endParaRPr lang="el-GR" sz="1200" dirty="0" smtClean="0">
                <a:latin typeface="Calibri" pitchFamily="34" charset="0"/>
                <a:cs typeface="Calibri" pitchFamily="34" charset="0"/>
              </a:endParaRP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Green Consumer Loan for Green Purchases</a:t>
              </a:r>
            </a:p>
            <a:p>
              <a:pPr marL="216000" indent="-216000" eaLnBrk="0" hangingPunct="0">
                <a:buSzPct val="110000"/>
                <a:buBlip>
                  <a:blip r:embed="rId4"/>
                </a:buBlip>
              </a:pP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Green Home Improvement Loan (with collateral/ collateral-free)</a:t>
              </a: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Insurance of Photovoltaic System for Householders</a:t>
              </a:r>
              <a:endParaRPr lang="el-GR" sz="1400" dirty="0" smtClean="0">
                <a:latin typeface="Calibri" pitchFamily="34" charset="0"/>
                <a:cs typeface="Calibri" pitchFamily="34" charset="0"/>
              </a:endParaRPr>
            </a:p>
          </p:txBody>
        </p:sp>
        <p:sp>
          <p:nvSpPr>
            <p:cNvPr id="11" name="17 - TextBox"/>
            <p:cNvSpPr txBox="1"/>
            <p:nvPr/>
          </p:nvSpPr>
          <p:spPr>
            <a:xfrm>
              <a:off x="1270052" y="2694653"/>
              <a:ext cx="1609950" cy="342306"/>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Individuals</a:t>
              </a:r>
              <a:endParaRPr lang="en-US" sz="1600" b="1" dirty="0">
                <a:solidFill>
                  <a:schemeClr val="tx2"/>
                </a:solidFill>
                <a:latin typeface="Calibri" pitchFamily="34" charset="0"/>
                <a:cs typeface="Calibri" pitchFamily="34" charset="0"/>
              </a:endParaRPr>
            </a:p>
          </p:txBody>
        </p:sp>
      </p:grpSp>
      <p:grpSp>
        <p:nvGrpSpPr>
          <p:cNvPr id="13" name="79 - Ομάδα"/>
          <p:cNvGrpSpPr/>
          <p:nvPr/>
        </p:nvGrpSpPr>
        <p:grpSpPr>
          <a:xfrm>
            <a:off x="3947364" y="1175293"/>
            <a:ext cx="2736000" cy="2488727"/>
            <a:chOff x="3911599" y="2456951"/>
            <a:chExt cx="2736000" cy="2488727"/>
          </a:xfrm>
        </p:grpSpPr>
        <p:sp>
          <p:nvSpPr>
            <p:cNvPr id="14" name="49 - Στρογγυλεμένο ορθογώνιο"/>
            <p:cNvSpPr/>
            <p:nvPr/>
          </p:nvSpPr>
          <p:spPr>
            <a:xfrm>
              <a:off x="3911599" y="2817778"/>
              <a:ext cx="2736000" cy="2127900"/>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eaLnBrk="0" hangingPunct="0">
                <a:buSzPct val="110000"/>
              </a:pPr>
              <a:r>
                <a:rPr lang="el-GR" sz="1500" b="1" dirty="0" smtClean="0">
                  <a:solidFill>
                    <a:schemeClr val="tx2"/>
                  </a:solidFill>
                  <a:latin typeface="Calibri" pitchFamily="34" charset="0"/>
                  <a:cs typeface="Calibri" pitchFamily="34" charset="0"/>
                </a:rPr>
                <a:t>«</a:t>
              </a:r>
              <a:r>
                <a:rPr lang="en-US" sz="1500" b="1" dirty="0" smtClean="0">
                  <a:solidFill>
                    <a:schemeClr val="tx2"/>
                  </a:solidFill>
                  <a:latin typeface="Calibri" pitchFamily="34" charset="0"/>
                  <a:cs typeface="Calibri" pitchFamily="34" charset="0"/>
                </a:rPr>
                <a:t>Piraeus Green Businesses</a:t>
              </a:r>
              <a:r>
                <a:rPr lang="el-GR" sz="1500" b="1" dirty="0" smtClean="0">
                  <a:solidFill>
                    <a:schemeClr val="tx2"/>
                  </a:solidFill>
                  <a:latin typeface="Calibri" pitchFamily="34" charset="0"/>
                  <a:cs typeface="Calibri" pitchFamily="34" charset="0"/>
                </a:rPr>
                <a:t>»</a:t>
              </a:r>
              <a:endParaRPr lang="en-US" sz="1500" b="1" dirty="0" smtClean="0">
                <a:solidFill>
                  <a:schemeClr val="tx2"/>
                </a:solidFill>
                <a:latin typeface="Calibri" pitchFamily="34" charset="0"/>
                <a:cs typeface="Calibri" pitchFamily="34" charset="0"/>
              </a:endParaRPr>
            </a:p>
            <a:p>
              <a:pPr eaLnBrk="0" hangingPunct="0">
                <a:buSzPct val="110000"/>
              </a:pPr>
              <a:r>
                <a:rPr lang="el-GR" sz="1400" dirty="0" smtClean="0">
                  <a:latin typeface="Calibri" pitchFamily="34" charset="0"/>
                  <a:cs typeface="Calibri" pitchFamily="34" charset="0"/>
                </a:rPr>
                <a:t> </a:t>
              </a: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Loans for Small Businesses that wish to invest in their energy retrofitting</a:t>
              </a:r>
            </a:p>
            <a:p>
              <a:pPr marL="216000" indent="-216000" eaLnBrk="0" hangingPunct="0">
                <a:buSzPct val="110000"/>
                <a:buBlip>
                  <a:blip r:embed="rId4"/>
                </a:buBlip>
              </a:pP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Net Metering</a:t>
              </a: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endParaRPr lang="el-GR" sz="1200" dirty="0" smtClean="0">
                <a:solidFill>
                  <a:srgbClr val="1D427E"/>
                </a:solidFill>
                <a:latin typeface="Calibri" pitchFamily="34" charset="0"/>
                <a:cs typeface="Calibri" pitchFamily="34" charset="0"/>
              </a:endParaRPr>
            </a:p>
            <a:p>
              <a:pPr marL="216000" indent="-216000" eaLnBrk="0" hangingPunct="0">
                <a:buSzPct val="110000"/>
                <a:buBlip>
                  <a:blip r:embed="rId4"/>
                </a:buBlip>
              </a:pPr>
              <a:r>
                <a:rPr lang="en-US" sz="1200" dirty="0" smtClean="0">
                  <a:solidFill>
                    <a:srgbClr val="1D427E"/>
                  </a:solidFill>
                  <a:latin typeface="Calibri" pitchFamily="34" charset="0"/>
                  <a:cs typeface="Calibri" pitchFamily="34" charset="0"/>
                </a:rPr>
                <a:t>Photovoltaic Park Insurance</a:t>
              </a:r>
              <a:endParaRPr lang="el-GR" sz="1200" dirty="0" smtClean="0">
                <a:solidFill>
                  <a:srgbClr val="1D427E"/>
                </a:solidFill>
                <a:latin typeface="Calibri" pitchFamily="34" charset="0"/>
                <a:cs typeface="Calibri" pitchFamily="34" charset="0"/>
              </a:endParaRPr>
            </a:p>
          </p:txBody>
        </p:sp>
        <p:sp>
          <p:nvSpPr>
            <p:cNvPr id="18" name="67 - TextBox"/>
            <p:cNvSpPr txBox="1"/>
            <p:nvPr/>
          </p:nvSpPr>
          <p:spPr>
            <a:xfrm>
              <a:off x="4559394" y="2456951"/>
              <a:ext cx="1609950" cy="338554"/>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Businesses</a:t>
              </a:r>
              <a:endParaRPr lang="en-US" sz="1600" b="1" dirty="0">
                <a:solidFill>
                  <a:schemeClr val="tx2"/>
                </a:solidFill>
                <a:latin typeface="Calibri" pitchFamily="34" charset="0"/>
                <a:cs typeface="Calibri" pitchFamily="34" charset="0"/>
              </a:endParaRPr>
            </a:p>
          </p:txBody>
        </p:sp>
      </p:grpSp>
      <p:grpSp>
        <p:nvGrpSpPr>
          <p:cNvPr id="20" name="78 - Ομάδα"/>
          <p:cNvGrpSpPr/>
          <p:nvPr/>
        </p:nvGrpSpPr>
        <p:grpSpPr>
          <a:xfrm>
            <a:off x="6783557" y="1441642"/>
            <a:ext cx="2740971" cy="5050991"/>
            <a:chOff x="7092949" y="2439445"/>
            <a:chExt cx="2772000" cy="5273979"/>
          </a:xfrm>
        </p:grpSpPr>
        <p:sp>
          <p:nvSpPr>
            <p:cNvPr id="21" name="42 - Στρογγυλεμένο ορθογώνιο"/>
            <p:cNvSpPr/>
            <p:nvPr/>
          </p:nvSpPr>
          <p:spPr>
            <a:xfrm>
              <a:off x="7092949" y="2817779"/>
              <a:ext cx="2772000" cy="4895645"/>
            </a:xfrm>
            <a:prstGeom prst="roundRect">
              <a:avLst>
                <a:gd name="adj" fmla="val 8297"/>
              </a:avLst>
            </a:prstGeom>
            <a:solidFill>
              <a:srgbClr val="F0F0F0"/>
            </a:solidFill>
            <a:ln w="6350">
              <a:noFill/>
            </a:ln>
            <a:effectLst/>
          </p:spPr>
          <p:style>
            <a:lnRef idx="2">
              <a:schemeClr val="accent1"/>
            </a:lnRef>
            <a:fillRef idx="0">
              <a:schemeClr val="accent1"/>
            </a:fillRef>
            <a:effectRef idx="1">
              <a:schemeClr val="accent1"/>
            </a:effectRef>
            <a:fontRef idx="minor">
              <a:schemeClr val="tx1"/>
            </a:fontRef>
          </p:style>
          <p:txBody>
            <a:bodyPr wrap="square" lIns="216000" tIns="144000" rIns="144000" bIns="144000" numCol="1" spcCol="360000" rtlCol="0" anchor="t">
              <a:spAutoFit/>
            </a:bodyPr>
            <a:lstStyle/>
            <a:p>
              <a:pPr marL="216000" indent="-216000" eaLnBrk="0" hangingPunct="0">
                <a:buSzPct val="110000"/>
                <a:buBlip>
                  <a:blip r:embed="rId4"/>
                </a:buBlip>
              </a:pPr>
              <a:endParaRPr lang="el-GR" sz="1400" dirty="0" smtClean="0">
                <a:latin typeface="Calibri" pitchFamily="34" charset="0"/>
                <a:cs typeface="Calibri" pitchFamily="34" charset="0"/>
              </a:endParaRPr>
            </a:p>
            <a:p>
              <a:pPr marL="216000" indent="-216000" eaLnBrk="0" hangingPunct="0">
                <a:buSzPct val="110000"/>
                <a:buBlip>
                  <a:blip r:embed="rId4"/>
                </a:buBlip>
              </a:pPr>
              <a:r>
                <a:rPr lang="en-US" sz="1400" dirty="0" smtClean="0">
                  <a:solidFill>
                    <a:srgbClr val="1D427E"/>
                  </a:solidFill>
                  <a:latin typeface="Calibri" pitchFamily="34" charset="0"/>
                  <a:cs typeface="Calibri" pitchFamily="34" charset="0"/>
                </a:rPr>
                <a:t>Green Key Certification for tourist enterprises</a:t>
              </a:r>
              <a:endParaRPr lang="en-US" sz="14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4"/>
                </a:buBlip>
              </a:pPr>
              <a:endParaRPr lang="en-US" sz="14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4"/>
                </a:buBlip>
              </a:pPr>
              <a:r>
                <a:rPr lang="en-US" sz="1400" dirty="0" smtClean="0">
                  <a:solidFill>
                    <a:srgbClr val="1D427E"/>
                  </a:solidFill>
                  <a:latin typeface="Calibri" pitchFamily="34" charset="0"/>
                  <a:cs typeface="Calibri" pitchFamily="34" charset="0"/>
                  <a:sym typeface="Wingdings 2"/>
                </a:rPr>
                <a:t>Energy studies</a:t>
              </a:r>
            </a:p>
            <a:p>
              <a:pPr marL="216000" indent="-216000" eaLnBrk="0" hangingPunct="0">
                <a:buSzPct val="110000"/>
                <a:buBlip>
                  <a:blip r:embed="rId4"/>
                </a:buBlip>
              </a:pPr>
              <a:endParaRPr lang="en-US" sz="14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4"/>
                </a:buBlip>
              </a:pPr>
              <a:r>
                <a:rPr lang="en-US" sz="1400" dirty="0" smtClean="0">
                  <a:solidFill>
                    <a:srgbClr val="1D427E"/>
                  </a:solidFill>
                  <a:latin typeface="Calibri" pitchFamily="34" charset="0"/>
                  <a:cs typeface="Calibri" pitchFamily="34" charset="0"/>
                  <a:sym typeface="Wingdings 2"/>
                </a:rPr>
                <a:t>Environmental Monitoring (ISO 14001 &amp; ISO 50001 or/and the EMAS regulation)</a:t>
              </a:r>
              <a:endParaRPr lang="en-US" sz="1400" dirty="0" smtClean="0">
                <a:solidFill>
                  <a:srgbClr val="1D427E"/>
                </a:solidFill>
                <a:latin typeface="Calibri" pitchFamily="34" charset="0"/>
                <a:cs typeface="Calibri" pitchFamily="34" charset="0"/>
              </a:endParaRPr>
            </a:p>
            <a:p>
              <a:pPr marL="216000" indent="-216000" eaLnBrk="0" hangingPunct="0">
                <a:buSzPct val="110000"/>
                <a:buBlip>
                  <a:blip r:embed="rId4"/>
                </a:buBlip>
              </a:pPr>
              <a:endParaRPr lang="en-US" sz="14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4"/>
                </a:buBlip>
              </a:pPr>
              <a:r>
                <a:rPr lang="en-US" altLang="zh-CN" sz="1400" dirty="0" smtClean="0">
                  <a:solidFill>
                    <a:srgbClr val="1D427E"/>
                  </a:solidFill>
                  <a:latin typeface="Calibri" pitchFamily="34" charset="0"/>
                  <a:cs typeface="Calibri" pitchFamily="34" charset="0"/>
                  <a:sym typeface="Wingdings 2"/>
                </a:rPr>
                <a:t>Water management</a:t>
              </a:r>
              <a:endParaRPr lang="el-GR" altLang="zh-CN" sz="1400" dirty="0" smtClean="0">
                <a:solidFill>
                  <a:srgbClr val="1D427E"/>
                </a:solidFill>
                <a:latin typeface="Calibri" pitchFamily="34" charset="0"/>
                <a:cs typeface="Calibri" pitchFamily="34" charset="0"/>
                <a:sym typeface="Wingdings 2"/>
              </a:endParaRPr>
            </a:p>
            <a:p>
              <a:pPr marL="216000" indent="-216000" eaLnBrk="0" hangingPunct="0">
                <a:buSzPct val="110000"/>
                <a:buBlip>
                  <a:blip r:embed="rId4"/>
                </a:buBlip>
              </a:pPr>
              <a:endParaRPr lang="en-US" sz="1400" dirty="0" smtClean="0">
                <a:solidFill>
                  <a:srgbClr val="1D427E"/>
                </a:solidFill>
                <a:latin typeface="Calibri" pitchFamily="34" charset="0"/>
                <a:cs typeface="Calibri" pitchFamily="34" charset="0"/>
              </a:endParaRPr>
            </a:p>
            <a:p>
              <a:pPr marL="216000" indent="-216000" eaLnBrk="0" hangingPunct="0">
                <a:buSzPct val="110000"/>
                <a:buBlip>
                  <a:blip r:embed="rId4"/>
                </a:buBlip>
              </a:pPr>
              <a:r>
                <a:rPr lang="en-GB" sz="1400" dirty="0">
                  <a:solidFill>
                    <a:srgbClr val="1D427E"/>
                  </a:solidFill>
                  <a:latin typeface="Calibri" pitchFamily="34" charset="0"/>
                  <a:cs typeface="Calibri" pitchFamily="34" charset="0"/>
                </a:rPr>
                <a:t>Bank has also taken up the initiative and is implementing a financing plan for developing the biogas energy market in Greece with quite successful results</a:t>
              </a:r>
              <a:endParaRPr lang="en-US" sz="1400" dirty="0">
                <a:solidFill>
                  <a:srgbClr val="1D427E"/>
                </a:solidFill>
                <a:latin typeface="Calibri" pitchFamily="34" charset="0"/>
                <a:cs typeface="Calibri" pitchFamily="34" charset="0"/>
                <a:sym typeface="Wingdings 2"/>
              </a:endParaRPr>
            </a:p>
          </p:txBody>
        </p:sp>
        <p:sp>
          <p:nvSpPr>
            <p:cNvPr id="25" name="74 - TextBox"/>
            <p:cNvSpPr txBox="1"/>
            <p:nvPr/>
          </p:nvSpPr>
          <p:spPr>
            <a:xfrm>
              <a:off x="7522230" y="2439445"/>
              <a:ext cx="1861083" cy="366186"/>
            </a:xfrm>
            <a:prstGeom prst="rect">
              <a:avLst/>
            </a:prstGeom>
            <a:noFill/>
          </p:spPr>
          <p:txBody>
            <a:bodyPr wrap="square" rtlCol="0" anchor="b">
              <a:spAutoFit/>
            </a:bodyPr>
            <a:lstStyle/>
            <a:p>
              <a:pPr algn="ctr"/>
              <a:r>
                <a:rPr lang="en-US" sz="1600" b="1" dirty="0" smtClean="0">
                  <a:solidFill>
                    <a:schemeClr val="tx2"/>
                  </a:solidFill>
                  <a:latin typeface="Calibri" pitchFamily="34" charset="0"/>
                  <a:cs typeface="Calibri" pitchFamily="34" charset="0"/>
                </a:rPr>
                <a:t>Services</a:t>
              </a:r>
              <a:endParaRPr lang="en-US" sz="1600" b="1" dirty="0">
                <a:solidFill>
                  <a:schemeClr val="tx2"/>
                </a:solidFill>
                <a:latin typeface="Calibri" pitchFamily="34" charset="0"/>
                <a:cs typeface="Calibri" pitchFamily="34" charset="0"/>
              </a:endParaRPr>
            </a:p>
          </p:txBody>
        </p:sp>
      </p:grpSp>
      <p:sp>
        <p:nvSpPr>
          <p:cNvPr id="50" name="Rounded Rectangle 49"/>
          <p:cNvSpPr/>
          <p:nvPr/>
        </p:nvSpPr>
        <p:spPr>
          <a:xfrm>
            <a:off x="175990" y="1401602"/>
            <a:ext cx="3120048" cy="565418"/>
          </a:xfrm>
          <a:prstGeom prst="roundRect">
            <a:avLst/>
          </a:prstGeom>
          <a:noFill/>
          <a:ln w="3810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lIns="99551" tIns="49775" rIns="99551" bIns="49775" rtlCol="0" anchor="ctr">
            <a:noAutofit/>
          </a:bodyPr>
          <a:lstStyle/>
          <a:p>
            <a:pPr algn="ctr">
              <a:lnSpc>
                <a:spcPts val="1800"/>
              </a:lnSpc>
            </a:pPr>
            <a:r>
              <a:rPr lang="en-US" sz="2000" b="1" dirty="0" smtClean="0">
                <a:solidFill>
                  <a:srgbClr val="1D427E"/>
                </a:solidFill>
                <a:latin typeface="Calibri" pitchFamily="34" charset="0"/>
                <a:cs typeface="Calibri" pitchFamily="34" charset="0"/>
              </a:rPr>
              <a:t>Green Banking Operations</a:t>
            </a:r>
          </a:p>
        </p:txBody>
      </p:sp>
      <p:sp>
        <p:nvSpPr>
          <p:cNvPr id="51" name="Rounded Rectangle 4"/>
          <p:cNvSpPr/>
          <p:nvPr/>
        </p:nvSpPr>
        <p:spPr bwMode="auto">
          <a:xfrm>
            <a:off x="294730" y="2072980"/>
            <a:ext cx="2338890" cy="404406"/>
          </a:xfrm>
          <a:prstGeom prst="rect">
            <a:avLst/>
          </a:prstGeom>
          <a:noFill/>
          <a:ln>
            <a:noFill/>
          </a:ln>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a:lnSpc>
                <a:spcPct val="90000"/>
              </a:lnSpc>
              <a:spcAft>
                <a:spcPct val="35000"/>
              </a:spcAft>
              <a:defRPr/>
            </a:pPr>
            <a:r>
              <a:rPr lang="en-US" sz="1800" b="1" dirty="0">
                <a:solidFill>
                  <a:schemeClr val="tx2"/>
                </a:solidFill>
                <a:latin typeface="Calibri" pitchFamily="34" charset="0"/>
                <a:cs typeface="Calibri" pitchFamily="34" charset="0"/>
              </a:rPr>
              <a:t>Green clientele</a:t>
            </a:r>
          </a:p>
        </p:txBody>
      </p:sp>
      <p:sp>
        <p:nvSpPr>
          <p:cNvPr id="52" name="Rounded Rectangle 16"/>
          <p:cNvSpPr/>
          <p:nvPr/>
        </p:nvSpPr>
        <p:spPr bwMode="auto">
          <a:xfrm>
            <a:off x="252228" y="2415128"/>
            <a:ext cx="2407144" cy="625785"/>
          </a:xfrm>
          <a:prstGeom prst="roundRect">
            <a:avLst>
              <a:gd name="adj" fmla="val 10000"/>
            </a:avLst>
          </a:prstGeom>
          <a:solidFill>
            <a:schemeClr val="accent3">
              <a:lumMod val="40000"/>
              <a:lumOff val="60000"/>
            </a:schemeClr>
          </a:soli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53" name="Rounded Rectangle 4"/>
          <p:cNvSpPr/>
          <p:nvPr/>
        </p:nvSpPr>
        <p:spPr bwMode="auto">
          <a:xfrm>
            <a:off x="309685" y="2464148"/>
            <a:ext cx="2270374" cy="629925"/>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lstStyle/>
          <a:p>
            <a:pPr marL="342900" indent="-342900" defTabSz="622300">
              <a:lnSpc>
                <a:spcPct val="90000"/>
              </a:lnSpc>
              <a:spcAft>
                <a:spcPct val="35000"/>
              </a:spcAft>
              <a:buFont typeface="Wingdings" pitchFamily="2" charset="2"/>
              <a:buChar char="ü"/>
              <a:defRPr/>
            </a:pPr>
            <a:r>
              <a:rPr lang="en-US" sz="1400" dirty="0" smtClean="0">
                <a:solidFill>
                  <a:srgbClr val="1D427E"/>
                </a:solidFill>
                <a:latin typeface="Calibri" pitchFamily="34" charset="0"/>
                <a:cs typeface="Calibri" pitchFamily="34" charset="0"/>
              </a:rPr>
              <a:t>Customer </a:t>
            </a:r>
            <a:r>
              <a:rPr lang="en-US" sz="1400" dirty="0">
                <a:solidFill>
                  <a:srgbClr val="1D427E"/>
                </a:solidFill>
                <a:latin typeface="Calibri" pitchFamily="34" charset="0"/>
                <a:cs typeface="Calibri" pitchFamily="34" charset="0"/>
              </a:rPr>
              <a:t>Support in Green Business</a:t>
            </a:r>
          </a:p>
        </p:txBody>
      </p:sp>
      <p:sp>
        <p:nvSpPr>
          <p:cNvPr id="55" name="Rounded Rectangle 4"/>
          <p:cNvSpPr/>
          <p:nvPr/>
        </p:nvSpPr>
        <p:spPr bwMode="auto">
          <a:xfrm>
            <a:off x="312198" y="2979742"/>
            <a:ext cx="2322026" cy="59653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p>
            <a:pPr defTabSz="889000">
              <a:lnSpc>
                <a:spcPct val="90000"/>
              </a:lnSpc>
              <a:spcAft>
                <a:spcPct val="35000"/>
              </a:spcAft>
              <a:defRPr/>
            </a:pPr>
            <a:r>
              <a:rPr lang="en-US" sz="1800" b="1" dirty="0">
                <a:solidFill>
                  <a:schemeClr val="tx2"/>
                </a:solidFill>
                <a:latin typeface="Calibri" pitchFamily="34" charset="0"/>
                <a:cs typeface="Calibri" pitchFamily="34" charset="0"/>
              </a:rPr>
              <a:t>In-house support</a:t>
            </a:r>
          </a:p>
        </p:txBody>
      </p:sp>
      <p:sp>
        <p:nvSpPr>
          <p:cNvPr id="56" name="Rounded Rectangle 55"/>
          <p:cNvSpPr/>
          <p:nvPr/>
        </p:nvSpPr>
        <p:spPr bwMode="auto">
          <a:xfrm>
            <a:off x="213353" y="3452973"/>
            <a:ext cx="2423522" cy="1087129"/>
          </a:xfrm>
          <a:prstGeom prst="roundRect">
            <a:avLst>
              <a:gd name="adj" fmla="val 10000"/>
            </a:avLst>
          </a:prstGeom>
          <a:solidFill>
            <a:schemeClr val="accent3">
              <a:lumMod val="40000"/>
              <a:lumOff val="60000"/>
            </a:schemeClr>
          </a:soli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57" name="Rounded Rectangle 4"/>
          <p:cNvSpPr/>
          <p:nvPr/>
        </p:nvSpPr>
        <p:spPr bwMode="auto">
          <a:xfrm>
            <a:off x="272015" y="3527954"/>
            <a:ext cx="2299553" cy="10334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a:lstStyle/>
          <a:p>
            <a:pPr marL="342900" indent="-342900" defTabSz="622300">
              <a:lnSpc>
                <a:spcPct val="90000"/>
              </a:lnSpc>
              <a:spcAft>
                <a:spcPct val="35000"/>
              </a:spcAft>
              <a:buFont typeface="Wingdings" pitchFamily="2" charset="2"/>
              <a:buChar char="ü"/>
              <a:defRPr/>
            </a:pPr>
            <a:r>
              <a:rPr lang="en-US" sz="1400" dirty="0" smtClean="0">
                <a:solidFill>
                  <a:schemeClr val="tx2"/>
                </a:solidFill>
                <a:latin typeface="Calibri" pitchFamily="34" charset="0"/>
                <a:cs typeface="Calibri" pitchFamily="34" charset="0"/>
              </a:rPr>
              <a:t>Assessing </a:t>
            </a:r>
            <a:r>
              <a:rPr lang="en-US" sz="1400" dirty="0">
                <a:solidFill>
                  <a:schemeClr val="tx2"/>
                </a:solidFill>
                <a:latin typeface="Calibri" pitchFamily="34" charset="0"/>
                <a:cs typeface="Calibri" pitchFamily="34" charset="0"/>
              </a:rPr>
              <a:t>green </a:t>
            </a:r>
            <a:r>
              <a:rPr lang="en-US" sz="1400" dirty="0" smtClean="0">
                <a:solidFill>
                  <a:schemeClr val="tx2"/>
                </a:solidFill>
                <a:latin typeface="Calibri" pitchFamily="34" charset="0"/>
                <a:cs typeface="Calibri" pitchFamily="34" charset="0"/>
              </a:rPr>
              <a:t>  investment proposals</a:t>
            </a:r>
          </a:p>
          <a:p>
            <a:pPr marL="342900" indent="-342900" defTabSz="622300">
              <a:lnSpc>
                <a:spcPct val="90000"/>
              </a:lnSpc>
              <a:spcAft>
                <a:spcPct val="35000"/>
              </a:spcAft>
              <a:buFont typeface="Wingdings" pitchFamily="2" charset="2"/>
              <a:buChar char="ü"/>
              <a:defRPr/>
            </a:pPr>
            <a:r>
              <a:rPr lang="en-US" sz="1400" dirty="0" smtClean="0">
                <a:solidFill>
                  <a:schemeClr val="tx2"/>
                </a:solidFill>
                <a:latin typeface="Calibri" pitchFamily="34" charset="0"/>
                <a:cs typeface="Calibri" pitchFamily="34" charset="0"/>
              </a:rPr>
              <a:t>Environmental &amp; Social Due Diligence (ESMS)</a:t>
            </a:r>
            <a:endParaRPr lang="en-US" sz="1400" dirty="0">
              <a:solidFill>
                <a:schemeClr val="tx2"/>
              </a:solidFill>
              <a:latin typeface="Calibri" pitchFamily="34" charset="0"/>
              <a:cs typeface="Calibri" pitchFamily="34" charset="0"/>
            </a:endParaRPr>
          </a:p>
        </p:txBody>
      </p:sp>
      <p:sp>
        <p:nvSpPr>
          <p:cNvPr id="58" name="Rounded Rectangle 4"/>
          <p:cNvSpPr/>
          <p:nvPr/>
        </p:nvSpPr>
        <p:spPr bwMode="auto">
          <a:xfrm>
            <a:off x="257905" y="4529678"/>
            <a:ext cx="2310755" cy="53142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a:lnSpc>
                <a:spcPct val="90000"/>
              </a:lnSpc>
              <a:spcAft>
                <a:spcPct val="35000"/>
              </a:spcAft>
              <a:defRPr/>
            </a:pPr>
            <a:r>
              <a:rPr lang="en-US" sz="1800" b="1" dirty="0">
                <a:solidFill>
                  <a:schemeClr val="tx2"/>
                </a:solidFill>
                <a:latin typeface="Calibri" pitchFamily="34" charset="0"/>
                <a:cs typeface="Calibri" pitchFamily="34" charset="0"/>
              </a:rPr>
              <a:t>The market</a:t>
            </a:r>
          </a:p>
        </p:txBody>
      </p:sp>
      <p:sp>
        <p:nvSpPr>
          <p:cNvPr id="59" name="Rounded Rectangle 58"/>
          <p:cNvSpPr/>
          <p:nvPr/>
        </p:nvSpPr>
        <p:spPr bwMode="auto">
          <a:xfrm>
            <a:off x="194618" y="4954768"/>
            <a:ext cx="2458205" cy="946297"/>
          </a:xfrm>
          <a:prstGeom prst="roundRect">
            <a:avLst>
              <a:gd name="adj" fmla="val 10000"/>
            </a:avLst>
          </a:prstGeom>
          <a:solidFill>
            <a:schemeClr val="accent3">
              <a:lumMod val="40000"/>
              <a:lumOff val="60000"/>
            </a:schemeClr>
          </a:soli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0" name="Rounded Rectangle 4"/>
          <p:cNvSpPr/>
          <p:nvPr/>
        </p:nvSpPr>
        <p:spPr bwMode="auto">
          <a:xfrm>
            <a:off x="252337" y="5039829"/>
            <a:ext cx="2299553" cy="765545"/>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a:lstStyle/>
          <a:p>
            <a:pPr marL="342900" indent="-342900" defTabSz="622300">
              <a:lnSpc>
                <a:spcPct val="90000"/>
              </a:lnSpc>
              <a:spcAft>
                <a:spcPct val="35000"/>
              </a:spcAft>
              <a:buFont typeface="Wingdings" pitchFamily="2" charset="2"/>
              <a:buChar char="ü"/>
              <a:defRPr/>
            </a:pPr>
            <a:r>
              <a:rPr lang="en-US" sz="1400" dirty="0">
                <a:solidFill>
                  <a:schemeClr val="tx2"/>
                </a:solidFill>
                <a:latin typeface="Calibri" pitchFamily="34" charset="0"/>
                <a:cs typeface="Calibri" pitchFamily="34" charset="0"/>
              </a:rPr>
              <a:t>Analyzing green portfolio</a:t>
            </a:r>
          </a:p>
          <a:p>
            <a:pPr marL="342900" indent="-342900" defTabSz="622300">
              <a:lnSpc>
                <a:spcPct val="90000"/>
              </a:lnSpc>
              <a:spcAft>
                <a:spcPct val="35000"/>
              </a:spcAft>
              <a:buFont typeface="Wingdings" pitchFamily="2" charset="2"/>
              <a:buChar char="ü"/>
              <a:defRPr/>
            </a:pPr>
            <a:r>
              <a:rPr lang="en-US" sz="1400" dirty="0">
                <a:solidFill>
                  <a:schemeClr val="tx2"/>
                </a:solidFill>
                <a:latin typeface="Calibri" pitchFamily="34" charset="0"/>
                <a:cs typeface="Calibri" pitchFamily="34" charset="0"/>
              </a:rPr>
              <a:t>Assessing the market </a:t>
            </a:r>
            <a:r>
              <a:rPr lang="en-US" sz="1400" dirty="0" smtClean="0">
                <a:solidFill>
                  <a:schemeClr val="tx2"/>
                </a:solidFill>
                <a:latin typeface="Calibri" pitchFamily="34" charset="0"/>
                <a:cs typeface="Calibri" pitchFamily="34" charset="0"/>
              </a:rPr>
              <a:t>developments</a:t>
            </a:r>
            <a:endParaRPr lang="en-US" sz="1400" dirty="0">
              <a:solidFill>
                <a:schemeClr val="tx2"/>
              </a:solidFill>
              <a:latin typeface="Calibri" pitchFamily="34" charset="0"/>
              <a:cs typeface="Calibri" pitchFamily="34" charset="0"/>
            </a:endParaRPr>
          </a:p>
        </p:txBody>
      </p:sp>
      <p:pic>
        <p:nvPicPr>
          <p:cNvPr id="61" name="Picture 3" descr="P:\Διάφορα\LOGOS\λογότυπα βραβεύσεων\EvropaikaVraveia.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9" y="5951822"/>
            <a:ext cx="1476331" cy="535850"/>
          </a:xfrm>
          <a:prstGeom prst="rect">
            <a:avLst/>
          </a:prstGeom>
          <a:solidFill>
            <a:schemeClr val="bg1"/>
          </a:solidFill>
        </p:spPr>
      </p:pic>
      <p:pic>
        <p:nvPicPr>
          <p:cNvPr id="62" name="Picture 61" descr="P:\Διάφορα\LOGOS\λογότυπα βραβεύσεων\Logo_EFQM_C2E1star201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31088" y="6006341"/>
            <a:ext cx="977977" cy="48377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58595B"/>
                </a:solidFill>
                <a:latin typeface="Calibri" pitchFamily="34" charset="0"/>
                <a:cs typeface="Calibri" pitchFamily="34" charset="0"/>
              </a:rPr>
              <a:t>Piraeus Bank Group Green Financing</a:t>
            </a:r>
            <a:endParaRPr lang="el-GR" dirty="0">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03</a:t>
            </a:r>
            <a:endParaRPr lang="el-GR" dirty="0"/>
          </a:p>
        </p:txBody>
      </p:sp>
      <p:sp>
        <p:nvSpPr>
          <p:cNvPr id="5" name="Text Placeholder 4"/>
          <p:cNvSpPr>
            <a:spLocks noGrp="1"/>
          </p:cNvSpPr>
          <p:nvPr>
            <p:ph type="body" sz="quarter" idx="17"/>
          </p:nvPr>
        </p:nvSpPr>
        <p:spPr/>
        <p:txBody>
          <a:bodyPr/>
          <a:lstStyle/>
          <a:p>
            <a:r>
              <a:rPr lang="en-US" dirty="0" smtClean="0"/>
              <a:t>3.2</a:t>
            </a:r>
            <a:endParaRPr lang="el-GR" dirty="0"/>
          </a:p>
        </p:txBody>
      </p:sp>
      <p:pic>
        <p:nvPicPr>
          <p:cNvPr id="6" name="Picture 2" descr="C:\Users\ΚΩΝΣΤΑΝΤΙΝΟΣ\Desktop\ananewsimes_piges[1].png"/>
          <p:cNvPicPr>
            <a:picLocks noChangeAspect="1" noChangeArrowheads="1"/>
          </p:cNvPicPr>
          <p:nvPr/>
        </p:nvPicPr>
        <p:blipFill>
          <a:blip r:embed="rId3" cstate="email">
            <a:grayscl/>
            <a:lum bright="-35000" contrast="29000"/>
            <a:extLst>
              <a:ext uri="{28A0092B-C50C-407E-A947-70E740481C1C}">
                <a14:useLocalDpi xmlns:a14="http://schemas.microsoft.com/office/drawing/2010/main"/>
              </a:ext>
            </a:extLst>
          </a:blip>
          <a:srcRect/>
          <a:stretch>
            <a:fillRect/>
          </a:stretch>
        </p:blipFill>
        <p:spPr bwMode="auto">
          <a:xfrm>
            <a:off x="897074" y="3872371"/>
            <a:ext cx="308459" cy="360000"/>
          </a:xfrm>
          <a:prstGeom prst="rect">
            <a:avLst/>
          </a:prstGeom>
          <a:noFill/>
        </p:spPr>
      </p:pic>
      <p:pic>
        <p:nvPicPr>
          <p:cNvPr id="7" name="Picture 3" descr="C:\Users\ΚΩΝΣΤΑΝΤΙΝΟΣ\Desktop\enallaktiki_diaxeirisi_aporimatwn[1].png"/>
          <p:cNvPicPr preferRelativeResize="0">
            <a:picLocks noChangeArrowheads="1"/>
          </p:cNvPicPr>
          <p:nvPr/>
        </p:nvPicPr>
        <p:blipFill>
          <a:blip r:embed="rId4" cstate="email">
            <a:grayscl/>
            <a:lum bright="-35000" contrast="29000"/>
            <a:extLst>
              <a:ext uri="{28A0092B-C50C-407E-A947-70E740481C1C}">
                <a14:useLocalDpi xmlns:a14="http://schemas.microsoft.com/office/drawing/2010/main"/>
              </a:ext>
            </a:extLst>
          </a:blip>
          <a:srcRect/>
          <a:stretch>
            <a:fillRect/>
          </a:stretch>
        </p:blipFill>
        <p:spPr bwMode="auto">
          <a:xfrm>
            <a:off x="897074" y="4609086"/>
            <a:ext cx="309600" cy="360000"/>
          </a:xfrm>
          <a:prstGeom prst="rect">
            <a:avLst/>
          </a:prstGeom>
          <a:noFill/>
        </p:spPr>
      </p:pic>
      <p:pic>
        <p:nvPicPr>
          <p:cNvPr id="8" name="Picture 4" descr="C:\Users\ΚΩΝΣΤΑΝΤΙΝΟΣ\Desktop\viologiki_georgia[1].png"/>
          <p:cNvPicPr preferRelativeResize="0">
            <a:picLocks noChangeArrowheads="1"/>
          </p:cNvPicPr>
          <p:nvPr/>
        </p:nvPicPr>
        <p:blipFill>
          <a:blip r:embed="rId5" cstate="email">
            <a:grayscl/>
            <a:lum bright="-35000" contrast="29000"/>
            <a:extLst>
              <a:ext uri="{28A0092B-C50C-407E-A947-70E740481C1C}">
                <a14:useLocalDpi xmlns:a14="http://schemas.microsoft.com/office/drawing/2010/main"/>
              </a:ext>
            </a:extLst>
          </a:blip>
          <a:srcRect/>
          <a:stretch>
            <a:fillRect/>
          </a:stretch>
        </p:blipFill>
        <p:spPr bwMode="auto">
          <a:xfrm>
            <a:off x="897074" y="4998387"/>
            <a:ext cx="309600" cy="360000"/>
          </a:xfrm>
          <a:prstGeom prst="rect">
            <a:avLst/>
          </a:prstGeom>
          <a:noFill/>
        </p:spPr>
      </p:pic>
      <p:pic>
        <p:nvPicPr>
          <p:cNvPr id="9" name="Picture 5" descr="C:\Users\ΚΩΝΣΤΑΝΤΙΝΟΣ\Desktop\eksoikonomisi_energeias[1].png"/>
          <p:cNvPicPr preferRelativeResize="0">
            <a:picLocks noChangeArrowheads="1"/>
          </p:cNvPicPr>
          <p:nvPr/>
        </p:nvPicPr>
        <p:blipFill>
          <a:blip r:embed="rId6" cstate="email">
            <a:grayscl/>
            <a:lum bright="-35000" contrast="29000"/>
            <a:extLst>
              <a:ext uri="{28A0092B-C50C-407E-A947-70E740481C1C}">
                <a14:useLocalDpi xmlns:a14="http://schemas.microsoft.com/office/drawing/2010/main"/>
              </a:ext>
            </a:extLst>
          </a:blip>
          <a:srcRect/>
          <a:stretch>
            <a:fillRect/>
          </a:stretch>
        </p:blipFill>
        <p:spPr bwMode="auto">
          <a:xfrm>
            <a:off x="896028" y="4232465"/>
            <a:ext cx="309600" cy="360000"/>
          </a:xfrm>
          <a:prstGeom prst="rect">
            <a:avLst/>
          </a:prstGeom>
          <a:noFill/>
        </p:spPr>
      </p:pic>
      <p:pic>
        <p:nvPicPr>
          <p:cNvPr id="10" name="Picture 6" descr="C:\Users\ΚΩΝΣΤΑΝΤΙΝΟΣ\Desktop\oikotourismos[1].png"/>
          <p:cNvPicPr preferRelativeResize="0">
            <a:picLocks noChangeArrowheads="1"/>
          </p:cNvPicPr>
          <p:nvPr/>
        </p:nvPicPr>
        <p:blipFill>
          <a:blip r:embed="rId7" cstate="email">
            <a:grayscl/>
            <a:lum bright="-35000" contrast="29000"/>
            <a:extLst>
              <a:ext uri="{28A0092B-C50C-407E-A947-70E740481C1C}">
                <a14:useLocalDpi xmlns:a14="http://schemas.microsoft.com/office/drawing/2010/main"/>
              </a:ext>
            </a:extLst>
          </a:blip>
          <a:srcRect/>
          <a:stretch>
            <a:fillRect/>
          </a:stretch>
        </p:blipFill>
        <p:spPr bwMode="auto">
          <a:xfrm>
            <a:off x="897074" y="5766786"/>
            <a:ext cx="309600" cy="360000"/>
          </a:xfrm>
          <a:prstGeom prst="rect">
            <a:avLst/>
          </a:prstGeom>
          <a:noFill/>
        </p:spPr>
      </p:pic>
      <p:pic>
        <p:nvPicPr>
          <p:cNvPr id="11" name="Picture 7" descr="C:\Users\ΚΩΝΣΤΑΝΤΙΝΟΣ\Desktop\prasines_metafores[1].png"/>
          <p:cNvPicPr preferRelativeResize="0">
            <a:picLocks noChangeArrowheads="1"/>
          </p:cNvPicPr>
          <p:nvPr/>
        </p:nvPicPr>
        <p:blipFill>
          <a:blip r:embed="rId8" cstate="email">
            <a:grayscl/>
            <a:lum bright="-35000" contrast="29000"/>
            <a:extLst>
              <a:ext uri="{28A0092B-C50C-407E-A947-70E740481C1C}">
                <a14:useLocalDpi xmlns:a14="http://schemas.microsoft.com/office/drawing/2010/main"/>
              </a:ext>
            </a:extLst>
          </a:blip>
          <a:srcRect/>
          <a:stretch>
            <a:fillRect/>
          </a:stretch>
        </p:blipFill>
        <p:spPr bwMode="auto">
          <a:xfrm>
            <a:off x="897074" y="5366852"/>
            <a:ext cx="309600" cy="360000"/>
          </a:xfrm>
          <a:prstGeom prst="rect">
            <a:avLst/>
          </a:prstGeom>
          <a:noFill/>
        </p:spPr>
      </p:pic>
      <p:pic>
        <p:nvPicPr>
          <p:cNvPr id="12" name="Picture 8" descr="C:\Users\ΚΩΝΣΤΑΝΤΙΝΟΣ\Desktop\prasini_xhmeia[1].png"/>
          <p:cNvPicPr preferRelativeResize="0">
            <a:picLocks noChangeArrowheads="1"/>
          </p:cNvPicPr>
          <p:nvPr/>
        </p:nvPicPr>
        <p:blipFill>
          <a:blip r:embed="rId9" cstate="email">
            <a:grayscl/>
            <a:lum bright="-35000" contrast="29000"/>
            <a:extLst>
              <a:ext uri="{28A0092B-C50C-407E-A947-70E740481C1C}">
                <a14:useLocalDpi xmlns:a14="http://schemas.microsoft.com/office/drawing/2010/main"/>
              </a:ext>
            </a:extLst>
          </a:blip>
          <a:srcRect/>
          <a:stretch>
            <a:fillRect/>
          </a:stretch>
        </p:blipFill>
        <p:spPr bwMode="auto">
          <a:xfrm>
            <a:off x="897074" y="6135036"/>
            <a:ext cx="309600" cy="360000"/>
          </a:xfrm>
          <a:prstGeom prst="rect">
            <a:avLst/>
          </a:prstGeom>
          <a:noFill/>
        </p:spPr>
      </p:pic>
      <p:sp>
        <p:nvSpPr>
          <p:cNvPr id="13" name="TextBox 12"/>
          <p:cNvSpPr txBox="1"/>
          <p:nvPr/>
        </p:nvSpPr>
        <p:spPr>
          <a:xfrm>
            <a:off x="1254264" y="4987754"/>
            <a:ext cx="2786082"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Organic and sustainable farming</a:t>
            </a:r>
            <a:endParaRPr lang="el-GR" sz="1400" dirty="0">
              <a:solidFill>
                <a:srgbClr val="1D427E"/>
              </a:solidFill>
              <a:latin typeface="Calibri" pitchFamily="34" charset="0"/>
              <a:cs typeface="Calibri" pitchFamily="34" charset="0"/>
            </a:endParaRPr>
          </a:p>
        </p:txBody>
      </p:sp>
      <p:sp>
        <p:nvSpPr>
          <p:cNvPr id="14" name="TextBox 13"/>
          <p:cNvSpPr txBox="1"/>
          <p:nvPr/>
        </p:nvSpPr>
        <p:spPr>
          <a:xfrm>
            <a:off x="1254264" y="4253731"/>
            <a:ext cx="2786082"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Energy Efficiency</a:t>
            </a:r>
            <a:endParaRPr lang="el-GR" sz="1400" dirty="0">
              <a:solidFill>
                <a:srgbClr val="1D427E"/>
              </a:solidFill>
              <a:latin typeface="Calibri" pitchFamily="34" charset="0"/>
              <a:cs typeface="Calibri" pitchFamily="34" charset="0"/>
            </a:endParaRPr>
          </a:p>
        </p:txBody>
      </p:sp>
      <p:sp>
        <p:nvSpPr>
          <p:cNvPr id="15" name="TextBox 14"/>
          <p:cNvSpPr txBox="1"/>
          <p:nvPr/>
        </p:nvSpPr>
        <p:spPr>
          <a:xfrm>
            <a:off x="1254264" y="6145669"/>
            <a:ext cx="1734923"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Green Chemistry</a:t>
            </a:r>
            <a:endParaRPr lang="el-GR" sz="1400" dirty="0">
              <a:solidFill>
                <a:srgbClr val="1D427E"/>
              </a:solidFill>
              <a:latin typeface="Calibri" pitchFamily="34" charset="0"/>
              <a:cs typeface="Calibri" pitchFamily="34" charset="0"/>
            </a:endParaRPr>
          </a:p>
        </p:txBody>
      </p:sp>
      <p:sp>
        <p:nvSpPr>
          <p:cNvPr id="16" name="TextBox 15"/>
          <p:cNvSpPr txBox="1"/>
          <p:nvPr/>
        </p:nvSpPr>
        <p:spPr>
          <a:xfrm>
            <a:off x="1254264" y="5766786"/>
            <a:ext cx="3286148"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Ecotourism - Agrotourism</a:t>
            </a:r>
            <a:endParaRPr lang="el-GR" sz="1400" dirty="0">
              <a:solidFill>
                <a:srgbClr val="1D427E"/>
              </a:solidFill>
              <a:latin typeface="Calibri" pitchFamily="34" charset="0"/>
              <a:cs typeface="Calibri" pitchFamily="34" charset="0"/>
            </a:endParaRPr>
          </a:p>
        </p:txBody>
      </p:sp>
      <p:sp>
        <p:nvSpPr>
          <p:cNvPr id="17" name="TextBox 16"/>
          <p:cNvSpPr txBox="1"/>
          <p:nvPr/>
        </p:nvSpPr>
        <p:spPr>
          <a:xfrm>
            <a:off x="1254264" y="4609086"/>
            <a:ext cx="3286148"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Waste and water management</a:t>
            </a:r>
            <a:endParaRPr lang="el-GR" sz="1400" dirty="0">
              <a:solidFill>
                <a:srgbClr val="1D427E"/>
              </a:solidFill>
              <a:latin typeface="Calibri" pitchFamily="34" charset="0"/>
              <a:cs typeface="Calibri" pitchFamily="34" charset="0"/>
            </a:endParaRPr>
          </a:p>
        </p:txBody>
      </p:sp>
      <p:sp>
        <p:nvSpPr>
          <p:cNvPr id="18" name="TextBox 17"/>
          <p:cNvSpPr txBox="1"/>
          <p:nvPr/>
        </p:nvSpPr>
        <p:spPr>
          <a:xfrm>
            <a:off x="1254264" y="3904270"/>
            <a:ext cx="2755466"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Renewable Energy</a:t>
            </a:r>
            <a:endParaRPr lang="el-GR" sz="1400" dirty="0">
              <a:solidFill>
                <a:srgbClr val="1D427E"/>
              </a:solidFill>
              <a:latin typeface="Calibri" pitchFamily="34" charset="0"/>
              <a:cs typeface="Calibri" pitchFamily="34" charset="0"/>
            </a:endParaRPr>
          </a:p>
        </p:txBody>
      </p:sp>
      <p:sp>
        <p:nvSpPr>
          <p:cNvPr id="19" name="TextBox 18"/>
          <p:cNvSpPr txBox="1"/>
          <p:nvPr/>
        </p:nvSpPr>
        <p:spPr>
          <a:xfrm>
            <a:off x="1254264" y="5388118"/>
            <a:ext cx="2786082" cy="280992"/>
          </a:xfrm>
          <a:prstGeom prst="rect">
            <a:avLst/>
          </a:prstGeom>
          <a:noFill/>
        </p:spPr>
        <p:txBody>
          <a:bodyPr wrap="square" lIns="64915" tIns="32457" rIns="64915" bIns="32457" rtlCol="0">
            <a:spAutoFit/>
          </a:bodyPr>
          <a:lstStyle/>
          <a:p>
            <a:r>
              <a:rPr lang="en-US" sz="1400" dirty="0" smtClean="0">
                <a:solidFill>
                  <a:srgbClr val="1D427E"/>
                </a:solidFill>
                <a:latin typeface="Calibri" pitchFamily="34" charset="0"/>
                <a:cs typeface="Calibri" pitchFamily="34" charset="0"/>
              </a:rPr>
              <a:t>Green Transportation</a:t>
            </a:r>
            <a:endParaRPr lang="el-GR" sz="1400" dirty="0">
              <a:solidFill>
                <a:srgbClr val="1D427E"/>
              </a:solidFill>
              <a:latin typeface="Calibri" pitchFamily="34" charset="0"/>
              <a:cs typeface="Calibri" pitchFamily="34" charset="0"/>
            </a:endParaRPr>
          </a:p>
        </p:txBody>
      </p:sp>
      <p:cxnSp>
        <p:nvCxnSpPr>
          <p:cNvPr id="20" name="Straight Connector 19"/>
          <p:cNvCxnSpPr/>
          <p:nvPr/>
        </p:nvCxnSpPr>
        <p:spPr>
          <a:xfrm>
            <a:off x="152764" y="3882146"/>
            <a:ext cx="475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3651190" y="5402402"/>
            <a:ext cx="2741075" cy="1"/>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847118" y="5030429"/>
            <a:ext cx="2608964" cy="323165"/>
          </a:xfrm>
          <a:prstGeom prst="rect">
            <a:avLst/>
          </a:prstGeom>
          <a:solidFill>
            <a:srgbClr val="FFDC6E"/>
          </a:solidFill>
          <a:ln>
            <a:noFill/>
          </a:ln>
        </p:spPr>
        <p:txBody>
          <a:bodyPr wrap="square" rtlCol="0" anchor="ctr">
            <a:spAutoFit/>
          </a:bodyPr>
          <a:lstStyle/>
          <a:p>
            <a:pPr algn="ctr"/>
            <a:r>
              <a:rPr lang="en-US" sz="1500" b="1" dirty="0" smtClean="0">
                <a:solidFill>
                  <a:srgbClr val="002060"/>
                </a:solidFill>
                <a:latin typeface="+mj-lt"/>
              </a:rPr>
              <a:t>Green Business - Sectors </a:t>
            </a:r>
            <a:endParaRPr lang="el-GR" sz="1500" b="1" dirty="0" smtClean="0">
              <a:solidFill>
                <a:srgbClr val="002060"/>
              </a:solidFill>
              <a:latin typeface="+mj-lt"/>
            </a:endParaRPr>
          </a:p>
        </p:txBody>
      </p:sp>
      <p:graphicFrame>
        <p:nvGraphicFramePr>
          <p:cNvPr id="23" name="Chart 22"/>
          <p:cNvGraphicFramePr/>
          <p:nvPr/>
        </p:nvGraphicFramePr>
        <p:xfrm>
          <a:off x="5156791" y="3955312"/>
          <a:ext cx="4444409" cy="256244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4" name="Chart 23"/>
          <p:cNvGraphicFramePr/>
          <p:nvPr/>
        </p:nvGraphicFramePr>
        <p:xfrm>
          <a:off x="159488" y="1467294"/>
          <a:ext cx="4777176" cy="2424222"/>
        </p:xfrm>
        <a:graphic>
          <a:graphicData uri="http://schemas.openxmlformats.org/drawingml/2006/chart">
            <c:chart xmlns:c="http://schemas.openxmlformats.org/drawingml/2006/chart" xmlns:r="http://schemas.openxmlformats.org/officeDocument/2006/relationships" r:id="rId11"/>
          </a:graphicData>
        </a:graphic>
      </p:graphicFrame>
      <p:sp>
        <p:nvSpPr>
          <p:cNvPr id="25" name="TextBox 24"/>
          <p:cNvSpPr txBox="1"/>
          <p:nvPr/>
        </p:nvSpPr>
        <p:spPr>
          <a:xfrm>
            <a:off x="624696" y="1255891"/>
            <a:ext cx="3915716" cy="323165"/>
          </a:xfrm>
          <a:prstGeom prst="rect">
            <a:avLst/>
          </a:prstGeom>
          <a:solidFill>
            <a:schemeClr val="accent1">
              <a:lumMod val="60000"/>
              <a:lumOff val="40000"/>
            </a:schemeClr>
          </a:solidFill>
        </p:spPr>
        <p:txBody>
          <a:bodyPr wrap="square" rtlCol="0" anchor="ctr">
            <a:spAutoFit/>
          </a:bodyPr>
          <a:lstStyle/>
          <a:p>
            <a:pPr algn="ctr"/>
            <a:r>
              <a:rPr lang="en-US" sz="1500" b="1" dirty="0" smtClean="0">
                <a:solidFill>
                  <a:srgbClr val="002060"/>
                </a:solidFill>
                <a:latin typeface="Calibri" pitchFamily="34" charset="0"/>
                <a:cs typeface="Calibri" pitchFamily="34" charset="0"/>
              </a:rPr>
              <a:t>Green customers financing</a:t>
            </a:r>
            <a:endParaRPr lang="el-GR" sz="1500" b="1" dirty="0" smtClean="0">
              <a:solidFill>
                <a:srgbClr val="002060"/>
              </a:solidFill>
              <a:latin typeface="Calibri" pitchFamily="34" charset="0"/>
              <a:cs typeface="Calibri" pitchFamily="34" charset="0"/>
            </a:endParaRPr>
          </a:p>
        </p:txBody>
      </p:sp>
      <p:sp>
        <p:nvSpPr>
          <p:cNvPr id="26" name="TextBox 25"/>
          <p:cNvSpPr txBox="1"/>
          <p:nvPr/>
        </p:nvSpPr>
        <p:spPr>
          <a:xfrm>
            <a:off x="5585498" y="3538843"/>
            <a:ext cx="3572540" cy="323165"/>
          </a:xfrm>
          <a:prstGeom prst="rect">
            <a:avLst/>
          </a:prstGeom>
          <a:solidFill>
            <a:schemeClr val="accent1">
              <a:lumMod val="60000"/>
              <a:lumOff val="40000"/>
            </a:schemeClr>
          </a:solidFill>
        </p:spPr>
        <p:txBody>
          <a:bodyPr wrap="square" rtlCol="0" anchor="ctr">
            <a:spAutoFit/>
          </a:bodyPr>
          <a:lstStyle/>
          <a:p>
            <a:pPr algn="ctr"/>
            <a:r>
              <a:rPr lang="en-US" sz="1500" b="1" dirty="0" smtClean="0">
                <a:solidFill>
                  <a:srgbClr val="002060"/>
                </a:solidFill>
                <a:latin typeface="Calibri" pitchFamily="34" charset="0"/>
                <a:cs typeface="Calibri" pitchFamily="34" charset="0"/>
              </a:rPr>
              <a:t>Green financing (mil. </a:t>
            </a:r>
            <a:r>
              <a:rPr lang="el-GR" sz="1500" b="1" dirty="0" smtClean="0">
                <a:solidFill>
                  <a:srgbClr val="002060"/>
                </a:solidFill>
                <a:latin typeface="Calibri" pitchFamily="34" charset="0"/>
                <a:cs typeface="Calibri" pitchFamily="34" charset="0"/>
              </a:rPr>
              <a:t>€)</a:t>
            </a:r>
          </a:p>
        </p:txBody>
      </p:sp>
      <p:cxnSp>
        <p:nvCxnSpPr>
          <p:cNvPr id="30" name="Straight Connector 29"/>
          <p:cNvCxnSpPr/>
          <p:nvPr/>
        </p:nvCxnSpPr>
        <p:spPr>
          <a:xfrm rot="16200000" flipH="1">
            <a:off x="3855264" y="2500341"/>
            <a:ext cx="2340000" cy="1"/>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776753" y="2619795"/>
            <a:ext cx="2614465" cy="400110"/>
          </a:xfrm>
          <a:prstGeom prst="rect">
            <a:avLst/>
          </a:prstGeom>
          <a:solidFill>
            <a:schemeClr val="tx2">
              <a:lumMod val="60000"/>
              <a:lumOff val="40000"/>
            </a:schemeClr>
          </a:solidFill>
        </p:spPr>
        <p:txBody>
          <a:bodyPr wrap="square" rtlCol="0" anchor="ctr">
            <a:spAutoFit/>
          </a:bodyPr>
          <a:lstStyle/>
          <a:p>
            <a:pPr algn="ctr"/>
            <a:r>
              <a:rPr lang="en-US" sz="2000" b="1" dirty="0" smtClean="0">
                <a:solidFill>
                  <a:schemeClr val="bg1"/>
                </a:solidFill>
                <a:latin typeface="Calibri" pitchFamily="34" charset="0"/>
                <a:cs typeface="Calibri" pitchFamily="34" charset="0"/>
              </a:rPr>
              <a:t>20,786</a:t>
            </a:r>
            <a:r>
              <a:rPr lang="en-US" sz="2000" dirty="0" smtClean="0">
                <a:solidFill>
                  <a:schemeClr val="bg1"/>
                </a:solidFill>
                <a:latin typeface="Calibri" pitchFamily="34" charset="0"/>
                <a:cs typeface="Calibri" pitchFamily="34" charset="0"/>
              </a:rPr>
              <a:t> </a:t>
            </a:r>
            <a:r>
              <a:rPr lang="en-US" sz="1800" b="1" dirty="0" smtClean="0">
                <a:solidFill>
                  <a:schemeClr val="bg1"/>
                </a:solidFill>
                <a:latin typeface="Calibri" pitchFamily="34" charset="0"/>
                <a:cs typeface="Calibri" pitchFamily="34" charset="0"/>
              </a:rPr>
              <a:t>green clients</a:t>
            </a:r>
            <a:endParaRPr lang="el-GR" sz="2000" dirty="0" smtClean="0">
              <a:solidFill>
                <a:schemeClr val="bg1"/>
              </a:solidFill>
              <a:latin typeface="Calibri" pitchFamily="34" charset="0"/>
              <a:cs typeface="Calibri" pitchFamily="34" charset="0"/>
            </a:endParaRPr>
          </a:p>
        </p:txBody>
      </p:sp>
      <p:sp>
        <p:nvSpPr>
          <p:cNvPr id="31" name="TextBox 30"/>
          <p:cNvSpPr txBox="1"/>
          <p:nvPr/>
        </p:nvSpPr>
        <p:spPr>
          <a:xfrm>
            <a:off x="6299186" y="1538160"/>
            <a:ext cx="3131910" cy="646331"/>
          </a:xfrm>
          <a:prstGeom prst="rect">
            <a:avLst/>
          </a:prstGeom>
          <a:noFill/>
        </p:spPr>
        <p:txBody>
          <a:bodyPr wrap="square" rtlCol="0" anchor="ctr">
            <a:spAutoFit/>
          </a:bodyPr>
          <a:lstStyle/>
          <a:p>
            <a:r>
              <a:rPr lang="en-US" sz="1800" dirty="0" smtClean="0">
                <a:solidFill>
                  <a:srgbClr val="1D427E"/>
                </a:solidFill>
                <a:latin typeface="Calibri" pitchFamily="34" charset="0"/>
                <a:cs typeface="Calibri" pitchFamily="34" charset="0"/>
              </a:rPr>
              <a:t>green loans share in the total Group portfolio in Greece </a:t>
            </a:r>
            <a:endParaRPr lang="el-GR" sz="1800" dirty="0" smtClean="0">
              <a:solidFill>
                <a:srgbClr val="1D427E"/>
              </a:solidFill>
              <a:latin typeface="Calibri" pitchFamily="34" charset="0"/>
              <a:cs typeface="Calibri" pitchFamily="34" charset="0"/>
            </a:endParaRPr>
          </a:p>
        </p:txBody>
      </p:sp>
      <p:sp>
        <p:nvSpPr>
          <p:cNvPr id="32" name="TextBox 31"/>
          <p:cNvSpPr txBox="1"/>
          <p:nvPr/>
        </p:nvSpPr>
        <p:spPr>
          <a:xfrm>
            <a:off x="5346794" y="1627981"/>
            <a:ext cx="951712" cy="461665"/>
          </a:xfrm>
          <a:prstGeom prst="rect">
            <a:avLst/>
          </a:prstGeom>
          <a:solidFill>
            <a:schemeClr val="tx2">
              <a:lumMod val="60000"/>
              <a:lumOff val="40000"/>
            </a:schemeClr>
          </a:solidFill>
        </p:spPr>
        <p:txBody>
          <a:bodyPr wrap="square" rtlCol="0" anchor="ctr">
            <a:spAutoFit/>
          </a:bodyPr>
          <a:lstStyle/>
          <a:p>
            <a:pPr algn="r"/>
            <a:r>
              <a:rPr lang="en-US" sz="2400" b="1" dirty="0" smtClean="0">
                <a:solidFill>
                  <a:schemeClr val="bg1"/>
                </a:solidFill>
                <a:latin typeface="+mj-lt"/>
              </a:rPr>
              <a:t>2.0%</a:t>
            </a:r>
            <a:endParaRPr lang="el-GR" sz="2400" b="1" dirty="0" smtClean="0">
              <a:solidFill>
                <a:schemeClr val="bg1"/>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Chart 76"/>
          <p:cNvGraphicFramePr/>
          <p:nvPr/>
        </p:nvGraphicFramePr>
        <p:xfrm>
          <a:off x="127591" y="2068032"/>
          <a:ext cx="2876107" cy="19298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869399" y="314246"/>
            <a:ext cx="4731801" cy="774918"/>
          </a:xfrm>
        </p:spPr>
        <p:txBody>
          <a:bodyPr/>
          <a:lstStyle/>
          <a:p>
            <a:r>
              <a:rPr lang="en-US" b="1" dirty="0" smtClean="0">
                <a:solidFill>
                  <a:srgbClr val="58595B"/>
                </a:solidFill>
                <a:latin typeface="Calibri" pitchFamily="34" charset="0"/>
                <a:cs typeface="Calibri" pitchFamily="34" charset="0"/>
              </a:rPr>
              <a:t>Social and environmental impact from green financing</a:t>
            </a:r>
            <a:endParaRPr lang="el-GR" dirty="0">
              <a:latin typeface="Calibri" pitchFamily="34" charset="0"/>
              <a:cs typeface="Calibri" pitchFamily="34" charset="0"/>
            </a:endParaRPr>
          </a:p>
        </p:txBody>
      </p:sp>
      <p:sp>
        <p:nvSpPr>
          <p:cNvPr id="4" name="Text Placeholder 3"/>
          <p:cNvSpPr>
            <a:spLocks noGrp="1"/>
          </p:cNvSpPr>
          <p:nvPr>
            <p:ph type="body" sz="quarter" idx="15"/>
          </p:nvPr>
        </p:nvSpPr>
        <p:spPr/>
        <p:txBody>
          <a:bodyPr/>
          <a:lstStyle/>
          <a:p>
            <a:r>
              <a:rPr smtClean="0"/>
              <a:t>03</a:t>
            </a:r>
            <a:endParaRPr lang="el-GR" dirty="0"/>
          </a:p>
        </p:txBody>
      </p:sp>
      <p:sp>
        <p:nvSpPr>
          <p:cNvPr id="5" name="Text Placeholder 4"/>
          <p:cNvSpPr>
            <a:spLocks noGrp="1"/>
          </p:cNvSpPr>
          <p:nvPr>
            <p:ph type="body" sz="quarter" idx="17"/>
          </p:nvPr>
        </p:nvSpPr>
        <p:spPr/>
        <p:txBody>
          <a:bodyPr/>
          <a:lstStyle/>
          <a:p>
            <a:r>
              <a:rPr lang="en-US" dirty="0" smtClean="0"/>
              <a:t>3.3</a:t>
            </a:r>
            <a:endParaRPr lang="el-GR" dirty="0"/>
          </a:p>
        </p:txBody>
      </p:sp>
      <p:grpSp>
        <p:nvGrpSpPr>
          <p:cNvPr id="6" name="Group 3"/>
          <p:cNvGrpSpPr/>
          <p:nvPr/>
        </p:nvGrpSpPr>
        <p:grpSpPr>
          <a:xfrm>
            <a:off x="144444" y="1714488"/>
            <a:ext cx="2848226" cy="2357454"/>
            <a:chOff x="-199066" y="1357298"/>
            <a:chExt cx="2848226" cy="2357454"/>
          </a:xfrm>
        </p:grpSpPr>
        <p:graphicFrame>
          <p:nvGraphicFramePr>
            <p:cNvPr id="7" name="Chart 6"/>
            <p:cNvGraphicFramePr/>
            <p:nvPr/>
          </p:nvGraphicFramePr>
          <p:xfrm>
            <a:off x="142844" y="1571612"/>
            <a:ext cx="2143140" cy="214314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6" descr="C:\Users\ac05\Desktop\Industry-Biomass-icon[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2687" y="1418103"/>
              <a:ext cx="365714" cy="357189"/>
            </a:xfrm>
            <a:prstGeom prst="rect">
              <a:avLst/>
            </a:prstGeom>
            <a:noFill/>
          </p:spPr>
        </p:pic>
        <p:pic>
          <p:nvPicPr>
            <p:cNvPr id="9" name="Picture 7" descr="C:\Users\ac05\Desktop\Industry-Solar-Panel-icon[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1627" y="2643182"/>
              <a:ext cx="386865" cy="396000"/>
            </a:xfrm>
            <a:prstGeom prst="rect">
              <a:avLst/>
            </a:prstGeom>
            <a:noFill/>
          </p:spPr>
        </p:pic>
        <p:pic>
          <p:nvPicPr>
            <p:cNvPr id="10" name="Picture 8" descr="C:\Users\ac05\Desktop\Industry-Hydroelectric-icon[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1427" y="1428736"/>
              <a:ext cx="380111" cy="396000"/>
            </a:xfrm>
            <a:prstGeom prst="rect">
              <a:avLst/>
            </a:prstGeom>
            <a:noFill/>
          </p:spPr>
        </p:pic>
        <p:pic>
          <p:nvPicPr>
            <p:cNvPr id="11" name="Picture 9" descr="C:\Users\ac05\Desktop\Industry-Wind-Turbine-icon[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5" y="2550478"/>
              <a:ext cx="358993" cy="396000"/>
            </a:xfrm>
            <a:prstGeom prst="rect">
              <a:avLst/>
            </a:prstGeom>
            <a:noFill/>
          </p:spPr>
        </p:pic>
        <p:sp>
          <p:nvSpPr>
            <p:cNvPr id="12" name="TextBox 11"/>
            <p:cNvSpPr txBox="1"/>
            <p:nvPr/>
          </p:nvSpPr>
          <p:spPr>
            <a:xfrm>
              <a:off x="2077656" y="3021638"/>
              <a:ext cx="571504" cy="461665"/>
            </a:xfrm>
            <a:prstGeom prst="rect">
              <a:avLst/>
            </a:prstGeom>
            <a:noFill/>
          </p:spPr>
          <p:txBody>
            <a:bodyPr wrap="square" rtlCol="0">
              <a:spAutoFit/>
            </a:bodyPr>
            <a:lstStyle/>
            <a:p>
              <a:pPr algn="ctr"/>
              <a:r>
                <a:rPr lang="en-US" sz="1200" b="1" dirty="0" smtClean="0">
                  <a:solidFill>
                    <a:schemeClr val="tx1">
                      <a:lumMod val="50000"/>
                      <a:lumOff val="50000"/>
                    </a:schemeClr>
                  </a:solidFill>
                  <a:latin typeface="Calibri" pitchFamily="34" charset="0"/>
                  <a:cs typeface="Calibri" pitchFamily="34" charset="0"/>
                </a:rPr>
                <a:t>P/V</a:t>
              </a:r>
              <a:endParaRPr lang="el-GR" sz="1200" b="1" dirty="0" smtClean="0">
                <a:solidFill>
                  <a:schemeClr val="tx1">
                    <a:lumMod val="50000"/>
                    <a:lumOff val="50000"/>
                  </a:schemeClr>
                </a:solidFill>
                <a:latin typeface="Calibri" pitchFamily="34" charset="0"/>
                <a:cs typeface="Calibri" pitchFamily="34" charset="0"/>
              </a:endParaRPr>
            </a:p>
            <a:p>
              <a:pPr algn="ctr"/>
              <a:r>
                <a:rPr lang="el-GR" sz="1200" b="1" dirty="0" smtClean="0">
                  <a:solidFill>
                    <a:schemeClr val="tx1">
                      <a:lumMod val="50000"/>
                      <a:lumOff val="50000"/>
                    </a:schemeClr>
                  </a:solidFill>
                  <a:latin typeface="Calibri" pitchFamily="34" charset="0"/>
                  <a:cs typeface="Calibri" pitchFamily="34" charset="0"/>
                </a:rPr>
                <a:t>5</a:t>
              </a:r>
              <a:r>
                <a:rPr lang="en-US" sz="1200" b="1" dirty="0" smtClean="0">
                  <a:solidFill>
                    <a:schemeClr val="tx1">
                      <a:lumMod val="50000"/>
                      <a:lumOff val="50000"/>
                    </a:schemeClr>
                  </a:solidFill>
                  <a:latin typeface="Calibri" pitchFamily="34" charset="0"/>
                  <a:cs typeface="Calibri" pitchFamily="34" charset="0"/>
                </a:rPr>
                <a:t>37</a:t>
              </a:r>
              <a:endParaRPr lang="el-GR" sz="1200" b="1" dirty="0">
                <a:solidFill>
                  <a:schemeClr val="tx1">
                    <a:lumMod val="50000"/>
                    <a:lumOff val="50000"/>
                  </a:schemeClr>
                </a:solidFill>
                <a:latin typeface="Calibri" pitchFamily="34" charset="0"/>
                <a:cs typeface="Calibri" pitchFamily="34" charset="0"/>
              </a:endParaRPr>
            </a:p>
          </p:txBody>
        </p:sp>
        <p:sp>
          <p:nvSpPr>
            <p:cNvPr id="13" name="TextBox 12"/>
            <p:cNvSpPr txBox="1"/>
            <p:nvPr/>
          </p:nvSpPr>
          <p:spPr>
            <a:xfrm>
              <a:off x="-199066" y="2967335"/>
              <a:ext cx="714380" cy="646331"/>
            </a:xfrm>
            <a:prstGeom prst="rect">
              <a:avLst/>
            </a:prstGeom>
            <a:noFill/>
          </p:spPr>
          <p:txBody>
            <a:bodyPr wrap="square" rtlCol="0">
              <a:spAutoFit/>
            </a:bodyPr>
            <a:lstStyle/>
            <a:p>
              <a:pPr algn="ctr"/>
              <a:r>
                <a:rPr lang="en-US" sz="1200" b="1" dirty="0" smtClean="0">
                  <a:solidFill>
                    <a:schemeClr val="tx1">
                      <a:lumMod val="50000"/>
                      <a:lumOff val="50000"/>
                    </a:schemeClr>
                  </a:solidFill>
                  <a:latin typeface="Calibri" pitchFamily="34" charset="0"/>
                  <a:cs typeface="Calibri" pitchFamily="34" charset="0"/>
                </a:rPr>
                <a:t>Wind parks</a:t>
              </a:r>
              <a:endParaRPr lang="el-GR" sz="1200" b="1" dirty="0" smtClean="0">
                <a:solidFill>
                  <a:schemeClr val="tx1">
                    <a:lumMod val="50000"/>
                    <a:lumOff val="50000"/>
                  </a:schemeClr>
                </a:solidFill>
                <a:latin typeface="Calibri" pitchFamily="34" charset="0"/>
                <a:cs typeface="Calibri" pitchFamily="34" charset="0"/>
              </a:endParaRPr>
            </a:p>
            <a:p>
              <a:pPr algn="ctr"/>
              <a:r>
                <a:rPr lang="el-GR" sz="1200" b="1" dirty="0" smtClean="0">
                  <a:solidFill>
                    <a:schemeClr val="tx1">
                      <a:lumMod val="50000"/>
                      <a:lumOff val="50000"/>
                    </a:schemeClr>
                  </a:solidFill>
                  <a:latin typeface="Calibri" pitchFamily="34" charset="0"/>
                  <a:cs typeface="Calibri" pitchFamily="34" charset="0"/>
                </a:rPr>
                <a:t>3</a:t>
              </a:r>
              <a:r>
                <a:rPr lang="en-US" sz="1200" b="1" dirty="0" smtClean="0">
                  <a:solidFill>
                    <a:schemeClr val="tx1">
                      <a:lumMod val="50000"/>
                      <a:lumOff val="50000"/>
                    </a:schemeClr>
                  </a:solidFill>
                  <a:latin typeface="Calibri" pitchFamily="34" charset="0"/>
                  <a:cs typeface="Calibri" pitchFamily="34" charset="0"/>
                </a:rPr>
                <a:t>78</a:t>
              </a:r>
              <a:endParaRPr lang="el-GR" sz="1200" b="1" dirty="0" smtClean="0">
                <a:solidFill>
                  <a:schemeClr val="tx1">
                    <a:lumMod val="50000"/>
                    <a:lumOff val="50000"/>
                  </a:schemeClr>
                </a:solidFill>
                <a:latin typeface="Calibri" pitchFamily="34" charset="0"/>
                <a:cs typeface="Calibri" pitchFamily="34" charset="0"/>
              </a:endParaRPr>
            </a:p>
          </p:txBody>
        </p:sp>
        <p:sp>
          <p:nvSpPr>
            <p:cNvPr id="14" name="TextBox 13"/>
            <p:cNvSpPr txBox="1"/>
            <p:nvPr/>
          </p:nvSpPr>
          <p:spPr>
            <a:xfrm>
              <a:off x="24227" y="1367931"/>
              <a:ext cx="847732" cy="461665"/>
            </a:xfrm>
            <a:prstGeom prst="rect">
              <a:avLst/>
            </a:prstGeom>
            <a:noFill/>
          </p:spPr>
          <p:txBody>
            <a:bodyPr wrap="square" rtlCol="0">
              <a:spAutoFit/>
            </a:bodyPr>
            <a:lstStyle/>
            <a:p>
              <a:pPr algn="ctr"/>
              <a:r>
                <a:rPr lang="en-US" sz="1200" b="1" dirty="0" smtClean="0">
                  <a:solidFill>
                    <a:schemeClr val="tx1">
                      <a:lumMod val="50000"/>
                      <a:lumOff val="50000"/>
                    </a:schemeClr>
                  </a:solidFill>
                  <a:latin typeface="Calibri" pitchFamily="34" charset="0"/>
                  <a:cs typeface="Calibri" pitchFamily="34" charset="0"/>
                </a:rPr>
                <a:t>Hydro</a:t>
              </a:r>
              <a:endParaRPr lang="el-GR" sz="1200" b="1" dirty="0" smtClean="0">
                <a:solidFill>
                  <a:schemeClr val="tx1">
                    <a:lumMod val="50000"/>
                    <a:lumOff val="50000"/>
                  </a:schemeClr>
                </a:solidFill>
                <a:latin typeface="Calibri" pitchFamily="34" charset="0"/>
                <a:cs typeface="Calibri" pitchFamily="34" charset="0"/>
              </a:endParaRPr>
            </a:p>
            <a:p>
              <a:pPr algn="ctr"/>
              <a:r>
                <a:rPr lang="en-US" sz="1200" b="1" dirty="0" smtClean="0">
                  <a:solidFill>
                    <a:schemeClr val="tx1">
                      <a:lumMod val="50000"/>
                      <a:lumOff val="50000"/>
                    </a:schemeClr>
                  </a:solidFill>
                  <a:latin typeface="Calibri" pitchFamily="34" charset="0"/>
                  <a:cs typeface="Calibri" pitchFamily="34" charset="0"/>
                </a:rPr>
                <a:t>50</a:t>
              </a:r>
              <a:endParaRPr lang="el-GR" sz="1200" b="1" dirty="0" smtClean="0">
                <a:solidFill>
                  <a:schemeClr val="tx1">
                    <a:lumMod val="50000"/>
                    <a:lumOff val="50000"/>
                  </a:schemeClr>
                </a:solidFill>
                <a:latin typeface="Calibri" pitchFamily="34" charset="0"/>
                <a:cs typeface="Calibri" pitchFamily="34" charset="0"/>
              </a:endParaRPr>
            </a:p>
          </p:txBody>
        </p:sp>
        <p:sp>
          <p:nvSpPr>
            <p:cNvPr id="15" name="TextBox 14"/>
            <p:cNvSpPr txBox="1"/>
            <p:nvPr/>
          </p:nvSpPr>
          <p:spPr>
            <a:xfrm>
              <a:off x="1547345" y="1357298"/>
              <a:ext cx="714380" cy="461665"/>
            </a:xfrm>
            <a:prstGeom prst="rect">
              <a:avLst/>
            </a:prstGeom>
            <a:noFill/>
          </p:spPr>
          <p:txBody>
            <a:bodyPr wrap="square" rtlCol="0">
              <a:spAutoFit/>
            </a:bodyPr>
            <a:lstStyle/>
            <a:p>
              <a:pPr algn="ctr"/>
              <a:r>
                <a:rPr lang="en-US" sz="1200" b="1" dirty="0" smtClean="0">
                  <a:solidFill>
                    <a:schemeClr val="tx1">
                      <a:lumMod val="50000"/>
                      <a:lumOff val="50000"/>
                    </a:schemeClr>
                  </a:solidFill>
                  <a:latin typeface="Calibri" pitchFamily="34" charset="0"/>
                  <a:cs typeface="Calibri" pitchFamily="34" charset="0"/>
                </a:rPr>
                <a:t>Biomass</a:t>
              </a:r>
              <a:endParaRPr lang="el-GR" sz="1200" b="1" dirty="0" smtClean="0">
                <a:solidFill>
                  <a:schemeClr val="tx1">
                    <a:lumMod val="50000"/>
                    <a:lumOff val="50000"/>
                  </a:schemeClr>
                </a:solidFill>
                <a:latin typeface="Calibri" pitchFamily="34" charset="0"/>
                <a:cs typeface="Calibri" pitchFamily="34" charset="0"/>
              </a:endParaRPr>
            </a:p>
            <a:p>
              <a:pPr algn="ctr"/>
              <a:r>
                <a:rPr lang="en-US" sz="1200" b="1" dirty="0" smtClean="0">
                  <a:solidFill>
                    <a:schemeClr val="tx1">
                      <a:lumMod val="50000"/>
                      <a:lumOff val="50000"/>
                    </a:schemeClr>
                  </a:solidFill>
                  <a:latin typeface="Calibri" pitchFamily="34" charset="0"/>
                  <a:cs typeface="Calibri" pitchFamily="34" charset="0"/>
                </a:rPr>
                <a:t>10</a:t>
              </a:r>
              <a:endParaRPr lang="el-GR" sz="1200" b="1" dirty="0" smtClean="0">
                <a:solidFill>
                  <a:schemeClr val="tx1">
                    <a:lumMod val="50000"/>
                    <a:lumOff val="50000"/>
                  </a:schemeClr>
                </a:solidFill>
                <a:latin typeface="Calibri" pitchFamily="34" charset="0"/>
                <a:cs typeface="Calibri" pitchFamily="34" charset="0"/>
              </a:endParaRPr>
            </a:p>
          </p:txBody>
        </p:sp>
      </p:grpSp>
      <p:sp>
        <p:nvSpPr>
          <p:cNvPr id="16" name="TextBox 15"/>
          <p:cNvSpPr txBox="1"/>
          <p:nvPr/>
        </p:nvSpPr>
        <p:spPr>
          <a:xfrm>
            <a:off x="35496" y="1239284"/>
            <a:ext cx="3203004"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Piraeus Group RES Projects (2015)</a:t>
            </a:r>
            <a:endParaRPr lang="el-GR" sz="1600" b="1" dirty="0">
              <a:solidFill>
                <a:srgbClr val="002060"/>
              </a:solidFill>
              <a:latin typeface="Calibri" pitchFamily="34" charset="0"/>
              <a:cs typeface="Calibri" pitchFamily="34" charset="0"/>
            </a:endParaRPr>
          </a:p>
        </p:txBody>
      </p:sp>
      <p:sp>
        <p:nvSpPr>
          <p:cNvPr id="17" name="TextBox 16"/>
          <p:cNvSpPr txBox="1"/>
          <p:nvPr/>
        </p:nvSpPr>
        <p:spPr>
          <a:xfrm>
            <a:off x="1281923" y="2674657"/>
            <a:ext cx="642942" cy="677108"/>
          </a:xfrm>
          <a:prstGeom prst="rect">
            <a:avLst/>
          </a:prstGeom>
          <a:noFill/>
        </p:spPr>
        <p:txBody>
          <a:bodyPr wrap="square" rtlCol="0">
            <a:spAutoFit/>
          </a:bodyPr>
          <a:lstStyle/>
          <a:p>
            <a:pPr algn="ctr"/>
            <a:r>
              <a:rPr lang="en-US" b="1" dirty="0" smtClean="0">
                <a:solidFill>
                  <a:schemeClr val="tx2"/>
                </a:solidFill>
                <a:latin typeface="Calibri" pitchFamily="34" charset="0"/>
                <a:cs typeface="Calibri" pitchFamily="34" charset="0"/>
              </a:rPr>
              <a:t>975</a:t>
            </a:r>
            <a:endParaRPr lang="el-GR" b="1" dirty="0" smtClean="0">
              <a:solidFill>
                <a:schemeClr val="tx2"/>
              </a:solidFill>
              <a:latin typeface="Calibri" pitchFamily="34" charset="0"/>
              <a:cs typeface="Calibri" pitchFamily="34" charset="0"/>
            </a:endParaRPr>
          </a:p>
          <a:p>
            <a:pPr algn="ctr"/>
            <a:r>
              <a:rPr lang="en-US" b="1" dirty="0" smtClean="0">
                <a:solidFill>
                  <a:schemeClr val="tx2"/>
                </a:solidFill>
                <a:latin typeface="Calibri" pitchFamily="34" charset="0"/>
                <a:cs typeface="Calibri" pitchFamily="34" charset="0"/>
              </a:rPr>
              <a:t>MW</a:t>
            </a:r>
            <a:endParaRPr lang="el-GR" b="1" dirty="0">
              <a:solidFill>
                <a:schemeClr val="tx2"/>
              </a:solidFill>
              <a:latin typeface="Calibri" pitchFamily="34" charset="0"/>
              <a:cs typeface="Calibri" pitchFamily="34" charset="0"/>
            </a:endParaRPr>
          </a:p>
        </p:txBody>
      </p:sp>
      <p:sp>
        <p:nvSpPr>
          <p:cNvPr id="18" name="TextBox 17"/>
          <p:cNvSpPr txBox="1"/>
          <p:nvPr/>
        </p:nvSpPr>
        <p:spPr>
          <a:xfrm>
            <a:off x="796165" y="5428026"/>
            <a:ext cx="1833329" cy="584775"/>
          </a:xfrm>
          <a:prstGeom prst="rect">
            <a:avLst/>
          </a:prstGeom>
          <a:noFill/>
        </p:spPr>
        <p:txBody>
          <a:bodyPr wrap="square" rtlCol="0">
            <a:spAutoFit/>
          </a:bodyPr>
          <a:lstStyle/>
          <a:p>
            <a:r>
              <a:rPr lang="en-US" sz="1600" dirty="0" smtClean="0">
                <a:solidFill>
                  <a:srgbClr val="1D427E"/>
                </a:solidFill>
                <a:latin typeface="Calibri" pitchFamily="34" charset="0"/>
                <a:cs typeface="Calibri" pitchFamily="34" charset="0"/>
              </a:rPr>
              <a:t>of the total RES </a:t>
            </a:r>
          </a:p>
          <a:p>
            <a:r>
              <a:rPr lang="en-US" sz="1600" dirty="0" smtClean="0">
                <a:solidFill>
                  <a:srgbClr val="1D427E"/>
                </a:solidFill>
                <a:latin typeface="Calibri" pitchFamily="34" charset="0"/>
                <a:cs typeface="Calibri" pitchFamily="34" charset="0"/>
              </a:rPr>
              <a:t>market in Greece</a:t>
            </a:r>
            <a:endParaRPr lang="el-GR" sz="1600" dirty="0">
              <a:solidFill>
                <a:srgbClr val="1D427E"/>
              </a:solidFill>
              <a:latin typeface="Calibri" pitchFamily="34" charset="0"/>
              <a:cs typeface="Calibri" pitchFamily="34" charset="0"/>
            </a:endParaRPr>
          </a:p>
        </p:txBody>
      </p:sp>
      <p:sp>
        <p:nvSpPr>
          <p:cNvPr id="19" name="TextBox 18"/>
          <p:cNvSpPr txBox="1"/>
          <p:nvPr/>
        </p:nvSpPr>
        <p:spPr>
          <a:xfrm>
            <a:off x="971600" y="4948437"/>
            <a:ext cx="1357320" cy="523220"/>
          </a:xfrm>
          <a:prstGeom prst="rect">
            <a:avLst/>
          </a:prstGeom>
          <a:noFill/>
        </p:spPr>
        <p:txBody>
          <a:bodyPr wrap="square" rtlCol="0">
            <a:spAutoFit/>
          </a:bodyPr>
          <a:lstStyle/>
          <a:p>
            <a:r>
              <a:rPr lang="el-GR" sz="2800" b="1" dirty="0" smtClean="0">
                <a:solidFill>
                  <a:srgbClr val="002060"/>
                </a:solidFill>
                <a:latin typeface="Calibri" pitchFamily="34" charset="0"/>
                <a:cs typeface="Calibri" pitchFamily="34" charset="0"/>
              </a:rPr>
              <a:t>1</a:t>
            </a:r>
            <a:r>
              <a:rPr lang="en-US" sz="2800" b="1" dirty="0" smtClean="0">
                <a:solidFill>
                  <a:srgbClr val="002060"/>
                </a:solidFill>
                <a:latin typeface="Calibri" pitchFamily="34" charset="0"/>
                <a:cs typeface="Calibri" pitchFamily="34" charset="0"/>
              </a:rPr>
              <a:t>9.6</a:t>
            </a:r>
            <a:r>
              <a:rPr lang="el-GR" sz="2800" b="1" dirty="0" smtClean="0">
                <a:solidFill>
                  <a:srgbClr val="002060"/>
                </a:solidFill>
                <a:latin typeface="Calibri" pitchFamily="34" charset="0"/>
                <a:cs typeface="Calibri" pitchFamily="34" charset="0"/>
              </a:rPr>
              <a:t>%</a:t>
            </a:r>
            <a:endParaRPr lang="el-GR" sz="2800" b="1" dirty="0">
              <a:solidFill>
                <a:srgbClr val="002060"/>
              </a:solidFill>
              <a:latin typeface="Calibri" pitchFamily="34" charset="0"/>
              <a:cs typeface="Calibri" pitchFamily="34" charset="0"/>
            </a:endParaRPr>
          </a:p>
        </p:txBody>
      </p:sp>
      <p:pic>
        <p:nvPicPr>
          <p:cNvPr id="20" name="Picture 2" descr="C:\Users\ac05\Desktop\imagesCAF03P4Q.jpg"/>
          <p:cNvPicPr>
            <a:picLocks noChangeAspect="1" noChangeArrowheads="1"/>
          </p:cNvPicPr>
          <p:nvPr/>
        </p:nvPicPr>
        <p:blipFill>
          <a:blip r:embed="rId8" cstate="email">
            <a:grayscl/>
            <a:lum bright="51000" contrast="40000"/>
            <a:extLst>
              <a:ext uri="{28A0092B-C50C-407E-A947-70E740481C1C}">
                <a14:useLocalDpi xmlns:a14="http://schemas.microsoft.com/office/drawing/2010/main"/>
              </a:ext>
            </a:extLst>
          </a:blip>
          <a:srcRect/>
          <a:stretch>
            <a:fillRect/>
          </a:stretch>
        </p:blipFill>
        <p:spPr bwMode="auto">
          <a:xfrm>
            <a:off x="138923" y="5346544"/>
            <a:ext cx="657242" cy="657242"/>
          </a:xfrm>
          <a:prstGeom prst="rect">
            <a:avLst/>
          </a:prstGeom>
          <a:noFill/>
        </p:spPr>
      </p:pic>
      <p:sp>
        <p:nvSpPr>
          <p:cNvPr id="21" name="TextBox 20"/>
          <p:cNvSpPr txBox="1"/>
          <p:nvPr/>
        </p:nvSpPr>
        <p:spPr>
          <a:xfrm>
            <a:off x="61716" y="4652425"/>
            <a:ext cx="2938648"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Market share (2015)</a:t>
            </a:r>
            <a:endParaRPr lang="el-GR" sz="1600" b="1" dirty="0">
              <a:solidFill>
                <a:srgbClr val="002060"/>
              </a:solidFill>
              <a:latin typeface="Calibri" pitchFamily="34" charset="0"/>
              <a:cs typeface="Calibri" pitchFamily="34" charset="0"/>
            </a:endParaRPr>
          </a:p>
        </p:txBody>
      </p:sp>
      <p:cxnSp>
        <p:nvCxnSpPr>
          <p:cNvPr id="22" name="Straight Connector 21"/>
          <p:cNvCxnSpPr/>
          <p:nvPr/>
        </p:nvCxnSpPr>
        <p:spPr>
          <a:xfrm>
            <a:off x="-12715" y="1588471"/>
            <a:ext cx="3096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7786" y="5005202"/>
            <a:ext cx="3096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498104" y="2012857"/>
            <a:ext cx="2927976" cy="1138773"/>
          </a:xfrm>
          <a:prstGeom prst="rect">
            <a:avLst/>
          </a:prstGeom>
        </p:spPr>
        <p:txBody>
          <a:bodyPr wrap="square">
            <a:spAutoFit/>
          </a:bodyPr>
          <a:lstStyle/>
          <a:p>
            <a:r>
              <a:rPr lang="en-US" sz="1700" b="1" dirty="0" smtClean="0">
                <a:solidFill>
                  <a:srgbClr val="1D427E"/>
                </a:solidFill>
                <a:latin typeface="Calibri" pitchFamily="34" charset="0"/>
                <a:cs typeface="Calibri" pitchFamily="34" charset="0"/>
              </a:rPr>
              <a:t>7,000 jobs were created and preserved </a:t>
            </a:r>
            <a:r>
              <a:rPr lang="en-US" sz="1700" dirty="0" smtClean="0">
                <a:solidFill>
                  <a:srgbClr val="1D427E"/>
                </a:solidFill>
                <a:latin typeface="Calibri" pitchFamily="34" charset="0"/>
                <a:cs typeface="Calibri" pitchFamily="34" charset="0"/>
              </a:rPr>
              <a:t>through targeted</a:t>
            </a:r>
          </a:p>
          <a:p>
            <a:r>
              <a:rPr lang="en-US" sz="1700" dirty="0" smtClean="0">
                <a:solidFill>
                  <a:srgbClr val="1D427E"/>
                </a:solidFill>
                <a:latin typeface="Calibri" pitchFamily="34" charset="0"/>
                <a:cs typeface="Calibri" pitchFamily="34" charset="0"/>
              </a:rPr>
              <a:t>Green Banking loans in the </a:t>
            </a:r>
          </a:p>
          <a:p>
            <a:r>
              <a:rPr lang="en-US" sz="1700" dirty="0" smtClean="0">
                <a:solidFill>
                  <a:srgbClr val="1D427E"/>
                </a:solidFill>
                <a:latin typeface="Calibri" pitchFamily="34" charset="0"/>
                <a:cs typeface="Calibri" pitchFamily="34" charset="0"/>
              </a:rPr>
              <a:t>2011-2015 period</a:t>
            </a:r>
            <a:endParaRPr lang="el-GR" sz="1700" dirty="0">
              <a:solidFill>
                <a:srgbClr val="1D427E"/>
              </a:solidFill>
              <a:latin typeface="Calibri" pitchFamily="34" charset="0"/>
              <a:cs typeface="Calibri" pitchFamily="34" charset="0"/>
            </a:endParaRPr>
          </a:p>
        </p:txBody>
      </p:sp>
      <p:sp>
        <p:nvSpPr>
          <p:cNvPr id="25" name="TextBox 24"/>
          <p:cNvSpPr txBox="1"/>
          <p:nvPr/>
        </p:nvSpPr>
        <p:spPr>
          <a:xfrm>
            <a:off x="3891525" y="1198340"/>
            <a:ext cx="3203004"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Social</a:t>
            </a:r>
            <a:endParaRPr lang="el-GR" sz="1600" b="1" dirty="0">
              <a:solidFill>
                <a:srgbClr val="002060"/>
              </a:solidFill>
              <a:latin typeface="Calibri" pitchFamily="34" charset="0"/>
              <a:cs typeface="Calibri" pitchFamily="34" charset="0"/>
            </a:endParaRPr>
          </a:p>
        </p:txBody>
      </p:sp>
      <p:cxnSp>
        <p:nvCxnSpPr>
          <p:cNvPr id="26" name="Straight Connector 25"/>
          <p:cNvCxnSpPr/>
          <p:nvPr/>
        </p:nvCxnSpPr>
        <p:spPr>
          <a:xfrm>
            <a:off x="4116427" y="1581376"/>
            <a:ext cx="277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grpSp>
        <p:nvGrpSpPr>
          <p:cNvPr id="27" name="Group 79"/>
          <p:cNvGrpSpPr/>
          <p:nvPr/>
        </p:nvGrpSpPr>
        <p:grpSpPr>
          <a:xfrm>
            <a:off x="4075950" y="5388691"/>
            <a:ext cx="2678736" cy="765039"/>
            <a:chOff x="0" y="7715377"/>
            <a:chExt cx="3011733" cy="963823"/>
          </a:xfrm>
        </p:grpSpPr>
        <p:pic>
          <p:nvPicPr>
            <p:cNvPr id="28" name="Picture 13" descr="C:\Users\ΚΩΝΣΤΑΝΤΙΝΟΣ\Desktop\Apple_Tree_Big-icon[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97687" y="7747752"/>
              <a:ext cx="814046" cy="814046"/>
            </a:xfrm>
            <a:prstGeom prst="rect">
              <a:avLst/>
            </a:prstGeom>
            <a:noFill/>
          </p:spPr>
        </p:pic>
        <p:pic>
          <p:nvPicPr>
            <p:cNvPr id="29" name="Picture 13" descr="C:\Users\ΚΩΝΣΤΑΝΤΙΝΟΣ\Desktop\Apple_Tree_Big-icon[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83809" y="7758122"/>
              <a:ext cx="828000" cy="828000"/>
            </a:xfrm>
            <a:prstGeom prst="rect">
              <a:avLst/>
            </a:prstGeom>
            <a:noFill/>
          </p:spPr>
        </p:pic>
        <p:pic>
          <p:nvPicPr>
            <p:cNvPr id="30" name="Picture 13" descr="C:\Users\ΚΩΝΣΤΑΝΤΙΝΟΣ\Desktop\Apple_Tree_Big-icon[2].png"/>
            <p:cNvPicPr>
              <a:picLocks noChangeAspect="1" noChangeArrowheads="1"/>
            </p:cNvPicPr>
            <p:nvPr/>
          </p:nvPicPr>
          <p:blipFill>
            <a:blip r:embed="rId11" cstate="email">
              <a:lum contrast="18000"/>
              <a:extLst>
                <a:ext uri="{28A0092B-C50C-407E-A947-70E740481C1C}">
                  <a14:useLocalDpi xmlns:a14="http://schemas.microsoft.com/office/drawing/2010/main"/>
                </a:ext>
              </a:extLst>
            </a:blip>
            <a:srcRect/>
            <a:stretch>
              <a:fillRect/>
            </a:stretch>
          </p:blipFill>
          <p:spPr bwMode="auto">
            <a:xfrm>
              <a:off x="0" y="7715377"/>
              <a:ext cx="963823" cy="963823"/>
            </a:xfrm>
            <a:prstGeom prst="rect">
              <a:avLst/>
            </a:prstGeom>
            <a:noFill/>
          </p:spPr>
        </p:pic>
        <p:sp>
          <p:nvSpPr>
            <p:cNvPr id="31" name="TextBox 30"/>
            <p:cNvSpPr txBox="1"/>
            <p:nvPr/>
          </p:nvSpPr>
          <p:spPr>
            <a:xfrm>
              <a:off x="230703" y="7869082"/>
              <a:ext cx="857257" cy="407122"/>
            </a:xfrm>
            <a:prstGeom prst="rect">
              <a:avLst/>
            </a:prstGeom>
            <a:noFill/>
          </p:spPr>
          <p:txBody>
            <a:bodyPr wrap="square" lIns="91430" tIns="45715" rIns="91430" bIns="45715" rtlCol="0">
              <a:spAutoFit/>
            </a:bodyPr>
            <a:lstStyle/>
            <a:p>
              <a:r>
                <a:rPr lang="en-US" sz="1500" b="1" dirty="0" smtClean="0">
                  <a:solidFill>
                    <a:schemeClr val="bg1"/>
                  </a:solidFill>
                  <a:latin typeface="Calibri" pitchFamily="34" charset="0"/>
                  <a:cs typeface="Calibri" pitchFamily="34" charset="0"/>
                </a:rPr>
                <a:t>160</a:t>
              </a:r>
              <a:endParaRPr lang="el-GR" sz="1500" b="1" dirty="0">
                <a:solidFill>
                  <a:schemeClr val="bg1"/>
                </a:solidFill>
                <a:latin typeface="Calibri" pitchFamily="34" charset="0"/>
                <a:cs typeface="Calibri" pitchFamily="34" charset="0"/>
              </a:endParaRPr>
            </a:p>
          </p:txBody>
        </p:sp>
        <p:sp>
          <p:nvSpPr>
            <p:cNvPr id="32" name="TextBox 31"/>
            <p:cNvSpPr txBox="1"/>
            <p:nvPr/>
          </p:nvSpPr>
          <p:spPr>
            <a:xfrm>
              <a:off x="1323654" y="7817377"/>
              <a:ext cx="857257" cy="407122"/>
            </a:xfrm>
            <a:prstGeom prst="rect">
              <a:avLst/>
            </a:prstGeom>
            <a:noFill/>
          </p:spPr>
          <p:txBody>
            <a:bodyPr wrap="square" lIns="91430" tIns="45715" rIns="91430" bIns="45715" rtlCol="0">
              <a:spAutoFit/>
            </a:bodyPr>
            <a:lstStyle/>
            <a:p>
              <a:r>
                <a:rPr lang="en-US" sz="1500" b="1" dirty="0" smtClean="0">
                  <a:solidFill>
                    <a:schemeClr val="bg1"/>
                  </a:solidFill>
                  <a:latin typeface="Calibri" pitchFamily="34" charset="0"/>
                  <a:cs typeface="Calibri" pitchFamily="34" charset="0"/>
                </a:rPr>
                <a:t>128</a:t>
              </a:r>
              <a:endParaRPr lang="el-GR" sz="1500" b="1" dirty="0">
                <a:solidFill>
                  <a:schemeClr val="bg1"/>
                </a:solidFill>
                <a:latin typeface="Calibri" pitchFamily="34" charset="0"/>
                <a:cs typeface="Calibri" pitchFamily="34" charset="0"/>
              </a:endParaRPr>
            </a:p>
          </p:txBody>
        </p:sp>
        <p:sp>
          <p:nvSpPr>
            <p:cNvPr id="33" name="TextBox 32"/>
            <p:cNvSpPr txBox="1"/>
            <p:nvPr/>
          </p:nvSpPr>
          <p:spPr>
            <a:xfrm>
              <a:off x="2326951" y="7822613"/>
              <a:ext cx="554227" cy="407122"/>
            </a:xfrm>
            <a:prstGeom prst="rect">
              <a:avLst/>
            </a:prstGeom>
            <a:noFill/>
          </p:spPr>
          <p:txBody>
            <a:bodyPr wrap="square" lIns="91430" tIns="45715" rIns="91430" bIns="45715" rtlCol="0">
              <a:spAutoFit/>
            </a:bodyPr>
            <a:lstStyle/>
            <a:p>
              <a:r>
                <a:rPr lang="en-US" sz="1500" b="1" dirty="0" smtClean="0">
                  <a:solidFill>
                    <a:schemeClr val="bg1"/>
                  </a:solidFill>
                  <a:latin typeface="Calibri" pitchFamily="34" charset="0"/>
                  <a:cs typeface="Calibri" pitchFamily="34" charset="0"/>
                </a:rPr>
                <a:t>128</a:t>
              </a:r>
              <a:endParaRPr lang="el-GR" sz="1500" b="1" dirty="0">
                <a:solidFill>
                  <a:schemeClr val="bg1"/>
                </a:solidFill>
                <a:latin typeface="Calibri" pitchFamily="34" charset="0"/>
                <a:cs typeface="Calibri" pitchFamily="34" charset="0"/>
              </a:endParaRPr>
            </a:p>
          </p:txBody>
        </p:sp>
      </p:grpSp>
      <p:grpSp>
        <p:nvGrpSpPr>
          <p:cNvPr id="34" name="Group 86"/>
          <p:cNvGrpSpPr/>
          <p:nvPr/>
        </p:nvGrpSpPr>
        <p:grpSpPr>
          <a:xfrm>
            <a:off x="4048497" y="4149901"/>
            <a:ext cx="2689574" cy="887705"/>
            <a:chOff x="-351626" y="8901129"/>
            <a:chExt cx="3390997" cy="1220030"/>
          </a:xfrm>
        </p:grpSpPr>
        <p:grpSp>
          <p:nvGrpSpPr>
            <p:cNvPr id="35" name="Group 180"/>
            <p:cNvGrpSpPr/>
            <p:nvPr/>
          </p:nvGrpSpPr>
          <p:grpSpPr>
            <a:xfrm>
              <a:off x="-351626" y="8901129"/>
              <a:ext cx="1220029" cy="1220030"/>
              <a:chOff x="1934390" y="7400931"/>
              <a:chExt cx="1220029" cy="1220030"/>
            </a:xfrm>
          </p:grpSpPr>
          <p:pic>
            <p:nvPicPr>
              <p:cNvPr id="41" name="Picture 14" descr="C:\Users\ΚΩΝΣΤΑΝΤΙΝΟΣ\Desktop\087810-ultra-glossy-silver-button-icon-business-industrial[1].png"/>
              <p:cNvPicPr>
                <a:picLocks noChangeAspect="1" noChangeArrowheads="1"/>
              </p:cNvPicPr>
              <p:nvPr/>
            </p:nvPicPr>
            <p:blipFill>
              <a:blip r:embed="rId12" cstate="email">
                <a:grayscl/>
                <a:lum bright="1000" contrast="-36000"/>
                <a:extLst>
                  <a:ext uri="{28A0092B-C50C-407E-A947-70E740481C1C}">
                    <a14:useLocalDpi xmlns:a14="http://schemas.microsoft.com/office/drawing/2010/main"/>
                  </a:ext>
                </a:extLst>
              </a:blip>
              <a:srcRect/>
              <a:stretch>
                <a:fillRect/>
              </a:stretch>
            </p:blipFill>
            <p:spPr bwMode="auto">
              <a:xfrm>
                <a:off x="1934390" y="7400931"/>
                <a:ext cx="1220029" cy="1220030"/>
              </a:xfrm>
              <a:prstGeom prst="rect">
                <a:avLst/>
              </a:prstGeom>
              <a:noFill/>
            </p:spPr>
          </p:pic>
          <p:sp>
            <p:nvSpPr>
              <p:cNvPr id="42" name="TextBox 41"/>
              <p:cNvSpPr txBox="1"/>
              <p:nvPr/>
            </p:nvSpPr>
            <p:spPr>
              <a:xfrm>
                <a:off x="2184192" y="7801494"/>
                <a:ext cx="821537" cy="444146"/>
              </a:xfrm>
              <a:prstGeom prst="rect">
                <a:avLst/>
              </a:prstGeom>
              <a:noFill/>
            </p:spPr>
            <p:txBody>
              <a:bodyPr wrap="square" rtlCol="0">
                <a:spAutoFit/>
              </a:bodyPr>
              <a:lstStyle/>
              <a:p>
                <a:r>
                  <a:rPr lang="en-US" sz="1500" b="1" dirty="0" smtClean="0">
                    <a:solidFill>
                      <a:schemeClr val="bg1"/>
                    </a:solidFill>
                    <a:latin typeface="Calibri" pitchFamily="34" charset="0"/>
                    <a:cs typeface="Calibri" pitchFamily="34" charset="0"/>
                  </a:rPr>
                  <a:t>2.125</a:t>
                </a:r>
                <a:endParaRPr lang="el-GR" sz="1500" b="1" dirty="0">
                  <a:solidFill>
                    <a:schemeClr val="bg1"/>
                  </a:solidFill>
                  <a:latin typeface="Calibri" pitchFamily="34" charset="0"/>
                  <a:cs typeface="Calibri" pitchFamily="34" charset="0"/>
                </a:endParaRPr>
              </a:p>
            </p:txBody>
          </p:sp>
        </p:grpSp>
        <p:pic>
          <p:nvPicPr>
            <p:cNvPr id="36" name="Picture 14" descr="C:\Users\ΚΩΝΣΤΑΝΤΙΝΟΣ\Desktop\087810-ultra-glossy-silver-button-icon-business-industrial[1].png"/>
            <p:cNvPicPr>
              <a:picLocks noChangeAspect="1" noChangeArrowheads="1"/>
            </p:cNvPicPr>
            <p:nvPr/>
          </p:nvPicPr>
          <p:blipFill>
            <a:blip r:embed="rId13" cstate="email">
              <a:grayscl/>
              <a:lum bright="1000" contrast="-36000"/>
              <a:extLst>
                <a:ext uri="{28A0092B-C50C-407E-A947-70E740481C1C}">
                  <a14:useLocalDpi xmlns:a14="http://schemas.microsoft.com/office/drawing/2010/main"/>
                </a:ext>
              </a:extLst>
            </a:blip>
            <a:srcRect/>
            <a:stretch>
              <a:fillRect/>
            </a:stretch>
          </p:blipFill>
          <p:spPr bwMode="auto">
            <a:xfrm>
              <a:off x="1935959" y="8959583"/>
              <a:ext cx="1103412" cy="1103412"/>
            </a:xfrm>
            <a:prstGeom prst="rect">
              <a:avLst/>
            </a:prstGeom>
            <a:noFill/>
          </p:spPr>
        </p:pic>
        <p:sp>
          <p:nvSpPr>
            <p:cNvPr id="37" name="TextBox 36"/>
            <p:cNvSpPr txBox="1"/>
            <p:nvPr/>
          </p:nvSpPr>
          <p:spPr>
            <a:xfrm>
              <a:off x="2118136" y="9281165"/>
              <a:ext cx="819537" cy="444133"/>
            </a:xfrm>
            <a:prstGeom prst="rect">
              <a:avLst/>
            </a:prstGeom>
            <a:noFill/>
          </p:spPr>
          <p:txBody>
            <a:bodyPr wrap="square" lIns="91430" tIns="45715" rIns="91430" bIns="45715" rtlCol="0">
              <a:spAutoFit/>
            </a:bodyPr>
            <a:lstStyle/>
            <a:p>
              <a:r>
                <a:rPr lang="en-US" sz="1500" b="1" dirty="0" smtClean="0">
                  <a:solidFill>
                    <a:schemeClr val="bg1"/>
                  </a:solidFill>
                  <a:latin typeface="Calibri" pitchFamily="34" charset="0"/>
                  <a:cs typeface="Calibri" pitchFamily="34" charset="0"/>
                </a:rPr>
                <a:t>1.701</a:t>
              </a:r>
              <a:endParaRPr lang="el-GR" sz="1500" b="1" dirty="0">
                <a:solidFill>
                  <a:schemeClr val="bg1"/>
                </a:solidFill>
                <a:latin typeface="Calibri" pitchFamily="34" charset="0"/>
                <a:cs typeface="Calibri" pitchFamily="34" charset="0"/>
              </a:endParaRPr>
            </a:p>
          </p:txBody>
        </p:sp>
        <p:grpSp>
          <p:nvGrpSpPr>
            <p:cNvPr id="38" name="Group 182"/>
            <p:cNvGrpSpPr/>
            <p:nvPr/>
          </p:nvGrpSpPr>
          <p:grpSpPr>
            <a:xfrm>
              <a:off x="904409" y="8971143"/>
              <a:ext cx="1080000" cy="1080000"/>
              <a:chOff x="2190292" y="7470945"/>
              <a:chExt cx="1080000" cy="1080000"/>
            </a:xfrm>
          </p:grpSpPr>
          <p:pic>
            <p:nvPicPr>
              <p:cNvPr id="39" name="Picture 14" descr="C:\Users\ΚΩΝΣΤΑΝΤΙΝΟΣ\Desktop\087810-ultra-glossy-silver-button-icon-business-industrial[1].png"/>
              <p:cNvPicPr>
                <a:picLocks noChangeAspect="1" noChangeArrowheads="1"/>
              </p:cNvPicPr>
              <p:nvPr/>
            </p:nvPicPr>
            <p:blipFill>
              <a:blip r:embed="rId14" cstate="email">
                <a:grayscl/>
                <a:lum bright="1000" contrast="-36000"/>
                <a:extLst>
                  <a:ext uri="{28A0092B-C50C-407E-A947-70E740481C1C}">
                    <a14:useLocalDpi xmlns:a14="http://schemas.microsoft.com/office/drawing/2010/main"/>
                  </a:ext>
                </a:extLst>
              </a:blip>
              <a:srcRect/>
              <a:stretch>
                <a:fillRect/>
              </a:stretch>
            </p:blipFill>
            <p:spPr bwMode="auto">
              <a:xfrm>
                <a:off x="2190292" y="7470945"/>
                <a:ext cx="1080000" cy="1080000"/>
              </a:xfrm>
              <a:prstGeom prst="rect">
                <a:avLst/>
              </a:prstGeom>
              <a:noFill/>
            </p:spPr>
          </p:pic>
          <p:sp>
            <p:nvSpPr>
              <p:cNvPr id="40" name="TextBox 39"/>
              <p:cNvSpPr txBox="1"/>
              <p:nvPr/>
            </p:nvSpPr>
            <p:spPr>
              <a:xfrm>
                <a:off x="2317025" y="7801493"/>
                <a:ext cx="871731" cy="444146"/>
              </a:xfrm>
              <a:prstGeom prst="rect">
                <a:avLst/>
              </a:prstGeom>
              <a:noFill/>
            </p:spPr>
            <p:txBody>
              <a:bodyPr wrap="square" rtlCol="0">
                <a:spAutoFit/>
              </a:bodyPr>
              <a:lstStyle/>
              <a:p>
                <a:r>
                  <a:rPr lang="en-US" sz="1500" b="1" dirty="0" smtClean="0">
                    <a:solidFill>
                      <a:schemeClr val="bg1"/>
                    </a:solidFill>
                    <a:latin typeface="Calibri" pitchFamily="34" charset="0"/>
                    <a:cs typeface="Calibri" pitchFamily="34" charset="0"/>
                  </a:rPr>
                  <a:t>1.707</a:t>
                </a:r>
                <a:endParaRPr lang="el-GR" sz="1500" b="1" dirty="0">
                  <a:solidFill>
                    <a:schemeClr val="bg1"/>
                  </a:solidFill>
                  <a:latin typeface="Calibri" pitchFamily="34" charset="0"/>
                  <a:cs typeface="Calibri" pitchFamily="34" charset="0"/>
                </a:endParaRPr>
              </a:p>
            </p:txBody>
          </p:sp>
        </p:grpSp>
      </p:grpSp>
      <p:sp>
        <p:nvSpPr>
          <p:cNvPr id="43" name="TextBox 42"/>
          <p:cNvSpPr txBox="1"/>
          <p:nvPr/>
        </p:nvSpPr>
        <p:spPr>
          <a:xfrm>
            <a:off x="4284588" y="4980709"/>
            <a:ext cx="2651876" cy="296380"/>
          </a:xfrm>
          <a:prstGeom prst="rect">
            <a:avLst/>
          </a:prstGeom>
          <a:noFill/>
        </p:spPr>
        <p:txBody>
          <a:bodyPr wrap="square" lIns="64915" tIns="32457" rIns="64915" bIns="32457" rtlCol="0">
            <a:spAutoFit/>
          </a:bodyPr>
          <a:lstStyle/>
          <a:p>
            <a:r>
              <a:rPr lang="el-GR" sz="1500" b="1" dirty="0" smtClean="0">
                <a:solidFill>
                  <a:schemeClr val="tx2"/>
                </a:solidFill>
                <a:latin typeface="Calibri" pitchFamily="34" charset="0"/>
                <a:cs typeface="Calibri" pitchFamily="34" charset="0"/>
              </a:rPr>
              <a:t>201</a:t>
            </a:r>
            <a:r>
              <a:rPr lang="en-US" sz="1500" b="1" dirty="0" smtClean="0">
                <a:solidFill>
                  <a:schemeClr val="tx2"/>
                </a:solidFill>
                <a:latin typeface="Calibri" pitchFamily="34" charset="0"/>
                <a:cs typeface="Calibri" pitchFamily="34" charset="0"/>
              </a:rPr>
              <a:t>5</a:t>
            </a:r>
            <a:r>
              <a:rPr lang="el-GR" sz="1500" b="1" dirty="0" smtClean="0">
                <a:solidFill>
                  <a:schemeClr val="tx2"/>
                </a:solidFill>
                <a:latin typeface="Calibri" pitchFamily="34" charset="0"/>
                <a:cs typeface="Calibri" pitchFamily="34" charset="0"/>
              </a:rPr>
              <a:t>     </a:t>
            </a:r>
            <a:r>
              <a:rPr lang="en-US" sz="1500" b="1" dirty="0" smtClean="0">
                <a:solidFill>
                  <a:schemeClr val="tx2"/>
                </a:solidFill>
                <a:latin typeface="Calibri" pitchFamily="34" charset="0"/>
                <a:cs typeface="Calibri" pitchFamily="34" charset="0"/>
              </a:rPr>
              <a:t>  </a:t>
            </a:r>
            <a:r>
              <a:rPr lang="el-GR" sz="1500" b="1" dirty="0" smtClean="0">
                <a:solidFill>
                  <a:schemeClr val="tx2"/>
                </a:solidFill>
                <a:latin typeface="Calibri" pitchFamily="34" charset="0"/>
                <a:cs typeface="Calibri" pitchFamily="34" charset="0"/>
              </a:rPr>
              <a:t>   </a:t>
            </a:r>
            <a:r>
              <a:rPr lang="en-US" sz="1500" b="1" dirty="0" smtClean="0">
                <a:solidFill>
                  <a:schemeClr val="tx2"/>
                </a:solidFill>
                <a:latin typeface="Calibri" pitchFamily="34" charset="0"/>
                <a:cs typeface="Calibri" pitchFamily="34" charset="0"/>
              </a:rPr>
              <a:t>   </a:t>
            </a:r>
            <a:r>
              <a:rPr lang="el-GR" sz="1500" b="1" dirty="0" smtClean="0">
                <a:solidFill>
                  <a:schemeClr val="tx2"/>
                </a:solidFill>
                <a:latin typeface="Calibri" pitchFamily="34" charset="0"/>
                <a:cs typeface="Calibri" pitchFamily="34" charset="0"/>
              </a:rPr>
              <a:t> 201</a:t>
            </a:r>
            <a:r>
              <a:rPr lang="en-US" sz="1500" b="1" dirty="0" smtClean="0">
                <a:solidFill>
                  <a:schemeClr val="tx2"/>
                </a:solidFill>
                <a:latin typeface="Calibri" pitchFamily="34" charset="0"/>
                <a:cs typeface="Calibri" pitchFamily="34" charset="0"/>
              </a:rPr>
              <a:t>4</a:t>
            </a:r>
            <a:r>
              <a:rPr lang="el-GR" sz="1500" b="1" dirty="0" smtClean="0">
                <a:solidFill>
                  <a:schemeClr val="tx2"/>
                </a:solidFill>
                <a:latin typeface="Calibri" pitchFamily="34" charset="0"/>
                <a:cs typeface="Calibri" pitchFamily="34" charset="0"/>
              </a:rPr>
              <a:t>       </a:t>
            </a:r>
            <a:r>
              <a:rPr lang="en-US" sz="1500" b="1" dirty="0" smtClean="0">
                <a:solidFill>
                  <a:schemeClr val="tx2"/>
                </a:solidFill>
                <a:latin typeface="Calibri" pitchFamily="34" charset="0"/>
                <a:cs typeface="Calibri" pitchFamily="34" charset="0"/>
              </a:rPr>
              <a:t>  </a:t>
            </a:r>
            <a:r>
              <a:rPr lang="el-GR" sz="1500" b="1" dirty="0" smtClean="0">
                <a:solidFill>
                  <a:schemeClr val="tx2"/>
                </a:solidFill>
                <a:latin typeface="Calibri" pitchFamily="34" charset="0"/>
                <a:cs typeface="Calibri" pitchFamily="34" charset="0"/>
              </a:rPr>
              <a:t>   201</a:t>
            </a:r>
            <a:r>
              <a:rPr lang="en-US" sz="1500" b="1" dirty="0" smtClean="0">
                <a:solidFill>
                  <a:schemeClr val="tx2"/>
                </a:solidFill>
                <a:latin typeface="Calibri" pitchFamily="34" charset="0"/>
                <a:cs typeface="Calibri" pitchFamily="34" charset="0"/>
              </a:rPr>
              <a:t>3</a:t>
            </a:r>
            <a:endParaRPr lang="el-GR" sz="1500" b="1" dirty="0" smtClean="0">
              <a:solidFill>
                <a:schemeClr val="tx2"/>
              </a:solidFill>
              <a:latin typeface="Calibri" pitchFamily="34" charset="0"/>
              <a:cs typeface="Calibri" pitchFamily="34" charset="0"/>
            </a:endParaRPr>
          </a:p>
        </p:txBody>
      </p:sp>
      <p:cxnSp>
        <p:nvCxnSpPr>
          <p:cNvPr id="44" name="Straight Connector 43"/>
          <p:cNvCxnSpPr/>
          <p:nvPr/>
        </p:nvCxnSpPr>
        <p:spPr>
          <a:xfrm>
            <a:off x="4218827" y="4992421"/>
            <a:ext cx="2366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18827" y="5277094"/>
            <a:ext cx="2366574"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999469" y="4018081"/>
            <a:ext cx="2601732" cy="2158429"/>
          </a:xfrm>
          <a:prstGeom prst="rect">
            <a:avLst/>
          </a:prstGeom>
          <a:noFill/>
        </p:spPr>
        <p:txBody>
          <a:bodyPr wrap="square" lIns="64915" tIns="32457" rIns="64915" bIns="32457" rtlCol="0">
            <a:spAutoFit/>
          </a:bodyPr>
          <a:lstStyle/>
          <a:p>
            <a:r>
              <a:rPr lang="en-US" sz="1700" dirty="0" smtClean="0">
                <a:solidFill>
                  <a:srgbClr val="1D427E"/>
                </a:solidFill>
                <a:latin typeface="Calibri" pitchFamily="34" charset="0"/>
                <a:cs typeface="Calibri" pitchFamily="34" charset="0"/>
              </a:rPr>
              <a:t>The total capacity of RES projects that have been funded by Piraeus Bank averted the annual emission of </a:t>
            </a:r>
            <a:r>
              <a:rPr lang="en-US" sz="1700" b="1" dirty="0" smtClean="0">
                <a:solidFill>
                  <a:srgbClr val="1D427E"/>
                </a:solidFill>
                <a:latin typeface="Calibri" pitchFamily="34" charset="0"/>
                <a:cs typeface="Calibri" pitchFamily="34" charset="0"/>
              </a:rPr>
              <a:t>2.125 </a:t>
            </a:r>
            <a:r>
              <a:rPr lang="en-US" sz="1700" b="1" dirty="0" err="1" smtClean="0">
                <a:solidFill>
                  <a:srgbClr val="1D427E"/>
                </a:solidFill>
                <a:latin typeface="Calibri" pitchFamily="34" charset="0"/>
                <a:cs typeface="Calibri" pitchFamily="34" charset="0"/>
              </a:rPr>
              <a:t>mn</a:t>
            </a:r>
            <a:r>
              <a:rPr lang="en-US" sz="1700" b="1" dirty="0" smtClean="0">
                <a:solidFill>
                  <a:srgbClr val="1D427E"/>
                </a:solidFill>
                <a:latin typeface="Calibri" pitchFamily="34" charset="0"/>
                <a:cs typeface="Calibri" pitchFamily="34" charset="0"/>
              </a:rPr>
              <a:t> tons </a:t>
            </a:r>
            <a:r>
              <a:rPr lang="en-US" sz="1700" dirty="0" smtClean="0">
                <a:solidFill>
                  <a:srgbClr val="1D427E"/>
                </a:solidFill>
                <a:latin typeface="Calibri" pitchFamily="34" charset="0"/>
                <a:cs typeface="Calibri" pitchFamily="34" charset="0"/>
              </a:rPr>
              <a:t>of CO</a:t>
            </a:r>
            <a:r>
              <a:rPr lang="en-US" sz="1700" baseline="-25000" dirty="0" smtClean="0">
                <a:solidFill>
                  <a:srgbClr val="1D427E"/>
                </a:solidFill>
                <a:latin typeface="Calibri" pitchFamily="34" charset="0"/>
                <a:cs typeface="Calibri" pitchFamily="34" charset="0"/>
              </a:rPr>
              <a:t>2 </a:t>
            </a:r>
            <a:r>
              <a:rPr lang="en-US" sz="1700" dirty="0" smtClean="0">
                <a:solidFill>
                  <a:srgbClr val="1D427E"/>
                </a:solidFill>
                <a:latin typeface="Calibri" pitchFamily="34" charset="0"/>
                <a:cs typeface="Calibri" pitchFamily="34" charset="0"/>
              </a:rPr>
              <a:t>, a quantity that would require </a:t>
            </a:r>
            <a:r>
              <a:rPr lang="en-US" sz="1700" b="1" dirty="0" smtClean="0">
                <a:solidFill>
                  <a:srgbClr val="1D427E"/>
                </a:solidFill>
                <a:latin typeface="Calibri" pitchFamily="34" charset="0"/>
                <a:cs typeface="Calibri" pitchFamily="34" charset="0"/>
              </a:rPr>
              <a:t>160 mn trees </a:t>
            </a:r>
            <a:r>
              <a:rPr lang="en-US" sz="1700" dirty="0" smtClean="0">
                <a:solidFill>
                  <a:srgbClr val="1D427E"/>
                </a:solidFill>
                <a:latin typeface="Calibri" pitchFamily="34" charset="0"/>
                <a:cs typeface="Calibri" pitchFamily="34" charset="0"/>
              </a:rPr>
              <a:t>to be absorbed</a:t>
            </a:r>
            <a:endParaRPr lang="el-GR" sz="1700" dirty="0" smtClean="0">
              <a:solidFill>
                <a:srgbClr val="1D427E"/>
              </a:solidFill>
              <a:latin typeface="Calibri" pitchFamily="34" charset="0"/>
              <a:cs typeface="Calibri" pitchFamily="34" charset="0"/>
            </a:endParaRPr>
          </a:p>
        </p:txBody>
      </p:sp>
      <p:sp>
        <p:nvSpPr>
          <p:cNvPr id="47" name="TextBox 46"/>
          <p:cNvSpPr txBox="1"/>
          <p:nvPr/>
        </p:nvSpPr>
        <p:spPr>
          <a:xfrm>
            <a:off x="3884430" y="3775064"/>
            <a:ext cx="3203004" cy="338554"/>
          </a:xfrm>
          <a:prstGeom prst="rect">
            <a:avLst/>
          </a:prstGeom>
          <a:noFill/>
        </p:spPr>
        <p:txBody>
          <a:bodyPr wrap="square" rtlCol="0">
            <a:spAutoFit/>
          </a:bodyPr>
          <a:lstStyle/>
          <a:p>
            <a:pPr algn="ctr"/>
            <a:r>
              <a:rPr lang="en-US" sz="1600" b="1" dirty="0" smtClean="0">
                <a:solidFill>
                  <a:srgbClr val="002060"/>
                </a:solidFill>
                <a:latin typeface="Calibri" pitchFamily="34" charset="0"/>
                <a:cs typeface="Calibri" pitchFamily="34" charset="0"/>
              </a:rPr>
              <a:t>Environment</a:t>
            </a:r>
            <a:endParaRPr lang="el-GR" sz="1600" b="1" dirty="0">
              <a:solidFill>
                <a:srgbClr val="002060"/>
              </a:solidFill>
              <a:latin typeface="Calibri" pitchFamily="34" charset="0"/>
              <a:cs typeface="Calibri" pitchFamily="34" charset="0"/>
            </a:endParaRPr>
          </a:p>
        </p:txBody>
      </p:sp>
      <p:cxnSp>
        <p:nvCxnSpPr>
          <p:cNvPr id="48" name="Straight Connector 47"/>
          <p:cNvCxnSpPr/>
          <p:nvPr/>
        </p:nvCxnSpPr>
        <p:spPr>
          <a:xfrm>
            <a:off x="4109332" y="4158100"/>
            <a:ext cx="2772000" cy="1588"/>
          </a:xfrm>
          <a:prstGeom prst="line">
            <a:avLst/>
          </a:prstGeom>
          <a:ln w="15875">
            <a:solidFill>
              <a:srgbClr val="FAB414"/>
            </a:solidFill>
          </a:ln>
          <a:effectLst/>
        </p:spPr>
        <p:style>
          <a:lnRef idx="2">
            <a:schemeClr val="accent1"/>
          </a:lnRef>
          <a:fillRef idx="0">
            <a:schemeClr val="accent1"/>
          </a:fillRef>
          <a:effectRef idx="1">
            <a:schemeClr val="accent1"/>
          </a:effectRef>
          <a:fontRef idx="minor">
            <a:schemeClr val="tx1"/>
          </a:fontRef>
        </p:style>
      </p:cxnSp>
      <p:graphicFrame>
        <p:nvGraphicFramePr>
          <p:cNvPr id="49" name="Chart 48"/>
          <p:cNvGraphicFramePr/>
          <p:nvPr/>
        </p:nvGraphicFramePr>
        <p:xfrm>
          <a:off x="6202008" y="1688587"/>
          <a:ext cx="3399192" cy="1798892"/>
        </p:xfrm>
        <a:graphic>
          <a:graphicData uri="http://schemas.openxmlformats.org/drawingml/2006/chart">
            <c:chart xmlns:c="http://schemas.openxmlformats.org/drawingml/2006/chart" xmlns:r="http://schemas.openxmlformats.org/officeDocument/2006/relationships" r:id="rId15"/>
          </a:graphicData>
        </a:graphic>
      </p:graphicFrame>
      <p:grpSp>
        <p:nvGrpSpPr>
          <p:cNvPr id="50" name="Group 104"/>
          <p:cNvGrpSpPr>
            <a:grpSpLocks/>
          </p:cNvGrpSpPr>
          <p:nvPr/>
        </p:nvGrpSpPr>
        <p:grpSpPr bwMode="auto">
          <a:xfrm>
            <a:off x="6950056" y="2986055"/>
            <a:ext cx="536575" cy="285750"/>
            <a:chOff x="582947" y="3524240"/>
            <a:chExt cx="477132" cy="285752"/>
          </a:xfrm>
        </p:grpSpPr>
        <p:pic>
          <p:nvPicPr>
            <p:cNvPr id="51" name="Picture 5" descr="C:\Users\ac05\Desktop\Kastri\10522[1].png"/>
            <p:cNvPicPr>
              <a:picLocks noChangeAspect="1" noChangeArrowheads="1"/>
            </p:cNvPicPr>
            <p:nvPr/>
          </p:nvPicPr>
          <p:blipFill>
            <a:blip r:embed="rId16">
              <a:lum bright="2000" contrast="-100000"/>
            </a:blip>
            <a:srcRect/>
            <a:stretch>
              <a:fillRect/>
            </a:stretch>
          </p:blipFill>
          <p:spPr bwMode="auto">
            <a:xfrm>
              <a:off x="582947" y="3524240"/>
              <a:ext cx="345723" cy="285752"/>
            </a:xfrm>
            <a:prstGeom prst="rect">
              <a:avLst/>
            </a:prstGeom>
            <a:noFill/>
            <a:ln w="9525">
              <a:noFill/>
              <a:miter lim="800000"/>
              <a:headEnd/>
              <a:tailEnd/>
            </a:ln>
          </p:spPr>
        </p:pic>
        <p:pic>
          <p:nvPicPr>
            <p:cNvPr id="52" name="Picture 5" descr="C:\Users\ac05\Desktop\Kastri\10522[1].png"/>
            <p:cNvPicPr>
              <a:picLocks noChangeAspect="1" noChangeArrowheads="1"/>
            </p:cNvPicPr>
            <p:nvPr/>
          </p:nvPicPr>
          <p:blipFill>
            <a:blip r:embed="rId16">
              <a:lum bright="2000" contrast="-100000"/>
            </a:blip>
            <a:srcRect/>
            <a:stretch>
              <a:fillRect/>
            </a:stretch>
          </p:blipFill>
          <p:spPr bwMode="auto">
            <a:xfrm>
              <a:off x="714356" y="3524240"/>
              <a:ext cx="345723" cy="285752"/>
            </a:xfrm>
            <a:prstGeom prst="rect">
              <a:avLst/>
            </a:prstGeom>
            <a:noFill/>
            <a:ln w="9525">
              <a:noFill/>
              <a:miter lim="800000"/>
              <a:headEnd/>
              <a:tailEnd/>
            </a:ln>
          </p:spPr>
        </p:pic>
      </p:grpSp>
      <p:grpSp>
        <p:nvGrpSpPr>
          <p:cNvPr id="53" name="Group 105"/>
          <p:cNvGrpSpPr>
            <a:grpSpLocks/>
          </p:cNvGrpSpPr>
          <p:nvPr/>
        </p:nvGrpSpPr>
        <p:grpSpPr bwMode="auto">
          <a:xfrm>
            <a:off x="6937356" y="2425188"/>
            <a:ext cx="861417" cy="290513"/>
            <a:chOff x="571480" y="2881298"/>
            <a:chExt cx="766514" cy="290854"/>
          </a:xfrm>
        </p:grpSpPr>
        <p:pic>
          <p:nvPicPr>
            <p:cNvPr id="54" name="Picture 5" descr="C:\Users\ac05\Desktop\Kastri\10522[1].png"/>
            <p:cNvPicPr>
              <a:picLocks noChangeAspect="1" noChangeArrowheads="1"/>
            </p:cNvPicPr>
            <p:nvPr/>
          </p:nvPicPr>
          <p:blipFill>
            <a:blip r:embed="rId16">
              <a:lum bright="8000" contrast="-88000"/>
            </a:blip>
            <a:srcRect/>
            <a:stretch>
              <a:fillRect/>
            </a:stretch>
          </p:blipFill>
          <p:spPr bwMode="auto">
            <a:xfrm>
              <a:off x="571480" y="2881298"/>
              <a:ext cx="345723" cy="285752"/>
            </a:xfrm>
            <a:prstGeom prst="rect">
              <a:avLst/>
            </a:prstGeom>
            <a:noFill/>
            <a:ln w="9525">
              <a:noFill/>
              <a:miter lim="800000"/>
              <a:headEnd/>
              <a:tailEnd/>
            </a:ln>
          </p:spPr>
        </p:pic>
        <p:pic>
          <p:nvPicPr>
            <p:cNvPr id="55" name="Picture 5" descr="C:\Users\ac05\Desktop\Kastri\10522[1].png"/>
            <p:cNvPicPr>
              <a:picLocks noChangeAspect="1" noChangeArrowheads="1"/>
            </p:cNvPicPr>
            <p:nvPr/>
          </p:nvPicPr>
          <p:blipFill>
            <a:blip r:embed="rId16">
              <a:lum bright="8000" contrast="-88000"/>
            </a:blip>
            <a:srcRect/>
            <a:stretch>
              <a:fillRect/>
            </a:stretch>
          </p:blipFill>
          <p:spPr bwMode="auto">
            <a:xfrm>
              <a:off x="735347" y="2881298"/>
              <a:ext cx="345723" cy="285752"/>
            </a:xfrm>
            <a:prstGeom prst="rect">
              <a:avLst/>
            </a:prstGeom>
            <a:noFill/>
            <a:ln w="9525">
              <a:noFill/>
              <a:miter lim="800000"/>
              <a:headEnd/>
              <a:tailEnd/>
            </a:ln>
          </p:spPr>
        </p:pic>
        <p:pic>
          <p:nvPicPr>
            <p:cNvPr id="56" name="Picture 5" descr="C:\Users\ac05\Desktop\Kastri\10522[1].png"/>
            <p:cNvPicPr>
              <a:picLocks noChangeAspect="1" noChangeArrowheads="1"/>
            </p:cNvPicPr>
            <p:nvPr/>
          </p:nvPicPr>
          <p:blipFill>
            <a:blip r:embed="rId16">
              <a:lum bright="8000" contrast="-88000"/>
            </a:blip>
            <a:srcRect/>
            <a:stretch>
              <a:fillRect/>
            </a:stretch>
          </p:blipFill>
          <p:spPr bwMode="auto">
            <a:xfrm>
              <a:off x="853785" y="2881298"/>
              <a:ext cx="345723" cy="285752"/>
            </a:xfrm>
            <a:prstGeom prst="rect">
              <a:avLst/>
            </a:prstGeom>
            <a:noFill/>
            <a:ln w="9525">
              <a:noFill/>
              <a:miter lim="800000"/>
              <a:headEnd/>
              <a:tailEnd/>
            </a:ln>
          </p:spPr>
        </p:pic>
        <p:pic>
          <p:nvPicPr>
            <p:cNvPr id="57" name="Picture 5" descr="C:\Users\ac05\Desktop\Kastri\10522[1].png"/>
            <p:cNvPicPr>
              <a:picLocks noChangeAspect="1" noChangeArrowheads="1"/>
            </p:cNvPicPr>
            <p:nvPr/>
          </p:nvPicPr>
          <p:blipFill>
            <a:blip r:embed="rId16">
              <a:lum bright="8000" contrast="-88000"/>
            </a:blip>
            <a:srcRect/>
            <a:stretch>
              <a:fillRect/>
            </a:stretch>
          </p:blipFill>
          <p:spPr bwMode="auto">
            <a:xfrm>
              <a:off x="992272" y="2886400"/>
              <a:ext cx="345722" cy="285752"/>
            </a:xfrm>
            <a:prstGeom prst="rect">
              <a:avLst/>
            </a:prstGeom>
            <a:noFill/>
            <a:ln w="9525">
              <a:noFill/>
              <a:miter lim="800000"/>
              <a:headEnd/>
              <a:tailEnd/>
            </a:ln>
          </p:spPr>
        </p:pic>
      </p:grpSp>
      <p:grpSp>
        <p:nvGrpSpPr>
          <p:cNvPr id="58" name="Group 106"/>
          <p:cNvGrpSpPr>
            <a:grpSpLocks/>
          </p:cNvGrpSpPr>
          <p:nvPr/>
        </p:nvGrpSpPr>
        <p:grpSpPr bwMode="auto">
          <a:xfrm>
            <a:off x="6937356" y="2128805"/>
            <a:ext cx="719138" cy="285750"/>
            <a:chOff x="571480" y="2595546"/>
            <a:chExt cx="640262" cy="285752"/>
          </a:xfrm>
        </p:grpSpPr>
        <p:pic>
          <p:nvPicPr>
            <p:cNvPr id="59" name="Picture 5" descr="C:\Users\ac05\Desktop\Kastri\10522[1].png"/>
            <p:cNvPicPr>
              <a:picLocks noChangeAspect="1" noChangeArrowheads="1"/>
            </p:cNvPicPr>
            <p:nvPr/>
          </p:nvPicPr>
          <p:blipFill>
            <a:blip r:embed="rId16">
              <a:lum contrast="-100000"/>
            </a:blip>
            <a:srcRect/>
            <a:stretch>
              <a:fillRect/>
            </a:stretch>
          </p:blipFill>
          <p:spPr bwMode="auto">
            <a:xfrm>
              <a:off x="571480" y="2595546"/>
              <a:ext cx="345723" cy="285752"/>
            </a:xfrm>
            <a:prstGeom prst="rect">
              <a:avLst/>
            </a:prstGeom>
            <a:noFill/>
            <a:ln w="9525">
              <a:noFill/>
              <a:miter lim="800000"/>
              <a:headEnd/>
              <a:tailEnd/>
            </a:ln>
          </p:spPr>
        </p:pic>
        <p:pic>
          <p:nvPicPr>
            <p:cNvPr id="60" name="Picture 5" descr="C:\Users\ac05\Desktop\Kastri\10522[1].png"/>
            <p:cNvPicPr>
              <a:picLocks noChangeAspect="1" noChangeArrowheads="1"/>
            </p:cNvPicPr>
            <p:nvPr/>
          </p:nvPicPr>
          <p:blipFill>
            <a:blip r:embed="rId16">
              <a:lum contrast="-100000"/>
            </a:blip>
            <a:srcRect/>
            <a:stretch>
              <a:fillRect/>
            </a:stretch>
          </p:blipFill>
          <p:spPr bwMode="auto">
            <a:xfrm>
              <a:off x="725880" y="2595546"/>
              <a:ext cx="345723" cy="285752"/>
            </a:xfrm>
            <a:prstGeom prst="rect">
              <a:avLst/>
            </a:prstGeom>
            <a:noFill/>
            <a:ln w="9525">
              <a:noFill/>
              <a:miter lim="800000"/>
              <a:headEnd/>
              <a:tailEnd/>
            </a:ln>
          </p:spPr>
        </p:pic>
        <p:pic>
          <p:nvPicPr>
            <p:cNvPr id="61" name="Picture 5" descr="C:\Users\ac05\Desktop\Kastri\10522[1].png"/>
            <p:cNvPicPr>
              <a:picLocks noChangeAspect="1" noChangeArrowheads="1"/>
            </p:cNvPicPr>
            <p:nvPr/>
          </p:nvPicPr>
          <p:blipFill>
            <a:blip r:embed="rId16">
              <a:lum contrast="-100000"/>
            </a:blip>
            <a:srcRect/>
            <a:stretch>
              <a:fillRect/>
            </a:stretch>
          </p:blipFill>
          <p:spPr bwMode="auto">
            <a:xfrm>
              <a:off x="866019" y="2595546"/>
              <a:ext cx="345723" cy="285752"/>
            </a:xfrm>
            <a:prstGeom prst="rect">
              <a:avLst/>
            </a:prstGeom>
            <a:noFill/>
            <a:ln w="9525">
              <a:noFill/>
              <a:miter lim="800000"/>
              <a:headEnd/>
              <a:tailEnd/>
            </a:ln>
          </p:spPr>
        </p:pic>
      </p:grpSp>
      <p:grpSp>
        <p:nvGrpSpPr>
          <p:cNvPr id="62" name="Group 107"/>
          <p:cNvGrpSpPr>
            <a:grpSpLocks/>
          </p:cNvGrpSpPr>
          <p:nvPr/>
        </p:nvGrpSpPr>
        <p:grpSpPr bwMode="auto">
          <a:xfrm>
            <a:off x="6950056" y="1843055"/>
            <a:ext cx="549275" cy="285750"/>
            <a:chOff x="582947" y="2381232"/>
            <a:chExt cx="488599" cy="285752"/>
          </a:xfrm>
        </p:grpSpPr>
        <p:pic>
          <p:nvPicPr>
            <p:cNvPr id="63" name="Picture 5" descr="C:\Users\ac05\Desktop\Kastri\10522[1].png"/>
            <p:cNvPicPr>
              <a:picLocks noChangeAspect="1" noChangeArrowheads="1"/>
            </p:cNvPicPr>
            <p:nvPr/>
          </p:nvPicPr>
          <p:blipFill>
            <a:blip r:embed="rId16">
              <a:lum contrast="-100000"/>
            </a:blip>
            <a:srcRect/>
            <a:stretch>
              <a:fillRect/>
            </a:stretch>
          </p:blipFill>
          <p:spPr bwMode="auto">
            <a:xfrm>
              <a:off x="582947" y="2381232"/>
              <a:ext cx="345723" cy="285752"/>
            </a:xfrm>
            <a:prstGeom prst="rect">
              <a:avLst/>
            </a:prstGeom>
            <a:noFill/>
            <a:ln w="9525">
              <a:noFill/>
              <a:miter lim="800000"/>
              <a:headEnd/>
              <a:tailEnd/>
            </a:ln>
          </p:spPr>
        </p:pic>
        <p:pic>
          <p:nvPicPr>
            <p:cNvPr id="64" name="Picture 5" descr="C:\Users\ac05\Desktop\Kastri\10522[1].png"/>
            <p:cNvPicPr>
              <a:picLocks noChangeAspect="1" noChangeArrowheads="1"/>
            </p:cNvPicPr>
            <p:nvPr/>
          </p:nvPicPr>
          <p:blipFill>
            <a:blip r:embed="rId16">
              <a:lum contrast="-100000"/>
            </a:blip>
            <a:srcRect/>
            <a:stretch>
              <a:fillRect/>
            </a:stretch>
          </p:blipFill>
          <p:spPr bwMode="auto">
            <a:xfrm>
              <a:off x="725823" y="2381232"/>
              <a:ext cx="345723" cy="285752"/>
            </a:xfrm>
            <a:prstGeom prst="rect">
              <a:avLst/>
            </a:prstGeom>
            <a:noFill/>
            <a:ln w="9525">
              <a:noFill/>
              <a:miter lim="800000"/>
              <a:headEnd/>
              <a:tailEnd/>
            </a:ln>
          </p:spPr>
        </p:pic>
      </p:grpSp>
      <p:pic>
        <p:nvPicPr>
          <p:cNvPr id="65" name="Picture 5" descr="C:\Users\ac05\Desktop\Kastri\10522[1].png"/>
          <p:cNvPicPr>
            <a:picLocks noChangeAspect="1" noChangeArrowheads="1"/>
          </p:cNvPicPr>
          <p:nvPr/>
        </p:nvPicPr>
        <p:blipFill>
          <a:blip r:embed="rId16">
            <a:lum contrast="-100000"/>
          </a:blip>
          <a:srcRect/>
          <a:stretch>
            <a:fillRect/>
          </a:stretch>
        </p:blipFill>
        <p:spPr bwMode="auto">
          <a:xfrm>
            <a:off x="8164643" y="2429951"/>
            <a:ext cx="388937" cy="285750"/>
          </a:xfrm>
          <a:prstGeom prst="rect">
            <a:avLst/>
          </a:prstGeom>
          <a:noFill/>
          <a:ln w="9525">
            <a:noFill/>
            <a:miter lim="800000"/>
            <a:headEnd/>
            <a:tailEnd/>
          </a:ln>
        </p:spPr>
      </p:pic>
      <p:pic>
        <p:nvPicPr>
          <p:cNvPr id="66" name="Picture 5" descr="C:\Users\ac05\Desktop\Kastri\10522[1].png"/>
          <p:cNvPicPr>
            <a:picLocks noChangeAspect="1" noChangeArrowheads="1"/>
          </p:cNvPicPr>
          <p:nvPr/>
        </p:nvPicPr>
        <p:blipFill>
          <a:blip r:embed="rId16">
            <a:lum contrast="-100000"/>
          </a:blip>
          <a:srcRect/>
          <a:stretch>
            <a:fillRect/>
          </a:stretch>
        </p:blipFill>
        <p:spPr bwMode="auto">
          <a:xfrm>
            <a:off x="7094635" y="2698718"/>
            <a:ext cx="388938" cy="285750"/>
          </a:xfrm>
          <a:prstGeom prst="rect">
            <a:avLst/>
          </a:prstGeom>
          <a:noFill/>
          <a:ln w="9525">
            <a:noFill/>
            <a:miter lim="800000"/>
            <a:headEnd/>
            <a:tailEnd/>
          </a:ln>
        </p:spPr>
      </p:pic>
      <p:sp>
        <p:nvSpPr>
          <p:cNvPr id="67" name="Rectangle 66"/>
          <p:cNvSpPr/>
          <p:nvPr/>
        </p:nvSpPr>
        <p:spPr>
          <a:xfrm>
            <a:off x="8208535" y="2700305"/>
            <a:ext cx="1774825" cy="29845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latin typeface="Calibri" pitchFamily="34" charset="0"/>
              <a:cs typeface="Calibri" pitchFamily="34" charset="0"/>
            </a:endParaRPr>
          </a:p>
        </p:txBody>
      </p:sp>
      <p:sp>
        <p:nvSpPr>
          <p:cNvPr id="68" name="Rectangle 67"/>
          <p:cNvSpPr/>
          <p:nvPr/>
        </p:nvSpPr>
        <p:spPr>
          <a:xfrm rot="5400000">
            <a:off x="5730954" y="2326754"/>
            <a:ext cx="1775638" cy="606093"/>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lnSpc>
                <a:spcPct val="110000"/>
              </a:lnSpc>
              <a:spcBef>
                <a:spcPts val="0"/>
              </a:spcBef>
              <a:defRPr/>
            </a:pPr>
            <a:r>
              <a:rPr lang="en-US" sz="1600" b="1" dirty="0">
                <a:solidFill>
                  <a:schemeClr val="tx1"/>
                </a:solidFill>
                <a:latin typeface="Calibri" pitchFamily="34" charset="0"/>
                <a:cs typeface="Calibri" pitchFamily="34" charset="0"/>
              </a:rPr>
              <a:t>2011</a:t>
            </a:r>
          </a:p>
          <a:p>
            <a:pPr algn="ctr">
              <a:lnSpc>
                <a:spcPct val="110000"/>
              </a:lnSpc>
              <a:defRPr/>
            </a:pPr>
            <a:r>
              <a:rPr lang="en-US" sz="1600" b="1" dirty="0">
                <a:solidFill>
                  <a:schemeClr val="tx1"/>
                </a:solidFill>
                <a:latin typeface="Calibri" pitchFamily="34" charset="0"/>
                <a:cs typeface="Calibri" pitchFamily="34" charset="0"/>
              </a:rPr>
              <a:t>2012</a:t>
            </a:r>
          </a:p>
          <a:p>
            <a:pPr algn="ctr">
              <a:lnSpc>
                <a:spcPct val="110000"/>
              </a:lnSpc>
              <a:defRPr/>
            </a:pPr>
            <a:r>
              <a:rPr lang="en-US" sz="1600" b="1" dirty="0">
                <a:solidFill>
                  <a:schemeClr val="tx1"/>
                </a:solidFill>
                <a:latin typeface="Calibri" pitchFamily="34" charset="0"/>
                <a:cs typeface="Calibri" pitchFamily="34" charset="0"/>
              </a:rPr>
              <a:t>2013</a:t>
            </a:r>
          </a:p>
          <a:p>
            <a:pPr algn="ctr">
              <a:lnSpc>
                <a:spcPct val="110000"/>
              </a:lnSpc>
              <a:defRPr/>
            </a:pPr>
            <a:r>
              <a:rPr lang="en-US" sz="1600" b="1" dirty="0">
                <a:solidFill>
                  <a:schemeClr val="tx1"/>
                </a:solidFill>
                <a:latin typeface="Calibri" pitchFamily="34" charset="0"/>
                <a:cs typeface="Calibri" pitchFamily="34" charset="0"/>
              </a:rPr>
              <a:t>2014</a:t>
            </a:r>
          </a:p>
          <a:p>
            <a:pPr algn="ctr">
              <a:lnSpc>
                <a:spcPct val="110000"/>
              </a:lnSpc>
              <a:defRPr/>
            </a:pPr>
            <a:r>
              <a:rPr lang="en-US" sz="1600" b="1" dirty="0">
                <a:solidFill>
                  <a:schemeClr val="tx1"/>
                </a:solidFill>
                <a:latin typeface="Calibri" pitchFamily="34" charset="0"/>
                <a:cs typeface="Calibri" pitchFamily="34" charset="0"/>
              </a:rPr>
              <a:t>2015</a:t>
            </a:r>
            <a:endParaRPr lang="el-GR" sz="1600" b="1" dirty="0">
              <a:solidFill>
                <a:schemeClr val="tx1"/>
              </a:solidFill>
              <a:latin typeface="Calibri" pitchFamily="34" charset="0"/>
              <a:cs typeface="Calibri" pitchFamily="34" charset="0"/>
            </a:endParaRPr>
          </a:p>
        </p:txBody>
      </p:sp>
      <p:pic>
        <p:nvPicPr>
          <p:cNvPr id="69" name="Picture 5" descr="C:\Users\ac05\Desktop\Kastri\10522[1].png"/>
          <p:cNvPicPr>
            <a:picLocks noChangeAspect="1" noChangeArrowheads="1"/>
          </p:cNvPicPr>
          <p:nvPr/>
        </p:nvPicPr>
        <p:blipFill>
          <a:blip r:embed="rId16">
            <a:lum contrast="-100000"/>
          </a:blip>
          <a:srcRect/>
          <a:stretch>
            <a:fillRect/>
          </a:stretch>
        </p:blipFill>
        <p:spPr bwMode="auto">
          <a:xfrm>
            <a:off x="7431697" y="1844163"/>
            <a:ext cx="388938" cy="285750"/>
          </a:xfrm>
          <a:prstGeom prst="rect">
            <a:avLst/>
          </a:prstGeom>
          <a:noFill/>
          <a:ln w="9525">
            <a:noFill/>
            <a:miter lim="800000"/>
            <a:headEnd/>
            <a:tailEnd/>
          </a:ln>
        </p:spPr>
      </p:pic>
      <p:pic>
        <p:nvPicPr>
          <p:cNvPr id="70" name="Picture 5" descr="C:\Users\ac05\Desktop\Kastri\10522[1].png"/>
          <p:cNvPicPr>
            <a:picLocks noChangeAspect="1" noChangeArrowheads="1"/>
          </p:cNvPicPr>
          <p:nvPr/>
        </p:nvPicPr>
        <p:blipFill>
          <a:blip r:embed="rId16">
            <a:lum contrast="-100000"/>
          </a:blip>
          <a:srcRect/>
          <a:stretch>
            <a:fillRect/>
          </a:stretch>
        </p:blipFill>
        <p:spPr bwMode="auto">
          <a:xfrm>
            <a:off x="7261569" y="1844163"/>
            <a:ext cx="388938" cy="285750"/>
          </a:xfrm>
          <a:prstGeom prst="rect">
            <a:avLst/>
          </a:prstGeom>
          <a:noFill/>
          <a:ln w="9525">
            <a:noFill/>
            <a:miter lim="800000"/>
            <a:headEnd/>
            <a:tailEnd/>
          </a:ln>
        </p:spPr>
      </p:pic>
      <p:pic>
        <p:nvPicPr>
          <p:cNvPr id="71" name="Picture 5" descr="C:\Users\ac05\Desktop\Kastri\10522[1].png"/>
          <p:cNvPicPr>
            <a:picLocks noChangeAspect="1" noChangeArrowheads="1"/>
          </p:cNvPicPr>
          <p:nvPr/>
        </p:nvPicPr>
        <p:blipFill>
          <a:blip r:embed="rId16">
            <a:lum contrast="-100000"/>
          </a:blip>
          <a:srcRect/>
          <a:stretch>
            <a:fillRect/>
          </a:stretch>
        </p:blipFill>
        <p:spPr bwMode="auto">
          <a:xfrm>
            <a:off x="7431697" y="2131254"/>
            <a:ext cx="388938" cy="285750"/>
          </a:xfrm>
          <a:prstGeom prst="rect">
            <a:avLst/>
          </a:prstGeom>
          <a:noFill/>
          <a:ln w="9525">
            <a:noFill/>
            <a:miter lim="800000"/>
            <a:headEnd/>
            <a:tailEnd/>
          </a:ln>
        </p:spPr>
      </p:pic>
      <p:pic>
        <p:nvPicPr>
          <p:cNvPr id="72" name="Picture 5" descr="C:\Users\ac05\Desktop\Kastri\10522[1].png"/>
          <p:cNvPicPr>
            <a:picLocks noChangeAspect="1" noChangeArrowheads="1"/>
          </p:cNvPicPr>
          <p:nvPr/>
        </p:nvPicPr>
        <p:blipFill>
          <a:blip r:embed="rId16">
            <a:lum contrast="-100000"/>
          </a:blip>
          <a:srcRect/>
          <a:stretch>
            <a:fillRect/>
          </a:stretch>
        </p:blipFill>
        <p:spPr bwMode="auto">
          <a:xfrm>
            <a:off x="7708155" y="2439611"/>
            <a:ext cx="388938" cy="285750"/>
          </a:xfrm>
          <a:prstGeom prst="rect">
            <a:avLst/>
          </a:prstGeom>
          <a:noFill/>
          <a:ln w="9525">
            <a:noFill/>
            <a:miter lim="800000"/>
            <a:headEnd/>
            <a:tailEnd/>
          </a:ln>
        </p:spPr>
      </p:pic>
      <p:pic>
        <p:nvPicPr>
          <p:cNvPr id="73" name="Picture 5" descr="C:\Users\ac05\Desktop\Kastri\10522[1].png"/>
          <p:cNvPicPr>
            <a:picLocks noChangeAspect="1" noChangeArrowheads="1"/>
          </p:cNvPicPr>
          <p:nvPr/>
        </p:nvPicPr>
        <p:blipFill>
          <a:blip r:embed="rId16">
            <a:lum contrast="-100000"/>
          </a:blip>
          <a:srcRect/>
          <a:stretch>
            <a:fillRect/>
          </a:stretch>
        </p:blipFill>
        <p:spPr bwMode="auto">
          <a:xfrm>
            <a:off x="8015418" y="2429951"/>
            <a:ext cx="388937" cy="285750"/>
          </a:xfrm>
          <a:prstGeom prst="rect">
            <a:avLst/>
          </a:prstGeom>
          <a:noFill/>
          <a:ln w="9525">
            <a:noFill/>
            <a:miter lim="800000"/>
            <a:headEnd/>
            <a:tailEnd/>
          </a:ln>
        </p:spPr>
      </p:pic>
      <p:pic>
        <p:nvPicPr>
          <p:cNvPr id="74" name="Picture 5" descr="C:\Users\ac05\Desktop\Kastri\10522[1].png"/>
          <p:cNvPicPr>
            <a:picLocks noChangeAspect="1" noChangeArrowheads="1"/>
          </p:cNvPicPr>
          <p:nvPr/>
        </p:nvPicPr>
        <p:blipFill>
          <a:blip r:embed="rId16">
            <a:lum contrast="-100000"/>
          </a:blip>
          <a:srcRect/>
          <a:stretch>
            <a:fillRect/>
          </a:stretch>
        </p:blipFill>
        <p:spPr bwMode="auto">
          <a:xfrm>
            <a:off x="7866556" y="2429951"/>
            <a:ext cx="388937" cy="285750"/>
          </a:xfrm>
          <a:prstGeom prst="rect">
            <a:avLst/>
          </a:prstGeom>
          <a:noFill/>
          <a:ln w="9525">
            <a:noFill/>
            <a:miter lim="800000"/>
            <a:headEnd/>
            <a:tailEnd/>
          </a:ln>
        </p:spPr>
      </p:pic>
      <p:pic>
        <p:nvPicPr>
          <p:cNvPr id="75" name="Picture 5" descr="C:\Users\ac05\Desktop\Kastri\10522[1].png"/>
          <p:cNvPicPr>
            <a:picLocks noChangeAspect="1" noChangeArrowheads="1"/>
          </p:cNvPicPr>
          <p:nvPr/>
        </p:nvPicPr>
        <p:blipFill>
          <a:blip r:embed="rId16">
            <a:lum contrast="-100000"/>
          </a:blip>
          <a:srcRect/>
          <a:stretch>
            <a:fillRect/>
          </a:stretch>
        </p:blipFill>
        <p:spPr bwMode="auto">
          <a:xfrm>
            <a:off x="7558199" y="2429951"/>
            <a:ext cx="388937" cy="285750"/>
          </a:xfrm>
          <a:prstGeom prst="rect">
            <a:avLst/>
          </a:prstGeom>
          <a:noFill/>
          <a:ln w="9525">
            <a:noFill/>
            <a:miter lim="800000"/>
            <a:headEnd/>
            <a:tailEnd/>
          </a:ln>
        </p:spPr>
      </p:pic>
      <p:pic>
        <p:nvPicPr>
          <p:cNvPr id="76" name="Picture 5" descr="C:\Users\ac05\Desktop\Kastri\10522[1].png"/>
          <p:cNvPicPr>
            <a:picLocks noChangeAspect="1" noChangeArrowheads="1"/>
          </p:cNvPicPr>
          <p:nvPr/>
        </p:nvPicPr>
        <p:blipFill>
          <a:blip r:embed="rId16">
            <a:lum contrast="-100000"/>
          </a:blip>
          <a:srcRect/>
          <a:stretch>
            <a:fillRect/>
          </a:stretch>
        </p:blipFill>
        <p:spPr bwMode="auto">
          <a:xfrm>
            <a:off x="6941485" y="2706409"/>
            <a:ext cx="388937" cy="285750"/>
          </a:xfrm>
          <a:prstGeom prst="rect">
            <a:avLst/>
          </a:prstGeom>
          <a:noFill/>
          <a:ln w="9525">
            <a:noFill/>
            <a:miter lim="800000"/>
            <a:headEnd/>
            <a:tailEnd/>
          </a:ln>
        </p:spPr>
      </p:pic>
      <p:sp>
        <p:nvSpPr>
          <p:cNvPr id="78" name="TextBox 77"/>
          <p:cNvSpPr txBox="1"/>
          <p:nvPr/>
        </p:nvSpPr>
        <p:spPr>
          <a:xfrm>
            <a:off x="0" y="6488668"/>
            <a:ext cx="4550735" cy="369332"/>
          </a:xfrm>
          <a:prstGeom prst="rect">
            <a:avLst/>
          </a:prstGeom>
          <a:noFill/>
        </p:spPr>
        <p:txBody>
          <a:bodyPr wrap="square" rtlCol="0">
            <a:spAutoFit/>
          </a:bodyPr>
          <a:lstStyle/>
          <a:p>
            <a:r>
              <a:rPr lang="en-US" sz="900" b="1" dirty="0" smtClean="0">
                <a:latin typeface="Calibri" pitchFamily="34" charset="0"/>
                <a:cs typeface="Calibri" pitchFamily="34" charset="0"/>
              </a:rPr>
              <a:t>Method of calculating jobs</a:t>
            </a:r>
            <a:r>
              <a:rPr lang="el-GR" sz="900" dirty="0" smtClean="0">
                <a:latin typeface="Calibri" pitchFamily="34" charset="0"/>
                <a:cs typeface="Calibri" pitchFamily="34" charset="0"/>
              </a:rPr>
              <a:t>: </a:t>
            </a:r>
            <a:r>
              <a:rPr lang="en-US" sz="900" dirty="0" smtClean="0">
                <a:latin typeface="Calibri" pitchFamily="34" charset="0"/>
                <a:cs typeface="Calibri" pitchFamily="34" charset="0"/>
              </a:rPr>
              <a:t>ITUC (International Trade Union Cofederation) - Millennium Institute Methodology (2012),</a:t>
            </a:r>
            <a:r>
              <a:rPr lang="el-GR" sz="900" dirty="0" smtClean="0">
                <a:latin typeface="Calibri" pitchFamily="34" charset="0"/>
                <a:cs typeface="Calibri" pitchFamily="34" charset="0"/>
              </a:rPr>
              <a:t> </a:t>
            </a:r>
            <a:r>
              <a:rPr lang="en-US" sz="900" dirty="0" smtClean="0">
                <a:latin typeface="Calibri" pitchFamily="34" charset="0"/>
                <a:cs typeface="Calibri" pitchFamily="34" charset="0"/>
                <a:hlinkClick r:id="rId17"/>
              </a:rPr>
              <a:t>http://www.ituc-csi.org/ituc-green-jobs-assessments</a:t>
            </a:r>
            <a:endParaRPr lang="en-US" sz="9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63&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m/%Y&lt;/m_strFormatTime&gt;&lt;/m_precDefaultDate&gt;&lt;m_precDefaultYear&gt;&lt;m_bNumberIsYear val=&quot;0&quot;/&gt;&lt;m_strFormatTime&gt;%Y&lt;/m_strFormatTime&gt;&lt;/m_precDefaultYear&gt;&lt;m_precDefaultQuarter/&gt;&lt;m_precDefaultMonth/&gt;&lt;m_precDefaultWeek/&gt;&lt;m_precDefaultDay/&gt;&lt;m_mruColor&gt;&lt;m_vecMRU length=&quot;8&quot;&gt;&lt;elem m_fUsage=&quot;7.24886169962128780000E+000&quot;&gt;&lt;m_msothmcolidx val=&quot;0&quot;/&gt;&lt;m_rgb r=&quot;4f&quot; g=&quot;81&quot; b=&quot;bd&quot;/&gt;&lt;m_ppcolschidx tagver0=&quot;23004&quot; tagname0=&quot;m_ppcolschidxUNRECOGNIZED&quot; val=&quot;0&quot;/&gt;&lt;m_nBrightness val=&quot;0&quot;/&gt;&lt;/elem&gt;&lt;elem m_fUsage=&quot;1.97500648343776650000E+000&quot;&gt;&lt;m_msothmcolidx val=&quot;0&quot;/&gt;&lt;m_rgb r=&quot;e0&quot; g=&quot;cb&quot; b=&quot;a4&quot;/&gt;&lt;m_ppcolschidx tagver0=&quot;23004&quot; tagname0=&quot;m_ppcolschidxUNRECOGNIZED&quot; val=&quot;0&quot;/&gt;&lt;m_nBrightness val=&quot;0&quot;/&gt;&lt;/elem&gt;&lt;elem m_fUsage=&quot;5.47955542459704460000E-001&quot;&gt;&lt;m_msothmcolidx val=&quot;0&quot;/&gt;&lt;m_rgb r=&quot;7f&quot; g=&quot;7f&quot; b=&quot;7f&quot;/&gt;&lt;m_ppcolschidx tagver0=&quot;23004&quot; tagname0=&quot;m_ppcolschidxUNRECOGNIZED&quot; val=&quot;0&quot;/&gt;&lt;m_nBrightness val=&quot;0&quot;/&gt;&lt;/elem&gt;&lt;elem m_fUsage=&quot;2.11324348160181610000E-001&quot;&gt;&lt;m_msothmcolidx val=&quot;0&quot;/&gt;&lt;m_rgb r=&quot;d9&quot; g=&quot;d9&quot; b=&quot;d9&quot;/&gt;&lt;m_ppcolschidx tagver0=&quot;23004&quot; tagname0=&quot;m_ppcolschidxUNRECOGNIZED&quot; val=&quot;0&quot;/&gt;&lt;m_nBrightness val=&quot;0&quot;/&gt;&lt;/elem&gt;&lt;elem m_fUsage=&quot;9.27618000676624570000E-003&quot;&gt;&lt;m_msothmcolidx val=&quot;0&quot;/&gt;&lt;m_rgb r=&quot;d1&quot; g=&quot;aa&quot; b=&quot;71&quot;/&gt;&lt;m_ppcolschidx tagver0=&quot;23004&quot; tagname0=&quot;m_ppcolschidxUNRECOGNIZED&quot; val=&quot;0&quot;/&gt;&lt;m_nBrightness val=&quot;0&quot;/&gt;&lt;/elem&gt;&lt;elem m_fUsage=&quot;6.65268683489149850000E-003&quot;&gt;&lt;m_msothmcolidx val=&quot;0&quot;/&gt;&lt;m_rgb r=&quot;eb&quot; g=&quot;f1&quot; b=&quot;de&quot;/&gt;&lt;m_ppcolschidx tagver0=&quot;23004&quot; tagname0=&quot;m_ppcolschidxUNRECOGNIZED&quot; val=&quot;0&quot;/&gt;&lt;m_nBrightness val=&quot;0&quot;/&gt;&lt;/elem&gt;&lt;elem m_fUsage=&quot;9.23059007868412030000E-004&quot;&gt;&lt;m_msothmcolidx val=&quot;0&quot;/&gt;&lt;m_rgb r=&quot;1f&quot; g=&quot;49&quot; b=&quot;7d&quot;/&gt;&lt;m_ppcolschidx tagver0=&quot;23004&quot; tagname0=&quot;m_ppcolschidxUNRECOGNIZED&quot; val=&quot;0&quot;/&gt;&lt;m_nBrightness val=&quot;0&quot;/&gt;&lt;/elem&gt;&lt;elem m_fUsage=&quot;4.71535564966226320000E-010&quot;&gt;&lt;m_msothmcolidx val=&quot;0&quot;/&gt;&lt;m_rgb r=&quot;9b&quot; g=&quot;bb&quot; b=&quot;59&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iraeus Management Presentation">
  <a:themeElements>
    <a:clrScheme name="Custom 131">
      <a:dk1>
        <a:sysClr val="windowText" lastClr="000000"/>
      </a:dk1>
      <a:lt1>
        <a:sysClr val="window" lastClr="FFFFFF"/>
      </a:lt1>
      <a:dk2>
        <a:srgbClr val="1F497D"/>
      </a:dk2>
      <a:lt2>
        <a:srgbClr val="EEECE1"/>
      </a:lt2>
      <a:accent1>
        <a:srgbClr val="3A73AE"/>
      </a:accent1>
      <a:accent2>
        <a:srgbClr val="D1AA70"/>
      </a:accent2>
      <a:accent3>
        <a:srgbClr val="D9D9D9"/>
      </a:accent3>
      <a:accent4>
        <a:srgbClr val="083F88"/>
      </a:accent4>
      <a:accent5>
        <a:srgbClr val="FDB813"/>
      </a:accent5>
      <a:accent6>
        <a:srgbClr val="909090"/>
      </a:accent6>
      <a:hlink>
        <a:srgbClr val="FFCC66"/>
      </a:hlink>
      <a:folHlink>
        <a:srgbClr val="66CCEB"/>
      </a:folHlink>
    </a:clrScheme>
    <a:fontScheme name="Calibri light Piraeu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6350">
          <a:solidFill>
            <a:schemeClr val="tx1">
              <a:lumMod val="75000"/>
              <a:lumOff val="25000"/>
            </a:schemeClr>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6350">
          <a:solidFill>
            <a:schemeClr val="bg1">
              <a:lumMod val="6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31">
    <a:dk1>
      <a:sysClr val="windowText" lastClr="000000"/>
    </a:dk1>
    <a:lt1>
      <a:sysClr val="window" lastClr="FFFFFF"/>
    </a:lt1>
    <a:dk2>
      <a:srgbClr val="1F497D"/>
    </a:dk2>
    <a:lt2>
      <a:srgbClr val="EEECE1"/>
    </a:lt2>
    <a:accent1>
      <a:srgbClr val="3A73AE"/>
    </a:accent1>
    <a:accent2>
      <a:srgbClr val="D1AA70"/>
    </a:accent2>
    <a:accent3>
      <a:srgbClr val="D9D9D9"/>
    </a:accent3>
    <a:accent4>
      <a:srgbClr val="083F88"/>
    </a:accent4>
    <a:accent5>
      <a:srgbClr val="FDB813"/>
    </a:accent5>
    <a:accent6>
      <a:srgbClr val="909090"/>
    </a:accent6>
    <a:hlink>
      <a:srgbClr val="FFCC66"/>
    </a:hlink>
    <a:folHlink>
      <a:srgbClr val="66CCE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RoutingEnabled xmlns="http://schemas.microsoft.com/sharepoint/v3">true</RoutingEnabled>
    <URL xmlns="http://schemas.microsoft.com/sharepoint/v3">
      <Url xsi:nil="true"/>
      <Description xsi:nil="true"/>
    </URL>
    <ContentDate xmlns="a029a951-197a-4454-90a0-4e8ba8bb2239">2016-07-13T21:00:00+00:00</ContentDate>
    <OrganizationalUnit xmlns="8e878111-5d44-4ac0-8d7d-001e9b3d0fd0">63</OrganizationalUnit>
    <CEID xmlns="a029a951-197a-4454-90a0-4e8ba8bb2239">fb09eb04-7078-4c81-954c-175c7cc26a5c</CEID>
    <LanguageRef xmlns="a029a951-197a-4454-90a0-4e8ba8bb2239">
      <Value>2</Value>
    </LanguageRef>
    <TitleBackup xmlns="8e878111-5d44-4ac0-8d7d-001e9b3d0fd0">20160712_PB_presentation_EBRD_Green Banking _GSF_case_studies</TitleBackup>
    <Topic xmlns="8e878111-5d44-4ac0-8d7d-001e9b3d0fd0">91</Topic>
    <ShowInContentGroups xmlns="a029a951-197a-4454-90a0-4e8ba8bb2239"/>
    <ItemOrder xmlns="a029a951-197a-4454-90a0-4e8ba8bb2239" xsi:nil="true"/>
    <Image xmlns="a029a951-197a-4454-90a0-4e8ba8bb2239">
      <Url xsi:nil="true"/>
      <Description xsi:nil="true"/>
    </Image>
    <AlternateText xmlns="a029a951-197a-4454-90a0-4e8ba8bb2239" xsi:nil="true"/>
    <RelatedEntity xmlns="8e878111-5d44-4ac0-8d7d-001e9b3d0fd0" xsi:nil="true"/>
    <ParentEntity xmlns="8e878111-5d44-4ac0-8d7d-001e9b3d0fd0" xsi:nil="true"/>
    <TitleEn xmlns="a029a951-197a-4454-90a0-4e8ba8bb2239" xsi:nil="true"/>
    <Source xmlns="8e878111-5d44-4ac0-8d7d-001e9b3d0fd0" xsi:nil="true"/>
    <DisplayTitle xmlns="8e878111-5d44-4ac0-8d7d-001e9b3d0fd0">20160712_PB_presentation_EBRD_Green Banking _GSF_case_studies</DisplayTitle>
    <AModifiedBy xmlns="a029a951-197a-4454-90a0-4e8ba8bb2239">Anastasopoulou Eleftheria</AModifiedBy>
    <AModified xmlns="a029a951-197a-4454-90a0-4e8ba8bb2239">2019-07-27T01:25:21+00:00</AModified>
    <AID xmlns="a029a951-197a-4454-90a0-4e8ba8bb2239">12230</AID>
    <ACreated xmlns="a029a951-197a-4454-90a0-4e8ba8bb2239">2019-07-06T19:59:53+00:00</ACreated>
    <ACreatedBy xmlns="a029a951-197a-4454-90a0-4e8ba8bb2239">sp_AuthSetup</ACreatedBy>
    <AVersion xmlns="a029a951-197a-4454-90a0-4e8ba8bb2239">9.0</AVers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CommonInGroups" ma:contentTypeID="0x010100C99F32645853284EB835B50D610223A1010100A120E579C51EAB44A46ECBD0880E5BC6" ma:contentTypeVersion="21" ma:contentTypeDescription="" ma:contentTypeScope="" ma:versionID="a403141326c204125f9099c96dd1bf69">
  <xsd:schema xmlns:xsd="http://www.w3.org/2001/XMLSchema" xmlns:xs="http://www.w3.org/2001/XMLSchema" xmlns:p="http://schemas.microsoft.com/office/2006/metadata/properties" xmlns:ns1="http://schemas.microsoft.com/sharepoint/v3" xmlns:ns2="a029a951-197a-4454-90a0-4e8ba8bb2239" xmlns:ns3="8e878111-5d44-4ac0-8d7d-001e9b3d0fd0" xmlns:ns4="a2c98312-a1a7-4c30-9dfa-e35e7a09d1f3" targetNamespace="http://schemas.microsoft.com/office/2006/metadata/properties" ma:root="true" ma:fieldsID="22e3c47b957e00e859a4f7030aca4564" ns1:_="" ns2:_="" ns3:_="" ns4:_="">
    <xsd:import namespace="http://schemas.microsoft.com/sharepoint/v3"/>
    <xsd:import namespace="a029a951-197a-4454-90a0-4e8ba8bb2239"/>
    <xsd:import namespace="8e878111-5d44-4ac0-8d7d-001e9b3d0fd0"/>
    <xsd:import namespace="a2c98312-a1a7-4c30-9dfa-e35e7a09d1f3"/>
    <xsd:element name="properties">
      <xsd:complexType>
        <xsd:sequence>
          <xsd:element name="documentManagement">
            <xsd:complexType>
              <xsd:all>
                <xsd:element ref="ns2:ACreated" minOccurs="0"/>
                <xsd:element ref="ns2:ACreatedBy" minOccurs="0"/>
                <xsd:element ref="ns2:AID" minOccurs="0"/>
                <xsd:element ref="ns2:AModified" minOccurs="0"/>
                <xsd:element ref="ns2:AModifiedBy" minOccurs="0"/>
                <xsd:element ref="ns2:AVersion" minOccurs="0"/>
                <xsd:element ref="ns2:CEID" minOccurs="0"/>
                <xsd:element ref="ns1:RoutingEnabled"/>
                <xsd:element ref="ns2:LanguageRef" minOccurs="0"/>
                <xsd:element ref="ns1:URL" minOccurs="0"/>
                <xsd:element ref="ns2:AlternateText" minOccurs="0"/>
                <xsd:element ref="ns2:ShowInContentGroups" minOccurs="0"/>
                <xsd:element ref="ns3:SharedWithUsers" minOccurs="0"/>
                <xsd:element ref="ns2:ItemOrder" minOccurs="0"/>
                <xsd:element ref="ns2:ContentDate" minOccurs="0"/>
                <xsd:element ref="ns2:Image" minOccurs="0"/>
                <xsd:element ref="ns3:ParentEntity" minOccurs="0"/>
                <xsd:element ref="ns3:RelatedEntity" minOccurs="0"/>
                <xsd:element ref="ns3:Source" minOccurs="0"/>
                <xsd:element ref="ns2:TitleEn" minOccurs="0"/>
                <xsd:element ref="ns4:SharedWithUsers" minOccurs="0"/>
                <xsd:element ref="ns3:OrganizationalUnit" minOccurs="0"/>
                <xsd:element ref="ns3:Topic" minOccurs="0"/>
                <xsd:element ref="ns3:TitleBackup" minOccurs="0"/>
                <xsd:element ref="ns3:Display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Enabled" ma:index="15" ma:displayName="Active" ma:description="" ma:internalName="RoutingEnabled">
      <xsd:simpleType>
        <xsd:restriction base="dms:Boolean"/>
      </xsd:simpleType>
    </xsd:element>
    <xsd:element name="URL" ma:index="18"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29a951-197a-4454-90a0-4e8ba8bb2239" elementFormDefault="qualified">
    <xsd:import namespace="http://schemas.microsoft.com/office/2006/documentManagement/types"/>
    <xsd:import namespace="http://schemas.microsoft.com/office/infopath/2007/PartnerControls"/>
    <xsd:element name="ACreated" ma:index="8" nillable="true" ma:displayName="ACreated" ma:format="DateTime" ma:internalName="ACreated">
      <xsd:simpleType>
        <xsd:restriction base="dms:DateTime"/>
      </xsd:simpleType>
    </xsd:element>
    <xsd:element name="ACreatedBy" ma:index="9" nillable="true" ma:displayName="ACreatedBy" ma:internalName="ACreatedBy">
      <xsd:simpleType>
        <xsd:restriction base="dms:Text">
          <xsd:maxLength value="255"/>
        </xsd:restriction>
      </xsd:simpleType>
    </xsd:element>
    <xsd:element name="AID" ma:index="10" nillable="true" ma:displayName="AID" ma:indexed="true" ma:internalName="AID" ma:percentage="FALSE">
      <xsd:simpleType>
        <xsd:restriction base="dms:Number"/>
      </xsd:simpleType>
    </xsd:element>
    <xsd:element name="AModified" ma:index="11" nillable="true" ma:displayName="AModified" ma:format="DateTime" ma:internalName="AModified">
      <xsd:simpleType>
        <xsd:restriction base="dms:DateTime"/>
      </xsd:simpleType>
    </xsd:element>
    <xsd:element name="AModifiedBy" ma:index="12" nillable="true" ma:displayName="AModifiedBy" ma:internalName="AModifiedBy">
      <xsd:simpleType>
        <xsd:restriction base="dms:Text">
          <xsd:maxLength value="255"/>
        </xsd:restriction>
      </xsd:simpleType>
    </xsd:element>
    <xsd:element name="AVersion" ma:index="13" nillable="true" ma:displayName="AVersion" ma:internalName="AVersion">
      <xsd:simpleType>
        <xsd:restriction base="dms:Text">
          <xsd:maxLength value="255"/>
        </xsd:restriction>
      </xsd:simpleType>
    </xsd:element>
    <xsd:element name="CEID" ma:index="14" nillable="true" ma:displayName="CEID" ma:internalName="CEID">
      <xsd:simpleType>
        <xsd:restriction base="dms:Text">
          <xsd:maxLength value="255"/>
        </xsd:restriction>
      </xsd:simpleType>
    </xsd:element>
    <xsd:element name="LanguageRef" ma:index="17" nillable="true" ma:displayName="LanguageRef" ma:list="{90f227ea-5920-45a7-a23d-c88bdf4e0005}" ma:internalName="LanguageRef" ma:showField="Title" ma:web="a029a951-197a-4454-90a0-4e8ba8bb2239">
      <xsd:complexType>
        <xsd:complexContent>
          <xsd:extension base="dms:MultiChoiceLookup">
            <xsd:sequence>
              <xsd:element name="Value" type="dms:Lookup" maxOccurs="unbounded" minOccurs="0" nillable="true"/>
            </xsd:sequence>
          </xsd:extension>
        </xsd:complexContent>
      </xsd:complexType>
    </xsd:element>
    <xsd:element name="AlternateText" ma:index="19" nillable="true" ma:displayName="AlternateText" ma:internalName="AlternateText">
      <xsd:simpleType>
        <xsd:restriction base="dms:Text">
          <xsd:maxLength value="255"/>
        </xsd:restriction>
      </xsd:simpleType>
    </xsd:element>
    <xsd:element name="ShowInContentGroups" ma:index="20" nillable="true" ma:displayName="ShowInContentGroups" ma:list="{d322c509-0e61-4df0-aa83-640ea2811344}" ma:internalName="ShowInContentGroups" ma:showField="Title" ma:web="a029a951-197a-4454-90a0-4e8ba8bb2239">
      <xsd:complexType>
        <xsd:complexContent>
          <xsd:extension base="dms:MultiChoiceLookup">
            <xsd:sequence>
              <xsd:element name="Value" type="dms:Lookup" maxOccurs="unbounded" minOccurs="0" nillable="true"/>
            </xsd:sequence>
          </xsd:extension>
        </xsd:complexContent>
      </xsd:complexType>
    </xsd:element>
    <xsd:element name="ItemOrder" ma:index="22" nillable="true" ma:displayName="ItemOrder" ma:internalName="ItemOrder">
      <xsd:simpleType>
        <xsd:restriction base="dms:Number"/>
      </xsd:simpleType>
    </xsd:element>
    <xsd:element name="ContentDate" ma:index="23" nillable="true" ma:displayName="ContentDate" ma:format="DateTime" ma:internalName="ContentDate">
      <xsd:simpleType>
        <xsd:restriction base="dms:DateTime"/>
      </xsd:simpleType>
    </xsd:element>
    <xsd:element name="Image" ma:index="25"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TitleEn" ma:index="29" nillable="true" ma:displayName="TitleEn" ma:default="" ma:internalName="TitleE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878111-5d44-4ac0-8d7d-001e9b3d0fd0" elementFormDefault="qualified">
    <xsd:import namespace="http://schemas.microsoft.com/office/2006/documentManagement/types"/>
    <xsd:import namespace="http://schemas.microsoft.com/office/infopath/2007/PartnerControls"/>
    <xsd:element name="SharedWithUsers" ma:index="21" nillable="true" ma:displayName="Shared With" ma:defaul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arentEntity" ma:index="26" nillable="true" ma:displayName="ParentEntity" ma:list="{8e878111-5d44-4ac0-8d7d-001e9b3d0fd0}" ma:internalName="ParentEntity" ma:showField="Title">
      <xsd:simpleType>
        <xsd:restriction base="dms:Lookup"/>
      </xsd:simpleType>
    </xsd:element>
    <xsd:element name="RelatedEntity" ma:index="27" nillable="true" ma:displayName="RelatedEntity" ma:list="{8e878111-5d44-4ac0-8d7d-001e9b3d0fd0}" ma:internalName="RelatedEntity" ma:showField="Title">
      <xsd:simpleType>
        <xsd:restriction base="dms:Lookup"/>
      </xsd:simpleType>
    </xsd:element>
    <xsd:element name="Source" ma:index="28" nillable="true" ma:displayName="Source" ma:internalName="Source">
      <xsd:simpleType>
        <xsd:restriction base="dms:Text">
          <xsd:maxLength value="255"/>
        </xsd:restriction>
      </xsd:simpleType>
    </xsd:element>
    <xsd:element name="OrganizationalUnit" ma:index="31" nillable="true" ma:displayName="OrganizationalUnit" ma:list="{8cbccf00-dc01-452b-a0bb-21ad49d2c4da}" ma:internalName="OrganizationalUnit" ma:showField="Title">
      <xsd:simpleType>
        <xsd:restriction base="dms:Lookup"/>
      </xsd:simpleType>
    </xsd:element>
    <xsd:element name="Topic" ma:index="32" nillable="true" ma:displayName="Topic" ma:list="{38e0a57e-bf71-4fb7-8687-2e938e45e10e}" ma:internalName="Topic" ma:showField="Title">
      <xsd:simpleType>
        <xsd:restriction base="dms:Lookup"/>
      </xsd:simpleType>
    </xsd:element>
    <xsd:element name="TitleBackup" ma:index="33" nillable="true" ma:displayName="TitleBackup" ma:internalName="TitleBackup">
      <xsd:simpleType>
        <xsd:restriction base="dms:Text">
          <xsd:maxLength value="255"/>
        </xsd:restriction>
      </xsd:simpleType>
    </xsd:element>
    <xsd:element name="DisplayTitle" ma:index="34" nillable="true" ma:displayName="DisplayTitle" ma:internalName="DisplayTit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c98312-a1a7-4c30-9dfa-e35e7a09d1f3" elementFormDefault="qualified">
    <xsd:import namespace="http://schemas.microsoft.com/office/2006/documentManagement/types"/>
    <xsd:import namespace="http://schemas.microsoft.com/office/infopath/2007/PartnerControls"/>
    <xsd:element name="SharedWithUsers" ma:index="30" nillable="true" ma:displayName="Shared With" ma:description="" ma:internalName="SharedWithUsers0"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6"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76B749-1472-4C31-99DF-7C32DC4239DF}"/>
</file>

<file path=customXml/itemProps2.xml><?xml version="1.0" encoding="utf-8"?>
<ds:datastoreItem xmlns:ds="http://schemas.openxmlformats.org/officeDocument/2006/customXml" ds:itemID="{63BBC96C-AD8A-44A0-A107-C673EB93A0C2}"/>
</file>

<file path=customXml/itemProps3.xml><?xml version="1.0" encoding="utf-8"?>
<ds:datastoreItem xmlns:ds="http://schemas.openxmlformats.org/officeDocument/2006/customXml" ds:itemID="{D0173B95-22D5-49F9-A9FC-8E8F4B9F41C1}"/>
</file>

<file path=docProps/app.xml><?xml version="1.0" encoding="utf-8"?>
<Properties xmlns="http://schemas.openxmlformats.org/officeDocument/2006/extended-properties" xmlns:vt="http://schemas.openxmlformats.org/officeDocument/2006/docPropsVTypes">
  <Template/>
  <TotalTime>9962</TotalTime>
  <Words>2166</Words>
  <Application>Microsoft Office PowerPoint</Application>
  <PresentationFormat>Custom</PresentationFormat>
  <Paragraphs>390</Paragraphs>
  <Slides>18</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Agency FB</vt:lpstr>
      <vt:lpstr>Arial</vt:lpstr>
      <vt:lpstr>Calibri</vt:lpstr>
      <vt:lpstr>Calibri Light</vt:lpstr>
      <vt:lpstr>Segoe UI</vt:lpstr>
      <vt:lpstr>Segoe UI Symbol</vt:lpstr>
      <vt:lpstr>UB-HelveticaCond</vt:lpstr>
      <vt:lpstr>Wingdings</vt:lpstr>
      <vt:lpstr>Wingdings 2</vt:lpstr>
      <vt:lpstr>Piraeus Management Presentation</vt:lpstr>
      <vt:lpstr>think-cell Slide</vt:lpstr>
      <vt:lpstr>PowerPoint Presentation</vt:lpstr>
      <vt:lpstr>Piraeus Banks’ Sustainable Development framework</vt:lpstr>
      <vt:lpstr>Sustainability Timeline</vt:lpstr>
      <vt:lpstr>New Environmental &amp; Social steps and achievements of Piraeus Bank Group</vt:lpstr>
      <vt:lpstr>Piraeus Bank’s Environmental Management System (EMS)</vt:lpstr>
      <vt:lpstr>Economic Evaluation of Environmental Programs</vt:lpstr>
      <vt:lpstr>Green Banking Structure and Products</vt:lpstr>
      <vt:lpstr>Piraeus Bank Group Green Financing</vt:lpstr>
      <vt:lpstr>Social and environmental impact from green financing</vt:lpstr>
      <vt:lpstr>Compliance with the commitments to shareholders</vt:lpstr>
      <vt:lpstr>Compliance with the commitments to shareholders</vt:lpstr>
      <vt:lpstr>Corporate Responsibility Distinctions</vt:lpstr>
      <vt:lpstr>Group Structured Finance (“GSF”)</vt:lpstr>
      <vt:lpstr>Supporting Growth and Sustainability in the Greek Economy – Biogas Market Case</vt:lpstr>
      <vt:lpstr>Supporting Growth and Sustainability in the Greek Economy - Street Lighting Case</vt:lpstr>
      <vt:lpstr>Development Banking – Focal point</vt:lpstr>
      <vt:lpstr>Development Banking – Four Pillars</vt:lpstr>
      <vt:lpstr>Piraeus Bank Sustainability Statement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20160712_PB_presentation_EBRD_Green Banking _GSF_case_studies</dc:title>
  <dc:creator>Μπερμπάτη Χρυσάνθη</dc:creator>
  <dc:description/>
  <cp:lastModifiedBy>Ηλιού Μαβίκα</cp:lastModifiedBy>
  <cp:revision>9744</cp:revision>
  <cp:lastPrinted>2016-07-08T13:20:27Z</cp:lastPrinted>
  <dcterms:created xsi:type="dcterms:W3CDTF">2014-07-22T09:46:18Z</dcterms:created>
  <dcterms:modified xsi:type="dcterms:W3CDTF">2016-07-08T14:48:40Z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MSOLanguageID">
    <vt:lpwstr>msoLanguageIDEnglishUK</vt:lpwstr>
  </property>
  <property fmtid="{D5CDD505-2E9C-101B-9397-08002B2CF9AE}" pid="3" name="ContentTypeId">
    <vt:lpwstr>0x010100C99F32645853284EB835B50D610223A1010100A120E579C51EAB44A46ECBD0880E5BC6</vt:lpwstr>
  </property>
  <property fmtid="{D5CDD505-2E9C-101B-9397-08002B2CF9AE}" pid="4" name="PresUniqueID">
    <vt:lpwstr/>
  </property>
  <property fmtid="{D5CDD505-2E9C-101B-9397-08002B2CF9AE}" pid="5" name="_dlc_policyId">
    <vt:lpwstr>/deals/30/3325081/Documents</vt:lpwstr>
  </property>
  <property fmtid="{D5CDD505-2E9C-101B-9397-08002B2CF9AE}" pid="6" name="_dlc_ExpireDate">
    <vt:lpwstr>2015-11-11T10:06:27Z</vt:lpwstr>
  </property>
  <property fmtid="{D5CDD505-2E9C-101B-9397-08002B2CF9AE}" pid="7"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8" name="Order">
    <vt:r8>285400</vt:r8>
  </property>
  <property fmtid="{D5CDD505-2E9C-101B-9397-08002B2CF9AE}" pid="9" name="xd_ProgID">
    <vt:lpwstr/>
  </property>
  <property fmtid="{D5CDD505-2E9C-101B-9397-08002B2CF9AE}" pid="10" name="_SharedFileIndex">
    <vt:lpwstr/>
  </property>
  <property fmtid="{D5CDD505-2E9C-101B-9397-08002B2CF9AE}" pid="11" name="_SourceUrl">
    <vt:lpwstr/>
  </property>
  <property fmtid="{D5CDD505-2E9C-101B-9397-08002B2CF9AE}" pid="12" name="TemplateUrl">
    <vt:lpwstr/>
  </property>
</Properties>
</file>