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5"/>
  </p:notesMasterIdLst>
  <p:sldIdLst>
    <p:sldId id="265" r:id="rId6"/>
    <p:sldId id="285" r:id="rId7"/>
    <p:sldId id="307" r:id="rId8"/>
    <p:sldId id="306" r:id="rId9"/>
    <p:sldId id="310" r:id="rId10"/>
    <p:sldId id="288" r:id="rId11"/>
    <p:sldId id="290" r:id="rId12"/>
    <p:sldId id="289" r:id="rId13"/>
    <p:sldId id="283" r:id="rId14"/>
    <p:sldId id="282" r:id="rId15"/>
    <p:sldId id="291" r:id="rId16"/>
    <p:sldId id="309" r:id="rId17"/>
    <p:sldId id="292" r:id="rId18"/>
    <p:sldId id="301" r:id="rId19"/>
    <p:sldId id="293" r:id="rId20"/>
    <p:sldId id="296" r:id="rId21"/>
    <p:sldId id="312" r:id="rId22"/>
    <p:sldId id="311" r:id="rId23"/>
    <p:sldId id="294" r:id="rId24"/>
    <p:sldId id="297" r:id="rId25"/>
    <p:sldId id="295" r:id="rId26"/>
    <p:sldId id="298" r:id="rId27"/>
    <p:sldId id="280" r:id="rId28"/>
    <p:sldId id="300" r:id="rId29"/>
    <p:sldId id="303" r:id="rId30"/>
    <p:sldId id="302" r:id="rId31"/>
    <p:sldId id="304" r:id="rId32"/>
    <p:sldId id="308" r:id="rId33"/>
    <p:sldId id="305" r:id="rId34"/>
  </p:sldIdLst>
  <p:sldSz cx="9144000" cy="5143500" type="screen16x9"/>
  <p:notesSz cx="6669088" cy="97536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elia Dimitra" initials="D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9" autoAdjust="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5390"/>
    </p:cViewPr>
  </p:sorterViewPr>
  <p:notesViewPr>
    <p:cSldViewPr>
      <p:cViewPr varScale="1">
        <p:scale>
          <a:sx n="95" d="100"/>
          <a:sy n="95" d="100"/>
        </p:scale>
        <p:origin x="-3720" y="-90"/>
      </p:cViewPr>
      <p:guideLst>
        <p:guide orient="horz" pos="3072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7918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946" y="0"/>
            <a:ext cx="2890568" cy="487918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C3848151-93CC-41E2-BCF2-76DCD09A964B}" type="datetimeFigureOut">
              <a:rPr lang="el-GR" smtClean="0"/>
              <a:t>10/1/2022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499" rIns="90999" bIns="45499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539" y="4633634"/>
            <a:ext cx="5334011" cy="4388090"/>
          </a:xfrm>
          <a:prstGeom prst="rect">
            <a:avLst/>
          </a:prstGeom>
        </p:spPr>
        <p:txBody>
          <a:bodyPr vert="horz" lIns="90999" tIns="45499" rIns="90999" bIns="454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098"/>
            <a:ext cx="2890568" cy="487918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946" y="9264098"/>
            <a:ext cx="2890568" cy="487918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2E38F488-99FA-43EF-88ED-49EEFBC7C4F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15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7450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5657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580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224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580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580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067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122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039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026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98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0248" y="4588768"/>
            <a:ext cx="5334011" cy="4388090"/>
          </a:xfrm>
        </p:spPr>
        <p:txBody>
          <a:bodyPr/>
          <a:lstStyle/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795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092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450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457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886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659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629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0244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Τέλος</a:t>
            </a:r>
            <a:r>
              <a:rPr lang="el-GR" baseline="0" dirty="0"/>
              <a:t> σ</a:t>
            </a:r>
            <a:r>
              <a:rPr lang="el-GR" dirty="0"/>
              <a:t>ας αναφέρω</a:t>
            </a:r>
            <a:r>
              <a:rPr lang="el-GR" baseline="0" dirty="0"/>
              <a:t>  κάποια βιβλία που κατά την κρίση των χρηστών υπάρχουν μόνο στην Βιβλιοθήκη της </a:t>
            </a:r>
            <a:r>
              <a:rPr lang="el-GR" baseline="0" dirty="0" err="1"/>
              <a:t>ΤτΕ</a:t>
            </a:r>
            <a:r>
              <a:rPr lang="el-GR" baseline="0" dirty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0429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Βέβαια</a:t>
            </a:r>
            <a:r>
              <a:rPr lang="el-GR" baseline="0" dirty="0" smtClean="0"/>
              <a:t> αυτά τα βιβλία και τα περιοδικά που σας παρουσίασα σήμερα είναι ένα μικρό μέρος της συλλογής που διαθέτει η βιβλιοθήκη.</a:t>
            </a:r>
            <a:r>
              <a:rPr lang="en-US" baseline="0" dirty="0" smtClean="0"/>
              <a:t> </a:t>
            </a:r>
            <a:r>
              <a:rPr lang="el-GR" baseline="0" dirty="0" smtClean="0"/>
              <a:t>Μπορεί κανείς να επισκεφτεί την βιβλιοθήκη κα αναζήτηση βιβλία περιοδικά </a:t>
            </a:r>
            <a:r>
              <a:rPr lang="el-GR" baseline="0" smtClean="0"/>
              <a:t>εφημερίδες κτλ.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266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26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485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79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08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870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91"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99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4405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8F488-99FA-43EF-88ED-49EEFBC7C4F8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58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4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70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64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01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79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14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35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:\ΒΙΒΛΙΟΘΗΚΗ\ΠΑΡΟΥΣΙΑΣΕΙΣ ΠΡΩΤΕΥΟΥΣΑ ΒΙΒΛΙΟΥ\IDEAS_01-01_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"/>
            <a:ext cx="9145016" cy="51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6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ΒΙΒΛΙΟΘΗΚΗ\ΠΑΡΟΥΣΙΑΣΕΙΣ ΠΡΩΤΕΥΟΥΣΑ ΒΙΒΛΙΟΥ\fonto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0"/>
            <a:ext cx="9256854" cy="51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1934" y="0"/>
            <a:ext cx="9256854" cy="51435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2" descr="Z:\ΒΙΒΛΙΟΘΗΚΗ\ΠΑΡΟΥΣΙΑΣΕΙΣ ΠΡΩΤΕΥΟΥΣΑ ΒΙΒΛΙΟΥ\trigon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-19580"/>
            <a:ext cx="4366937" cy="29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ΒΙΒΛΙΟΘΗΚΗ\ΠΑΡΟΥΣΙΑΣΕΙΣ ΠΡΩΤΕΥΟΥΣΑ ΒΙΒΛΙΟΥ\logo telik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2" y="259592"/>
            <a:ext cx="2195736" cy="21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1934" y="4481614"/>
            <a:ext cx="9264454" cy="66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3" descr="Z:\ΒΙΒΛΙΟΘΗΚΗ\ΠΑΡΟΥΣΙΑΣΕΙΣ ΠΡΩΤΕΥΟΥΣΑ ΒΙΒΛΙΟΥ\LOGO TtE KEPOET-0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36" y="4509067"/>
            <a:ext cx="3635344" cy="5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95536" y="4659982"/>
            <a:ext cx="3959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Τράπεζα της Ελλάδος 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Κέντρο Πολιτισμού, Έρευνας και Τεκμηρίωσης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Τμήμα Βιβλιοθήκης </a:t>
            </a:r>
            <a:b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Ελ. Βενιζέλου 21, 3ος όροφος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10250 Αθήνα</a:t>
            </a:r>
          </a:p>
        </p:txBody>
      </p:sp>
    </p:spTree>
    <p:extLst>
      <p:ext uri="{BB962C8B-B14F-4D97-AF65-F5344CB8AC3E}">
        <p14:creationId xmlns:p14="http://schemas.microsoft.com/office/powerpoint/2010/main" val="127058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ΒΙΒΛΙΟΘΗΚΗ\ΠΑΡΟΥΣΙΑΣΕΙΣ ΠΡΩΤΕΥΟΥΣΑ ΒΙΒΛΙΟΥ\fonto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0"/>
            <a:ext cx="9256854" cy="51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1934" y="0"/>
            <a:ext cx="9256854" cy="51435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2" descr="Z:\ΒΙΒΛΙΟΘΗΚΗ\ΠΑΡΟΥΣΙΑΣΕΙΣ ΠΡΩΤΕΥΟΥΣΑ ΒΙΒΛΙΟΥ\trigon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-19580"/>
            <a:ext cx="4366937" cy="29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ΒΙΒΛΙΟΘΗΚΗ\ΠΑΡΟΥΣΙΑΣΕΙΣ ΠΡΩΤΕΥΟΥΣΑ ΒΙΒΛΙΟΥ\logo telik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2" y="259592"/>
            <a:ext cx="2195736" cy="21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1934" y="4481614"/>
            <a:ext cx="9264454" cy="66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3" descr="Z:\ΒΙΒΛΙΟΘΗΚΗ\ΠΑΡΟΥΣΙΑΣΕΙΣ ΠΡΩΤΕΥΟΥΣΑ ΒΙΒΛΙΟΥ\LOGO TtE KEPOET-0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36" y="4509067"/>
            <a:ext cx="3635344" cy="5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95536" y="4659982"/>
            <a:ext cx="3959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Τράπεζα της Ελλάδος 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Κέντρο Πολιτισμού, Έρευνας και Τεκμηρίωσης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Τμήμα Βιβλιοθήκης </a:t>
            </a:r>
            <a:b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Ελ. Βενιζέλου 21, 3ος όροφος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10250 Αθήνα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67587"/>
            <a:ext cx="3008313" cy="7923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636837"/>
            <a:ext cx="5111749" cy="3735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3674031"/>
            <a:ext cx="3008313" cy="697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86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ΒΙΒΛΙΟΘΗΚΗ\ΠΑΡΟΥΣΙΑΣΕΙΣ ΠΡΩΤΕΥΟΥΣΑ ΒΙΒΛΙΟΥ\fonto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0"/>
            <a:ext cx="9256854" cy="51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1934" y="0"/>
            <a:ext cx="9256854" cy="51435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2" descr="Z:\ΒΙΒΛΙΟΘΗΚΗ\ΠΑΡΟΥΣΙΑΣΕΙΣ ΠΡΩΤΕΥΟΥΣΑ ΒΙΒΛΙΟΥ\trigon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4" y="-19580"/>
            <a:ext cx="4366937" cy="29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ΒΙΒΛΙΟΘΗΚΗ\ΠΑΡΟΥΣΙΑΣΕΙΣ ΠΡΩΤΕΥΟΥΣΑ ΒΙΒΛΙΟΥ\logo telik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2" y="259592"/>
            <a:ext cx="2195736" cy="21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1934" y="4481614"/>
            <a:ext cx="9264454" cy="66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3" descr="Z:\ΒΙΒΛΙΟΘΗΚΗ\ΠΑΡΟΥΣΙΑΣΕΙΣ ΠΡΩΤΕΥΟΥΣΑ ΒΙΒΛΙΟΥ\LOGO TtE KEPOET-0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36" y="4509067"/>
            <a:ext cx="3635344" cy="5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95536" y="4659982"/>
            <a:ext cx="3959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Τράπεζα της Ελλάδος 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Κέντρο Πολιτισμού, Έρευνας και Τεκμηρίωσης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Τμήμα Βιβλιοθήκης </a:t>
            </a:r>
            <a:b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Ελ. Βενιζέλου 21, 3ος όροφος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10250 Αθήνα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477" y="3361210"/>
            <a:ext cx="498234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9269" y="483518"/>
            <a:ext cx="4968552" cy="27745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5477" y="3786264"/>
            <a:ext cx="498234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4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C4FF-0196-44E2-96B7-438D7C1D63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624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hyperlink" Target="https://www.google.gr/url?sa=i&amp;rct=j&amp;q=&amp;esrc=s&amp;source=images&amp;cd=&amp;ved=2ahUKEwjO6eGtur3gAhVF3aQKHYfqBvwQjRx6BAgBEAU&amp;url=https://www.bookstore.imf.org/books/title/international-monetary-fund-annual-report-2011&amp;psig=AOvVaw3DEqizqmB4oyO8meWfp24R&amp;ust=155031036567351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hyperlink" Target="http://www.google.gr/url?sa=i&amp;rct=j&amp;q=&amp;esrc=s&amp;source=images&amp;cd=&amp;ved=2ahUKEwiPjuTbkrbgAhULmrQKHfZyDyYQjRx6BAgBEAU&amp;url=http://m.bitsakou.gr/products/i-trapeza-tis-ellados-spania-ekdosi-sgk-20/&amp;psig=AOvVaw3-xvAUKz8Yn88yFGfL0gE3&amp;ust=155005922114639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5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Διεθνείς οργανισμοί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Οργανισμός  Οικονομικής Συνεργασίας και Ανάπτυξης (</a:t>
            </a:r>
            <a:r>
              <a:rPr lang="en-US" dirty="0"/>
              <a:t>OECD</a:t>
            </a:r>
            <a:r>
              <a:rPr lang="el-GR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5896" y="507518"/>
            <a:ext cx="2628293" cy="350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3" y="507518"/>
            <a:ext cx="2628294" cy="350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4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Διεθνείς οργανισμούς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636837"/>
            <a:ext cx="5029396" cy="3735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Ευρωπαϊκή Κεντρική Τράπεζα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518"/>
            <a:ext cx="251694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15566"/>
            <a:ext cx="210623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491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Διεθνείς οργανισμούς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55526"/>
            <a:ext cx="2801540" cy="373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3723878"/>
            <a:ext cx="3008313" cy="697919"/>
          </a:xfrm>
        </p:spPr>
        <p:txBody>
          <a:bodyPr>
            <a:normAutofit/>
          </a:bodyPr>
          <a:lstStyle/>
          <a:p>
            <a:r>
              <a:rPr lang="el-GR" sz="1100" dirty="0"/>
              <a:t>Διεθνές Νομισματικό Ταμείο (</a:t>
            </a:r>
            <a:r>
              <a:rPr lang="en-US" sz="1100" dirty="0"/>
              <a:t>IMF)</a:t>
            </a:r>
          </a:p>
          <a:p>
            <a:r>
              <a:rPr lang="el-GR" sz="1100" dirty="0"/>
              <a:t>Ηνωμένων Εθνών</a:t>
            </a:r>
            <a:r>
              <a:rPr lang="en-US" sz="1100" dirty="0"/>
              <a:t> (UN)</a:t>
            </a:r>
            <a:endParaRPr lang="el-GR" sz="1100" dirty="0"/>
          </a:p>
        </p:txBody>
      </p:sp>
      <p:sp>
        <p:nvSpPr>
          <p:cNvPr id="6" name="AutoShape 2" descr="Αποτέλεσμα εικόνας για imf annual report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01600" y="-2636838"/>
            <a:ext cx="4257675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4" descr="Αποτέλεσμα εικόνας για imf annual report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54000" y="-2484438"/>
            <a:ext cx="4257675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55526"/>
            <a:ext cx="2764788" cy="368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625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Ετήσιες εκθέσεις κεντρικών τραπεζών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636837"/>
            <a:ext cx="5029396" cy="3735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Banca d’ Italia</a:t>
            </a:r>
          </a:p>
          <a:p>
            <a:r>
              <a:rPr lang="en-US" dirty="0"/>
              <a:t>Board of Governors of the Federal Reserve System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68" y="705763"/>
            <a:ext cx="2587623" cy="345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65" y="915566"/>
            <a:ext cx="23222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80012" y="4587974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27756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Τραπεζικοί οδηγοί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636837"/>
            <a:ext cx="5029396" cy="3735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Banker’s Almanac</a:t>
            </a:r>
            <a:r>
              <a:rPr lang="el-GR" dirty="0"/>
              <a:t> </a:t>
            </a:r>
            <a:endParaRPr lang="en-US" dirty="0"/>
          </a:p>
          <a:p>
            <a:r>
              <a:rPr lang="en-US" dirty="0"/>
              <a:t>Central Bank Directory 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2429"/>
            <a:ext cx="2864916" cy="373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0114"/>
            <a:ext cx="2648847" cy="3531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56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Οικονομικά περιοδικά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Economist 1928 -</a:t>
            </a:r>
          </a:p>
          <a:p>
            <a:r>
              <a:rPr lang="en-US" dirty="0" smtClean="0"/>
              <a:t>American </a:t>
            </a:r>
            <a:r>
              <a:rPr lang="en-US" dirty="0"/>
              <a:t>economic review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1926 </a:t>
            </a:r>
            <a:r>
              <a:rPr lang="en-US" dirty="0"/>
              <a:t>v. 16- </a:t>
            </a:r>
          </a:p>
          <a:p>
            <a:r>
              <a:rPr lang="en-US" dirty="0" err="1"/>
              <a:t>Economica</a:t>
            </a:r>
            <a:r>
              <a:rPr lang="en-US" dirty="0"/>
              <a:t> 1934 v.1-</a:t>
            </a:r>
            <a:endParaRPr lang="el-GR" dirty="0"/>
          </a:p>
          <a:p>
            <a:r>
              <a:rPr lang="en-US" dirty="0"/>
              <a:t>Quarterly journal of economics 1939 v.53-</a:t>
            </a:r>
          </a:p>
          <a:p>
            <a:r>
              <a:rPr lang="en-US" dirty="0" err="1"/>
              <a:t>Econometrica</a:t>
            </a:r>
            <a:r>
              <a:rPr lang="en-US" dirty="0"/>
              <a:t> 1936 v.4-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1927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Οικονομικά Περιοδικά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636837"/>
            <a:ext cx="5111749" cy="30150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</a:t>
            </a:r>
          </a:p>
          <a:p>
            <a:pPr marL="0" indent="0">
              <a:buNone/>
            </a:pPr>
            <a:r>
              <a:rPr lang="el-GR" dirty="0"/>
              <a:t>    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Νέοι τομείς  της οικονομικής επιστήμης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7534"/>
            <a:ext cx="2088232" cy="278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1446300" cy="192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46" y="2211710"/>
            <a:ext cx="1473591" cy="196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852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Οικονομικές εφημερίδες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err="1"/>
              <a:t>Ναυτικόν</a:t>
            </a:r>
            <a:r>
              <a:rPr lang="el-GR" dirty="0"/>
              <a:t> και </a:t>
            </a:r>
            <a:r>
              <a:rPr lang="el-GR" dirty="0" err="1" smtClean="0"/>
              <a:t>εμπορικόν</a:t>
            </a:r>
            <a:r>
              <a:rPr lang="el-GR" dirty="0" smtClean="0"/>
              <a:t> </a:t>
            </a:r>
            <a:r>
              <a:rPr lang="el-GR" dirty="0" err="1"/>
              <a:t>δελτίον</a:t>
            </a:r>
            <a:r>
              <a:rPr lang="el-GR" dirty="0"/>
              <a:t> </a:t>
            </a:r>
          </a:p>
          <a:p>
            <a:r>
              <a:rPr lang="el-GR" dirty="0" err="1"/>
              <a:t>Δελτίον</a:t>
            </a:r>
            <a:r>
              <a:rPr lang="el-GR" dirty="0"/>
              <a:t> Χρηματιστηρίου Αθηνών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60" y="627534"/>
            <a:ext cx="2499696" cy="333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7494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057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Οικονομικές Εφημερίδες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7494"/>
            <a:ext cx="2801540" cy="373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Οικονομικός ταχυδρόμος</a:t>
            </a:r>
          </a:p>
        </p:txBody>
      </p:sp>
    </p:spTree>
    <p:extLst>
      <p:ext uri="{BB962C8B-B14F-4D97-AF65-F5344CB8AC3E}">
        <p14:creationId xmlns:p14="http://schemas.microsoft.com/office/powerpoint/2010/main" val="19670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Πυλώνες τις ελληνικής οικονομίας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5513"/>
            <a:ext cx="2682299" cy="357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Γεωργία</a:t>
            </a:r>
          </a:p>
          <a:p>
            <a:r>
              <a:rPr lang="el-GR" dirty="0"/>
              <a:t>Εμπόριο</a:t>
            </a:r>
          </a:p>
          <a:p>
            <a:r>
              <a:rPr lang="el-GR" dirty="0"/>
              <a:t>Τουρισμός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14" y="483518"/>
            <a:ext cx="2646296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636837"/>
            <a:ext cx="5111749" cy="30150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i="1" dirty="0"/>
          </a:p>
          <a:p>
            <a:pPr marL="0" indent="0">
              <a:buNone/>
            </a:pPr>
            <a:endParaRPr lang="el-GR" i="1" dirty="0"/>
          </a:p>
          <a:p>
            <a:pPr marL="0" indent="0">
              <a:buNone/>
            </a:pPr>
            <a:endParaRPr lang="el-GR" i="1" dirty="0"/>
          </a:p>
          <a:p>
            <a:pPr marL="0" indent="0">
              <a:buNone/>
            </a:pPr>
            <a:r>
              <a:rPr lang="el-GR" b="1" i="1" dirty="0"/>
              <a:t>Παρουσίαση σημαντικών εκδόσεων, σειρών και μοναδικών βιβλίων της Βιβλιοθήκης για την οικονομική επιστήμη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dirty="0"/>
              <a:t>Δήμητρα </a:t>
            </a:r>
            <a:r>
              <a:rPr lang="en-US" dirty="0"/>
              <a:t> </a:t>
            </a:r>
            <a:r>
              <a:rPr lang="el-GR" dirty="0" err="1"/>
              <a:t>Ντρέλια</a:t>
            </a:r>
            <a:endParaRPr lang="el-GR" dirty="0"/>
          </a:p>
          <a:p>
            <a:pPr algn="just"/>
            <a:r>
              <a:rPr lang="el-GR" dirty="0"/>
              <a:t>Προϊσταμένη </a:t>
            </a:r>
          </a:p>
          <a:p>
            <a:pPr algn="just"/>
            <a:r>
              <a:rPr lang="el-GR" dirty="0"/>
              <a:t>Υπηρεσίας Διαχείρισης Προσκτήσεων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5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Πυλώνες τις ελληνικής οικονομίας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636837"/>
            <a:ext cx="5029396" cy="31590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Ναυτιλία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06" y="483519"/>
            <a:ext cx="2646294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10" y="603533"/>
            <a:ext cx="2502277" cy="333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10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7774"/>
            <a:ext cx="3240360" cy="772120"/>
          </a:xfrm>
        </p:spPr>
        <p:txBody>
          <a:bodyPr>
            <a:normAutofit/>
          </a:bodyPr>
          <a:lstStyle/>
          <a:p>
            <a:r>
              <a:rPr lang="el-GR" sz="1600" dirty="0"/>
              <a:t>Απολογισμός/Προϋπολογισμός  του Κράτους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11510"/>
            <a:ext cx="2646293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555526"/>
            <a:ext cx="248427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22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Στατιστική πληθυσμού</a:t>
            </a:r>
            <a:br>
              <a:rPr lang="el-GR" dirty="0"/>
            </a:br>
            <a:r>
              <a:rPr lang="el-GR" dirty="0"/>
              <a:t>1859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03531"/>
            <a:ext cx="2657524" cy="354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06" y="699542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56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Ανοικοδόμηση της χώρας μετά </a:t>
            </a:r>
            <a:r>
              <a:rPr lang="el-GR" dirty="0" smtClean="0"/>
              <a:t>τον Β΄ Παγκόσμιο </a:t>
            </a:r>
            <a:r>
              <a:rPr lang="el-GR" dirty="0"/>
              <a:t>πόλεμο</a:t>
            </a:r>
            <a:br>
              <a:rPr lang="el-GR" dirty="0"/>
            </a:b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99542"/>
            <a:ext cx="2633489" cy="3511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Αγών Επιβιώσεως (</a:t>
            </a:r>
            <a:r>
              <a:rPr lang="el-GR" dirty="0" smtClean="0"/>
              <a:t>1948-1951)</a:t>
            </a:r>
            <a:endParaRPr lang="en-US" dirty="0"/>
          </a:p>
          <a:p>
            <a:r>
              <a:rPr lang="el-GR" dirty="0" smtClean="0"/>
              <a:t>Αι </a:t>
            </a:r>
            <a:r>
              <a:rPr lang="el-GR" dirty="0" err="1" smtClean="0"/>
              <a:t>Θυσίαι</a:t>
            </a:r>
            <a:r>
              <a:rPr lang="el-GR" dirty="0" smtClean="0"/>
              <a:t> της Ελλάδος στον </a:t>
            </a:r>
            <a:r>
              <a:rPr lang="el-GR" dirty="0" err="1" smtClean="0"/>
              <a:t>Β΄Παγκόσμιο</a:t>
            </a:r>
            <a:r>
              <a:rPr lang="el-GR" dirty="0" smtClean="0"/>
              <a:t> Πόλεμο</a:t>
            </a: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27" y="297097"/>
            <a:ext cx="2948128" cy="393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8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Συνθήκες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99542"/>
            <a:ext cx="2527051" cy="336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99542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89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Ευρώ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636837"/>
            <a:ext cx="5040560" cy="3663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 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3723878"/>
            <a:ext cx="2674638" cy="64807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16182"/>
            <a:ext cx="2666895" cy="355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579532"/>
            <a:ext cx="2520279" cy="336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0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Νομικά Περιοδικά/βιβλία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636837"/>
            <a:ext cx="5040560" cy="3663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    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Θέμις  (1890-1955)</a:t>
            </a:r>
          </a:p>
          <a:p>
            <a:r>
              <a:rPr lang="el-GR" dirty="0" err="1"/>
              <a:t>Κώδιξ</a:t>
            </a:r>
            <a:r>
              <a:rPr lang="el-GR" dirty="0"/>
              <a:t> Θέμιδος  (</a:t>
            </a:r>
            <a:r>
              <a:rPr lang="el-GR" dirty="0" smtClean="0"/>
              <a:t>1891-1954</a:t>
            </a:r>
            <a:r>
              <a:rPr lang="el-GR" dirty="0"/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00" y="555526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2" y="555526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0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Μοναδικά βιβλία κατά την κρίση των χρηστών</a:t>
            </a:r>
            <a:br>
              <a:rPr lang="el-GR" dirty="0"/>
            </a:b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58" y="771550"/>
            <a:ext cx="2639522" cy="351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err="1"/>
              <a:t>Δελτίον</a:t>
            </a:r>
            <a:r>
              <a:rPr lang="el-GR" dirty="0"/>
              <a:t> Υπηρεσίας Μελετών και Συντονισμού 1958</a:t>
            </a:r>
          </a:p>
          <a:p>
            <a:r>
              <a:rPr lang="el-GR" dirty="0"/>
              <a:t>Λόγοι περί οικονομικών 1890</a:t>
            </a:r>
          </a:p>
          <a:p>
            <a:endParaRPr lang="el-GR" dirty="0"/>
          </a:p>
          <a:p>
            <a:r>
              <a:rPr lang="el-GR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71550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26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Μοναδικά βιβλία κατά την κρίση των χρηστών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3518"/>
            <a:ext cx="2969940" cy="36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Το πέμπτον </a:t>
            </a:r>
            <a:r>
              <a:rPr lang="el-GR" dirty="0" err="1"/>
              <a:t>Συνέδριον</a:t>
            </a:r>
            <a:r>
              <a:rPr lang="el-GR" dirty="0"/>
              <a:t> των Εμπορικών και Βιομηχανικών Επιμελητηρίων της Ελλάδος</a:t>
            </a:r>
          </a:p>
        </p:txBody>
      </p:sp>
    </p:spTree>
    <p:extLst>
      <p:ext uri="{BB962C8B-B14F-4D97-AF65-F5344CB8AC3E}">
        <p14:creationId xmlns:p14="http://schemas.microsoft.com/office/powerpoint/2010/main" val="22328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987574"/>
            <a:ext cx="5328592" cy="3672408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sz="2400" dirty="0"/>
              <a:t>Σας ευχαριστώ για την προσοχή σας !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1800" dirty="0"/>
              <a:t>     Δήμητρα </a:t>
            </a:r>
            <a:r>
              <a:rPr lang="el-GR" sz="1800" dirty="0" err="1"/>
              <a:t>Ντρέλια</a:t>
            </a:r>
            <a:r>
              <a:rPr lang="el-GR" sz="1800" dirty="0"/>
              <a:t> </a:t>
            </a:r>
            <a:r>
              <a:rPr lang="en-US" sz="1800" dirty="0"/>
              <a:t>  ddrelia@bankofgreece.gr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7219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Περίγραμμα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636837"/>
            <a:ext cx="5029396" cy="3159049"/>
          </a:xfrm>
        </p:spPr>
        <p:txBody>
          <a:bodyPr>
            <a:normAutofit fontScale="32500" lnSpcReduction="20000"/>
          </a:bodyPr>
          <a:lstStyle/>
          <a:p>
            <a:endParaRPr lang="el-GR" dirty="0"/>
          </a:p>
          <a:p>
            <a:pPr algn="just"/>
            <a:endParaRPr lang="en-US" sz="3700" dirty="0" smtClean="0"/>
          </a:p>
          <a:p>
            <a:pPr algn="just"/>
            <a:endParaRPr lang="en-US" sz="3700" dirty="0"/>
          </a:p>
          <a:p>
            <a:pPr marL="0" indent="0" algn="just">
              <a:buNone/>
            </a:pPr>
            <a:endParaRPr lang="el-GR" sz="3700" dirty="0"/>
          </a:p>
          <a:p>
            <a:pPr algn="just"/>
            <a:r>
              <a:rPr lang="el-GR" sz="3700" dirty="0"/>
              <a:t>Εκδόσεις της Τράπεζας της Ελλάδος</a:t>
            </a:r>
            <a:endParaRPr lang="en-US" sz="3700" dirty="0"/>
          </a:p>
          <a:p>
            <a:pPr algn="just"/>
            <a:r>
              <a:rPr lang="el-GR" sz="3700" dirty="0"/>
              <a:t>Εκδόσεις από Διεθνείς  Οργανισμούς </a:t>
            </a:r>
          </a:p>
          <a:p>
            <a:pPr algn="just"/>
            <a:r>
              <a:rPr lang="el-GR" sz="3700" dirty="0"/>
              <a:t>Εκθέσεις κεντρικών τραπεζών </a:t>
            </a:r>
          </a:p>
          <a:p>
            <a:pPr algn="just"/>
            <a:r>
              <a:rPr lang="el-GR" sz="3700" dirty="0"/>
              <a:t>Τραπεζικοί οδηγοί</a:t>
            </a:r>
          </a:p>
          <a:p>
            <a:pPr algn="just"/>
            <a:r>
              <a:rPr lang="el-GR" sz="3700" dirty="0"/>
              <a:t>Οικονομικά περιοδικά</a:t>
            </a:r>
          </a:p>
          <a:p>
            <a:pPr algn="just"/>
            <a:r>
              <a:rPr lang="el-GR" sz="3700" dirty="0"/>
              <a:t>Πυλώνες της ελληνικής οικονομίας</a:t>
            </a:r>
          </a:p>
          <a:p>
            <a:pPr algn="just"/>
            <a:r>
              <a:rPr lang="el-GR" sz="3700" dirty="0"/>
              <a:t>Απολογισμός/ Προϋπολογισμός του Κράτους</a:t>
            </a:r>
          </a:p>
          <a:p>
            <a:pPr algn="just"/>
            <a:r>
              <a:rPr lang="el-GR" sz="3700" dirty="0"/>
              <a:t>Στατιστική πληθυσμού</a:t>
            </a:r>
          </a:p>
          <a:p>
            <a:pPr algn="just"/>
            <a:r>
              <a:rPr lang="el-GR" sz="3700" dirty="0"/>
              <a:t>Οικονομικές εφημερίδες</a:t>
            </a:r>
          </a:p>
          <a:p>
            <a:pPr algn="just"/>
            <a:r>
              <a:rPr lang="el-GR" sz="3700" dirty="0"/>
              <a:t>Συνθήκες  </a:t>
            </a:r>
          </a:p>
          <a:p>
            <a:pPr algn="just"/>
            <a:r>
              <a:rPr lang="el-GR" sz="3700" dirty="0"/>
              <a:t>Μοναδικά βιβλία κατά την κρίση των χρηστών</a:t>
            </a:r>
          </a:p>
          <a:p>
            <a:pPr algn="just"/>
            <a:r>
              <a:rPr lang="el-GR" sz="3700" dirty="0"/>
              <a:t>Νομική συλλογή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mtClean="0"/>
              <a:t>θεματολογία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68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636837"/>
            <a:ext cx="4968552" cy="3735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l-GR" sz="2400" dirty="0" smtClean="0">
                <a:cs typeface="Arial" panose="020B0604020202020204" pitchFamily="34" charset="0"/>
              </a:rPr>
              <a:t>Η </a:t>
            </a:r>
            <a:r>
              <a:rPr lang="el-GR" sz="2400" dirty="0">
                <a:cs typeface="Arial" panose="020B0604020202020204" pitchFamily="34" charset="0"/>
              </a:rPr>
              <a:t>Βιβλιοθήκη της </a:t>
            </a:r>
            <a:r>
              <a:rPr lang="el-GR" sz="2400" dirty="0" smtClean="0">
                <a:cs typeface="Arial" panose="020B0604020202020204" pitchFamily="34" charset="0"/>
              </a:rPr>
              <a:t>Τράπεζας 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400" dirty="0" smtClean="0">
                <a:cs typeface="Arial" panose="020B0604020202020204" pitchFamily="34" charset="0"/>
              </a:rPr>
              <a:t>της </a:t>
            </a:r>
            <a:r>
              <a:rPr lang="el-GR" sz="2400" dirty="0">
                <a:cs typeface="Arial" panose="020B0604020202020204" pitchFamily="34" charset="0"/>
              </a:rPr>
              <a:t>Ελλάδος είναι μια από τις σημαντικότερες και  αρτιότερες επιστημονικές βιβλιοθήκες στην Ελλάδα στον τομέα της οικονομικής επιστήμης</a:t>
            </a:r>
            <a:r>
              <a:rPr lang="el-G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150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θεματολογία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636837"/>
            <a:ext cx="5040560" cy="36631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Η συλλογή της Βιβλιοθήκης  καλύπτει της εξής θεματικές ενότητες</a:t>
            </a:r>
            <a:r>
              <a:rPr lang="en-US" dirty="0"/>
              <a:t>:</a:t>
            </a:r>
          </a:p>
          <a:p>
            <a:pPr algn="just"/>
            <a:r>
              <a:rPr lang="el-GR" dirty="0"/>
              <a:t>Γεωργία </a:t>
            </a:r>
          </a:p>
          <a:p>
            <a:pPr algn="just"/>
            <a:r>
              <a:rPr lang="el-GR" dirty="0"/>
              <a:t>Ναυτιλία</a:t>
            </a:r>
          </a:p>
          <a:p>
            <a:pPr algn="just"/>
            <a:r>
              <a:rPr lang="el-GR" dirty="0"/>
              <a:t>Εμπόριο  </a:t>
            </a:r>
          </a:p>
          <a:p>
            <a:pPr algn="just"/>
            <a:r>
              <a:rPr lang="el-GR" dirty="0"/>
              <a:t>Τραπεζική </a:t>
            </a:r>
          </a:p>
          <a:p>
            <a:pPr algn="just"/>
            <a:r>
              <a:rPr lang="el-GR" dirty="0"/>
              <a:t>Ελληνικό δίκαιο &amp; Ευρωπαϊκή  νομοθεσία </a:t>
            </a:r>
          </a:p>
          <a:p>
            <a:pPr algn="just"/>
            <a:r>
              <a:rPr lang="el-GR" dirty="0"/>
              <a:t>Χρηματοοικονομικά</a:t>
            </a:r>
          </a:p>
          <a:p>
            <a:pPr algn="just"/>
            <a:r>
              <a:rPr lang="el-GR" dirty="0"/>
              <a:t>Ασφαλιστικά</a:t>
            </a:r>
            <a:endParaRPr lang="en-US" dirty="0"/>
          </a:p>
          <a:p>
            <a:pPr algn="just"/>
            <a:r>
              <a:rPr lang="el-GR" dirty="0"/>
              <a:t>Φορολογία </a:t>
            </a:r>
          </a:p>
          <a:p>
            <a:pPr algn="just"/>
            <a:r>
              <a:rPr lang="el-GR" dirty="0"/>
              <a:t>Νομισματική πολιτική</a:t>
            </a:r>
            <a:r>
              <a:rPr lang="en-US" dirty="0"/>
              <a:t> </a:t>
            </a:r>
            <a:r>
              <a:rPr lang="el-GR" dirty="0"/>
              <a:t> 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1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Εκδόσεις της ΤΕ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636837"/>
            <a:ext cx="5050905" cy="3231057"/>
          </a:xfrm>
        </p:spPr>
        <p:txBody>
          <a:bodyPr>
            <a:normAutofit fontScale="25000" lnSpcReduction="20000"/>
          </a:bodyPr>
          <a:lstStyle/>
          <a:p>
            <a:endParaRPr lang="en-US" sz="4800" i="1" u="sng" dirty="0"/>
          </a:p>
          <a:p>
            <a:pPr marL="0" indent="0">
              <a:buNone/>
            </a:pPr>
            <a:r>
              <a:rPr lang="el-GR" sz="4800" i="1" dirty="0"/>
              <a:t>   </a:t>
            </a:r>
            <a:endParaRPr lang="en-US" sz="4800" i="1" dirty="0" smtClean="0"/>
          </a:p>
          <a:p>
            <a:pPr marL="0" indent="0">
              <a:buNone/>
            </a:pPr>
            <a:r>
              <a:rPr lang="el-GR" sz="5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sz="5600" b="1" u="sng" dirty="0">
                <a:latin typeface="Arial" panose="020B0604020202020204" pitchFamily="34" charset="0"/>
                <a:cs typeface="Arial" panose="020B0604020202020204" pitchFamily="34" charset="0"/>
              </a:rPr>
              <a:t>κυριότερες οικονομικές εκδόσεις της Τράπεζας είναι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6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5600" dirty="0" err="1">
                <a:latin typeface="Arial" panose="020B0604020202020204" pitchFamily="34" charset="0"/>
                <a:cs typeface="Arial" panose="020B0604020202020204" pitchFamily="34" charset="0"/>
              </a:rPr>
              <a:t>Καταστατικόν</a:t>
            </a: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l-G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1928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έως </a:t>
            </a: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σήμερα)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Εκθέσεις επί του ισολογισμού (</a:t>
            </a:r>
            <a:r>
              <a:rPr lang="el-G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1928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έως </a:t>
            </a: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σήμερα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Έκθεση για την Νομισματική Πολιτική (</a:t>
            </a:r>
            <a:r>
              <a:rPr lang="el-G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έως </a:t>
            </a: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σήμερα)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Μην</a:t>
            </a: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αίο </a:t>
            </a: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Στατιστικό  δελτίο 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(1930-2004)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Οικονομικό δελτίο (</a:t>
            </a:r>
            <a:r>
              <a:rPr lang="el-G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έως σήμερα</a:t>
            </a: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Στατιστικό δελτίο οικονομικής συγκυρίας (</a:t>
            </a:r>
            <a:r>
              <a:rPr lang="el-G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1997 έως </a:t>
            </a: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σήμερα)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Δελτίο περιφερειακής οικονομικής συγκυρίας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5600" dirty="0">
                <a:latin typeface="Arial" panose="020B0604020202020204" pitchFamily="34" charset="0"/>
                <a:cs typeface="Arial" panose="020B0604020202020204" pitchFamily="34" charset="0"/>
              </a:rPr>
              <a:t>Μακεδονίας -Θράκης  (1999-2011)  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/>
              <a:t>    </a:t>
            </a:r>
            <a:r>
              <a:rPr lang="el-GR" sz="4800" dirty="0"/>
              <a:t>         </a:t>
            </a:r>
          </a:p>
          <a:p>
            <a:pPr marL="0" indent="0">
              <a:buNone/>
            </a:pPr>
            <a:r>
              <a:rPr lang="el-GR" sz="4800" dirty="0"/>
              <a:t>      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</a:t>
            </a:r>
          </a:p>
          <a:p>
            <a:pPr marL="0" indent="0">
              <a:buNone/>
            </a:pPr>
            <a:r>
              <a:rPr lang="el-GR" dirty="0"/>
              <a:t>    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91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Εκδόσεις της ΤΕ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636837"/>
            <a:ext cx="5029396" cy="3735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   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3674031"/>
            <a:ext cx="3240360" cy="697919"/>
          </a:xfrm>
        </p:spPr>
        <p:txBody>
          <a:bodyPr>
            <a:normAutofit/>
          </a:bodyPr>
          <a:lstStyle/>
          <a:p>
            <a:r>
              <a:rPr lang="el-GR" dirty="0"/>
              <a:t>Έκθεση του Διοικητή </a:t>
            </a:r>
            <a:r>
              <a:rPr lang="el-GR" dirty="0" smtClean="0"/>
              <a:t>1933</a:t>
            </a:r>
            <a:endParaRPr lang="el-GR" dirty="0"/>
          </a:p>
          <a:p>
            <a:r>
              <a:rPr lang="el-GR" dirty="0"/>
              <a:t>Η Τράπεζα της </a:t>
            </a:r>
            <a:r>
              <a:rPr lang="el-GR" dirty="0" smtClean="0"/>
              <a:t>Ελλάδος 1928-1938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3964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Αποτέλεσμα εικόνας για Η Τράπεζα της Ελλάδος :επί τοις εγκαινίοις του εν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3518"/>
            <a:ext cx="267086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Άλλες εκδόσεις ΤΕ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4" y="483518"/>
            <a:ext cx="2556285" cy="3408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3518"/>
            <a:ext cx="2574287" cy="343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3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Εκδόσεις Διεθνών  Οργανισμών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636837"/>
            <a:ext cx="5029396" cy="3735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-OECD . Economic surveys</a:t>
            </a:r>
          </a:p>
          <a:p>
            <a:pPr marL="0" indent="0">
              <a:buNone/>
            </a:pPr>
            <a:r>
              <a:rPr lang="en-US" dirty="0"/>
              <a:t>Greece (1961-2018)</a:t>
            </a:r>
          </a:p>
          <a:p>
            <a:pPr marL="0" indent="0">
              <a:buNone/>
            </a:pPr>
            <a:r>
              <a:rPr lang="en-US" dirty="0"/>
              <a:t>-IMF. Country report Greece </a:t>
            </a:r>
          </a:p>
          <a:p>
            <a:pPr marL="0" indent="0">
              <a:buNone/>
            </a:pPr>
            <a:r>
              <a:rPr lang="en-US" dirty="0"/>
              <a:t>-IMF. International financial    </a:t>
            </a:r>
            <a:r>
              <a:rPr lang="el-GR" dirty="0"/>
              <a:t>  </a:t>
            </a:r>
            <a:r>
              <a:rPr lang="en-US" smtClean="0"/>
              <a:t>   statistics </a:t>
            </a:r>
            <a:r>
              <a:rPr lang="en-US" dirty="0"/>
              <a:t>(1948-2018)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15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OUSIASH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Enabled xmlns="http://schemas.microsoft.com/sharepoint/v3">true</RoutingEnabled>
    <URL xmlns="http://schemas.microsoft.com/sharepoint/v3">
      <Url xsi:nil="true"/>
      <Description xsi:nil="true"/>
    </URL>
    <LanguageRef xmlns="a029a951-197a-4454-90a0-4e8ba8bb2239">
      <Value>1</Value>
    </LanguageRef>
    <Image xmlns="a029a951-197a-4454-90a0-4e8ba8bb2239">
      <Url xsi:nil="true"/>
      <Description xsi:nil="true"/>
    </Image>
    <TitleBackup xmlns="8e878111-5d44-4ac0-8d7d-001e9b3d0fd0" xsi:nil="true"/>
    <AlternateText xmlns="a029a951-197a-4454-90a0-4e8ba8bb2239" xsi:nil="true"/>
    <RelatedEntity xmlns="8e878111-5d44-4ac0-8d7d-001e9b3d0fd0" xsi:nil="true"/>
    <CEID xmlns="a029a951-197a-4454-90a0-4e8ba8bb2239" xsi:nil="true"/>
    <ParentEntity xmlns="8e878111-5d44-4ac0-8d7d-001e9b3d0fd0" xsi:nil="true"/>
    <TitleEn xmlns="a029a951-197a-4454-90a0-4e8ba8bb2239" xsi:nil="true"/>
    <ItemOrder xmlns="a029a951-197a-4454-90a0-4e8ba8bb2239" xsi:nil="true"/>
    <DisplayTitle xmlns="8e878111-5d44-4ac0-8d7d-001e9b3d0fd0">26-2-2019 Ομιλία Δ. Ντρέλια για την οικονομική θεματολογία της Βιβλιοθήκης</DisplayTitle>
    <ContentDate xmlns="a029a951-197a-4454-90a0-4e8ba8bb2239">2022-01-09T22:00:00+00:00</ContentDate>
    <OrganizationalUnit xmlns="8e878111-5d44-4ac0-8d7d-001e9b3d0fd0">44</OrganizationalUnit>
    <ShowInContentGroups xmlns="a029a951-197a-4454-90a0-4e8ba8bb2239"/>
    <Topic xmlns="8e878111-5d44-4ac0-8d7d-001e9b3d0fd0" xsi:nil="true"/>
    <Source xmlns="8e878111-5d44-4ac0-8d7d-001e9b3d0fd0" xsi:nil="true"/>
    <AModifiedBy xmlns="a029a951-197a-4454-90a0-4e8ba8bb2239">Siorou Vassiliki</AModifiedBy>
    <AModified xmlns="a029a951-197a-4454-90a0-4e8ba8bb2239">2022-01-10T15:36:06+00:00</AModified>
    <AID xmlns="a029a951-197a-4454-90a0-4e8ba8bb2239">21584</AID>
    <ACreated xmlns="a029a951-197a-4454-90a0-4e8ba8bb2239">2022-01-10T12:59:33+00:00</ACreated>
    <ACreatedBy xmlns="a029a951-197a-4454-90a0-4e8ba8bb2239">Siorou Vassiliki</ACreatedBy>
    <AVersion xmlns="a029a951-197a-4454-90a0-4e8ba8bb2239">1.0</AVers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31F872A0A7E4CA3AC55379D88F353" ma:contentTypeVersion="7" ma:contentTypeDescription="Create a new document." ma:contentTypeScope="" ma:versionID="425a6a563b9e1ebd56b0c61701e76dd2">
  <xsd:schema xmlns:xsd="http://www.w3.org/2001/XMLSchema" xmlns:xs="http://www.w3.org/2001/XMLSchema" xmlns:p="http://schemas.microsoft.com/office/2006/metadata/properties" xmlns:ns1="http://schemas.microsoft.com/sharepoint/v3" xmlns:ns2="e53027b5-c737-4427-a453-b4182f3c1bdd" xmlns:ns3="bd463c63-4f47-4207-8eee-9c4d681bddea" xmlns:ns4="http://schemas.microsoft.com/sharepoint/v4" xmlns:ns5="d145a701-cec6-4a91-a0ac-e3e0d21185e5" targetNamespace="http://schemas.microsoft.com/office/2006/metadata/properties" ma:root="true" ma:fieldsID="7517b6df8c775e364301dc85d995f864" ns1:_="" ns2:_="" ns3:_="" ns4:_="" ns5:_="">
    <xsd:import namespace="http://schemas.microsoft.com/sharepoint/v3"/>
    <xsd:import namespace="e53027b5-c737-4427-a453-b4182f3c1bdd"/>
    <xsd:import namespace="bd463c63-4f47-4207-8eee-9c4d681bddea"/>
    <xsd:import namespace="http://schemas.microsoft.com/sharepoint/v4"/>
    <xsd:import namespace="d145a701-cec6-4a91-a0ac-e3e0d21185e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_Creator" minOccurs="0"/>
                <xsd:element ref="ns2:_Description" minOccurs="0"/>
                <xsd:element ref="ns3:GDPRClassification"/>
                <xsd:element ref="ns3:SecurityClassification"/>
                <xsd:element ref="ns3:RetentionPeriod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3:SharedWithUsers" minOccurs="0"/>
                <xsd:element ref="ns3:SharedWithDetails" minOccurs="0"/>
                <xsd:element ref="ns5:Final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8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9" nillable="true" ma:displayName="Hold and Record Status" ma:decimals="0" ma:description="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027b5-c737-4427-a453-b4182f3c1b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Ταυτότητα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Creator" ma:index="11" nillable="true" ma:displayName="Παραγωγός" ma:internalName="_Creator">
      <xsd:simpleType>
        <xsd:restriction base="dms:Note">
          <xsd:maxLength value="255"/>
        </xsd:restriction>
      </xsd:simpleType>
    </xsd:element>
    <xsd:element name="_Description" ma:index="12" nillable="true" ma:displayName="Περιγραφή" ma:internalName="_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63c63-4f47-4207-8eee-9c4d681bddea" elementFormDefault="qualified">
    <xsd:import namespace="http://schemas.microsoft.com/office/2006/documentManagement/types"/>
    <xsd:import namespace="http://schemas.microsoft.com/office/infopath/2007/PartnerControls"/>
    <xsd:element name="GDPRClassification" ma:index="13" ma:displayName="Δεδομένα ΓΚΠΔ" ma:default="Μη Προσωπικά Δεδομένα" ma:description="Είδος Δεδομένων βάσει GDPR" ma:format="Dropdown" ma:internalName="GDPRClassification">
      <xsd:simpleType>
        <xsd:restriction base="dms:Choice">
          <xsd:enumeration value="Μη Προσωπικά Δεδομένα"/>
          <xsd:enumeration value="Προσωπικά Δεδομένα"/>
          <xsd:enumeration value="Ευαίσθητα Προσωπικά Δεδομένα"/>
        </xsd:restriction>
      </xsd:simpleType>
    </xsd:element>
    <xsd:element name="SecurityClassification" ma:index="14" ma:displayName="Διαβάθμιση" ma:default="ΠΕΡΙΟΡΙΣΜΕΝΗΣ ΕΣΩΤΕΡΙΚΗΣ ΔΙΑΝΟΜΗΣ" ma:description="Allocation of an appropriate level of sensitivity to information reflecting the assessment of the potential negative impact that unauthorised access or disclosure would have on the BoG/Eurosystem/ESCB/SSM and, therefore, the degree of protection that should be applied." ma:format="Dropdown" ma:internalName="SecurityClassification">
      <xsd:simpleType>
        <xsd:restriction base="dms:Choice">
          <xsd:enumeration value="ΧΩΡΙΣ ΧΑΡΑΚΤΗΡΙΣΜΟ ΑΣΦΑΛΕΙΑΣ"/>
          <xsd:enumeration value="ΠΕΡΙΟΡΙΣΜΕΝΗΣ ΕΣΩΤΕΡΙΚΗΣ ΔΙΑΝΟΜΗΣ"/>
          <xsd:enumeration value="ΕΜΠΙΣΤΕΥΤΙΚΟ"/>
        </xsd:restriction>
      </xsd:simpleType>
    </xsd:element>
    <xsd:element name="RetentionPeriod" ma:index="15" nillable="true" ma:displayName="Περίοδος Τήρησης" ma:default="Μη Ορισμένη" ma:description="Περίοδος Τήρησης βάσει εγκεκριμένου Retention Plan της ΤτΕ" ma:format="Dropdown" ma:internalName="RetentionPeriod">
      <xsd:simpleType>
        <xsd:restriction base="dms:Choice">
          <xsd:enumeration value="Μη Ορισμένη"/>
          <xsd:enumeration value="1 Έτος"/>
          <xsd:enumeration value="5 Έτη"/>
          <xsd:enumeration value="10 Έτη"/>
          <xsd:enumeration value="20 Έτη"/>
          <xsd:enumeration value="Διηνεκές"/>
        </xsd:restriction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5a701-cec6-4a91-a0ac-e3e0d21185e5" elementFormDefault="qualified">
    <xsd:import namespace="http://schemas.microsoft.com/office/2006/documentManagement/types"/>
    <xsd:import namespace="http://schemas.microsoft.com/office/infopath/2007/PartnerControls"/>
    <xsd:element name="FinalDate" ma:index="22" nillable="true" ma:displayName="Ημερομηνία Οριστικοποίησης" ma:format="DateOnly" ma:internalName="Final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Τίτλος"/>
        <xsd:element ref="dc:subject" minOccurs="0" maxOccurs="1"/>
        <xsd:element ref="dc:description" minOccurs="0" maxOccurs="1" ma:index="16" ma:displayName="Σχόλια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CommonInGroups" ma:contentTypeID="0x010100C99F32645853284EB835B50D610223A1010100A120E579C51EAB44A46ECBD0880E5BC6" ma:contentTypeVersion="21" ma:contentTypeDescription="" ma:contentTypeScope="" ma:versionID="a403141326c204125f9099c96dd1bf69">
  <xsd:schema xmlns:xsd="http://www.w3.org/2001/XMLSchema" xmlns:xs="http://www.w3.org/2001/XMLSchema" xmlns:p="http://schemas.microsoft.com/office/2006/metadata/properties" xmlns:ns1="http://schemas.microsoft.com/sharepoint/v3" xmlns:ns2="a029a951-197a-4454-90a0-4e8ba8bb2239" xmlns:ns3="8e878111-5d44-4ac0-8d7d-001e9b3d0fd0" xmlns:ns4="a2c98312-a1a7-4c30-9dfa-e35e7a09d1f3" targetNamespace="http://schemas.microsoft.com/office/2006/metadata/properties" ma:root="true" ma:fieldsID="22e3c47b957e00e859a4f7030aca4564" ns1:_="" ns2:_="" ns3:_="" ns4:_="">
    <xsd:import namespace="http://schemas.microsoft.com/sharepoint/v3"/>
    <xsd:import namespace="a029a951-197a-4454-90a0-4e8ba8bb2239"/>
    <xsd:import namespace="8e878111-5d44-4ac0-8d7d-001e9b3d0fd0"/>
    <xsd:import namespace="a2c98312-a1a7-4c30-9dfa-e35e7a09d1f3"/>
    <xsd:element name="properties">
      <xsd:complexType>
        <xsd:sequence>
          <xsd:element name="documentManagement">
            <xsd:complexType>
              <xsd:all>
                <xsd:element ref="ns2:ACreated" minOccurs="0"/>
                <xsd:element ref="ns2:ACreatedBy" minOccurs="0"/>
                <xsd:element ref="ns2:AID" minOccurs="0"/>
                <xsd:element ref="ns2:AModified" minOccurs="0"/>
                <xsd:element ref="ns2:AModifiedBy" minOccurs="0"/>
                <xsd:element ref="ns2:AVersion" minOccurs="0"/>
                <xsd:element ref="ns2:CEID" minOccurs="0"/>
                <xsd:element ref="ns1:RoutingEnabled"/>
                <xsd:element ref="ns2:LanguageRef" minOccurs="0"/>
                <xsd:element ref="ns1:URL" minOccurs="0"/>
                <xsd:element ref="ns2:AlternateText" minOccurs="0"/>
                <xsd:element ref="ns2:ShowInContentGroups" minOccurs="0"/>
                <xsd:element ref="ns3:SharedWithUsers" minOccurs="0"/>
                <xsd:element ref="ns2:ItemOrder" minOccurs="0"/>
                <xsd:element ref="ns2:ContentDate" minOccurs="0"/>
                <xsd:element ref="ns2:Image" minOccurs="0"/>
                <xsd:element ref="ns3:ParentEntity" minOccurs="0"/>
                <xsd:element ref="ns3:RelatedEntity" minOccurs="0"/>
                <xsd:element ref="ns3:Source" minOccurs="0"/>
                <xsd:element ref="ns2:TitleEn" minOccurs="0"/>
                <xsd:element ref="ns4:SharedWithUsers" minOccurs="0"/>
                <xsd:element ref="ns3:OrganizationalUnit" minOccurs="0"/>
                <xsd:element ref="ns3:Topic" minOccurs="0"/>
                <xsd:element ref="ns3:TitleBackup" minOccurs="0"/>
                <xsd:element ref="ns3:Display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Enabled" ma:index="15" ma:displayName="Active" ma:description="" ma:internalName="RoutingEnabled">
      <xsd:simpleType>
        <xsd:restriction base="dms:Boolean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9a951-197a-4454-90a0-4e8ba8bb2239" elementFormDefault="qualified">
    <xsd:import namespace="http://schemas.microsoft.com/office/2006/documentManagement/types"/>
    <xsd:import namespace="http://schemas.microsoft.com/office/infopath/2007/PartnerControls"/>
    <xsd:element name="ACreated" ma:index="8" nillable="true" ma:displayName="ACreated" ma:format="DateTime" ma:internalName="ACreated">
      <xsd:simpleType>
        <xsd:restriction base="dms:DateTime"/>
      </xsd:simpleType>
    </xsd:element>
    <xsd:element name="ACreatedBy" ma:index="9" nillable="true" ma:displayName="ACreatedBy" ma:internalName="ACreatedBy">
      <xsd:simpleType>
        <xsd:restriction base="dms:Text">
          <xsd:maxLength value="255"/>
        </xsd:restriction>
      </xsd:simpleType>
    </xsd:element>
    <xsd:element name="AID" ma:index="10" nillable="true" ma:displayName="AID" ma:indexed="true" ma:internalName="AID" ma:percentage="FALSE">
      <xsd:simpleType>
        <xsd:restriction base="dms:Number"/>
      </xsd:simpleType>
    </xsd:element>
    <xsd:element name="AModified" ma:index="11" nillable="true" ma:displayName="AModified" ma:format="DateTime" ma:internalName="AModified">
      <xsd:simpleType>
        <xsd:restriction base="dms:DateTime"/>
      </xsd:simpleType>
    </xsd:element>
    <xsd:element name="AModifiedBy" ma:index="12" nillable="true" ma:displayName="AModifiedBy" ma:internalName="AModifiedBy">
      <xsd:simpleType>
        <xsd:restriction base="dms:Text">
          <xsd:maxLength value="255"/>
        </xsd:restriction>
      </xsd:simpleType>
    </xsd:element>
    <xsd:element name="AVersion" ma:index="13" nillable="true" ma:displayName="AVersion" ma:internalName="AVersion">
      <xsd:simpleType>
        <xsd:restriction base="dms:Text">
          <xsd:maxLength value="255"/>
        </xsd:restriction>
      </xsd:simpleType>
    </xsd:element>
    <xsd:element name="CEID" ma:index="14" nillable="true" ma:displayName="CEID" ma:internalName="CEID">
      <xsd:simpleType>
        <xsd:restriction base="dms:Text">
          <xsd:maxLength value="255"/>
        </xsd:restriction>
      </xsd:simpleType>
    </xsd:element>
    <xsd:element name="LanguageRef" ma:index="17" nillable="true" ma:displayName="LanguageRef" ma:list="{90f227ea-5920-45a7-a23d-c88bdf4e0005}" ma:internalName="LanguageRef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ternateText" ma:index="19" nillable="true" ma:displayName="AlternateText" ma:internalName="AlternateText">
      <xsd:simpleType>
        <xsd:restriction base="dms:Text">
          <xsd:maxLength value="255"/>
        </xsd:restriction>
      </xsd:simpleType>
    </xsd:element>
    <xsd:element name="ShowInContentGroups" ma:index="20" nillable="true" ma:displayName="ShowInContentGroups" ma:list="{d322c509-0e61-4df0-aa83-640ea2811344}" ma:internalName="ShowInContentGroups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temOrder" ma:index="22" nillable="true" ma:displayName="ItemOrder" ma:internalName="ItemOrder">
      <xsd:simpleType>
        <xsd:restriction base="dms:Number"/>
      </xsd:simpleType>
    </xsd:element>
    <xsd:element name="ContentDate" ma:index="23" nillable="true" ma:displayName="ContentDate" ma:format="DateTime" ma:internalName="ContentDate">
      <xsd:simpleType>
        <xsd:restriction base="dms:DateTime"/>
      </xsd:simpleType>
    </xsd:element>
    <xsd:element name="Image" ma:index="25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itleEn" ma:index="29" nillable="true" ma:displayName="TitleEn" ma:default="" ma:internalName="TitleE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78111-5d44-4ac0-8d7d-001e9b3d0fd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fault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arentEntity" ma:index="26" nillable="true" ma:displayName="ParentEntity" ma:list="{8e878111-5d44-4ac0-8d7d-001e9b3d0fd0}" ma:internalName="ParentEntity" ma:showField="Title">
      <xsd:simpleType>
        <xsd:restriction base="dms:Lookup"/>
      </xsd:simpleType>
    </xsd:element>
    <xsd:element name="RelatedEntity" ma:index="27" nillable="true" ma:displayName="RelatedEntity" ma:list="{8e878111-5d44-4ac0-8d7d-001e9b3d0fd0}" ma:internalName="RelatedEntity" ma:showField="Title">
      <xsd:simpleType>
        <xsd:restriction base="dms:Lookup"/>
      </xsd:simpleType>
    </xsd:element>
    <xsd:element name="Source" ma:index="28" nillable="true" ma:displayName="Source" ma:internalName="Source">
      <xsd:simpleType>
        <xsd:restriction base="dms:Text">
          <xsd:maxLength value="255"/>
        </xsd:restriction>
      </xsd:simpleType>
    </xsd:element>
    <xsd:element name="OrganizationalUnit" ma:index="31" nillable="true" ma:displayName="OrganizationalUnit" ma:list="{8cbccf00-dc01-452b-a0bb-21ad49d2c4da}" ma:internalName="OrganizationalUnit" ma:showField="Title">
      <xsd:simpleType>
        <xsd:restriction base="dms:Lookup"/>
      </xsd:simpleType>
    </xsd:element>
    <xsd:element name="Topic" ma:index="32" nillable="true" ma:displayName="Topic" ma:list="{38e0a57e-bf71-4fb7-8687-2e938e45e10e}" ma:internalName="Topic" ma:showField="Title">
      <xsd:simpleType>
        <xsd:restriction base="dms:Lookup"/>
      </xsd:simpleType>
    </xsd:element>
    <xsd:element name="TitleBackup" ma:index="33" nillable="true" ma:displayName="TitleBackup" ma:internalName="TitleBackup">
      <xsd:simpleType>
        <xsd:restriction base="dms:Text">
          <xsd:maxLength value="255"/>
        </xsd:restriction>
      </xsd:simpleType>
    </xsd:element>
    <xsd:element name="DisplayTitle" ma:index="34" nillable="true" ma:displayName="DisplayTitle" ma:internalName="DisplayTitl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98312-a1a7-4c30-9dfa-e35e7a09d1f3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description="" ma:internalName="SharedWithUsers0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2D842F-3613-4EDC-BD69-E566947D3A5D}">
  <ds:schemaRefs>
    <ds:schemaRef ds:uri="http://schemas.microsoft.com/office/2006/metadata/properties"/>
    <ds:schemaRef ds:uri="http://schemas.microsoft.com/office/infopath/2007/PartnerControls"/>
    <ds:schemaRef ds:uri="e53027b5-c737-4427-a453-b4182f3c1bdd"/>
    <ds:schemaRef ds:uri="http://schemas.microsoft.com/sharepoint/v4"/>
    <ds:schemaRef ds:uri="bd463c63-4f47-4207-8eee-9c4d681bddea"/>
    <ds:schemaRef ds:uri="d145a701-cec6-4a91-a0ac-e3e0d21185e5"/>
  </ds:schemaRefs>
</ds:datastoreItem>
</file>

<file path=customXml/itemProps2.xml><?xml version="1.0" encoding="utf-8"?>
<ds:datastoreItem xmlns:ds="http://schemas.openxmlformats.org/officeDocument/2006/customXml" ds:itemID="{8794C8D9-4454-43D4-BE8D-8AA4FB5966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EBBE3-BB3F-461E-88D2-B4D9C2A01E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3027b5-c737-4427-a453-b4182f3c1bdd"/>
    <ds:schemaRef ds:uri="bd463c63-4f47-4207-8eee-9c4d681bddea"/>
    <ds:schemaRef ds:uri="http://schemas.microsoft.com/sharepoint/v4"/>
    <ds:schemaRef ds:uri="d145a701-cec6-4a91-a0ac-e3e0d21185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B53B8C0-C857-4FB2-9F1E-B83F07378D8B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3454</TotalTime>
  <Words>525</Words>
  <Application>Microsoft Office PowerPoint</Application>
  <PresentationFormat>On-screen Show (16:9)</PresentationFormat>
  <Paragraphs>175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PAROUSIASH FINAL</vt:lpstr>
      <vt:lpstr>PowerPoint Presentation</vt:lpstr>
      <vt:lpstr> </vt:lpstr>
      <vt:lpstr>Περίγραμμα </vt:lpstr>
      <vt:lpstr>PowerPoint Presentation</vt:lpstr>
      <vt:lpstr>θεματολογία</vt:lpstr>
      <vt:lpstr>Εκδόσεις της ΤΕ </vt:lpstr>
      <vt:lpstr>Εκδόσεις της ΤΕ </vt:lpstr>
      <vt:lpstr>Άλλες εκδόσεις ΤΕ</vt:lpstr>
      <vt:lpstr>Εκδόσεις Διεθνών  Οργανισμών </vt:lpstr>
      <vt:lpstr>Διεθνείς οργανισμοί</vt:lpstr>
      <vt:lpstr>Διεθνείς οργανισμούς </vt:lpstr>
      <vt:lpstr>Διεθνείς οργανισμούς</vt:lpstr>
      <vt:lpstr>Ετήσιες εκθέσεις κεντρικών τραπεζών </vt:lpstr>
      <vt:lpstr>Τραπεζικοί οδηγοί</vt:lpstr>
      <vt:lpstr>Οικονομικά περιοδικά</vt:lpstr>
      <vt:lpstr>Οικονομικά Περιοδικά</vt:lpstr>
      <vt:lpstr>Οικονομικές εφημερίδες</vt:lpstr>
      <vt:lpstr>Οικονομικές Εφημερίδες</vt:lpstr>
      <vt:lpstr>Πυλώνες τις ελληνικής οικονομίας</vt:lpstr>
      <vt:lpstr>Πυλώνες τις ελληνικής οικονομίας</vt:lpstr>
      <vt:lpstr>Απολογισμός/Προϋπολογισμός  του Κράτους</vt:lpstr>
      <vt:lpstr>Στατιστική πληθυσμού 1859</vt:lpstr>
      <vt:lpstr>Ανοικοδόμηση της χώρας μετά τον Β΄ Παγκόσμιο πόλεμο </vt:lpstr>
      <vt:lpstr>Συνθήκες</vt:lpstr>
      <vt:lpstr>Ευρώ</vt:lpstr>
      <vt:lpstr>Νομικά Περιοδικά/βιβλία</vt:lpstr>
      <vt:lpstr>Μοναδικά βιβλία κατά την κρίση των χρηστών </vt:lpstr>
      <vt:lpstr>Μοναδικά βιβλία κατά την κρίση των χρηστών</vt:lpstr>
      <vt:lpstr>PowerPoint Presentation</vt:lpstr>
    </vt:vector>
  </TitlesOfParts>
  <Company>Bank of Greece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26-2-2019 Ομιλία Δ. Ντρέλια για την οικονομική θεματολογία της Βιβλιοθήκης</dc:title>
  <dc:creator>Drelia Dimitra</dc:creator>
  <dc:description>26-2-2019 Ομιλία Δ. Ντρέλια για την οικονομική θεματολογία της Βιβλιοθήκης</dc:description>
  <cp:lastModifiedBy>Siorou Vassiliki</cp:lastModifiedBy>
  <cp:revision>298</cp:revision>
  <cp:lastPrinted>2019-02-25T13:22:26Z</cp:lastPrinted>
  <dcterms:created xsi:type="dcterms:W3CDTF">2019-01-29T10:41:17Z</dcterms:created>
  <dcterms:modified xsi:type="dcterms:W3CDTF">2022-01-10T10:36:01Z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0x010100C99F32645853284EB835B50D610223A1010100A120E579C51EAB44A46ECBD0880E5BC6</vt:lpwstr>
  </property>
  <property fmtid="{D5CDD505-2E9C-101B-9397-08002B2CF9AE}" pid="3" name="Tags">
    <vt:lpwstr>117;#Events|5c47a9c3-35e5-4327-86ec-fa0a75d6b832</vt:lpwstr>
  </property>
  <property fmtid="{D5CDD505-2E9C-101B-9397-08002B2CF9AE}" pid="4" name="_dlc_DocIdItemGuid">
    <vt:lpwstr>62a63ccd-32d1-475b-9898-462a38882e8d</vt:lpwstr>
  </property>
  <property fmtid="{D5CDD505-2E9C-101B-9397-08002B2CF9AE}" pid="5" name="Order">
    <vt:r8>2158400</vt:r8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