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60"/>
  </p:notesMasterIdLst>
  <p:handoutMasterIdLst>
    <p:handoutMasterId r:id="rId61"/>
  </p:handoutMasterIdLst>
  <p:sldIdLst>
    <p:sldId id="265" r:id="rId6"/>
    <p:sldId id="286" r:id="rId7"/>
    <p:sldId id="263" r:id="rId8"/>
    <p:sldId id="275" r:id="rId9"/>
    <p:sldId id="281" r:id="rId10"/>
    <p:sldId id="328" r:id="rId11"/>
    <p:sldId id="274" r:id="rId12"/>
    <p:sldId id="279" r:id="rId13"/>
    <p:sldId id="277" r:id="rId14"/>
    <p:sldId id="276" r:id="rId15"/>
    <p:sldId id="280" r:id="rId16"/>
    <p:sldId id="282" r:id="rId17"/>
    <p:sldId id="283" r:id="rId18"/>
    <p:sldId id="284" r:id="rId19"/>
    <p:sldId id="285" r:id="rId20"/>
    <p:sldId id="287" r:id="rId21"/>
    <p:sldId id="288" r:id="rId22"/>
    <p:sldId id="290" r:id="rId23"/>
    <p:sldId id="289" r:id="rId24"/>
    <p:sldId id="291" r:id="rId25"/>
    <p:sldId id="292" r:id="rId26"/>
    <p:sldId id="293" r:id="rId27"/>
    <p:sldId id="294" r:id="rId28"/>
    <p:sldId id="297" r:id="rId29"/>
    <p:sldId id="295" r:id="rId30"/>
    <p:sldId id="330" r:id="rId31"/>
    <p:sldId id="325" r:id="rId32"/>
    <p:sldId id="298" r:id="rId33"/>
    <p:sldId id="299" r:id="rId34"/>
    <p:sldId id="300" r:id="rId35"/>
    <p:sldId id="301" r:id="rId36"/>
    <p:sldId id="326" r:id="rId37"/>
    <p:sldId id="331" r:id="rId38"/>
    <p:sldId id="306" r:id="rId39"/>
    <p:sldId id="303" r:id="rId40"/>
    <p:sldId id="305" r:id="rId41"/>
    <p:sldId id="304" r:id="rId42"/>
    <p:sldId id="310" r:id="rId43"/>
    <p:sldId id="312" r:id="rId44"/>
    <p:sldId id="311" r:id="rId45"/>
    <p:sldId id="308" r:id="rId46"/>
    <p:sldId id="307" r:id="rId47"/>
    <p:sldId id="309" r:id="rId48"/>
    <p:sldId id="313" r:id="rId49"/>
    <p:sldId id="315" r:id="rId50"/>
    <p:sldId id="316" r:id="rId51"/>
    <p:sldId id="314" r:id="rId52"/>
    <p:sldId id="270" r:id="rId53"/>
    <p:sldId id="267" r:id="rId54"/>
    <p:sldId id="317" r:id="rId55"/>
    <p:sldId id="319" r:id="rId56"/>
    <p:sldId id="320" r:id="rId57"/>
    <p:sldId id="318" r:id="rId58"/>
    <p:sldId id="321" r:id="rId59"/>
  </p:sldIdLst>
  <p:sldSz cx="9144000" cy="5143500" type="screen16x9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182BDD-1346-45B5-92C5-93A2F512E1C4}">
          <p14:sldIdLst>
            <p14:sldId id="265"/>
            <p14:sldId id="286"/>
            <p14:sldId id="263"/>
            <p14:sldId id="275"/>
            <p14:sldId id="281"/>
            <p14:sldId id="328"/>
            <p14:sldId id="274"/>
            <p14:sldId id="279"/>
            <p14:sldId id="277"/>
            <p14:sldId id="276"/>
            <p14:sldId id="280"/>
            <p14:sldId id="282"/>
            <p14:sldId id="283"/>
            <p14:sldId id="284"/>
            <p14:sldId id="285"/>
            <p14:sldId id="287"/>
            <p14:sldId id="288"/>
            <p14:sldId id="290"/>
            <p14:sldId id="289"/>
            <p14:sldId id="291"/>
            <p14:sldId id="292"/>
            <p14:sldId id="293"/>
            <p14:sldId id="294"/>
            <p14:sldId id="297"/>
            <p14:sldId id="295"/>
            <p14:sldId id="330"/>
            <p14:sldId id="325"/>
            <p14:sldId id="298"/>
            <p14:sldId id="299"/>
            <p14:sldId id="300"/>
            <p14:sldId id="301"/>
            <p14:sldId id="326"/>
            <p14:sldId id="331"/>
            <p14:sldId id="306"/>
            <p14:sldId id="303"/>
            <p14:sldId id="305"/>
            <p14:sldId id="304"/>
            <p14:sldId id="310"/>
            <p14:sldId id="312"/>
            <p14:sldId id="311"/>
            <p14:sldId id="308"/>
            <p14:sldId id="307"/>
            <p14:sldId id="309"/>
            <p14:sldId id="313"/>
            <p14:sldId id="315"/>
            <p14:sldId id="316"/>
            <p14:sldId id="314"/>
            <p14:sldId id="270"/>
            <p14:sldId id="267"/>
            <p14:sldId id="317"/>
            <p14:sldId id="319"/>
            <p14:sldId id="320"/>
            <p14:sldId id="318"/>
            <p14:sldId id="321"/>
          </p14:sldIdLst>
        </p14:section>
        <p14:section name="Untitled Section" id="{A981442A-424E-4088-8B04-0FCF5A13591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Semertzaki" initials="E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69" autoAdjust="0"/>
  </p:normalViewPr>
  <p:slideViewPr>
    <p:cSldViewPr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82" cy="496882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27" y="0"/>
            <a:ext cx="2946182" cy="496882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5446283A-5099-463B-A97B-4E55502B31EB}" type="datetimeFigureOut">
              <a:rPr lang="el-GR" smtClean="0"/>
              <a:t>10/1/2022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83"/>
            <a:ext cx="2946182" cy="496882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27" y="9428183"/>
            <a:ext cx="2946182" cy="496882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DE6D93A5-97D0-4C47-BE70-61E777E99C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2005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8D236F76-3777-4A6A-BC3A-516D7D0B8C04}" type="datetimeFigureOut">
              <a:rPr lang="el-GR" smtClean="0"/>
              <a:t>10/1/2022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86E736D6-1EC6-47E6-9E9A-6BF09D608D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594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736D6-1EC6-47E6-9E9A-6BF09D608D51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339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19-2-2019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Αθήνα 2018 ΠΠΒ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44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19-2-2019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Αθήνα 2018 ΠΠΒ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270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19-2-2019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Αθήνα 2018 ΠΠΒ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564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19-2-2019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Αθήνα 2018 ΠΠΒ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01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19-2-2019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Αθήνα 2018 ΠΠΒ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279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19-2-2019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Αθήνα 2018 ΠΠΒ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914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19-2-2019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Αθήνα 2018 ΠΠΒ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035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Z:\ΒΙΒΛΙΟΘΗΚΗ\ΠΑΡΟΥΣΙΑΣΕΙΣ ΠΡΩΤΕΥΟΥΣΑ ΒΙΒΛΙΟΥ\IDEAS_01-01_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"/>
            <a:ext cx="9145016" cy="514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46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ΒΙΒΛΙΟΘΗΚΗ\ΠΑΡΟΥΣΙΑΣΕΙΣ ΠΡΩΤΕΥΟΥΣΑ ΒΙΒΛΙΟΥ\fonto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4" y="0"/>
            <a:ext cx="9256854" cy="51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11934" y="0"/>
            <a:ext cx="9256854" cy="51435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2" descr="Z:\ΒΙΒΛΙΟΘΗΚΗ\ΠΑΡΟΥΣΙΑΣΕΙΣ ΠΡΩΤΕΥΟΥΣΑ ΒΙΒΛΙΟΥ\trigon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4" y="-19580"/>
            <a:ext cx="4366937" cy="29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ΒΙΒΛΙΟΘΗΚΗ\ΠΑΡΟΥΣΙΑΣΕΙΣ ΠΡΩΤΕΥΟΥΣΑ ΒΙΒΛΙΟΥ\logo telik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2" y="259592"/>
            <a:ext cx="2195736" cy="219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11934" y="4481614"/>
            <a:ext cx="9264454" cy="66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3" descr="Z:\ΒΙΒΛΙΟΘΗΚΗ\ΠΑΡΟΥΣΙΑΣΕΙΣ ΠΡΩΤΕΥΟΥΣΑ ΒΙΒΛΙΟΥ\LOGO TtE KEPOET-01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36" y="4509067"/>
            <a:ext cx="3635344" cy="5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395536" y="4659982"/>
            <a:ext cx="3959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Τράπεζα της Ελλάδος 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Κέντρο Πολιτισμού, Έρευνας και Τεκμηρίωσης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Τμήμα Βιβλιοθήκης </a:t>
            </a:r>
            <a:b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Ελ. Βενιζέλου 21, 3ος όροφος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10250 Αθήνα</a:t>
            </a:r>
          </a:p>
        </p:txBody>
      </p:sp>
    </p:spTree>
    <p:extLst>
      <p:ext uri="{BB962C8B-B14F-4D97-AF65-F5344CB8AC3E}">
        <p14:creationId xmlns:p14="http://schemas.microsoft.com/office/powerpoint/2010/main" val="127058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ΒΙΒΛΙΟΘΗΚΗ\ΠΑΡΟΥΣΙΑΣΕΙΣ ΠΡΩΤΕΥΟΥΣΑ ΒΙΒΛΙΟΥ\fonto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4" y="0"/>
            <a:ext cx="9256854" cy="51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11934" y="0"/>
            <a:ext cx="9256854" cy="51435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2" descr="Z:\ΒΙΒΛΙΟΘΗΚΗ\ΠΑΡΟΥΣΙΑΣΕΙΣ ΠΡΩΤΕΥΟΥΣΑ ΒΙΒΛΙΟΥ\trigon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4" y="-19580"/>
            <a:ext cx="4366937" cy="29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:\ΒΙΒΛΙΟΘΗΚΗ\ΠΑΡΟΥΣΙΑΣΕΙΣ ΠΡΩΤΕΥΟΥΣΑ ΒΙΒΛΙΟΥ\logo telik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2" y="259592"/>
            <a:ext cx="2195736" cy="219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11934" y="4481614"/>
            <a:ext cx="9264454" cy="66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Picture 3" descr="Z:\ΒΙΒΛΙΟΘΗΚΗ\ΠΑΡΟΥΣΙΑΣΕΙΣ ΠΡΩΤΕΥΟΥΣΑ ΒΙΒΛΙΟΥ\LOGO TtE KEPOET-01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36" y="4509067"/>
            <a:ext cx="3635344" cy="5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395536" y="4659982"/>
            <a:ext cx="3959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Τράπεζα της Ελλάδος 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Κέντρο Πολιτισμού, Έρευνας και Τεκμηρίωσης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Τμήμα Βιβλιοθήκης </a:t>
            </a:r>
            <a:b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Ελ. Βενιζέλου 21, 3ος όροφος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10250 Αθήνα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67587"/>
            <a:ext cx="3008313" cy="7923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636837"/>
            <a:ext cx="5111749" cy="3735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3674031"/>
            <a:ext cx="3008313" cy="697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86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ΒΙΒΛΙΟΘΗΚΗ\ΠΑΡΟΥΣΙΑΣΕΙΣ ΠΡΩΤΕΥΟΥΣΑ ΒΙΒΛΙΟΥ\fonto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4" y="0"/>
            <a:ext cx="9256854" cy="51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11934" y="0"/>
            <a:ext cx="9256854" cy="51435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2" descr="Z:\ΒΙΒΛΙΟΘΗΚΗ\ΠΑΡΟΥΣΙΑΣΕΙΣ ΠΡΩΤΕΥΟΥΣΑ ΒΙΒΛΙΟΥ\trigon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4" y="-19580"/>
            <a:ext cx="4366937" cy="29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:\ΒΙΒΛΙΟΘΗΚΗ\ΠΑΡΟΥΣΙΑΣΕΙΣ ΠΡΩΤΕΥΟΥΣΑ ΒΙΒΛΙΟΥ\logo telik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2" y="259592"/>
            <a:ext cx="2195736" cy="219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11934" y="4481614"/>
            <a:ext cx="9264454" cy="66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Picture 3" descr="Z:\ΒΙΒΛΙΟΘΗΚΗ\ΠΑΡΟΥΣΙΑΣΕΙΣ ΠΡΩΤΕΥΟΥΣΑ ΒΙΒΛΙΟΥ\LOGO TtE KEPOET-01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36" y="4509067"/>
            <a:ext cx="3635344" cy="5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395536" y="4659982"/>
            <a:ext cx="3959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Τράπεζα της Ελλάδος 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Κέντρο Πολιτισμού, Έρευνας και Τεκμηρίωσης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Τμήμα Βιβλιοθήκης </a:t>
            </a:r>
            <a:b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Ελ. Βενιζέλου 21, 3ος όροφος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10250 Αθήνα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477" y="3361210"/>
            <a:ext cx="4982344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9269" y="483518"/>
            <a:ext cx="4968552" cy="27745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05477" y="3786264"/>
            <a:ext cx="4982344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4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19-2-2019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Αθήνα 2018 ΠΠΒ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624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awdb.intrasoftnet.com/" TargetMode="External"/><Relationship Id="rId2" Type="http://schemas.openxmlformats.org/officeDocument/2006/relationships/hyperlink" Target="http://www.et.gr/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ofgreece.gr/Pages/el/Bank/Library/default.aspx" TargetMode="External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ankofgreece.summon.serialssolutions.com/#!/advanced" TargetMode="External"/><Relationship Id="rId2" Type="http://schemas.openxmlformats.org/officeDocument/2006/relationships/hyperlink" Target="http://library.bankofgreece.gr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yk2kj2kd4h.search.serialssolutions.com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ofgreece.gr/Pages/el/Bank/Library/news.aspx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mailto:esemertzaki@bankofgreece.gr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58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Αποστολή της Βιβλιοθήκης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l-GR" dirty="0"/>
          </a:p>
          <a:p>
            <a:r>
              <a:rPr lang="el-GR" i="1" dirty="0"/>
              <a:t>Η εξασφάλιση, επεξεργασία και διάθεση των κατάλληλων </a:t>
            </a:r>
            <a:r>
              <a:rPr lang="el-GR" b="1" i="1" dirty="0"/>
              <a:t>πηγών πληροφόρησης και γνώσης</a:t>
            </a:r>
            <a:r>
              <a:rPr lang="el-GR" i="1" dirty="0"/>
              <a:t> για την </a:t>
            </a:r>
            <a:r>
              <a:rPr lang="el-GR" b="1" i="1" dirty="0"/>
              <a:t>υποστήριξη των δραστηριοτήτων και του ερευνητικού και επιστημονικού έργου της Τράπεζας</a:t>
            </a:r>
            <a:r>
              <a:rPr lang="el-GR" i="1" dirty="0"/>
              <a:t>, καθώς και η διάθεση των </a:t>
            </a:r>
            <a:r>
              <a:rPr lang="el-GR" b="1" i="1" dirty="0"/>
              <a:t>πηγών στο κοινό </a:t>
            </a:r>
            <a:r>
              <a:rPr lang="el-GR" i="1" dirty="0"/>
              <a:t>για την υποστήριξη της μελέτης της οικονομικής διαδρομής της Ελλάδος και του ρόλου της στο ευρύτερο </a:t>
            </a:r>
            <a:r>
              <a:rPr lang="el-GR" i="1" dirty="0" err="1"/>
              <a:t>οικονομικοκοινωνικό</a:t>
            </a:r>
            <a:r>
              <a:rPr lang="el-GR" i="1" dirty="0"/>
              <a:t> περιβάλλον </a:t>
            </a:r>
            <a:r>
              <a:rPr lang="el-GR" dirty="0"/>
              <a:t>(Κανονισμός Λειτουργίας της Βιβλιοθήκης, άρθρο 4, Οκτ. 2017)</a:t>
            </a:r>
          </a:p>
        </p:txBody>
      </p:sp>
    </p:spTree>
    <p:extLst>
      <p:ext uri="{BB962C8B-B14F-4D97-AF65-F5344CB8AC3E}">
        <p14:creationId xmlns:p14="http://schemas.microsoft.com/office/powerpoint/2010/main" val="403426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Ιστορική αναδρομή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1961</a:t>
            </a:r>
            <a:r>
              <a:rPr lang="en-US" dirty="0"/>
              <a:t>: </a:t>
            </a:r>
            <a:r>
              <a:rPr lang="el-GR" dirty="0"/>
              <a:t>ο Διοικητής Ξ. Ζολώτας αποδέχεται δωρεά 315 βιβλίων από το </a:t>
            </a:r>
            <a:r>
              <a:rPr lang="en-US" dirty="0"/>
              <a:t>Package Library Project </a:t>
            </a:r>
            <a:r>
              <a:rPr lang="el-GR" dirty="0"/>
              <a:t>του </a:t>
            </a:r>
            <a:r>
              <a:rPr lang="en-US" dirty="0"/>
              <a:t>Economic Development Institute</a:t>
            </a:r>
            <a:r>
              <a:rPr lang="el-GR" dirty="0"/>
              <a:t> στο πλαίσιο της οικονομικής ανάπτυξης της χώρας</a:t>
            </a:r>
          </a:p>
          <a:p>
            <a:r>
              <a:rPr lang="el-GR" dirty="0"/>
              <a:t>12-5-1967. Εντολή απόσυρσης βιβλίων από βιβλιοθήκες και βιβλιοπωλεία, με απόφαση του Υπουργείου Προεδρίας Κυβερνήσεως</a:t>
            </a:r>
          </a:p>
          <a:p>
            <a:r>
              <a:rPr lang="el-GR" dirty="0"/>
              <a:t>1967. Στρατιωτικά δελτία του Υπουργείου Εθνικής Άμυνας για λογοκρισία βιβλίων</a:t>
            </a:r>
          </a:p>
          <a:p>
            <a:r>
              <a:rPr lang="el-GR" dirty="0"/>
              <a:t>31-8-1974. Το προσωπικό της Βιβλιοθήκης δώρισε Δρχ. 2.700 ως εισφορά «δια την </a:t>
            </a:r>
            <a:r>
              <a:rPr lang="el-GR" dirty="0" err="1"/>
              <a:t>Κύπρον</a:t>
            </a:r>
            <a:r>
              <a:rPr lang="el-GR" dirty="0"/>
              <a:t>» μετά την τουρκική εισβολή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Αξιοσημείωτες στιγμές</a:t>
            </a:r>
          </a:p>
        </p:txBody>
      </p:sp>
    </p:spTree>
    <p:extLst>
      <p:ext uri="{BB962C8B-B14F-4D97-AF65-F5344CB8AC3E}">
        <p14:creationId xmlns:p14="http://schemas.microsoft.com/office/powerpoint/2010/main" val="346349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Από την 4-4-1938 στον 3</a:t>
            </a:r>
            <a:r>
              <a:rPr lang="el-GR" baseline="30000" dirty="0"/>
              <a:t>ο</a:t>
            </a:r>
            <a:r>
              <a:rPr lang="el-GR" dirty="0"/>
              <a:t> όροφο του Κεντρικού Καταστήματος</a:t>
            </a:r>
          </a:p>
          <a:p>
            <a:r>
              <a:rPr lang="el-GR" dirty="0"/>
              <a:t>Κεντρικό αναγνωστήριο</a:t>
            </a:r>
          </a:p>
          <a:p>
            <a:r>
              <a:rPr lang="el-GR" dirty="0"/>
              <a:t>4 </a:t>
            </a:r>
            <a:r>
              <a:rPr lang="el-GR" dirty="0" err="1"/>
              <a:t>βιβλιοστάσια</a:t>
            </a:r>
            <a:r>
              <a:rPr lang="el-GR" dirty="0"/>
              <a:t> στις 4 γωνίες του αναγνωστηρίου</a:t>
            </a:r>
          </a:p>
          <a:p>
            <a:r>
              <a:rPr lang="el-GR" dirty="0"/>
              <a:t>Νομικό αναγνωστήριο και συλλογή</a:t>
            </a:r>
          </a:p>
          <a:p>
            <a:r>
              <a:rPr lang="el-GR" dirty="0"/>
              <a:t>Αναγνωστήριο / αίθουσα συσκέψεων στον 5</a:t>
            </a:r>
            <a:r>
              <a:rPr lang="el-GR" baseline="30000" dirty="0"/>
              <a:t>ο</a:t>
            </a:r>
            <a:r>
              <a:rPr lang="el-GR" dirty="0"/>
              <a:t> όροφο από το 1985</a:t>
            </a:r>
          </a:p>
          <a:p>
            <a:pPr marL="0" indent="0">
              <a:buNone/>
            </a:pPr>
            <a:r>
              <a:rPr lang="el-GR" dirty="0"/>
              <a:t>Σύγχρονο </a:t>
            </a:r>
            <a:r>
              <a:rPr lang="el-GR" dirty="0" err="1"/>
              <a:t>βιβλιοστάσιο</a:t>
            </a:r>
            <a:r>
              <a:rPr lang="el-GR" dirty="0"/>
              <a:t> σε ημιυπόγειο χώρο</a:t>
            </a:r>
          </a:p>
          <a:p>
            <a:pPr marL="0" indent="0">
              <a:buNone/>
            </a:pPr>
            <a:r>
              <a:rPr lang="el-GR" dirty="0"/>
              <a:t>Μηχανογραφικό Κέντρο</a:t>
            </a:r>
            <a:r>
              <a:rPr lang="en-US" dirty="0"/>
              <a:t>: </a:t>
            </a:r>
            <a:r>
              <a:rPr lang="el-GR" dirty="0"/>
              <a:t>4 </a:t>
            </a:r>
            <a:r>
              <a:rPr lang="el-GR" dirty="0" err="1"/>
              <a:t>βιβλιοστάσια</a:t>
            </a:r>
            <a:r>
              <a:rPr lang="el-GR" dirty="0"/>
              <a:t>, σταδιακή εγκατάσταση μετά το 1982</a:t>
            </a:r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Χώροι</a:t>
            </a:r>
          </a:p>
        </p:txBody>
      </p:sp>
    </p:spTree>
    <p:extLst>
      <p:ext uri="{BB962C8B-B14F-4D97-AF65-F5344CB8AC3E}">
        <p14:creationId xmlns:p14="http://schemas.microsoft.com/office/powerpoint/2010/main" val="3770641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brary, room, indoor, scene&#10;&#10;Description automatically generated">
            <a:extLst>
              <a:ext uri="{FF2B5EF4-FFF2-40B4-BE49-F238E27FC236}">
                <a16:creationId xmlns:a16="http://schemas.microsoft.com/office/drawing/2014/main" id="{1DBC8A59-DBB8-4E8E-BFC6-DCF2F5512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-1"/>
            <a:ext cx="2880320" cy="4302169"/>
          </a:xfrm>
          <a:prstGeom prst="rect">
            <a:avLst/>
          </a:prstGeom>
        </p:spPr>
      </p:pic>
      <p:pic>
        <p:nvPicPr>
          <p:cNvPr id="7" name="Picture 6" descr="A picture containing cabinet, indoor, wall, photo&#10;&#10;Description automatically generated">
            <a:extLst>
              <a:ext uri="{FF2B5EF4-FFF2-40B4-BE49-F238E27FC236}">
                <a16:creationId xmlns:a16="http://schemas.microsoft.com/office/drawing/2014/main" id="{8589ED1D-1E4D-438E-8DAB-32F233926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4109" y="828090"/>
            <a:ext cx="4536503" cy="2880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35BE35-0DC2-4FD2-99A0-EA98E53524CA}"/>
              </a:ext>
            </a:extLst>
          </p:cNvPr>
          <p:cNvSpPr txBox="1"/>
          <p:nvPr/>
        </p:nvSpPr>
        <p:spPr>
          <a:xfrm>
            <a:off x="683568" y="3003798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err="1"/>
              <a:t>Φωτ</a:t>
            </a:r>
            <a:r>
              <a:rPr lang="el-GR" sz="1600" dirty="0"/>
              <a:t>. 1. </a:t>
            </a:r>
            <a:r>
              <a:rPr lang="el-GR" sz="1600" i="1" dirty="0"/>
              <a:t>Η Τράπεζα της Ελλάδος επί τοις </a:t>
            </a:r>
            <a:r>
              <a:rPr lang="el-GR" sz="1600" i="1" dirty="0" err="1"/>
              <a:t>εγκαινίοις</a:t>
            </a:r>
            <a:r>
              <a:rPr lang="el-GR" sz="1600" i="1" dirty="0"/>
              <a:t> του εν Αθήναις Κεντρικού Καταστήματος, </a:t>
            </a:r>
            <a:r>
              <a:rPr lang="el-GR" sz="1600" dirty="0"/>
              <a:t>1938</a:t>
            </a:r>
          </a:p>
          <a:p>
            <a:r>
              <a:rPr lang="el-GR" sz="1600" dirty="0" err="1"/>
              <a:t>Φωτ</a:t>
            </a:r>
            <a:r>
              <a:rPr lang="el-GR" sz="1600" dirty="0"/>
              <a:t>. 2. 1962. Η Βιβλιοθήκη </a:t>
            </a:r>
            <a:r>
              <a:rPr lang="el-GR" sz="1600" dirty="0" err="1"/>
              <a:t>εχρησιμοποιείτο</a:t>
            </a:r>
            <a:r>
              <a:rPr lang="el-GR" sz="1600" dirty="0"/>
              <a:t> για διαλέξεις.</a:t>
            </a:r>
          </a:p>
        </p:txBody>
      </p:sp>
    </p:spTree>
    <p:extLst>
      <p:ext uri="{BB962C8B-B14F-4D97-AF65-F5344CB8AC3E}">
        <p14:creationId xmlns:p14="http://schemas.microsoft.com/office/powerpoint/2010/main" val="2178868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Βιβλιοστάσια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Από το 1955 σταδιακές επεκτάσεις χώρων</a:t>
            </a:r>
          </a:p>
          <a:p>
            <a:r>
              <a:rPr lang="el-GR" dirty="0"/>
              <a:t>2011-2016</a:t>
            </a:r>
            <a:r>
              <a:rPr lang="en-US" dirty="0"/>
              <a:t>:</a:t>
            </a:r>
            <a:r>
              <a:rPr lang="el-GR" dirty="0"/>
              <a:t> αντικατάσταση συμβατικών ραφιών και εγκατάσταση συστοιχιών κυλιομένων βιβλιοθηκών στα 4 </a:t>
            </a:r>
            <a:r>
              <a:rPr lang="el-GR" dirty="0" err="1"/>
              <a:t>βιβλιοστάσια</a:t>
            </a:r>
            <a:r>
              <a:rPr lang="el-GR" dirty="0"/>
              <a:t> του ΜΗΚΕ (349 τ.μ.)</a:t>
            </a:r>
          </a:p>
          <a:p>
            <a:r>
              <a:rPr lang="el-GR" dirty="0"/>
              <a:t>2018</a:t>
            </a:r>
            <a:r>
              <a:rPr lang="en-US" dirty="0"/>
              <a:t>:</a:t>
            </a:r>
            <a:r>
              <a:rPr lang="el-GR" dirty="0"/>
              <a:t> 5</a:t>
            </a:r>
            <a:r>
              <a:rPr lang="el-GR" baseline="30000" dirty="0"/>
              <a:t>ο</a:t>
            </a:r>
            <a:r>
              <a:rPr lang="el-GR" dirty="0"/>
              <a:t> σύγχρονο </a:t>
            </a:r>
            <a:r>
              <a:rPr lang="el-GR" dirty="0" err="1"/>
              <a:t>βιβλιοστάσιο</a:t>
            </a:r>
            <a:r>
              <a:rPr lang="el-GR" dirty="0"/>
              <a:t> στο κεντρικό κτήριο</a:t>
            </a:r>
          </a:p>
          <a:p>
            <a:r>
              <a:rPr lang="el-GR" dirty="0"/>
              <a:t>Οφέλη</a:t>
            </a:r>
            <a:r>
              <a:rPr lang="en-US" dirty="0"/>
              <a:t>: </a:t>
            </a:r>
            <a:r>
              <a:rPr lang="el-GR" dirty="0"/>
              <a:t>υπερδιπλασιασμός ωφέλιμου χώρου φύλαξης βιβλίων με σύγχρονες προδιαγραφές υλικών και χώρων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Σύγχρονες υποδομές</a:t>
            </a:r>
          </a:p>
        </p:txBody>
      </p:sp>
    </p:spTree>
    <p:extLst>
      <p:ext uri="{BB962C8B-B14F-4D97-AF65-F5344CB8AC3E}">
        <p14:creationId xmlns:p14="http://schemas.microsoft.com/office/powerpoint/2010/main" val="424953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kitchen, building, floor&#10;&#10;Description automatically generated">
            <a:extLst>
              <a:ext uri="{FF2B5EF4-FFF2-40B4-BE49-F238E27FC236}">
                <a16:creationId xmlns:a16="http://schemas.microsoft.com/office/drawing/2014/main" id="{2553BA0C-5B68-43EC-815B-F972D6E66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4075" y="709811"/>
            <a:ext cx="4227936" cy="2808313"/>
          </a:xfrm>
          <a:prstGeom prst="rect">
            <a:avLst/>
          </a:prstGeom>
        </p:spPr>
      </p:pic>
      <p:pic>
        <p:nvPicPr>
          <p:cNvPr id="5" name="Picture 4" descr="A picture containing indoor, kitchen, cabinet, wall&#10;&#10;Description automatically generated">
            <a:extLst>
              <a:ext uri="{FF2B5EF4-FFF2-40B4-BE49-F238E27FC236}">
                <a16:creationId xmlns:a16="http://schemas.microsoft.com/office/drawing/2014/main" id="{48158E02-1377-4E68-80F0-3E416FF1C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4127" y="699545"/>
            <a:ext cx="4464497" cy="2592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E8FBC0-FAC4-4030-9BEE-B29504D805A3}"/>
              </a:ext>
            </a:extLst>
          </p:cNvPr>
          <p:cNvSpPr txBox="1"/>
          <p:nvPr/>
        </p:nvSpPr>
        <p:spPr>
          <a:xfrm>
            <a:off x="539552" y="285978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Νέα </a:t>
            </a:r>
            <a:r>
              <a:rPr lang="el-GR" dirty="0" err="1"/>
              <a:t>βιβλιοστάσια</a:t>
            </a:r>
            <a:r>
              <a:rPr lang="el-GR" dirty="0"/>
              <a:t> περιοδικών και εφημερίδων στο ΜΗΚΕ</a:t>
            </a:r>
          </a:p>
        </p:txBody>
      </p:sp>
    </p:spTree>
    <p:extLst>
      <p:ext uri="{BB962C8B-B14F-4D97-AF65-F5344CB8AC3E}">
        <p14:creationId xmlns:p14="http://schemas.microsoft.com/office/powerpoint/2010/main" val="15928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1928</a:t>
            </a:r>
            <a:r>
              <a:rPr lang="en-US" dirty="0"/>
              <a:t>: </a:t>
            </a:r>
            <a:r>
              <a:rPr lang="el-GR" dirty="0"/>
              <a:t>η Βιβλιοθήκη υπάγεται στο Τμήμα Οικονομικών Μελετών</a:t>
            </a:r>
          </a:p>
          <a:p>
            <a:r>
              <a:rPr lang="el-GR" dirty="0"/>
              <a:t>1976</a:t>
            </a:r>
            <a:r>
              <a:rPr lang="en-US" dirty="0"/>
              <a:t>: </a:t>
            </a:r>
            <a:r>
              <a:rPr lang="el-GR" dirty="0"/>
              <a:t>δημιουργείται Τμήμα στην Διεύθυνση Οικονομικών Μελετών (ΔΟΜ)</a:t>
            </a:r>
          </a:p>
          <a:p>
            <a:r>
              <a:rPr lang="el-GR" dirty="0"/>
              <a:t>1982-1986</a:t>
            </a:r>
            <a:r>
              <a:rPr lang="en-US" dirty="0"/>
              <a:t>: </a:t>
            </a:r>
            <a:r>
              <a:rPr lang="el-GR" dirty="0"/>
              <a:t>απόσπαση στην Διεύθυνση Διοικητικού</a:t>
            </a:r>
          </a:p>
          <a:p>
            <a:r>
              <a:rPr lang="el-GR" dirty="0"/>
              <a:t>1986</a:t>
            </a:r>
            <a:r>
              <a:rPr lang="en-US" dirty="0"/>
              <a:t>: </a:t>
            </a:r>
            <a:r>
              <a:rPr lang="el-GR" dirty="0"/>
              <a:t>επανένταξη στην ΔΟΜ</a:t>
            </a:r>
          </a:p>
          <a:p>
            <a:r>
              <a:rPr lang="el-GR" dirty="0"/>
              <a:t>1996</a:t>
            </a:r>
            <a:r>
              <a:rPr lang="en-US" dirty="0"/>
              <a:t>: </a:t>
            </a:r>
            <a:r>
              <a:rPr lang="el-GR" dirty="0"/>
              <a:t>ένταξη της βιβλιοθήκης της Δ. Νομικών Υπηρεσιών</a:t>
            </a:r>
          </a:p>
          <a:p>
            <a:r>
              <a:rPr lang="el-GR" dirty="0"/>
              <a:t>2011</a:t>
            </a:r>
            <a:r>
              <a:rPr lang="en-US" dirty="0"/>
              <a:t>: </a:t>
            </a:r>
            <a:r>
              <a:rPr lang="el-GR" dirty="0"/>
              <a:t>ένταξη στην Δ. Ανθρώπινου Δυναμικού και Οργάνωσης</a:t>
            </a:r>
          </a:p>
          <a:p>
            <a:r>
              <a:rPr lang="el-GR" dirty="0"/>
              <a:t>2013</a:t>
            </a:r>
            <a:r>
              <a:rPr lang="en-US" dirty="0"/>
              <a:t>: </a:t>
            </a:r>
            <a:r>
              <a:rPr lang="el-GR" dirty="0"/>
              <a:t>ένταξη στο Κέντρο Πολιτισμού, Έρευνας και Τεκμηρίωσης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Διοικητική διάρθρωση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8243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1958</a:t>
            </a:r>
            <a:r>
              <a:rPr lang="en-US" dirty="0"/>
              <a:t>: </a:t>
            </a:r>
            <a:r>
              <a:rPr lang="el-GR" dirty="0"/>
              <a:t>Επιτροπή Επιμελητείας της Βιβλιοθήκης της Διευθύνσεως Οικονομικών Μελετών</a:t>
            </a:r>
          </a:p>
          <a:p>
            <a:r>
              <a:rPr lang="el-GR" dirty="0"/>
              <a:t>1971 κ.ε.</a:t>
            </a:r>
            <a:r>
              <a:rPr lang="en-US" dirty="0"/>
              <a:t>: </a:t>
            </a:r>
            <a:r>
              <a:rPr lang="el-GR" dirty="0"/>
              <a:t>Επιτροπή Θεμάτων Βιβλιοθήκης</a:t>
            </a:r>
          </a:p>
          <a:p>
            <a:r>
              <a:rPr lang="el-GR" dirty="0"/>
              <a:t>Διατελέσαντες Πρόεδροι</a:t>
            </a:r>
            <a:r>
              <a:rPr lang="en-US" dirty="0"/>
              <a:t>,</a:t>
            </a:r>
            <a:r>
              <a:rPr lang="el-GR" dirty="0"/>
              <a:t> μεταξύ άλλων</a:t>
            </a:r>
            <a:r>
              <a:rPr lang="en-US" dirty="0"/>
              <a:t>,</a:t>
            </a:r>
            <a:r>
              <a:rPr lang="el-GR" dirty="0"/>
              <a:t> και Διοικητές της Τράπεζας</a:t>
            </a:r>
          </a:p>
          <a:p>
            <a:r>
              <a:rPr lang="el-GR" dirty="0"/>
              <a:t>Εγκριτικό όργανο για θέματα Βιβλιοθήκης</a:t>
            </a:r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Επιτροπή Βιβλιοθήκης</a:t>
            </a:r>
          </a:p>
        </p:txBody>
      </p:sp>
    </p:spTree>
    <p:extLst>
      <p:ext uri="{BB962C8B-B14F-4D97-AF65-F5344CB8AC3E}">
        <p14:creationId xmlns:p14="http://schemas.microsoft.com/office/powerpoint/2010/main" val="3607765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1972</a:t>
            </a:r>
            <a:r>
              <a:rPr lang="en-US" dirty="0"/>
              <a:t>: </a:t>
            </a:r>
            <a:r>
              <a:rPr lang="el-GR" dirty="0"/>
              <a:t>απαραίτητα προσόντα για την εσωτερική μετακίνηση προσωπικού στην Βιβλιοθήκη</a:t>
            </a:r>
            <a:endParaRPr lang="en-US" dirty="0"/>
          </a:p>
          <a:p>
            <a:pPr lvl="1"/>
            <a:r>
              <a:rPr lang="el-GR" i="1" dirty="0"/>
              <a:t>Κατά προτίμηση γυναίκες, λόγω της λεπτής εργασίας της Βιβλιοθήκης</a:t>
            </a:r>
          </a:p>
          <a:p>
            <a:pPr lvl="1"/>
            <a:r>
              <a:rPr lang="el-GR" i="1" dirty="0"/>
              <a:t>Νέοι στην ηλικία και με μικρό βαθμό για να αποδώσουν</a:t>
            </a:r>
          </a:p>
          <a:p>
            <a:pPr lvl="1"/>
            <a:r>
              <a:rPr lang="el-GR" i="1" dirty="0"/>
              <a:t>Να αγαπούν την εργασία της Βιβλιοθήκης, επειδή διαφέρει από τις εργασίες της Τράπεζας</a:t>
            </a:r>
          </a:p>
          <a:p>
            <a:pPr lvl="1"/>
            <a:r>
              <a:rPr lang="el-GR" i="1" dirty="0"/>
              <a:t>Να γνωρίζουν γραφομηχανή</a:t>
            </a:r>
          </a:p>
          <a:p>
            <a:pPr lvl="1"/>
            <a:r>
              <a:rPr lang="el-GR" i="1" dirty="0"/>
              <a:t>Να διαβάζουν τουλάχιστον μία ξένη γλώσσα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Προσωπικό</a:t>
            </a:r>
            <a:r>
              <a:rPr lang="en-US" dirty="0"/>
              <a:t>: </a:t>
            </a:r>
            <a:r>
              <a:rPr lang="el-GR" dirty="0"/>
              <a:t>αξιοσημείωτα από το παρελθόν</a:t>
            </a:r>
          </a:p>
        </p:txBody>
      </p:sp>
    </p:spTree>
    <p:extLst>
      <p:ext uri="{BB962C8B-B14F-4D97-AF65-F5344CB8AC3E}">
        <p14:creationId xmlns:p14="http://schemas.microsoft.com/office/powerpoint/2010/main" val="2576496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Κυρίως βιβλιοθηκονόμοι</a:t>
            </a:r>
            <a:r>
              <a:rPr lang="en-US" dirty="0"/>
              <a:t>: </a:t>
            </a:r>
            <a:r>
              <a:rPr lang="el-GR" dirty="0"/>
              <a:t>εξειδικευμένο προσωπικό</a:t>
            </a:r>
            <a:endParaRPr lang="en-US" dirty="0"/>
          </a:p>
          <a:p>
            <a:r>
              <a:rPr lang="el-GR" dirty="0"/>
              <a:t>1-2 φοιτητές πρακτικής άσκησης</a:t>
            </a:r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Προσωπικό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t="6988"/>
          <a:stretch/>
        </p:blipFill>
        <p:spPr>
          <a:xfrm rot="5400000">
            <a:off x="7192413" y="2903664"/>
            <a:ext cx="1671941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5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19, 21, 26, 28 Φεβρουαρίου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4 εκδηλώσεις οργανώνονται στο πλαίσιο της δράσης </a:t>
            </a:r>
            <a:r>
              <a:rPr lang="el-GR" i="1" dirty="0"/>
              <a:t>Ανοιχτές Συλλογές</a:t>
            </a:r>
            <a:r>
              <a:rPr lang="el-GR" dirty="0"/>
              <a:t> του «Αθήνα 2018 – Παγκόσμια Πρωτεύουσα Βιβλίου»</a:t>
            </a:r>
            <a:r>
              <a:rPr lang="en-US" dirty="0"/>
              <a:t> </a:t>
            </a:r>
            <a:r>
              <a:rPr lang="el-GR" dirty="0"/>
              <a:t>του δήμου Αθηναίων.</a:t>
            </a:r>
          </a:p>
        </p:txBody>
      </p:sp>
    </p:spTree>
    <p:extLst>
      <p:ext uri="{BB962C8B-B14F-4D97-AF65-F5344CB8AC3E}">
        <p14:creationId xmlns:p14="http://schemas.microsoft.com/office/powerpoint/2010/main" val="2555111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Συλλογές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6-8-1938</a:t>
            </a:r>
            <a:r>
              <a:rPr lang="en-US" dirty="0"/>
              <a:t>: </a:t>
            </a:r>
            <a:r>
              <a:rPr lang="el-GR" dirty="0"/>
              <a:t>από το βιβλίο μητρώου, ο τόμος με αριθμό μητρώου 1 από την σειρά </a:t>
            </a:r>
            <a:r>
              <a:rPr lang="el-GR" i="1" dirty="0" err="1"/>
              <a:t>Αρχείον</a:t>
            </a:r>
            <a:r>
              <a:rPr lang="el-GR" i="1" dirty="0"/>
              <a:t> της Βουλής. </a:t>
            </a:r>
            <a:r>
              <a:rPr lang="el-GR" dirty="0"/>
              <a:t>Αριθμοί 20-36 εφημερίδα </a:t>
            </a:r>
            <a:r>
              <a:rPr lang="el-GR" i="1" dirty="0" err="1"/>
              <a:t>Ελεύθερον</a:t>
            </a:r>
            <a:r>
              <a:rPr lang="el-GR" i="1" dirty="0"/>
              <a:t> Βήμα</a:t>
            </a:r>
          </a:p>
          <a:p>
            <a:r>
              <a:rPr lang="el-GR" dirty="0"/>
              <a:t>30-11-1938</a:t>
            </a:r>
            <a:r>
              <a:rPr lang="en-US" dirty="0"/>
              <a:t>: </a:t>
            </a:r>
            <a:r>
              <a:rPr lang="el-GR" i="1" dirty="0"/>
              <a:t>Εν συνόλω </a:t>
            </a:r>
            <a:r>
              <a:rPr lang="el-GR" i="1" dirty="0" err="1"/>
              <a:t>έξ</a:t>
            </a:r>
            <a:r>
              <a:rPr lang="el-GR" i="1" dirty="0"/>
              <a:t> χιλιάδες εβδομήκοντα (6.070) ως η απογραφή κατά την 30</a:t>
            </a:r>
            <a:r>
              <a:rPr lang="el-GR" i="1" baseline="30000" dirty="0"/>
              <a:t>ην</a:t>
            </a:r>
            <a:r>
              <a:rPr lang="el-GR" i="1" dirty="0"/>
              <a:t> Νοεμβρίου 1938</a:t>
            </a:r>
          </a:p>
          <a:p>
            <a:r>
              <a:rPr lang="el-GR" dirty="0"/>
              <a:t>6.070 τόμοι</a:t>
            </a:r>
            <a:r>
              <a:rPr lang="en-US" dirty="0"/>
              <a:t>: </a:t>
            </a:r>
            <a:r>
              <a:rPr lang="el-GR" dirty="0"/>
              <a:t>οικονομικά βιβλία</a:t>
            </a:r>
            <a:r>
              <a:rPr lang="el-G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r>
              <a:rPr lang="el-GR" dirty="0"/>
              <a:t> ελληνικά, γερμανικά, γαλλικά περιοδικά</a:t>
            </a:r>
            <a:r>
              <a:rPr lang="el-G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dirty="0"/>
              <a:t> αγγλικά οικονομικά περιοδικά, νομικά περιοδικά, περιοδικά τραπεζών, λεξικά</a:t>
            </a:r>
            <a:endParaRPr lang="en-US" dirty="0"/>
          </a:p>
          <a:p>
            <a:r>
              <a:rPr lang="el-GR" dirty="0"/>
              <a:t>Βασικά οικονομικά περιοδικά</a:t>
            </a:r>
            <a:r>
              <a:rPr lang="en-US" dirty="0"/>
              <a:t>: </a:t>
            </a:r>
            <a:r>
              <a:rPr lang="en-US" i="1" dirty="0"/>
              <a:t>The Economist</a:t>
            </a:r>
            <a:r>
              <a:rPr lang="en-US" dirty="0"/>
              <a:t> 1928-, </a:t>
            </a:r>
            <a:r>
              <a:rPr lang="en-US" i="1" dirty="0"/>
              <a:t>American economic review</a:t>
            </a:r>
            <a:r>
              <a:rPr lang="en-US" dirty="0"/>
              <a:t> 1926-, </a:t>
            </a:r>
            <a:r>
              <a:rPr lang="en-US" i="1" dirty="0" err="1"/>
              <a:t>Economica</a:t>
            </a:r>
            <a:r>
              <a:rPr lang="en-US" dirty="0"/>
              <a:t> 1934-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Οι απαρχές</a:t>
            </a:r>
          </a:p>
        </p:txBody>
      </p:sp>
    </p:spTree>
    <p:extLst>
      <p:ext uri="{BB962C8B-B14F-4D97-AF65-F5344CB8AC3E}">
        <p14:creationId xmlns:p14="http://schemas.microsoft.com/office/powerpoint/2010/main" val="2158128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συλλογές σήμερα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17</a:t>
            </a:r>
            <a:r>
              <a:rPr lang="en-US" dirty="0"/>
              <a:t>5</a:t>
            </a:r>
            <a:r>
              <a:rPr lang="el-GR" dirty="0"/>
              <a:t>.000 τεκμήρια</a:t>
            </a:r>
          </a:p>
          <a:p>
            <a:pPr lvl="1"/>
            <a:r>
              <a:rPr lang="el-GR" dirty="0"/>
              <a:t>Έντυπη συλλογή</a:t>
            </a:r>
            <a:r>
              <a:rPr lang="en-US" dirty="0"/>
              <a:t>: </a:t>
            </a:r>
            <a:r>
              <a:rPr lang="el-GR" dirty="0"/>
              <a:t>βιβλία, βιβλιοδετημένοι τόμοι περιοδικών και εφημερίδων, δοκίμια εργασίας, σπάνια βιβλία, χάρτες </a:t>
            </a:r>
            <a:endParaRPr lang="en-US" dirty="0"/>
          </a:p>
          <a:p>
            <a:pPr lvl="1"/>
            <a:r>
              <a:rPr lang="el-GR" dirty="0"/>
              <a:t>Μη έντυπη συλλογή</a:t>
            </a:r>
            <a:endParaRPr lang="en-US" dirty="0"/>
          </a:p>
          <a:p>
            <a:pPr lvl="2"/>
            <a:r>
              <a:rPr lang="el-GR" dirty="0"/>
              <a:t>1.200 </a:t>
            </a:r>
            <a:r>
              <a:rPr lang="en-US" dirty="0"/>
              <a:t>CD-ROM </a:t>
            </a:r>
            <a:r>
              <a:rPr lang="el-GR" dirty="0"/>
              <a:t>και </a:t>
            </a:r>
            <a:r>
              <a:rPr lang="en-US" dirty="0"/>
              <a:t>DVD, </a:t>
            </a:r>
            <a:r>
              <a:rPr lang="el-GR" dirty="0"/>
              <a:t>δισκέτες, 760 </a:t>
            </a:r>
            <a:r>
              <a:rPr lang="en-US" dirty="0"/>
              <a:t>microfilms, microfiches</a:t>
            </a:r>
            <a:endParaRPr lang="el-GR" dirty="0"/>
          </a:p>
          <a:p>
            <a:r>
              <a:rPr lang="el-GR" dirty="0"/>
              <a:t>5</a:t>
            </a:r>
            <a:r>
              <a:rPr lang="en-US" dirty="0"/>
              <a:t>0</a:t>
            </a:r>
            <a:r>
              <a:rPr lang="el-GR" dirty="0"/>
              <a:t> βάσεις δεδομένων</a:t>
            </a:r>
          </a:p>
          <a:p>
            <a:pPr marL="57150" indent="0">
              <a:buNone/>
            </a:pP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Ανάπτυξη της συλλογής</a:t>
            </a:r>
          </a:p>
        </p:txBody>
      </p:sp>
    </p:spTree>
    <p:extLst>
      <p:ext uri="{BB962C8B-B14F-4D97-AF65-F5344CB8AC3E}">
        <p14:creationId xmlns:p14="http://schemas.microsoft.com/office/powerpoint/2010/main" val="1385044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συλλογές σήμερα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/>
              <a:t>Εκδόσεις της </a:t>
            </a:r>
            <a:r>
              <a:rPr lang="el-GR" dirty="0" err="1"/>
              <a:t>ΤτΕ</a:t>
            </a:r>
            <a:endParaRPr lang="el-GR" dirty="0"/>
          </a:p>
          <a:p>
            <a:r>
              <a:rPr lang="el-GR" dirty="0"/>
              <a:t>Οικονομική επιστήμη</a:t>
            </a:r>
          </a:p>
          <a:p>
            <a:r>
              <a:rPr lang="el-GR" dirty="0"/>
              <a:t>Νομισματική πολιτική</a:t>
            </a:r>
          </a:p>
          <a:p>
            <a:r>
              <a:rPr lang="el-GR" dirty="0"/>
              <a:t>Στατιστική</a:t>
            </a:r>
          </a:p>
          <a:p>
            <a:r>
              <a:rPr lang="el-GR" dirty="0"/>
              <a:t>Τραπεζική</a:t>
            </a:r>
          </a:p>
          <a:p>
            <a:r>
              <a:rPr lang="el-GR" dirty="0"/>
              <a:t>Κεντρική τραπεζική και εκδόσεις κεντρικών τραπεζών (</a:t>
            </a:r>
            <a:r>
              <a:rPr lang="el-GR" dirty="0" err="1"/>
              <a:t>πρβλ</a:t>
            </a:r>
            <a:r>
              <a:rPr lang="el-GR" dirty="0"/>
              <a:t>. βιβλιοθήκη παρακαταθήκης)</a:t>
            </a:r>
          </a:p>
          <a:p>
            <a:r>
              <a:rPr lang="el-GR" dirty="0"/>
              <a:t>Χρηματοοικονομικά</a:t>
            </a:r>
          </a:p>
          <a:p>
            <a:r>
              <a:rPr lang="el-GR" dirty="0"/>
              <a:t>Δίκαιο</a:t>
            </a:r>
          </a:p>
          <a:p>
            <a:r>
              <a:rPr lang="el-GR" dirty="0"/>
              <a:t>Ασφαλιστικά</a:t>
            </a:r>
          </a:p>
          <a:p>
            <a:r>
              <a:rPr lang="el-GR" dirty="0"/>
              <a:t>Φορολογία</a:t>
            </a:r>
          </a:p>
          <a:p>
            <a:r>
              <a:rPr lang="el-GR" dirty="0"/>
              <a:t>Διεθνής οικονομική</a:t>
            </a:r>
          </a:p>
          <a:p>
            <a:r>
              <a:rPr lang="el-GR" dirty="0"/>
              <a:t>Διεθνείς οργανισμοί</a:t>
            </a:r>
          </a:p>
          <a:p>
            <a:r>
              <a:rPr lang="el-GR" dirty="0"/>
              <a:t>Νέοι τομείς της οικονομικής επιστήμης / χρηματοοικονομικών</a:t>
            </a:r>
            <a:r>
              <a:rPr lang="en-US" dirty="0"/>
              <a:t> </a:t>
            </a:r>
            <a:r>
              <a:rPr lang="el-GR" dirty="0"/>
              <a:t>κ.λπ.</a:t>
            </a:r>
            <a:r>
              <a:rPr lang="en-US" dirty="0"/>
              <a:t>: cyber security, FinTech, money laundering, </a:t>
            </a:r>
            <a:r>
              <a:rPr lang="en-US" dirty="0" err="1"/>
              <a:t>econophysics</a:t>
            </a:r>
            <a:r>
              <a:rPr lang="en-US" dirty="0"/>
              <a:t>, securities, cliometrics, climate change</a:t>
            </a:r>
            <a:r>
              <a:rPr lang="el-GR" dirty="0"/>
              <a:t>, </a:t>
            </a:r>
            <a:r>
              <a:rPr lang="en-US" dirty="0"/>
              <a:t>blockchain</a:t>
            </a:r>
            <a:r>
              <a:rPr lang="el-GR" dirty="0"/>
              <a:t>, </a:t>
            </a:r>
            <a:r>
              <a:rPr lang="en-US" dirty="0"/>
              <a:t>GDPR…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Θεματολογία</a:t>
            </a:r>
          </a:p>
        </p:txBody>
      </p:sp>
    </p:spTree>
    <p:extLst>
      <p:ext uri="{BB962C8B-B14F-4D97-AF65-F5344CB8AC3E}">
        <p14:creationId xmlns:p14="http://schemas.microsoft.com/office/powerpoint/2010/main" val="400522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συλλογές σήμερα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Προσαρμογή της θεματολογίας στις τεχνολογικές εξελίξεις π.χ.</a:t>
            </a:r>
          </a:p>
          <a:p>
            <a:pPr lvl="1"/>
            <a:r>
              <a:rPr lang="el-GR" dirty="0"/>
              <a:t>Ναυτιλιακά</a:t>
            </a:r>
          </a:p>
          <a:p>
            <a:pPr lvl="2"/>
            <a:r>
              <a:rPr lang="el-GR" dirty="0"/>
              <a:t>Ναυτικά χρονικά 1933-σήμερα</a:t>
            </a:r>
          </a:p>
          <a:p>
            <a:pPr lvl="2"/>
            <a:r>
              <a:rPr lang="el-GR" dirty="0" err="1"/>
              <a:t>Ναυτεμπορική</a:t>
            </a:r>
            <a:r>
              <a:rPr lang="el-GR" dirty="0"/>
              <a:t> 194</a:t>
            </a:r>
            <a:r>
              <a:rPr lang="en-US" dirty="0"/>
              <a:t>5</a:t>
            </a:r>
            <a:r>
              <a:rPr lang="el-GR" dirty="0"/>
              <a:t>-200</a:t>
            </a:r>
            <a:r>
              <a:rPr lang="en-US" dirty="0"/>
              <a:t>0</a:t>
            </a:r>
            <a:r>
              <a:rPr lang="el-GR" dirty="0"/>
              <a:t> σε έντυπο</a:t>
            </a:r>
            <a:r>
              <a:rPr lang="en-US" dirty="0"/>
              <a:t>, 2001-2006 </a:t>
            </a:r>
            <a:r>
              <a:rPr lang="el-GR" dirty="0"/>
              <a:t>σε </a:t>
            </a:r>
            <a:r>
              <a:rPr lang="en-US" dirty="0"/>
              <a:t>microfilm</a:t>
            </a:r>
            <a:r>
              <a:rPr lang="el-GR" dirty="0"/>
              <a:t>, </a:t>
            </a:r>
            <a:r>
              <a:rPr lang="en-US" dirty="0"/>
              <a:t>premium services, </a:t>
            </a:r>
            <a:r>
              <a:rPr lang="en-US" dirty="0" err="1"/>
              <a:t>PressReader</a:t>
            </a:r>
            <a:endParaRPr lang="en-US" dirty="0"/>
          </a:p>
          <a:p>
            <a:pPr lvl="2"/>
            <a:r>
              <a:rPr lang="en-US" dirty="0"/>
              <a:t>Lloyd’s List</a:t>
            </a:r>
          </a:p>
          <a:p>
            <a:pPr lvl="2"/>
            <a:r>
              <a:rPr lang="en-US" dirty="0"/>
              <a:t>Shipping Intelligence Network </a:t>
            </a:r>
            <a:endParaRPr lang="el-GR" dirty="0"/>
          </a:p>
          <a:p>
            <a:pPr lvl="2"/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Αλλαγή μέσου για το ίδιο θέμα</a:t>
            </a:r>
          </a:p>
        </p:txBody>
      </p:sp>
    </p:spTree>
    <p:extLst>
      <p:ext uri="{BB962C8B-B14F-4D97-AF65-F5344CB8AC3E}">
        <p14:creationId xmlns:p14="http://schemas.microsoft.com/office/powerpoint/2010/main" val="1079322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ipping Intelligence Network - Google Chrome">
            <a:extLst>
              <a:ext uri="{FF2B5EF4-FFF2-40B4-BE49-F238E27FC236}">
                <a16:creationId xmlns:a16="http://schemas.microsoft.com/office/drawing/2014/main" id="{DF878BCC-3D7D-45A8-97F9-9346BCA62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7494"/>
            <a:ext cx="3347864" cy="3816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611E57-ABFA-40EC-8708-56D59FCBA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8023" y="744547"/>
            <a:ext cx="3816424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74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συλλογές σήμερα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ζωή μιας εφημερίδας</a:t>
            </a:r>
          </a:p>
          <a:p>
            <a:pPr lvl="1"/>
            <a:r>
              <a:rPr lang="en-US" dirty="0"/>
              <a:t>Financial times</a:t>
            </a:r>
            <a:endParaRPr lang="el-GR" dirty="0"/>
          </a:p>
          <a:p>
            <a:pPr lvl="2"/>
            <a:r>
              <a:rPr lang="el-GR" dirty="0"/>
              <a:t>Έντυπη μορφή</a:t>
            </a:r>
            <a:r>
              <a:rPr lang="en-US" dirty="0"/>
              <a:t> 194</a:t>
            </a:r>
            <a:r>
              <a:rPr lang="el-GR" dirty="0"/>
              <a:t>7</a:t>
            </a:r>
            <a:r>
              <a:rPr lang="en-US" dirty="0"/>
              <a:t>-2003</a:t>
            </a:r>
          </a:p>
          <a:p>
            <a:pPr lvl="2"/>
            <a:r>
              <a:rPr lang="en-US" dirty="0"/>
              <a:t>CD-ROM 2004-2007</a:t>
            </a:r>
          </a:p>
          <a:p>
            <a:pPr lvl="2"/>
            <a:r>
              <a:rPr lang="en-US" dirty="0"/>
              <a:t>Ft.com (</a:t>
            </a:r>
            <a:r>
              <a:rPr lang="en-US" dirty="0" err="1"/>
              <a:t>ePrint</a:t>
            </a:r>
            <a:r>
              <a:rPr lang="en-US" dirty="0"/>
              <a:t>, online)</a:t>
            </a:r>
            <a:r>
              <a:rPr lang="el-GR" dirty="0"/>
              <a:t>, περιεχόμενο 5 τελευταίων ετών</a:t>
            </a:r>
            <a:r>
              <a:rPr lang="en-US" dirty="0"/>
              <a:t> </a:t>
            </a:r>
            <a:endParaRPr lang="el-GR" dirty="0"/>
          </a:p>
          <a:p>
            <a:pPr lvl="2"/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Αλλαγή μέσου για την ίδια έκδοση</a:t>
            </a:r>
          </a:p>
        </p:txBody>
      </p:sp>
    </p:spTree>
    <p:extLst>
      <p:ext uri="{BB962C8B-B14F-4D97-AF65-F5344CB8AC3E}">
        <p14:creationId xmlns:p14="http://schemas.microsoft.com/office/powerpoint/2010/main" val="3415923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013CB-1D7C-41BD-905C-64FE2AA19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74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026" y="-1028650"/>
            <a:ext cx="972108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589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συλλογές σήμερα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Ελληνική νομοθεσία</a:t>
            </a:r>
          </a:p>
          <a:p>
            <a:pPr lvl="1"/>
            <a:r>
              <a:rPr lang="el-GR" dirty="0"/>
              <a:t>Εφημερίδα της Κυβερνήσεως</a:t>
            </a:r>
          </a:p>
          <a:p>
            <a:pPr lvl="2"/>
            <a:r>
              <a:rPr lang="el-GR" dirty="0"/>
              <a:t>1828-2001 έντυπη</a:t>
            </a:r>
          </a:p>
          <a:p>
            <a:pPr lvl="2"/>
            <a:r>
              <a:rPr lang="el-GR" dirty="0"/>
              <a:t>2002-2008 </a:t>
            </a:r>
            <a:r>
              <a:rPr lang="en-US" dirty="0"/>
              <a:t>DVD</a:t>
            </a:r>
            <a:endParaRPr lang="el-GR" dirty="0"/>
          </a:p>
          <a:p>
            <a:pPr lvl="2"/>
            <a:r>
              <a:rPr lang="en-US" dirty="0"/>
              <a:t>2009- online (</a:t>
            </a:r>
            <a:r>
              <a:rPr lang="en-US" dirty="0">
                <a:hlinkClick r:id="rId2"/>
              </a:rPr>
              <a:t>http://www.et.gr</a:t>
            </a:r>
            <a:r>
              <a:rPr lang="en-US" dirty="0"/>
              <a:t>)</a:t>
            </a:r>
            <a:endParaRPr lang="el-GR" dirty="0"/>
          </a:p>
          <a:p>
            <a:pPr lvl="1"/>
            <a:r>
              <a:rPr lang="el-GR" dirty="0"/>
              <a:t>ΝΟΜΟΣ </a:t>
            </a:r>
            <a:r>
              <a:rPr lang="en-US" dirty="0">
                <a:hlinkClick r:id="rId3"/>
              </a:rPr>
              <a:t>http://lawdb.intrasoftnet.com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Η πορεία ενός τίτλου στον χρόνο</a:t>
            </a:r>
          </a:p>
        </p:txBody>
      </p:sp>
    </p:spTree>
    <p:extLst>
      <p:ext uri="{BB962C8B-B14F-4D97-AF65-F5344CB8AC3E}">
        <p14:creationId xmlns:p14="http://schemas.microsoft.com/office/powerpoint/2010/main" val="1464476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MOS - Google Chrome">
            <a:extLst>
              <a:ext uri="{FF2B5EF4-FFF2-40B4-BE49-F238E27FC236}">
                <a16:creationId xmlns:a16="http://schemas.microsoft.com/office/drawing/2014/main" id="{B88D42B1-1DDD-41EE-BA17-497A8B1A3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13"/>
            <a:ext cx="9144000" cy="49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1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7FF212-2D1D-4589-B252-B65057ADAAAE}"/>
              </a:ext>
            </a:extLst>
          </p:cNvPr>
          <p:cNvSpPr txBox="1"/>
          <p:nvPr/>
        </p:nvSpPr>
        <p:spPr>
          <a:xfrm>
            <a:off x="3995936" y="1419622"/>
            <a:ext cx="50405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Η Βιβλιοθήκη της Τράπεζας της Ελλάδος</a:t>
            </a:r>
            <a:r>
              <a:rPr lang="en-US" sz="2000" b="1" dirty="0"/>
              <a:t>:</a:t>
            </a:r>
            <a:r>
              <a:rPr lang="el-GR" sz="2000" b="1" dirty="0"/>
              <a:t> </a:t>
            </a:r>
          </a:p>
          <a:p>
            <a:pPr algn="ctr"/>
            <a:r>
              <a:rPr lang="el-GR" b="1" dirty="0"/>
              <a:t>ανάδειξη ενός οικονομικού θησαυρού μέσα από τα 90 χρόνια λειτουργίας της</a:t>
            </a:r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l-GR" i="1" dirty="0"/>
              <a:t>Εύα </a:t>
            </a:r>
            <a:r>
              <a:rPr lang="el-GR" i="1" dirty="0" err="1"/>
              <a:t>Σεμερτζάκη</a:t>
            </a:r>
            <a:endParaRPr lang="el-GR" i="1" dirty="0"/>
          </a:p>
          <a:p>
            <a:pPr algn="ctr"/>
            <a:r>
              <a:rPr lang="el-GR" dirty="0"/>
              <a:t>Επικεφαλής βιβλιοθηκονόμος </a:t>
            </a:r>
            <a:r>
              <a:rPr lang="en-US" dirty="0"/>
              <a:t>MSc.</a:t>
            </a:r>
            <a:r>
              <a:rPr lang="el-GR" dirty="0"/>
              <a:t>, Υποδιευθύντρια, υπεύθυνη για την Βιβλιοθήκη</a:t>
            </a:r>
          </a:p>
        </p:txBody>
      </p:sp>
    </p:spTree>
    <p:extLst>
      <p:ext uri="{BB962C8B-B14F-4D97-AF65-F5344CB8AC3E}">
        <p14:creationId xmlns:p14="http://schemas.microsoft.com/office/powerpoint/2010/main" val="3865267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Συλλογές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610</a:t>
            </a:r>
            <a:r>
              <a:rPr lang="el-GR" dirty="0"/>
              <a:t> τόμοι σπανίων βιβλίων</a:t>
            </a:r>
          </a:p>
          <a:p>
            <a:r>
              <a:rPr lang="el-GR" dirty="0"/>
              <a:t>39 </a:t>
            </a:r>
            <a:r>
              <a:rPr lang="el-GR" dirty="0" err="1"/>
              <a:t>παλαίτυπα</a:t>
            </a:r>
            <a:r>
              <a:rPr lang="el-GR" dirty="0"/>
              <a:t> (&lt;1799)</a:t>
            </a:r>
          </a:p>
          <a:p>
            <a:r>
              <a:rPr lang="el-GR" dirty="0"/>
              <a:t>Συντηρημένα βιβλία</a:t>
            </a:r>
          </a:p>
          <a:p>
            <a:r>
              <a:rPr lang="el-GR" dirty="0"/>
              <a:t>Παλαιότερο</a:t>
            </a:r>
            <a:r>
              <a:rPr lang="en-US" dirty="0"/>
              <a:t>: </a:t>
            </a:r>
            <a:r>
              <a:rPr lang="el-GR" i="1" dirty="0"/>
              <a:t>Άπαντα Πλάτωνος, </a:t>
            </a:r>
            <a:r>
              <a:rPr lang="el-GR" dirty="0"/>
              <a:t>Βασιλεία 1534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Σπάνια βιβλία</a:t>
            </a:r>
          </a:p>
        </p:txBody>
      </p:sp>
    </p:spTree>
    <p:extLst>
      <p:ext uri="{BB962C8B-B14F-4D97-AF65-F5344CB8AC3E}">
        <p14:creationId xmlns:p14="http://schemas.microsoft.com/office/powerpoint/2010/main" val="2854245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Συλλογές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/>
              <a:t>Σπάνιοι τόμοι Εφημερίδας της Κυβερνήσεως (1941-1944)</a:t>
            </a:r>
          </a:p>
          <a:p>
            <a:r>
              <a:rPr lang="el-GR" dirty="0"/>
              <a:t>Κλασικοί Έλληνες συγγραφείς (Ησίοδος, Ηρόδοτος, Όμηρος, Πλάτων)</a:t>
            </a:r>
          </a:p>
          <a:p>
            <a:r>
              <a:rPr lang="el-GR" dirty="0"/>
              <a:t>Ξένοι περιηγητές 19</a:t>
            </a:r>
            <a:r>
              <a:rPr lang="el-GR" baseline="30000" dirty="0"/>
              <a:t>ου</a:t>
            </a:r>
            <a:r>
              <a:rPr lang="el-GR" dirty="0"/>
              <a:t> αι. (</a:t>
            </a:r>
            <a:r>
              <a:rPr lang="en-US" dirty="0"/>
              <a:t>V.</a:t>
            </a:r>
            <a:r>
              <a:rPr lang="el-GR" dirty="0"/>
              <a:t> </a:t>
            </a:r>
            <a:r>
              <a:rPr lang="en-US" dirty="0" err="1"/>
              <a:t>Davydof</a:t>
            </a:r>
            <a:r>
              <a:rPr lang="en-US" dirty="0"/>
              <a:t>, L. Dupre, E. </a:t>
            </a:r>
            <a:r>
              <a:rPr lang="en-US" dirty="0" err="1"/>
              <a:t>Dodwell</a:t>
            </a:r>
            <a:r>
              <a:rPr lang="en-US" dirty="0"/>
              <a:t>)</a:t>
            </a:r>
            <a:endParaRPr lang="el-GR" dirty="0"/>
          </a:p>
          <a:p>
            <a:r>
              <a:rPr lang="el-GR" dirty="0"/>
              <a:t>Λευκώματα σε λιτά φύλλα</a:t>
            </a:r>
            <a:r>
              <a:rPr lang="en-US" dirty="0"/>
              <a:t> (</a:t>
            </a:r>
            <a:r>
              <a:rPr lang="el-GR" dirty="0" err="1"/>
              <a:t>Σ.Γ.Βανδώρος</a:t>
            </a:r>
            <a:r>
              <a:rPr lang="el-GR" dirty="0"/>
              <a:t>, </a:t>
            </a:r>
            <a:r>
              <a:rPr lang="el-GR" dirty="0" err="1"/>
              <a:t>Ν.Χ’’Κυριάκος</a:t>
            </a:r>
            <a:r>
              <a:rPr lang="el-GR" dirty="0"/>
              <a:t>-Γκίκας)</a:t>
            </a:r>
          </a:p>
          <a:p>
            <a:r>
              <a:rPr lang="el-GR" dirty="0"/>
              <a:t>Ελληνική ιστορία </a:t>
            </a:r>
            <a:r>
              <a:rPr lang="en-US" dirty="0"/>
              <a:t>(W. Mitford 1818)</a:t>
            </a:r>
            <a:endParaRPr lang="el-GR" dirty="0"/>
          </a:p>
          <a:p>
            <a:r>
              <a:rPr lang="el-GR" dirty="0"/>
              <a:t>Βυζαντινή λογοτεχνία (</a:t>
            </a:r>
            <a:r>
              <a:rPr lang="en-US" dirty="0"/>
              <a:t>Corpus </a:t>
            </a:r>
            <a:r>
              <a:rPr lang="en-US" dirty="0" err="1"/>
              <a:t>Scriptorum</a:t>
            </a:r>
            <a:r>
              <a:rPr lang="en-US" dirty="0"/>
              <a:t> </a:t>
            </a:r>
            <a:r>
              <a:rPr lang="en-US" dirty="0" err="1"/>
              <a:t>Historiae</a:t>
            </a:r>
            <a:r>
              <a:rPr lang="en-US" dirty="0"/>
              <a:t> </a:t>
            </a:r>
            <a:r>
              <a:rPr lang="en-US" dirty="0" err="1"/>
              <a:t>Byzantinae</a:t>
            </a:r>
            <a:r>
              <a:rPr lang="en-US" dirty="0"/>
              <a:t>, </a:t>
            </a:r>
            <a:r>
              <a:rPr lang="el-GR" dirty="0"/>
              <a:t>Λεξικό </a:t>
            </a:r>
            <a:r>
              <a:rPr lang="el-GR" dirty="0" err="1"/>
              <a:t>Σουίδα</a:t>
            </a:r>
            <a:r>
              <a:rPr lang="el-GR" dirty="0"/>
              <a:t>)</a:t>
            </a:r>
          </a:p>
          <a:p>
            <a:r>
              <a:rPr lang="el-GR" dirty="0"/>
              <a:t>Θρησκευτικά έργα (Ευσεβίου, Εκκλησιαστική ιστορία)</a:t>
            </a:r>
          </a:p>
          <a:p>
            <a:r>
              <a:rPr lang="el-GR" dirty="0"/>
              <a:t>Λογοτεχνικά περιοδικά (</a:t>
            </a:r>
            <a:r>
              <a:rPr lang="el-GR" dirty="0" err="1"/>
              <a:t>Ρωμηός</a:t>
            </a:r>
            <a:r>
              <a:rPr lang="el-GR" dirty="0"/>
              <a:t>, 1883-1918)</a:t>
            </a:r>
          </a:p>
          <a:p>
            <a:r>
              <a:rPr lang="el-GR" dirty="0"/>
              <a:t>Ελληνική λαογραφία (Α. </a:t>
            </a:r>
            <a:r>
              <a:rPr lang="el-GR" dirty="0" err="1"/>
              <a:t>Ταρσούλη</a:t>
            </a:r>
            <a:r>
              <a:rPr lang="el-GR" dirty="0"/>
              <a:t>)</a:t>
            </a:r>
          </a:p>
          <a:p>
            <a:r>
              <a:rPr lang="el-GR" dirty="0"/>
              <a:t>Νομικά βιβλία (</a:t>
            </a:r>
            <a:r>
              <a:rPr lang="en-US" dirty="0"/>
              <a:t>Corpus juris </a:t>
            </a:r>
            <a:r>
              <a:rPr lang="en-US" dirty="0" err="1"/>
              <a:t>civilis</a:t>
            </a:r>
            <a:r>
              <a:rPr lang="en-US" dirty="0"/>
              <a:t>, 1831-1839</a:t>
            </a:r>
            <a:r>
              <a:rPr lang="el-GR" dirty="0"/>
              <a:t>)</a:t>
            </a:r>
          </a:p>
          <a:p>
            <a:r>
              <a:rPr lang="el-GR" dirty="0"/>
              <a:t>Μοναδικές εκδόσεις (Υπ. Συντονισμού. Κρήτη 1964, προσωπικό αντίτυπο Ξ. Ζολώτα)</a:t>
            </a:r>
          </a:p>
          <a:p>
            <a:r>
              <a:rPr lang="el-GR" dirty="0"/>
              <a:t>Λεξικά (</a:t>
            </a:r>
            <a:r>
              <a:rPr lang="el-GR" dirty="0" err="1"/>
              <a:t>Βαρίνος</a:t>
            </a:r>
            <a:r>
              <a:rPr lang="el-GR" dirty="0"/>
              <a:t> 1712</a:t>
            </a:r>
            <a:r>
              <a:rPr lang="en-US" dirty="0"/>
              <a:t>, </a:t>
            </a:r>
            <a:r>
              <a:rPr lang="el-GR" dirty="0"/>
              <a:t>Αν. </a:t>
            </a:r>
            <a:r>
              <a:rPr lang="el-GR" dirty="0" err="1"/>
              <a:t>Γαζής</a:t>
            </a:r>
            <a:r>
              <a:rPr lang="el-GR" dirty="0"/>
              <a:t> 1809-1816)</a:t>
            </a:r>
          </a:p>
          <a:p>
            <a:r>
              <a:rPr lang="el-GR" dirty="0"/>
              <a:t>Επιστήμες (Χ. Νοταρά Γεωγραφία 1716)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Σπάνια βιβλία</a:t>
            </a:r>
            <a:r>
              <a:rPr lang="en-US" dirty="0"/>
              <a:t>: </a:t>
            </a:r>
            <a:r>
              <a:rPr lang="el-GR" dirty="0"/>
              <a:t>θεματολογία</a:t>
            </a:r>
          </a:p>
        </p:txBody>
      </p:sp>
    </p:spTree>
    <p:extLst>
      <p:ext uri="{BB962C8B-B14F-4D97-AF65-F5344CB8AC3E}">
        <p14:creationId xmlns:p14="http://schemas.microsoft.com/office/powerpoint/2010/main" val="1900797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Χρυσάνθου</a:t>
            </a:r>
            <a:r>
              <a:rPr lang="el-GR" dirty="0"/>
              <a:t> Νοταρά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Εισαγωγή εις τα Γεωγραφικά και Σφαιρικά… Εν </a:t>
            </a:r>
            <a:r>
              <a:rPr lang="el-GR" dirty="0" err="1"/>
              <a:t>Παρισίοις</a:t>
            </a:r>
            <a:r>
              <a:rPr lang="el-GR" dirty="0"/>
              <a:t>, 1716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 r="1160" b="1607"/>
          <a:stretch/>
        </p:blipFill>
        <p:spPr>
          <a:xfrm>
            <a:off x="3575050" y="691638"/>
            <a:ext cx="5111750" cy="362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78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DED4-1976-4B31-8CD3-12F662C5D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Dupre, Louis</a:t>
            </a:r>
            <a:endParaRPr lang="el-GR" dirty="0"/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1BA2013-04D7-4D3C-9C75-DAEA17A8E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6088" r="3636" b="1382"/>
          <a:stretch/>
        </p:blipFill>
        <p:spPr>
          <a:xfrm rot="5400000">
            <a:off x="3096964" y="735235"/>
            <a:ext cx="3735389" cy="280154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E44C6-2C04-4BD8-B215-2826ADB20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Voyage a </a:t>
            </a:r>
            <a:r>
              <a:rPr lang="en-US" dirty="0" err="1"/>
              <a:t>Athenes</a:t>
            </a:r>
            <a:r>
              <a:rPr lang="en-US" dirty="0"/>
              <a:t> a Constantinople: collection de portraits, de </a:t>
            </a:r>
            <a:r>
              <a:rPr lang="en-US" dirty="0" err="1"/>
              <a:t>vues</a:t>
            </a:r>
            <a:r>
              <a:rPr lang="en-US" dirty="0"/>
              <a:t> et de costumes </a:t>
            </a:r>
            <a:r>
              <a:rPr lang="en-US" dirty="0" err="1"/>
              <a:t>Grecs</a:t>
            </a:r>
            <a:r>
              <a:rPr lang="en-US" dirty="0"/>
              <a:t> et Ottomans. Paris: </a:t>
            </a:r>
            <a:r>
              <a:rPr lang="en-US" dirty="0" err="1"/>
              <a:t>Dondey</a:t>
            </a:r>
            <a:r>
              <a:rPr lang="en-US" dirty="0"/>
              <a:t>-Dupre, 1825 (</a:t>
            </a:r>
            <a:r>
              <a:rPr lang="el-GR" dirty="0"/>
              <a:t>λιθογραφίες, χρωματισμένες στο χέρι)</a:t>
            </a:r>
          </a:p>
        </p:txBody>
      </p:sp>
      <p:pic>
        <p:nvPicPr>
          <p:cNvPr id="10" name="Picture 9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BFCE3228-A20B-48E6-BECD-4F4E081F3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3595" y="631637"/>
            <a:ext cx="3030766" cy="2273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6A5A30-ABFA-4A0A-9744-1342AAE0F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0757" y="735237"/>
            <a:ext cx="3735389" cy="280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53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διαδικτυακή παρουσία της Βιβλιοθήκης</a:t>
            </a:r>
          </a:p>
        </p:txBody>
      </p:sp>
      <p:pic>
        <p:nvPicPr>
          <p:cNvPr id="6" name="Content Placeholder 5" descr="Βιβλιοθήκη - Google Chrome">
            <a:extLst>
              <a:ext uri="{FF2B5EF4-FFF2-40B4-BE49-F238E27FC236}">
                <a16:creationId xmlns:a16="http://schemas.microsoft.com/office/drawing/2014/main" id="{6283B1FF-11A3-4DF0-9D73-C9A18AB1D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84" b="2382"/>
          <a:stretch/>
        </p:blipFill>
        <p:spPr>
          <a:xfrm>
            <a:off x="3923928" y="339502"/>
            <a:ext cx="4968552" cy="367240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Ιστοσελίδες στον </a:t>
            </a:r>
            <a:r>
              <a:rPr lang="el-GR" dirty="0" err="1"/>
              <a:t>ιστοχώρο</a:t>
            </a:r>
            <a:r>
              <a:rPr lang="el-GR" dirty="0"/>
              <a:t> της Τράπεζας της Ελλάδος από το 1999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https://www.bankofgreece.gr/Pages/el/Bank/Library/default.aspx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4985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Συλλογές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1994 </a:t>
            </a:r>
            <a:r>
              <a:rPr lang="en-US" dirty="0" err="1"/>
              <a:t>EconLit</a:t>
            </a:r>
            <a:r>
              <a:rPr lang="en-US" dirty="0"/>
              <a:t>: </a:t>
            </a:r>
            <a:r>
              <a:rPr lang="el-GR" dirty="0"/>
              <a:t>η πρώτη βάση δεδομένων σε </a:t>
            </a:r>
            <a:r>
              <a:rPr lang="en-US" dirty="0"/>
              <a:t>CD-ROM</a:t>
            </a:r>
          </a:p>
          <a:p>
            <a:r>
              <a:rPr lang="en-US" dirty="0"/>
              <a:t>199</a:t>
            </a:r>
            <a:r>
              <a:rPr lang="el-GR" dirty="0"/>
              <a:t>5</a:t>
            </a:r>
            <a:r>
              <a:rPr lang="en-US" dirty="0"/>
              <a:t> </a:t>
            </a:r>
            <a:r>
              <a:rPr lang="el-GR" dirty="0"/>
              <a:t>ΝΟΜΟΣ</a:t>
            </a:r>
            <a:r>
              <a:rPr lang="en-US" dirty="0"/>
              <a:t>:</a:t>
            </a:r>
            <a:r>
              <a:rPr lang="el-GR" dirty="0"/>
              <a:t> η πρώτη </a:t>
            </a:r>
            <a:r>
              <a:rPr lang="en-US" dirty="0"/>
              <a:t>online </a:t>
            </a:r>
            <a:r>
              <a:rPr lang="el-GR" dirty="0"/>
              <a:t>βάση δεδομένων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Ηλεκτρονικές πηγές</a:t>
            </a:r>
          </a:p>
        </p:txBody>
      </p:sp>
    </p:spTree>
    <p:extLst>
      <p:ext uri="{BB962C8B-B14F-4D97-AF65-F5344CB8AC3E}">
        <p14:creationId xmlns:p14="http://schemas.microsoft.com/office/powerpoint/2010/main" val="1934750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Συλλογές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Βασικά εργαλεία αναζήτησης</a:t>
            </a:r>
          </a:p>
          <a:p>
            <a:pPr lvl="1"/>
            <a:r>
              <a:rPr lang="en-US" dirty="0" err="1">
                <a:hlinkClick r:id="rId2"/>
              </a:rPr>
              <a:t>WebPAC</a:t>
            </a:r>
            <a:r>
              <a:rPr lang="en-US" dirty="0"/>
              <a:t>: </a:t>
            </a:r>
            <a:r>
              <a:rPr lang="el-GR" dirty="0"/>
              <a:t>ηλεκτρονικός κατάλογος της Βιβλιοθήκης</a:t>
            </a:r>
          </a:p>
          <a:p>
            <a:pPr lvl="1"/>
            <a:r>
              <a:rPr lang="en-US" dirty="0">
                <a:hlinkClick r:id="rId3"/>
              </a:rPr>
              <a:t>Summon</a:t>
            </a:r>
            <a:r>
              <a:rPr lang="en-US" dirty="0"/>
              <a:t>: </a:t>
            </a:r>
            <a:r>
              <a:rPr lang="el-GR" dirty="0"/>
              <a:t>διαδικτυακό εργαλείο αναδίφησης</a:t>
            </a:r>
          </a:p>
          <a:p>
            <a:pPr lvl="1"/>
            <a:r>
              <a:rPr lang="en-US" dirty="0">
                <a:hlinkClick r:id="rId4"/>
              </a:rPr>
              <a:t>E-Journal portal</a:t>
            </a:r>
            <a:r>
              <a:rPr lang="en-US" dirty="0"/>
              <a:t>: </a:t>
            </a:r>
            <a:r>
              <a:rPr lang="el-GR" dirty="0"/>
              <a:t>αναζήτηση στους τίτλους </a:t>
            </a:r>
            <a:r>
              <a:rPr lang="el-GR" dirty="0" err="1"/>
              <a:t>ηλ</a:t>
            </a:r>
            <a:r>
              <a:rPr lang="el-GR" dirty="0"/>
              <a:t>. περιοδικών</a:t>
            </a:r>
            <a:endParaRPr lang="en-US" dirty="0"/>
          </a:p>
          <a:p>
            <a:pPr lvl="1"/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Οι ηλεκτρονικές πηγές σήμερα</a:t>
            </a:r>
          </a:p>
        </p:txBody>
      </p:sp>
    </p:spTree>
    <p:extLst>
      <p:ext uri="{BB962C8B-B14F-4D97-AF65-F5344CB8AC3E}">
        <p14:creationId xmlns:p14="http://schemas.microsoft.com/office/powerpoint/2010/main" val="3270819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Συλλογές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2019: 5</a:t>
            </a:r>
            <a:r>
              <a:rPr lang="el-GR" dirty="0"/>
              <a:t>0 βάσεις δεδομένων</a:t>
            </a:r>
            <a:r>
              <a:rPr lang="en-US" dirty="0"/>
              <a:t>, </a:t>
            </a:r>
            <a:r>
              <a:rPr lang="el-GR" dirty="0"/>
              <a:t>όπως</a:t>
            </a:r>
          </a:p>
          <a:p>
            <a:pPr lvl="1"/>
            <a:r>
              <a:rPr lang="el-GR" dirty="0"/>
              <a:t>Ηλεκτρονικά περιοδικά και βιβλία</a:t>
            </a:r>
            <a:r>
              <a:rPr lang="en-US" dirty="0"/>
              <a:t>: ABI, </a:t>
            </a:r>
            <a:r>
              <a:rPr lang="en-US" dirty="0" err="1"/>
              <a:t>EconLit</a:t>
            </a:r>
            <a:r>
              <a:rPr lang="en-US" dirty="0"/>
              <a:t>, ScienceDirect, Wiley, JSTOR, AEA web, </a:t>
            </a:r>
            <a:r>
              <a:rPr lang="en-US" dirty="0" err="1"/>
              <a:t>Ebook</a:t>
            </a:r>
            <a:r>
              <a:rPr lang="en-US" dirty="0"/>
              <a:t> Central, OECD </a:t>
            </a:r>
            <a:r>
              <a:rPr lang="en-US" dirty="0" err="1"/>
              <a:t>iLibrary</a:t>
            </a:r>
            <a:r>
              <a:rPr lang="en-US" dirty="0"/>
              <a:t>, IMF </a:t>
            </a:r>
            <a:r>
              <a:rPr lang="en-US" dirty="0" err="1"/>
              <a:t>eLibrary</a:t>
            </a:r>
            <a:r>
              <a:rPr lang="en-US" dirty="0"/>
              <a:t>, Safari Books online</a:t>
            </a:r>
            <a:endParaRPr lang="el-GR" dirty="0"/>
          </a:p>
          <a:p>
            <a:pPr lvl="1"/>
            <a:r>
              <a:rPr lang="el-GR" dirty="0"/>
              <a:t>Στατιστικές σειρές</a:t>
            </a:r>
            <a:r>
              <a:rPr lang="en-US" dirty="0"/>
              <a:t>: IMF, OECD</a:t>
            </a:r>
          </a:p>
          <a:p>
            <a:pPr lvl="1"/>
            <a:r>
              <a:rPr lang="el-GR" dirty="0"/>
              <a:t>Ηλεκτρονικές εφημερίδες</a:t>
            </a:r>
            <a:r>
              <a:rPr lang="en-US" dirty="0"/>
              <a:t>: FT</a:t>
            </a:r>
            <a:r>
              <a:rPr lang="el-GR" dirty="0"/>
              <a:t>.</a:t>
            </a:r>
            <a:r>
              <a:rPr lang="en-US" dirty="0"/>
              <a:t>com, </a:t>
            </a:r>
            <a:r>
              <a:rPr lang="en-US" dirty="0" err="1"/>
              <a:t>PressReader</a:t>
            </a:r>
            <a:r>
              <a:rPr lang="en-US" dirty="0"/>
              <a:t>, Factiva.com, WSJ, </a:t>
            </a:r>
            <a:r>
              <a:rPr lang="el-GR" dirty="0"/>
              <a:t>Ιστορικό Αρχείο ΔΟΛ</a:t>
            </a:r>
            <a:endParaRPr lang="en-US" dirty="0"/>
          </a:p>
          <a:p>
            <a:pPr lvl="1"/>
            <a:r>
              <a:rPr lang="el-GR" dirty="0"/>
              <a:t>Μακροοικονομικά δεδομένα</a:t>
            </a:r>
            <a:r>
              <a:rPr lang="en-US" dirty="0"/>
              <a:t>: </a:t>
            </a:r>
            <a:r>
              <a:rPr lang="en-US" dirty="0" err="1"/>
              <a:t>Eikon</a:t>
            </a:r>
            <a:r>
              <a:rPr lang="en-US" dirty="0"/>
              <a:t> </a:t>
            </a:r>
            <a:r>
              <a:rPr lang="en-US" dirty="0" err="1"/>
              <a:t>Datastream</a:t>
            </a:r>
            <a:r>
              <a:rPr lang="en-US" dirty="0"/>
              <a:t>, Bank Focus</a:t>
            </a:r>
            <a:endParaRPr lang="el-GR" dirty="0"/>
          </a:p>
          <a:p>
            <a:pPr lvl="1"/>
            <a:r>
              <a:rPr lang="el-GR" dirty="0"/>
              <a:t>Αναλύσεις διεθνών πιστοληπτικών οίκων</a:t>
            </a:r>
            <a:r>
              <a:rPr lang="en-US" dirty="0"/>
              <a:t>: S&amp;P, Fitch</a:t>
            </a:r>
          </a:p>
          <a:p>
            <a:pPr lvl="1"/>
            <a:r>
              <a:rPr lang="el-GR" dirty="0"/>
              <a:t>Αξιολογήσεις</a:t>
            </a:r>
            <a:r>
              <a:rPr lang="en-US" dirty="0"/>
              <a:t>: S&amp;P, Fitch, Moody’s</a:t>
            </a:r>
          </a:p>
          <a:p>
            <a:pPr lvl="1"/>
            <a:r>
              <a:rPr lang="en-US" dirty="0"/>
              <a:t>Working / discussion papers: NBER, CEPR</a:t>
            </a:r>
          </a:p>
          <a:p>
            <a:pPr lvl="1"/>
            <a:r>
              <a:rPr lang="el-GR" dirty="0"/>
              <a:t>Νομοθεσία</a:t>
            </a:r>
            <a:r>
              <a:rPr lang="en-US" dirty="0"/>
              <a:t>: </a:t>
            </a:r>
            <a:r>
              <a:rPr lang="el-GR" dirty="0"/>
              <a:t>ΝΟΜΟΣ</a:t>
            </a:r>
            <a:r>
              <a:rPr lang="en-US" dirty="0"/>
              <a:t>, Sakkoulas-online.gr</a:t>
            </a:r>
            <a:endParaRPr lang="el-GR" dirty="0"/>
          </a:p>
          <a:p>
            <a:pPr lvl="1"/>
            <a:r>
              <a:rPr lang="el-GR" dirty="0"/>
              <a:t>Φορολογικά</a:t>
            </a:r>
            <a:r>
              <a:rPr lang="en-US" dirty="0"/>
              <a:t>: IBFD, Tax Heaven, Fiorin.gr</a:t>
            </a:r>
          </a:p>
          <a:p>
            <a:pPr lvl="1"/>
            <a:r>
              <a:rPr lang="el-GR" dirty="0"/>
              <a:t>Ειδησεογραφικά πρακτορεία</a:t>
            </a:r>
            <a:r>
              <a:rPr lang="en-US" dirty="0"/>
              <a:t>: Bloomberg</a:t>
            </a:r>
          </a:p>
          <a:p>
            <a:pPr lvl="1"/>
            <a:r>
              <a:rPr lang="el-GR" dirty="0"/>
              <a:t>Ειδικά θέματα</a:t>
            </a:r>
            <a:r>
              <a:rPr lang="en-US" dirty="0"/>
              <a:t>: </a:t>
            </a:r>
            <a:r>
              <a:rPr lang="el-GR" dirty="0"/>
              <a:t>ναυτιλιακά </a:t>
            </a:r>
            <a:r>
              <a:rPr lang="en-US" dirty="0"/>
              <a:t>(Lloyd’s List Intelligence, IHS Markit), </a:t>
            </a:r>
            <a:r>
              <a:rPr lang="el-GR" dirty="0"/>
              <a:t>λογιστικά πρότυπα (</a:t>
            </a:r>
            <a:r>
              <a:rPr lang="en-US" dirty="0" err="1"/>
              <a:t>eIFRS</a:t>
            </a:r>
            <a:r>
              <a:rPr lang="en-US" dirty="0"/>
              <a:t>), </a:t>
            </a:r>
            <a:r>
              <a:rPr lang="el-GR" dirty="0"/>
              <a:t>εσωτερικός έλεγχος (</a:t>
            </a:r>
            <a:r>
              <a:rPr lang="en-US" dirty="0"/>
              <a:t>Knowledge Leader) 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Οι ηλεκτρονικές πηγές σήμερα</a:t>
            </a:r>
          </a:p>
        </p:txBody>
      </p:sp>
    </p:spTree>
    <p:extLst>
      <p:ext uri="{BB962C8B-B14F-4D97-AF65-F5344CB8AC3E}">
        <p14:creationId xmlns:p14="http://schemas.microsoft.com/office/powerpoint/2010/main" val="1796520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Βιβλιοθηκονομική</a:t>
            </a:r>
            <a:r>
              <a:rPr lang="el-GR" dirty="0"/>
              <a:t> οργάνωση των συλλογών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1928-1963</a:t>
            </a:r>
            <a:r>
              <a:rPr lang="en-US" dirty="0"/>
              <a:t>: </a:t>
            </a:r>
            <a:r>
              <a:rPr lang="el-GR" dirty="0"/>
              <a:t>τοπικό ταξινομικό σύστημα, αλφαριθμητικό, με βάση το ελληνικό αλφάβητο</a:t>
            </a:r>
          </a:p>
          <a:p>
            <a:r>
              <a:rPr lang="el-GR" dirty="0"/>
              <a:t>31-10-1963</a:t>
            </a:r>
            <a:r>
              <a:rPr lang="en-US" dirty="0"/>
              <a:t>:</a:t>
            </a:r>
            <a:r>
              <a:rPr lang="el-GR" dirty="0"/>
              <a:t> εισαγωγή του Δεκαδικού Συστήματος Ταξινόμησης </a:t>
            </a:r>
            <a:r>
              <a:rPr lang="en-US" dirty="0"/>
              <a:t>Dewey </a:t>
            </a:r>
            <a:r>
              <a:rPr lang="el-GR" dirty="0"/>
              <a:t>με</a:t>
            </a:r>
          </a:p>
          <a:p>
            <a:pPr lvl="1"/>
            <a:r>
              <a:rPr lang="el-GR" dirty="0" err="1"/>
              <a:t>Αναταξινόμηση</a:t>
            </a:r>
            <a:r>
              <a:rPr lang="el-GR" dirty="0"/>
              <a:t> βιβλίων</a:t>
            </a:r>
          </a:p>
          <a:p>
            <a:pPr lvl="1"/>
            <a:r>
              <a:rPr lang="el-GR" dirty="0"/>
              <a:t>Αναδιάταξη στα </a:t>
            </a:r>
            <a:r>
              <a:rPr lang="el-GR" dirty="0" err="1"/>
              <a:t>βιβλιοστάσια</a:t>
            </a:r>
            <a:endParaRPr lang="el-GR" dirty="0"/>
          </a:p>
          <a:p>
            <a:pPr lvl="1"/>
            <a:r>
              <a:rPr lang="el-GR" dirty="0"/>
              <a:t>Δημιουργία </a:t>
            </a:r>
            <a:r>
              <a:rPr lang="el-GR" dirty="0" err="1"/>
              <a:t>δελτιοκαταλόγων</a:t>
            </a:r>
            <a:endParaRPr lang="el-GR" dirty="0"/>
          </a:p>
          <a:p>
            <a:r>
              <a:rPr lang="el-GR" dirty="0"/>
              <a:t>Πρότυπα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Anglo-American Cataloging Rules</a:t>
            </a:r>
          </a:p>
          <a:p>
            <a:pPr lvl="1"/>
            <a:r>
              <a:rPr lang="en-US" dirty="0"/>
              <a:t>Library of Congress Subject Headings</a:t>
            </a:r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1928 έως σήμερα</a:t>
            </a:r>
          </a:p>
        </p:txBody>
      </p:sp>
    </p:spTree>
    <p:extLst>
      <p:ext uri="{BB962C8B-B14F-4D97-AF65-F5344CB8AC3E}">
        <p14:creationId xmlns:p14="http://schemas.microsoft.com/office/powerpoint/2010/main" val="1938126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Δελτιοκατάλογος</a:t>
            </a:r>
            <a:endParaRPr lang="el-GR" dirty="0"/>
          </a:p>
        </p:txBody>
      </p:sp>
      <p:pic>
        <p:nvPicPr>
          <p:cNvPr id="6" name="Content Placeholder 5" descr="A picture containing indoor, table, floor&#10;&#10;Description automatically generated">
            <a:extLst>
              <a:ext uri="{FF2B5EF4-FFF2-40B4-BE49-F238E27FC236}">
                <a16:creationId xmlns:a16="http://schemas.microsoft.com/office/drawing/2014/main" id="{48D3FAC7-45BE-4C89-B104-402E250CC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2478" y="775048"/>
            <a:ext cx="3735387" cy="30083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1963-1998</a:t>
            </a:r>
          </a:p>
        </p:txBody>
      </p:sp>
    </p:spTree>
    <p:extLst>
      <p:ext uri="{BB962C8B-B14F-4D97-AF65-F5344CB8AC3E}">
        <p14:creationId xmlns:p14="http://schemas.microsoft.com/office/powerpoint/2010/main" val="318292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Περίγραμμα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/>
              <a:t>Εισαγωγή</a:t>
            </a:r>
          </a:p>
          <a:p>
            <a:r>
              <a:rPr lang="el-GR" dirty="0"/>
              <a:t>Ιστορική αναδρομή</a:t>
            </a:r>
          </a:p>
          <a:p>
            <a:pPr lvl="1"/>
            <a:r>
              <a:rPr lang="el-GR" dirty="0"/>
              <a:t>Είδος βιβλιοθήκης, έναρξη λειτουργίας, αποστολή</a:t>
            </a:r>
          </a:p>
          <a:p>
            <a:r>
              <a:rPr lang="el-GR" dirty="0"/>
              <a:t>Περιγραφή</a:t>
            </a:r>
          </a:p>
          <a:p>
            <a:pPr lvl="1"/>
            <a:r>
              <a:rPr lang="el-GR" dirty="0"/>
              <a:t>Χώροι</a:t>
            </a:r>
          </a:p>
          <a:p>
            <a:pPr lvl="1"/>
            <a:r>
              <a:rPr lang="el-GR" dirty="0"/>
              <a:t>Διοικητική διάρθρωση</a:t>
            </a:r>
          </a:p>
          <a:p>
            <a:pPr lvl="1"/>
            <a:r>
              <a:rPr lang="el-GR" dirty="0"/>
              <a:t>Επιτροπή Βιβλιοθήκης</a:t>
            </a:r>
          </a:p>
          <a:p>
            <a:pPr lvl="1"/>
            <a:r>
              <a:rPr lang="el-GR" dirty="0"/>
              <a:t>Προσωπικό</a:t>
            </a:r>
          </a:p>
          <a:p>
            <a:r>
              <a:rPr lang="el-GR" dirty="0"/>
              <a:t>Συλλογές</a:t>
            </a:r>
          </a:p>
          <a:p>
            <a:r>
              <a:rPr lang="el-GR" dirty="0"/>
              <a:t>Υπηρεσίες προς το κοινό</a:t>
            </a:r>
          </a:p>
          <a:p>
            <a:r>
              <a:rPr lang="el-GR" dirty="0"/>
              <a:t>Συνεργασίες</a:t>
            </a:r>
          </a:p>
          <a:p>
            <a:pPr lvl="1"/>
            <a:r>
              <a:rPr lang="el-GR" dirty="0"/>
              <a:t>Εντός Ελλάδος</a:t>
            </a:r>
          </a:p>
          <a:p>
            <a:pPr lvl="1"/>
            <a:r>
              <a:rPr lang="el-GR" dirty="0"/>
              <a:t>Εκτός Ελλάδος</a:t>
            </a:r>
          </a:p>
          <a:p>
            <a:r>
              <a:rPr lang="el-GR" dirty="0"/>
              <a:t>Εκδοτική δραστηριότητα</a:t>
            </a:r>
          </a:p>
          <a:p>
            <a:r>
              <a:rPr lang="el-GR" dirty="0"/>
              <a:t>Τεχνολογικές εξελίξεις</a:t>
            </a:r>
          </a:p>
          <a:p>
            <a:r>
              <a:rPr lang="el-GR" dirty="0"/>
              <a:t>Η Βιβλιοθήκη σε αριθμούς</a:t>
            </a:r>
          </a:p>
          <a:p>
            <a:r>
              <a:rPr lang="el-GR" dirty="0"/>
              <a:t>Μελλοντικές επιδιώξεις</a:t>
            </a:r>
          </a:p>
          <a:p>
            <a:r>
              <a:rPr lang="el-GR" dirty="0"/>
              <a:t>Επίλογος</a:t>
            </a:r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6805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Βιβλιοθηκονομική</a:t>
            </a:r>
            <a:r>
              <a:rPr lang="el-GR" dirty="0"/>
              <a:t> οργάνωση των συλλογών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1997</a:t>
            </a:r>
            <a:r>
              <a:rPr lang="en-US" dirty="0"/>
              <a:t>:</a:t>
            </a:r>
            <a:r>
              <a:rPr lang="el-GR" dirty="0"/>
              <a:t> εγκατάσταση του </a:t>
            </a:r>
            <a:r>
              <a:rPr lang="en-US" dirty="0"/>
              <a:t>Advance by </a:t>
            </a:r>
            <a:r>
              <a:rPr lang="en-US" dirty="0" err="1"/>
              <a:t>Geac</a:t>
            </a:r>
            <a:r>
              <a:rPr lang="el-GR" dirty="0"/>
              <a:t>,</a:t>
            </a:r>
            <a:r>
              <a:rPr lang="en-US" dirty="0"/>
              <a:t> </a:t>
            </a:r>
            <a:r>
              <a:rPr lang="el-GR" dirty="0"/>
              <a:t>σύστημα αυτοματοποίησης της Βιβλιοθήκης</a:t>
            </a:r>
          </a:p>
          <a:p>
            <a:r>
              <a:rPr lang="el-GR" dirty="0"/>
              <a:t>2013</a:t>
            </a:r>
            <a:r>
              <a:rPr lang="en-US" dirty="0"/>
              <a:t>: </a:t>
            </a:r>
            <a:r>
              <a:rPr lang="el-GR" dirty="0"/>
              <a:t>εγκατάσταση του </a:t>
            </a:r>
            <a:r>
              <a:rPr lang="en-US" dirty="0"/>
              <a:t>Millennium by Innovative Interfaces Inc. (III)</a:t>
            </a:r>
          </a:p>
          <a:p>
            <a:r>
              <a:rPr lang="en-US" dirty="0"/>
              <a:t>2014:</a:t>
            </a:r>
            <a:r>
              <a:rPr lang="el-GR" dirty="0"/>
              <a:t> εγκατάσταση του </a:t>
            </a:r>
            <a:r>
              <a:rPr lang="en-US" dirty="0"/>
              <a:t>Sierra by III</a:t>
            </a:r>
            <a:r>
              <a:rPr lang="el-GR" dirty="0"/>
              <a:t>, ολοκληρωμένο σύστημα διαχείρισης λειτουργιών Βιβλιοθήκης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Συστήματα διαχείρισης των λειτουργιών της Βιβλιοθήκης</a:t>
            </a:r>
          </a:p>
        </p:txBody>
      </p:sp>
    </p:spTree>
    <p:extLst>
      <p:ext uri="{BB962C8B-B14F-4D97-AF65-F5344CB8AC3E}">
        <p14:creationId xmlns:p14="http://schemas.microsoft.com/office/powerpoint/2010/main" val="2357675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Υπηρεσίες προς το κοινό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Aft>
                <a:spcPts val="800"/>
              </a:spcAft>
            </a:pPr>
            <a:r>
              <a:rPr lang="el-GR" sz="1200" dirty="0"/>
              <a:t>Ως βιβλιοθήκη κεντρικής τράπεζας διαχειρίζεται μακροοικονομικά και στατιστικά δεδομένα μέσα από την πληθώρα έντυπων και ηλεκτρονικών πηγών</a:t>
            </a:r>
          </a:p>
          <a:p>
            <a:pPr marL="457200" indent="-457200">
              <a:spcAft>
                <a:spcPts val="800"/>
              </a:spcAft>
            </a:pPr>
            <a:r>
              <a:rPr lang="el-GR" sz="1200" dirty="0"/>
              <a:t>Υπηρεσίες καθοδήγησης και έρευνας στις πηγές </a:t>
            </a:r>
            <a:endParaRPr lang="en-US" sz="1200" dirty="0"/>
          </a:p>
          <a:p>
            <a:pPr marL="457200" indent="-457200">
              <a:spcAft>
                <a:spcPts val="800"/>
              </a:spcAft>
            </a:pPr>
            <a:r>
              <a:rPr lang="el-GR" sz="1200" dirty="0"/>
              <a:t>Δανειστική μόνο για το προσωπικό της Τράπεζας</a:t>
            </a:r>
          </a:p>
          <a:p>
            <a:pPr marL="457200" indent="-457200">
              <a:spcAft>
                <a:spcPts val="800"/>
              </a:spcAft>
            </a:pPr>
            <a:r>
              <a:rPr lang="el-GR" sz="1200" dirty="0"/>
              <a:t>Επιτόπιες και εξ αποστάσεως παραδοσιακές υπηρεσίες</a:t>
            </a:r>
          </a:p>
          <a:p>
            <a:pPr marL="457200" indent="-457200">
              <a:spcAft>
                <a:spcPts val="800"/>
              </a:spcAft>
            </a:pPr>
            <a:r>
              <a:rPr lang="el-GR" sz="1200" dirty="0"/>
              <a:t>Υποστήριξη της έρευνας</a:t>
            </a:r>
            <a:r>
              <a:rPr lang="en-US" sz="1200" dirty="0"/>
              <a:t>: </a:t>
            </a:r>
            <a:r>
              <a:rPr lang="el-GR" sz="1200" dirty="0"/>
              <a:t>κατά περίπτωση διεξαγωγή έρευνας για λογαριασμό του χρήστη</a:t>
            </a:r>
            <a:endParaRPr lang="en-US" sz="1200" dirty="0"/>
          </a:p>
          <a:p>
            <a:pPr marL="457200" indent="-457200">
              <a:spcAft>
                <a:spcPts val="800"/>
              </a:spcAft>
            </a:pPr>
            <a:r>
              <a:rPr lang="en-US" sz="1200" dirty="0"/>
              <a:t>Embedded library</a:t>
            </a:r>
            <a:r>
              <a:rPr lang="el-GR" sz="1200" dirty="0"/>
              <a:t> ως κέντρο πληροφόρησης και γνώσης</a:t>
            </a:r>
            <a:r>
              <a:rPr lang="en-US" sz="1200" dirty="0"/>
              <a:t>: </a:t>
            </a:r>
            <a:endParaRPr lang="el-GR" sz="1200" dirty="0"/>
          </a:p>
          <a:p>
            <a:pPr marL="857250" lvl="1" indent="-457200">
              <a:spcAft>
                <a:spcPts val="800"/>
              </a:spcAft>
            </a:pPr>
            <a:r>
              <a:rPr lang="el-GR" sz="800" dirty="0"/>
              <a:t>κεντρική διαχείριση εφημερίδων και βάσεων δεδομένων ως εργαλεία για την διεκπεραίωση των καθηκόντων του προσωπικού της Τράπεζας</a:t>
            </a:r>
          </a:p>
          <a:p>
            <a:pPr marL="857250" lvl="1" indent="-457200">
              <a:spcAft>
                <a:spcPts val="800"/>
              </a:spcAft>
            </a:pPr>
            <a:r>
              <a:rPr lang="el-GR" sz="800" dirty="0"/>
              <a:t>διαχείριση προμήθειας βιβλίων, συνδρομών περιοδικών και βάσεων δεδομένων κυρίως για την συλλογή της</a:t>
            </a:r>
          </a:p>
          <a:p>
            <a:pPr marL="857250" lvl="1" indent="-457200">
              <a:spcAft>
                <a:spcPts val="800"/>
              </a:spcAft>
            </a:pPr>
            <a:r>
              <a:rPr lang="el-GR" sz="800" dirty="0"/>
              <a:t>υλοποίηση αιτημάτων προσωπικού για αγορά βιβλίων, περιοδικών, βάσεων δεδομένων</a:t>
            </a:r>
          </a:p>
          <a:p>
            <a:pPr marL="457200" indent="-457200">
              <a:spcAft>
                <a:spcPts val="800"/>
              </a:spcAft>
            </a:pPr>
            <a:r>
              <a:rPr lang="el-GR" sz="1200" dirty="0"/>
              <a:t>Βιβλιοθηκονόμος</a:t>
            </a:r>
            <a:r>
              <a:rPr lang="en-US" sz="1200" dirty="0"/>
              <a:t>: research assistant, data librarian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Εσωτερικό κοινό</a:t>
            </a:r>
          </a:p>
        </p:txBody>
      </p:sp>
    </p:spTree>
    <p:extLst>
      <p:ext uri="{BB962C8B-B14F-4D97-AF65-F5344CB8AC3E}">
        <p14:creationId xmlns:p14="http://schemas.microsoft.com/office/powerpoint/2010/main" val="33618039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Υπηρεσίες προς το κοινό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-457200">
              <a:spcAft>
                <a:spcPts val="800"/>
              </a:spcAft>
            </a:pPr>
            <a:r>
              <a:rPr lang="el-GR" i="1" dirty="0"/>
              <a:t>«Επειδή δε είναι η μοναδική εις το είδος της Βιβλιοθήκη εις την Ελλάδα χρησιμοποιείται και υπό των Δημοσίων Οργανισμών, Εταιριών, Καθηγητών Πανεπιστημίων και σπουδαστών»</a:t>
            </a:r>
            <a:r>
              <a:rPr lang="en-US" i="1" dirty="0"/>
              <a:t>:</a:t>
            </a:r>
            <a:r>
              <a:rPr lang="el-GR" i="1" dirty="0"/>
              <a:t> </a:t>
            </a:r>
            <a:r>
              <a:rPr lang="el-GR" dirty="0"/>
              <a:t>Έλλη </a:t>
            </a:r>
            <a:r>
              <a:rPr lang="el-GR" dirty="0" err="1"/>
              <a:t>Μαρσέλλου</a:t>
            </a:r>
            <a:r>
              <a:rPr lang="el-GR" dirty="0"/>
              <a:t>, βιβλιοθηκονόμος</a:t>
            </a:r>
            <a:r>
              <a:rPr lang="en-US" dirty="0"/>
              <a:t>, </a:t>
            </a:r>
            <a:r>
              <a:rPr lang="el-GR" dirty="0"/>
              <a:t>προϊσταμένη, 1971</a:t>
            </a:r>
          </a:p>
          <a:p>
            <a:pPr marL="457200" indent="-457200">
              <a:spcAft>
                <a:spcPts val="800"/>
              </a:spcAft>
            </a:pPr>
            <a:r>
              <a:rPr lang="el-GR" dirty="0"/>
              <a:t>Η Βιβλιοθήκη εξυπηρετεί και το εξωτερικό</a:t>
            </a:r>
            <a:r>
              <a:rPr lang="en-US" dirty="0"/>
              <a:t> </a:t>
            </a:r>
            <a:r>
              <a:rPr lang="el-GR" dirty="0"/>
              <a:t>κοινό, από τον απλό πολίτη μέχρι τον ακαδημαϊκό, φοιτητή, ερευνητή, τον δημόσιο και τον ιδιωτικό φορέα</a:t>
            </a:r>
          </a:p>
          <a:p>
            <a:pPr marL="457200" indent="-457200">
              <a:spcAft>
                <a:spcPts val="800"/>
              </a:spcAft>
            </a:pPr>
            <a:r>
              <a:rPr lang="el-GR" dirty="0"/>
              <a:t>Επιτόπιες και εξ αποστάσεως παραδοσιακές υπηρεσίες</a:t>
            </a:r>
            <a:r>
              <a:rPr lang="en-US" dirty="0"/>
              <a:t>: </a:t>
            </a:r>
            <a:r>
              <a:rPr lang="el-GR" dirty="0"/>
              <a:t>άρθρα με </a:t>
            </a:r>
            <a:r>
              <a:rPr lang="en-US" dirty="0"/>
              <a:t>email,</a:t>
            </a:r>
            <a:r>
              <a:rPr lang="el-GR" dirty="0"/>
              <a:t> σάρωση σελίδων, φωτοτυπίες</a:t>
            </a:r>
          </a:p>
          <a:p>
            <a:pPr marL="457200" indent="-457200">
              <a:spcAft>
                <a:spcPts val="800"/>
              </a:spcAft>
            </a:pPr>
            <a:r>
              <a:rPr lang="el-GR" dirty="0"/>
              <a:t>Υπηρεσίες καθοδήγησης και έρευνας στις πηγές</a:t>
            </a:r>
          </a:p>
          <a:p>
            <a:pPr marL="457200" indent="-457200">
              <a:spcAft>
                <a:spcPts val="800"/>
              </a:spcAft>
            </a:pPr>
            <a:r>
              <a:rPr lang="el-GR" dirty="0"/>
              <a:t>Υποστήριξη της έρευνας</a:t>
            </a:r>
            <a:r>
              <a:rPr lang="en-US" dirty="0"/>
              <a:t>: </a:t>
            </a:r>
            <a:r>
              <a:rPr lang="el-GR" dirty="0"/>
              <a:t>κατά περίπτωση διεξαγωγή έρευνας για λογαριασμό του χρήστη</a:t>
            </a:r>
            <a:endParaRPr lang="en-US" dirty="0"/>
          </a:p>
          <a:p>
            <a:pPr marL="457200" indent="-457200">
              <a:spcAft>
                <a:spcPts val="800"/>
              </a:spcAft>
            </a:pPr>
            <a:r>
              <a:rPr lang="el-GR" dirty="0"/>
              <a:t>Υπηρεσίες </a:t>
            </a:r>
            <a:r>
              <a:rPr lang="el-GR" dirty="0" err="1"/>
              <a:t>διαδανεισμού</a:t>
            </a:r>
            <a:r>
              <a:rPr lang="el-GR" dirty="0"/>
              <a:t> μεταξύ βιβλιοθηκών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Εξωτερικό κοινό</a:t>
            </a:r>
          </a:p>
        </p:txBody>
      </p:sp>
    </p:spTree>
    <p:extLst>
      <p:ext uri="{BB962C8B-B14F-4D97-AF65-F5344CB8AC3E}">
        <p14:creationId xmlns:p14="http://schemas.microsoft.com/office/powerpoint/2010/main" val="21643831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Εκδοτική δραστηριότητα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i="1" dirty="0"/>
              <a:t>Βιβλιογραφικό δελτίο</a:t>
            </a:r>
            <a:r>
              <a:rPr lang="en-US" i="1" dirty="0"/>
              <a:t>:</a:t>
            </a:r>
            <a:r>
              <a:rPr lang="el-GR" i="1" dirty="0"/>
              <a:t> </a:t>
            </a:r>
            <a:r>
              <a:rPr lang="el-GR" dirty="0"/>
              <a:t>από το 1939 σε έντυπη μορφή και από το 2010 </a:t>
            </a:r>
            <a:r>
              <a:rPr lang="en-US" dirty="0"/>
              <a:t>online</a:t>
            </a:r>
          </a:p>
          <a:p>
            <a:r>
              <a:rPr lang="el-GR" i="1" dirty="0"/>
              <a:t>Βιβλιογραφία</a:t>
            </a:r>
            <a:r>
              <a:rPr lang="en-US" i="1" dirty="0"/>
              <a:t>:</a:t>
            </a:r>
            <a:r>
              <a:rPr lang="el-GR" i="1" dirty="0"/>
              <a:t> </a:t>
            </a:r>
            <a:r>
              <a:rPr lang="el-GR" dirty="0"/>
              <a:t>2010-  (49 τεύχη)</a:t>
            </a:r>
          </a:p>
          <a:p>
            <a:pPr lvl="1"/>
            <a:r>
              <a:rPr lang="el-GR" sz="2200" dirty="0"/>
              <a:t>Κάθε τεύχος, ένα οικονομικό θέμα</a:t>
            </a:r>
          </a:p>
          <a:p>
            <a:pPr marL="457200" lvl="1" indent="0">
              <a:buNone/>
            </a:pPr>
            <a:r>
              <a:rPr lang="el-GR" sz="2200" dirty="0"/>
              <a:t>με υλικό από την συλλογή της Βιβλιοθήκης, </a:t>
            </a:r>
          </a:p>
          <a:p>
            <a:pPr marL="457200" lvl="1" indent="0">
              <a:buNone/>
            </a:pPr>
            <a:r>
              <a:rPr lang="el-GR" sz="2200" dirty="0"/>
              <a:t>π.χ. </a:t>
            </a:r>
            <a:r>
              <a:rPr lang="el-GR" sz="2200" dirty="0" err="1"/>
              <a:t>τεύχ</a:t>
            </a:r>
            <a:r>
              <a:rPr lang="el-GR" sz="2200" dirty="0"/>
              <a:t>. 49 </a:t>
            </a:r>
            <a:r>
              <a:rPr lang="el-GR" sz="2200" i="1" dirty="0"/>
              <a:t>Οικονομία του Μεσοπολέμου</a:t>
            </a:r>
          </a:p>
          <a:p>
            <a:pPr lvl="1"/>
            <a:r>
              <a:rPr lang="el-GR" sz="2200" dirty="0"/>
              <a:t>Υπηρεσία προστιθέμενης αξίας,</a:t>
            </a:r>
          </a:p>
          <a:p>
            <a:pPr marL="457200" lvl="1" indent="0">
              <a:buNone/>
            </a:pPr>
            <a:r>
              <a:rPr lang="el-GR" sz="2200" dirty="0"/>
              <a:t>έτοιμη πηγή αναφοράς για τον </a:t>
            </a:r>
          </a:p>
          <a:p>
            <a:pPr marL="457200" lvl="1" indent="0">
              <a:buNone/>
            </a:pPr>
            <a:r>
              <a:rPr lang="el-GR" sz="2200" dirty="0"/>
              <a:t>ενδιαφερόμενο για το εκάστοτε</a:t>
            </a:r>
          </a:p>
          <a:p>
            <a:pPr marL="457200" lvl="1" indent="0">
              <a:buNone/>
            </a:pPr>
            <a:r>
              <a:rPr lang="el-GR" sz="2200" dirty="0"/>
              <a:t>θέμα της </a:t>
            </a:r>
            <a:r>
              <a:rPr lang="el-GR" sz="2200" i="1" dirty="0"/>
              <a:t>Βιβλιογραφίας</a:t>
            </a:r>
          </a:p>
          <a:p>
            <a:r>
              <a:rPr lang="el-GR" i="1" dirty="0"/>
              <a:t>Ετήσια έκθεση δραστηριοτήτων</a:t>
            </a:r>
            <a:r>
              <a:rPr lang="en-US" i="1" dirty="0"/>
              <a:t>:</a:t>
            </a:r>
            <a:endParaRPr lang="el-GR" i="1" dirty="0"/>
          </a:p>
          <a:p>
            <a:pPr lvl="1"/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έκδοση 2009</a:t>
            </a:r>
            <a:r>
              <a:rPr lang="en-US" dirty="0"/>
              <a:t>-</a:t>
            </a:r>
          </a:p>
          <a:p>
            <a:r>
              <a:rPr lang="el-GR" i="1" dirty="0"/>
              <a:t>Ενημερωτικό δελτίο της Βιβλιοθήκης</a:t>
            </a:r>
            <a:r>
              <a:rPr lang="en-US" i="1" dirty="0"/>
              <a:t>: </a:t>
            </a:r>
            <a:r>
              <a:rPr lang="el-GR" dirty="0"/>
              <a:t>τα νέα της Βιβλιοθήκης για το προσωπικό της Τράπεζας (</a:t>
            </a:r>
            <a:r>
              <a:rPr lang="en-US" dirty="0"/>
              <a:t>email)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e-</a:t>
            </a:r>
            <a:r>
              <a:rPr lang="el-GR" dirty="0"/>
              <a:t>εκδόσεις</a:t>
            </a:r>
            <a:r>
              <a:rPr lang="en-US" dirty="0"/>
              <a:t> </a:t>
            </a:r>
            <a:r>
              <a:rPr lang="el-GR" dirty="0"/>
              <a:t>στην σχετική ιστοσελίδα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https://www.bankofgreece.gr/Pages/el/Bank/Library/news.aspx</a:t>
            </a:r>
            <a:r>
              <a:rPr lang="en-US" dirty="0"/>
              <a:t> </a:t>
            </a:r>
            <a:endParaRPr lang="el-GR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498153"/>
              </p:ext>
            </p:extLst>
          </p:nvPr>
        </p:nvGraphicFramePr>
        <p:xfrm>
          <a:off x="7092280" y="1131590"/>
          <a:ext cx="1512168" cy="2139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4" imgW="5667119" imgH="8019915" progId="AcroExch.Document.11">
                  <p:embed/>
                </p:oleObj>
              </mc:Choice>
              <mc:Fallback>
                <p:oleObj name="Acrobat Document" r:id="rId4" imgW="5667119" imgH="801991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92280" y="1131590"/>
                        <a:ext cx="1512168" cy="2139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06004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Τεχνολογικές εξελίξεις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1974</a:t>
            </a:r>
            <a:r>
              <a:rPr lang="en-US" dirty="0"/>
              <a:t>: </a:t>
            </a:r>
            <a:r>
              <a:rPr lang="el-GR" dirty="0"/>
              <a:t>πρώτο μηχάνημα ανάγνωσης </a:t>
            </a:r>
            <a:r>
              <a:rPr lang="en-US" dirty="0"/>
              <a:t>microfilms / microfiches Kodak</a:t>
            </a:r>
            <a:endParaRPr lang="el-GR" dirty="0"/>
          </a:p>
          <a:p>
            <a:r>
              <a:rPr lang="en-US" dirty="0"/>
              <a:t>1989:</a:t>
            </a:r>
            <a:r>
              <a:rPr lang="el-GR" dirty="0"/>
              <a:t> Η/Υ στην Βιβλιοθήκη</a:t>
            </a:r>
          </a:p>
          <a:p>
            <a:r>
              <a:rPr lang="el-GR" dirty="0"/>
              <a:t>1994</a:t>
            </a:r>
            <a:r>
              <a:rPr lang="en-US" dirty="0"/>
              <a:t>: </a:t>
            </a:r>
            <a:r>
              <a:rPr lang="el-GR" dirty="0"/>
              <a:t>γραμμή </a:t>
            </a:r>
            <a:r>
              <a:rPr lang="en-US" dirty="0"/>
              <a:t>Internet </a:t>
            </a:r>
            <a:r>
              <a:rPr lang="el-GR" dirty="0"/>
              <a:t>και διεύθυνση </a:t>
            </a:r>
            <a:r>
              <a:rPr lang="en-US" dirty="0"/>
              <a:t>email</a:t>
            </a:r>
            <a:endParaRPr lang="el-GR" dirty="0"/>
          </a:p>
          <a:p>
            <a:r>
              <a:rPr lang="el-GR" dirty="0"/>
              <a:t>1994</a:t>
            </a:r>
            <a:r>
              <a:rPr lang="en-US" dirty="0"/>
              <a:t>: </a:t>
            </a:r>
            <a:r>
              <a:rPr lang="el-GR" dirty="0"/>
              <a:t>πρώτο </a:t>
            </a:r>
            <a:r>
              <a:rPr lang="en-US" dirty="0"/>
              <a:t>CD-Drive</a:t>
            </a:r>
            <a:endParaRPr lang="el-GR" dirty="0"/>
          </a:p>
          <a:p>
            <a:r>
              <a:rPr lang="el-GR" dirty="0"/>
              <a:t>1997</a:t>
            </a:r>
            <a:r>
              <a:rPr lang="en-US" dirty="0"/>
              <a:t>:</a:t>
            </a:r>
            <a:r>
              <a:rPr lang="el-GR" dirty="0"/>
              <a:t> πρώτος </a:t>
            </a:r>
            <a:r>
              <a:rPr lang="en-US" dirty="0"/>
              <a:t>CD-Server</a:t>
            </a:r>
          </a:p>
          <a:p>
            <a:r>
              <a:rPr lang="el-GR" dirty="0"/>
              <a:t>199</a:t>
            </a:r>
            <a:r>
              <a:rPr lang="en-US" dirty="0"/>
              <a:t>9: </a:t>
            </a:r>
            <a:r>
              <a:rPr lang="el-GR" dirty="0"/>
              <a:t>σύστημα </a:t>
            </a:r>
            <a:r>
              <a:rPr lang="en-US" dirty="0"/>
              <a:t>CD-Tower</a:t>
            </a:r>
            <a:endParaRPr lang="el-GR" dirty="0"/>
          </a:p>
          <a:p>
            <a:r>
              <a:rPr lang="el-GR" dirty="0"/>
              <a:t>2012</a:t>
            </a:r>
            <a:r>
              <a:rPr lang="en-US" dirty="0"/>
              <a:t>: </a:t>
            </a:r>
            <a:r>
              <a:rPr lang="el-GR" dirty="0"/>
              <a:t>μηχάνημα σάρωσης βιβλίων και εγγράφων </a:t>
            </a:r>
            <a:r>
              <a:rPr lang="en-US" dirty="0"/>
              <a:t>Zeta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Εξοπλισμός</a:t>
            </a:r>
            <a:r>
              <a:rPr lang="en-US" dirty="0"/>
              <a:t>: </a:t>
            </a:r>
            <a:r>
              <a:rPr lang="el-GR" dirty="0" err="1"/>
              <a:t>χρονοπορεία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7860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Τεχνολογικές εξελίξεις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2000</a:t>
            </a:r>
            <a:r>
              <a:rPr lang="en-US" dirty="0"/>
              <a:t>: </a:t>
            </a:r>
            <a:r>
              <a:rPr lang="el-GR" dirty="0"/>
              <a:t>σύστημα προστασίας κατά της κλοπής 3Μ με μαγνητικές πύλες και ταινίες</a:t>
            </a:r>
          </a:p>
          <a:p>
            <a:r>
              <a:rPr lang="el-GR" dirty="0"/>
              <a:t>2017</a:t>
            </a:r>
            <a:r>
              <a:rPr lang="en-US" dirty="0"/>
              <a:t>: RFID (Radio Frequency Identification)</a:t>
            </a:r>
            <a:r>
              <a:rPr lang="el-GR" dirty="0"/>
              <a:t> για δανεισμό, αντικλεπτικό, απογραφή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Εξοπλισμός</a:t>
            </a:r>
          </a:p>
        </p:txBody>
      </p:sp>
    </p:spTree>
    <p:extLst>
      <p:ext uri="{BB962C8B-B14F-4D97-AF65-F5344CB8AC3E}">
        <p14:creationId xmlns:p14="http://schemas.microsoft.com/office/powerpoint/2010/main" val="12557148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RFID tag</a:t>
            </a:r>
            <a:endParaRPr lang="el-GR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9689B4F-26D7-43EA-9D65-6736C2FC5B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0" b="1279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4348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Τεχνολογικές εξελίξεις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1999</a:t>
            </a:r>
            <a:r>
              <a:rPr lang="en-US" dirty="0"/>
              <a:t>: </a:t>
            </a:r>
            <a:r>
              <a:rPr lang="el-GR" dirty="0"/>
              <a:t>περιοδικά </a:t>
            </a:r>
            <a:r>
              <a:rPr lang="en-US" dirty="0"/>
              <a:t>free online with print</a:t>
            </a:r>
          </a:p>
          <a:p>
            <a:r>
              <a:rPr lang="en-US" dirty="0"/>
              <a:t>2003: </a:t>
            </a:r>
            <a:r>
              <a:rPr lang="en-US" dirty="0" err="1"/>
              <a:t>SwetsWise</a:t>
            </a:r>
            <a:r>
              <a:rPr lang="en-US" dirty="0"/>
              <a:t> online content, </a:t>
            </a:r>
            <a:r>
              <a:rPr lang="el-GR" dirty="0"/>
              <a:t>πλατφόρμα </a:t>
            </a:r>
            <a:r>
              <a:rPr lang="el-GR" dirty="0" err="1"/>
              <a:t>ηλ</a:t>
            </a:r>
            <a:r>
              <a:rPr lang="el-GR" dirty="0"/>
              <a:t>. περιοδικών με συνδρομή στο έντυπο</a:t>
            </a:r>
          </a:p>
          <a:p>
            <a:r>
              <a:rPr lang="el-GR" dirty="0"/>
              <a:t>2009</a:t>
            </a:r>
            <a:r>
              <a:rPr lang="en-US" dirty="0"/>
              <a:t>: </a:t>
            </a:r>
            <a:r>
              <a:rPr lang="en-US" dirty="0" err="1"/>
              <a:t>PressDisplay</a:t>
            </a:r>
            <a:r>
              <a:rPr lang="en-US" dirty="0"/>
              <a:t> </a:t>
            </a:r>
            <a:r>
              <a:rPr lang="el-GR" dirty="0"/>
              <a:t>για ηλεκτρονικές εφημερίδες</a:t>
            </a:r>
            <a:r>
              <a:rPr lang="en-US" dirty="0"/>
              <a:t> (</a:t>
            </a:r>
            <a:r>
              <a:rPr lang="el-GR" dirty="0"/>
              <a:t>σήμερα </a:t>
            </a:r>
            <a:r>
              <a:rPr lang="en-US" dirty="0" err="1"/>
              <a:t>PressReader</a:t>
            </a:r>
            <a:r>
              <a:rPr lang="el-GR" dirty="0"/>
              <a:t> με </a:t>
            </a:r>
            <a:r>
              <a:rPr lang="en-US" dirty="0"/>
              <a:t>7.700</a:t>
            </a:r>
            <a:r>
              <a:rPr lang="el-GR" dirty="0"/>
              <a:t> τίτλους</a:t>
            </a:r>
            <a:r>
              <a:rPr lang="en-US" dirty="0"/>
              <a:t>)</a:t>
            </a:r>
          </a:p>
          <a:p>
            <a:r>
              <a:rPr lang="en-US" dirty="0"/>
              <a:t>2009: </a:t>
            </a:r>
            <a:r>
              <a:rPr lang="en-US" dirty="0" err="1"/>
              <a:t>Datastream</a:t>
            </a:r>
            <a:r>
              <a:rPr lang="en-US" dirty="0"/>
              <a:t> by TR </a:t>
            </a:r>
            <a:r>
              <a:rPr lang="el-GR" dirty="0"/>
              <a:t>και </a:t>
            </a:r>
            <a:r>
              <a:rPr lang="en-US" dirty="0"/>
              <a:t>Bank Focus by </a:t>
            </a:r>
            <a:r>
              <a:rPr lang="en-US" dirty="0" err="1"/>
              <a:t>BvD</a:t>
            </a:r>
            <a:r>
              <a:rPr lang="el-GR" dirty="0"/>
              <a:t>, μακροοικονομικά δεδομένα</a:t>
            </a:r>
          </a:p>
          <a:p>
            <a:r>
              <a:rPr lang="el-GR" dirty="0"/>
              <a:t>2013</a:t>
            </a:r>
            <a:r>
              <a:rPr lang="en-US" dirty="0"/>
              <a:t>: Ebrary (</a:t>
            </a:r>
            <a:r>
              <a:rPr lang="el-GR" dirty="0"/>
              <a:t>σήμερα </a:t>
            </a:r>
            <a:r>
              <a:rPr lang="en-US" dirty="0" err="1"/>
              <a:t>Ebook</a:t>
            </a:r>
            <a:r>
              <a:rPr lang="en-US" dirty="0"/>
              <a:t> Central)</a:t>
            </a:r>
            <a:r>
              <a:rPr lang="el-GR" dirty="0"/>
              <a:t>, ηλεκτρονικά βιβλία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Επιπτώσεις στις συλλογές</a:t>
            </a:r>
            <a:r>
              <a:rPr lang="en-US" dirty="0"/>
              <a:t>: </a:t>
            </a:r>
            <a:r>
              <a:rPr lang="el-GR" dirty="0"/>
              <a:t>πρόσβαση όχι κατοχή (</a:t>
            </a:r>
            <a:r>
              <a:rPr lang="en-US" dirty="0"/>
              <a:t>access not ownership)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6848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8818" y="215017"/>
            <a:ext cx="5111749" cy="3735113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1968</a:t>
            </a:r>
            <a:r>
              <a:rPr lang="en-US" dirty="0"/>
              <a:t>: </a:t>
            </a:r>
            <a:r>
              <a:rPr lang="el-GR" dirty="0"/>
              <a:t>συμμετοχή στον Ενιαίο Κατάλογο Περιοδικών (72 βιβλιοθήκες)</a:t>
            </a:r>
          </a:p>
          <a:p>
            <a:r>
              <a:rPr lang="el-GR" dirty="0"/>
              <a:t>1994</a:t>
            </a:r>
            <a:r>
              <a:rPr lang="en-US" dirty="0"/>
              <a:t>: </a:t>
            </a:r>
            <a:r>
              <a:rPr lang="el-GR" dirty="0"/>
              <a:t>μέλος του Εθνικού Συλλογικού Καταλόγου Επιστημονικών</a:t>
            </a:r>
          </a:p>
          <a:p>
            <a:pPr marL="0" indent="0">
              <a:buNone/>
            </a:pPr>
            <a:r>
              <a:rPr lang="el-GR" dirty="0"/>
              <a:t>     Περιοδικών του Ε.Κ.Τ.</a:t>
            </a:r>
          </a:p>
          <a:p>
            <a:r>
              <a:rPr lang="el-GR" dirty="0"/>
              <a:t>2008</a:t>
            </a:r>
            <a:r>
              <a:rPr lang="en-US" dirty="0"/>
              <a:t>: </a:t>
            </a:r>
            <a:r>
              <a:rPr lang="el-GR" dirty="0"/>
              <a:t>μέλος του Συλλογικού Καταλόγου Ελληνικών Ακαδημαϊκών Βιβλιοθηκών</a:t>
            </a:r>
          </a:p>
          <a:p>
            <a:r>
              <a:rPr lang="el-GR" dirty="0"/>
              <a:t>2012</a:t>
            </a:r>
            <a:r>
              <a:rPr lang="en-US" dirty="0"/>
              <a:t>: </a:t>
            </a:r>
            <a:r>
              <a:rPr lang="el-GR" dirty="0"/>
              <a:t>ιδρυτικό μέλος του </a:t>
            </a:r>
          </a:p>
          <a:p>
            <a:pPr marL="400050" lvl="1" indent="0">
              <a:buNone/>
            </a:pPr>
            <a:r>
              <a:rPr lang="el-GR" dirty="0"/>
              <a:t>Δικτύου Οικονομικών</a:t>
            </a:r>
            <a:r>
              <a:rPr lang="en-US" dirty="0"/>
              <a:t> </a:t>
            </a:r>
          </a:p>
          <a:p>
            <a:pPr marL="400050" lvl="1" indent="0">
              <a:buNone/>
            </a:pPr>
            <a:r>
              <a:rPr lang="el-GR" dirty="0"/>
              <a:t>Βιβλιοθηκών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Συνεργασίες</a:t>
            </a:r>
          </a:p>
        </p:txBody>
      </p:sp>
      <p:pic>
        <p:nvPicPr>
          <p:cNvPr id="1028" name="Picture 4" descr="EKT">
            <a:extLst>
              <a:ext uri="{FF2B5EF4-FFF2-40B4-BE49-F238E27FC236}">
                <a16:creationId xmlns:a16="http://schemas.microsoft.com/office/drawing/2014/main" id="{E555F2D5-FB7A-414C-973D-BA6813DE4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237" y="915566"/>
            <a:ext cx="153352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Εντός Ελλάδος</a:t>
            </a:r>
          </a:p>
        </p:txBody>
      </p:sp>
      <p:pic>
        <p:nvPicPr>
          <p:cNvPr id="1030" name="Picture 6" descr="logo">
            <a:extLst>
              <a:ext uri="{FF2B5EF4-FFF2-40B4-BE49-F238E27FC236}">
                <a16:creationId xmlns:a16="http://schemas.microsoft.com/office/drawing/2014/main" id="{C5DFBB1B-87C3-46C5-82B5-4CC40AD15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31790"/>
            <a:ext cx="1728192" cy="7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289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Συνεργασίες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2850" y="440999"/>
            <a:ext cx="5111749" cy="3735113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1993</a:t>
            </a:r>
            <a:r>
              <a:rPr lang="en-US" dirty="0"/>
              <a:t>: </a:t>
            </a:r>
            <a:r>
              <a:rPr lang="el-GR" dirty="0"/>
              <a:t>μέλος της</a:t>
            </a:r>
            <a:r>
              <a:rPr lang="en-US" dirty="0"/>
              <a:t> IFLA</a:t>
            </a:r>
            <a:r>
              <a:rPr lang="el-GR" dirty="0"/>
              <a:t> (</a:t>
            </a:r>
            <a:r>
              <a:rPr lang="en-US" dirty="0"/>
              <a:t>International Federation of Library Associations and Institutions) </a:t>
            </a:r>
          </a:p>
          <a:p>
            <a:r>
              <a:rPr lang="en-US" dirty="0"/>
              <a:t>2003: </a:t>
            </a:r>
            <a:r>
              <a:rPr lang="el-GR" dirty="0"/>
              <a:t>ιδρυτικό μέλος του </a:t>
            </a:r>
            <a:r>
              <a:rPr lang="en-US" dirty="0"/>
              <a:t>Central Bank Librarians’ Group</a:t>
            </a:r>
          </a:p>
          <a:p>
            <a:r>
              <a:rPr lang="en-US" dirty="0"/>
              <a:t>2010: </a:t>
            </a:r>
            <a:r>
              <a:rPr lang="el-GR" dirty="0"/>
              <a:t>μέλος στο </a:t>
            </a:r>
            <a:r>
              <a:rPr lang="en-US" dirty="0"/>
              <a:t>ESCB Information Management Network</a:t>
            </a:r>
          </a:p>
          <a:p>
            <a:r>
              <a:rPr lang="en-US" dirty="0"/>
              <a:t>2017: </a:t>
            </a:r>
            <a:r>
              <a:rPr lang="el-GR" dirty="0"/>
              <a:t>μέλος </a:t>
            </a:r>
            <a:r>
              <a:rPr lang="en-US" dirty="0"/>
              <a:t>Expert Group </a:t>
            </a:r>
            <a:r>
              <a:rPr lang="el-GR" dirty="0"/>
              <a:t>σε κοινές προμήθειες του </a:t>
            </a:r>
            <a:r>
              <a:rPr lang="en-US" dirty="0"/>
              <a:t>EPCO (European Procurement Coordination Office)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Εκτός Ελλάδος</a:t>
            </a:r>
          </a:p>
        </p:txBody>
      </p:sp>
      <p:pic>
        <p:nvPicPr>
          <p:cNvPr id="2050" name="Picture 2" descr="IFLA">
            <a:extLst>
              <a:ext uri="{FF2B5EF4-FFF2-40B4-BE49-F238E27FC236}">
                <a16:creationId xmlns:a16="http://schemas.microsoft.com/office/drawing/2014/main" id="{77F4171D-01AF-4C98-8862-E229F2FD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771550"/>
            <a:ext cx="8477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0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.">
            <a:extLst>
              <a:ext uri="{FF2B5EF4-FFF2-40B4-BE49-F238E27FC236}">
                <a16:creationId xmlns:a16="http://schemas.microsoft.com/office/drawing/2014/main" id="{A0A40D8C-5E9C-4299-947B-56C17EE20A3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96890"/>
            <a:ext cx="2261062" cy="3555451"/>
          </a:xfrm>
          <a:prstGeom prst="rect">
            <a:avLst/>
          </a:prstGeom>
        </p:spPr>
      </p:pic>
      <p:pic>
        <p:nvPicPr>
          <p:cNvPr id="5" name="Picture 4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E3F795BA-D3A9-4B4F-AC89-EB0F93B95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11142"/>
            <a:ext cx="2448272" cy="3555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B2DF8-03DC-43AE-9F97-42450AF5F17F}"/>
              </a:ext>
            </a:extLst>
          </p:cNvPr>
          <p:cNvSpPr txBox="1"/>
          <p:nvPr/>
        </p:nvSpPr>
        <p:spPr>
          <a:xfrm>
            <a:off x="683568" y="285978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Αρχιτεκτονική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494BD-82A2-4E28-A0C3-539F4EE079A6}"/>
              </a:ext>
            </a:extLst>
          </p:cNvPr>
          <p:cNvSpPr txBox="1"/>
          <p:nvPr/>
        </p:nvSpPr>
        <p:spPr>
          <a:xfrm>
            <a:off x="683568" y="365187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Αρχιτέκτονες του ΚΚ της </a:t>
            </a:r>
            <a:r>
              <a:rPr lang="el-GR" sz="1400" dirty="0" err="1"/>
              <a:t>ΤτΕ</a:t>
            </a:r>
            <a:r>
              <a:rPr lang="en-US" sz="1400" dirty="0"/>
              <a:t>: K</a:t>
            </a:r>
            <a:r>
              <a:rPr lang="el-GR" sz="1400" dirty="0"/>
              <a:t>. Παπαδάκης</a:t>
            </a:r>
            <a:r>
              <a:rPr lang="en-US" sz="1400" dirty="0"/>
              <a:t> </a:t>
            </a:r>
            <a:r>
              <a:rPr lang="el-GR" sz="1400" dirty="0"/>
              <a:t>και Ν. </a:t>
            </a:r>
            <a:r>
              <a:rPr lang="el-GR" sz="1400" dirty="0" err="1"/>
              <a:t>Ζουμπουλίδης</a:t>
            </a:r>
            <a:r>
              <a:rPr lang="en-US" sz="1400" dirty="0"/>
              <a:t>. </a:t>
            </a:r>
            <a:r>
              <a:rPr lang="el-GR" sz="1400" dirty="0"/>
              <a:t>Αναγνωστήριο</a:t>
            </a:r>
            <a:r>
              <a:rPr lang="en-US" sz="1400" dirty="0"/>
              <a:t>: </a:t>
            </a:r>
            <a:r>
              <a:rPr lang="el-GR" sz="1400" dirty="0"/>
              <a:t>5 μ. ύψος, 236 τ.μ.</a:t>
            </a:r>
            <a:r>
              <a:rPr lang="en-US" sz="1400" dirty="0"/>
              <a:t>, </a:t>
            </a:r>
            <a:r>
              <a:rPr lang="el-GR" sz="1400" dirty="0"/>
              <a:t>αρχιτεκτονικά στοιχεία</a:t>
            </a:r>
          </a:p>
        </p:txBody>
      </p:sp>
    </p:spTree>
    <p:extLst>
      <p:ext uri="{BB962C8B-B14F-4D97-AF65-F5344CB8AC3E}">
        <p14:creationId xmlns:p14="http://schemas.microsoft.com/office/powerpoint/2010/main" val="1211664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Βιβλιοθήκη σε αριθμούς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Έκταση 1.231 τ.μ.</a:t>
            </a:r>
          </a:p>
          <a:p>
            <a:r>
              <a:rPr lang="el-GR" dirty="0"/>
              <a:t>8.309 τρέχοντα μέτρα ραφιών</a:t>
            </a:r>
          </a:p>
          <a:p>
            <a:r>
              <a:rPr lang="el-GR" dirty="0"/>
              <a:t>5 </a:t>
            </a:r>
            <a:r>
              <a:rPr lang="el-GR" dirty="0" err="1"/>
              <a:t>βιβλιοστάσια</a:t>
            </a:r>
            <a:r>
              <a:rPr lang="el-GR" dirty="0"/>
              <a:t> με κυλιόμενα ράφια</a:t>
            </a:r>
          </a:p>
          <a:p>
            <a:r>
              <a:rPr lang="el-GR" dirty="0"/>
              <a:t>5 συμβατικά </a:t>
            </a:r>
            <a:r>
              <a:rPr lang="el-GR" dirty="0" err="1"/>
              <a:t>βιβλιοστάσια</a:t>
            </a:r>
            <a:endParaRPr lang="el-GR" dirty="0"/>
          </a:p>
          <a:p>
            <a:r>
              <a:rPr lang="el-GR" dirty="0"/>
              <a:t>174.720 τεκμήρια (31-12-2018)</a:t>
            </a:r>
          </a:p>
          <a:p>
            <a:r>
              <a:rPr lang="el-GR" dirty="0"/>
              <a:t>76.443 εγγραφές (31-12-2018)</a:t>
            </a:r>
          </a:p>
          <a:p>
            <a:r>
              <a:rPr lang="el-GR" dirty="0"/>
              <a:t>249.000 </a:t>
            </a:r>
            <a:r>
              <a:rPr lang="el-GR" dirty="0" err="1"/>
              <a:t>ηλ.βιβλία</a:t>
            </a:r>
            <a:r>
              <a:rPr lang="el-GR" dirty="0"/>
              <a:t> (1-2-2019)</a:t>
            </a:r>
          </a:p>
          <a:p>
            <a:r>
              <a:rPr lang="el-GR" dirty="0"/>
              <a:t>27.788 </a:t>
            </a:r>
            <a:r>
              <a:rPr lang="el-GR" dirty="0" err="1"/>
              <a:t>ηλ.περιοδικά</a:t>
            </a:r>
            <a:r>
              <a:rPr lang="el-GR" dirty="0"/>
              <a:t> (1-2-2019)</a:t>
            </a:r>
          </a:p>
          <a:p>
            <a:r>
              <a:rPr lang="el-GR" dirty="0"/>
              <a:t>19.503 κτυπήματα (</a:t>
            </a:r>
            <a:r>
              <a:rPr lang="en-US" dirty="0"/>
              <a:t>hits) </a:t>
            </a:r>
            <a:r>
              <a:rPr lang="el-GR" dirty="0"/>
              <a:t>στις ιστοσελίδες (2018)</a:t>
            </a:r>
          </a:p>
          <a:p>
            <a:r>
              <a:rPr lang="el-GR" dirty="0"/>
              <a:t>50 βάσεις δεδομένων</a:t>
            </a:r>
          </a:p>
          <a:p>
            <a:r>
              <a:rPr lang="el-GR" dirty="0"/>
              <a:t>610 τόμοι σπανίων βιβλίων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21212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Ατενίζοντας το μέλλον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Γνωσιακή βάση Βιβλιοθήκης</a:t>
            </a:r>
            <a:endParaRPr lang="en-US" dirty="0"/>
          </a:p>
          <a:p>
            <a:pPr lvl="1"/>
            <a:r>
              <a:rPr lang="el-GR" dirty="0"/>
              <a:t>1</a:t>
            </a:r>
            <a:r>
              <a:rPr lang="el-GR" baseline="30000" dirty="0"/>
              <a:t>ο</a:t>
            </a:r>
            <a:r>
              <a:rPr lang="el-GR" dirty="0"/>
              <a:t> μέρος</a:t>
            </a:r>
            <a:r>
              <a:rPr lang="en-US" dirty="0"/>
              <a:t>: </a:t>
            </a:r>
            <a:r>
              <a:rPr lang="el-GR" dirty="0"/>
              <a:t>Δημοσιεύσεις στελεχών σε επιστημονικά περιοδικά, βιβλία, δοκίμια εργασίας, πρακτικά συνεδρίων</a:t>
            </a:r>
            <a:r>
              <a:rPr lang="en-US" dirty="0"/>
              <a:t> </a:t>
            </a:r>
            <a:r>
              <a:rPr lang="el-GR" dirty="0"/>
              <a:t>(τελικό στάδιο πριν την παρουσίαση)</a:t>
            </a:r>
          </a:p>
          <a:p>
            <a:pPr lvl="1"/>
            <a:r>
              <a:rPr lang="el-GR" dirty="0"/>
              <a:t>2</a:t>
            </a:r>
            <a:r>
              <a:rPr lang="el-GR" baseline="30000" dirty="0"/>
              <a:t>ο</a:t>
            </a:r>
            <a:r>
              <a:rPr lang="el-GR" dirty="0"/>
              <a:t> μέρος</a:t>
            </a:r>
            <a:r>
              <a:rPr lang="en-US" dirty="0"/>
              <a:t>:</a:t>
            </a:r>
            <a:r>
              <a:rPr lang="el-GR" dirty="0"/>
              <a:t> διαβαθμισμένες εσωτερικές εκθέσεις</a:t>
            </a:r>
          </a:p>
          <a:p>
            <a:r>
              <a:rPr lang="el-GR" dirty="0"/>
              <a:t>Ανακαίνιση της Βιβλιοθήκης</a:t>
            </a:r>
          </a:p>
          <a:p>
            <a:r>
              <a:rPr lang="el-GR" dirty="0"/>
              <a:t>Συνέχιση συνεργασιών</a:t>
            </a:r>
          </a:p>
          <a:p>
            <a:r>
              <a:rPr lang="el-GR" dirty="0"/>
              <a:t>Παρακολούθηση τεχνολογικών εξελίξεων και εφαρμογή στην Βιβλιοθήκη</a:t>
            </a:r>
          </a:p>
          <a:p>
            <a:pPr lvl="1"/>
            <a:r>
              <a:rPr lang="el-GR" dirty="0"/>
              <a:t>Ψηφιοποίηση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2534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Επίλογος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1600" dirty="0"/>
              <a:t>Ακολουθεί τις εξελίξεις των εργασιών της Τράπεζας συγκεντρώνοντας την παραγόμενη στην Τράπεζα γνώση</a:t>
            </a:r>
          </a:p>
          <a:p>
            <a:r>
              <a:rPr lang="el-GR" sz="1600" dirty="0"/>
              <a:t>Παρακολουθεί τις εξελίξεις στην οικονομική επιστήμη για την ανάπτυξη της συλλογής της, σε συνεργασία με τους χρήστες</a:t>
            </a:r>
          </a:p>
          <a:p>
            <a:r>
              <a:rPr lang="el-GR" sz="1600" dirty="0"/>
              <a:t>Έχει κύριο μέλημα να παραμένει χρήσιμη και σχετική με τις γνωσιακές ανάγκες του οργανισμού</a:t>
            </a:r>
          </a:p>
          <a:p>
            <a:r>
              <a:rPr lang="el-GR" sz="1600" dirty="0"/>
              <a:t>Παραμένει </a:t>
            </a:r>
            <a:r>
              <a:rPr lang="el-GR" sz="1600" dirty="0" err="1"/>
              <a:t>χρηστοκεντρική</a:t>
            </a:r>
            <a:r>
              <a:rPr lang="el-GR" sz="1600" dirty="0"/>
              <a:t> (</a:t>
            </a:r>
            <a:r>
              <a:rPr lang="en-US" sz="1600" dirty="0"/>
              <a:t>user-centered)</a:t>
            </a:r>
            <a:endParaRPr lang="el-GR" sz="1600" dirty="0"/>
          </a:p>
          <a:p>
            <a:r>
              <a:rPr lang="el-GR" sz="1600" dirty="0"/>
              <a:t>Επιθυμεί να λειτουργεί προνοητικά (</a:t>
            </a:r>
            <a:r>
              <a:rPr lang="en-US" sz="1600" dirty="0"/>
              <a:t>proactively)</a:t>
            </a:r>
            <a:endParaRPr lang="el-GR" sz="1600" dirty="0"/>
          </a:p>
          <a:p>
            <a:r>
              <a:rPr lang="el-GR" sz="1600" dirty="0"/>
              <a:t>Είναι υβριδική και βρίσκεται πίσω τις εργασίες του οργανισμού (</a:t>
            </a:r>
            <a:r>
              <a:rPr lang="en-US" sz="1600" dirty="0"/>
              <a:t>embedded library</a:t>
            </a:r>
            <a:r>
              <a:rPr lang="el-GR" sz="1600" dirty="0"/>
              <a:t>)</a:t>
            </a:r>
            <a:endParaRPr lang="en-US" sz="1600" dirty="0"/>
          </a:p>
          <a:p>
            <a:r>
              <a:rPr lang="el-GR" sz="1600" dirty="0"/>
              <a:t>Διαφύλαξε τα τελευταία 90 χρόνια και έχει καθήκον να διαφυλάττει τους θησαυρούς που φιλοξενούνται στους χώρους της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Η Βιβλιοθήκη</a:t>
            </a:r>
          </a:p>
        </p:txBody>
      </p:sp>
    </p:spTree>
    <p:extLst>
      <p:ext uri="{BB962C8B-B14F-4D97-AF65-F5344CB8AC3E}">
        <p14:creationId xmlns:p14="http://schemas.microsoft.com/office/powerpoint/2010/main" val="7926975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Πρόγραμμα των επομένων εκδηλώσεων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21 Φεβρουαρίου 2019</a:t>
            </a:r>
            <a:r>
              <a:rPr lang="en-US" dirty="0"/>
              <a:t>: </a:t>
            </a:r>
            <a:r>
              <a:rPr lang="el-GR" dirty="0"/>
              <a:t>σπάνια βιβλία (Άννα </a:t>
            </a:r>
            <a:r>
              <a:rPr lang="el-GR" dirty="0" err="1"/>
              <a:t>Ναδάλη</a:t>
            </a:r>
            <a:r>
              <a:rPr lang="el-GR" dirty="0"/>
              <a:t>)</a:t>
            </a:r>
          </a:p>
          <a:p>
            <a:r>
              <a:rPr lang="el-GR" dirty="0"/>
              <a:t>26 Φεβρουαρίου 2019</a:t>
            </a:r>
            <a:r>
              <a:rPr lang="en-US" dirty="0"/>
              <a:t>: </a:t>
            </a:r>
            <a:r>
              <a:rPr lang="el-GR" dirty="0"/>
              <a:t>οικονομική συλλογή (Δήμητρα </a:t>
            </a:r>
            <a:r>
              <a:rPr lang="el-GR" dirty="0" err="1"/>
              <a:t>Ντρέλια</a:t>
            </a:r>
            <a:r>
              <a:rPr lang="el-GR" dirty="0"/>
              <a:t>)</a:t>
            </a:r>
          </a:p>
          <a:p>
            <a:r>
              <a:rPr lang="el-GR" dirty="0"/>
              <a:t>28 Φεβρουαρίου 2019</a:t>
            </a:r>
            <a:r>
              <a:rPr lang="en-US" dirty="0"/>
              <a:t>:</a:t>
            </a:r>
            <a:r>
              <a:rPr lang="el-GR" dirty="0"/>
              <a:t> εργαλεία αναζήτησης και ηλεκτρονικές πηγές (Ευαγγελία Λάκκα)</a:t>
            </a:r>
          </a:p>
          <a:p>
            <a:r>
              <a:rPr lang="el-GR" dirty="0"/>
              <a:t>Σύντομη εισαγωγή πριν από κάθε εκδήλωση (Εύα </a:t>
            </a:r>
            <a:r>
              <a:rPr lang="el-GR" dirty="0" err="1"/>
              <a:t>Σεμερτζάκη</a:t>
            </a:r>
            <a:r>
              <a:rPr lang="el-GR" dirty="0"/>
              <a:t>)</a:t>
            </a:r>
          </a:p>
          <a:p>
            <a:r>
              <a:rPr lang="el-GR" dirty="0"/>
              <a:t>Έκθεση με επιλογή από τα σπάνια βιβλία και σημαντικές οικονομικές εκδόσεις</a:t>
            </a:r>
          </a:p>
        </p:txBody>
      </p:sp>
    </p:spTree>
    <p:extLst>
      <p:ext uri="{BB962C8B-B14F-4D97-AF65-F5344CB8AC3E}">
        <p14:creationId xmlns:p14="http://schemas.microsoft.com/office/powerpoint/2010/main" val="33784459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Ευχαριστίες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el-GR" dirty="0"/>
              <a:t>στους συνεργάτες μου στην Βιβλιοθήκη και στο Κέντρο Πολιτισμού, Έρευνας και Τεκμηρίωσης </a:t>
            </a:r>
          </a:p>
          <a:p>
            <a:pPr marL="285750" indent="-285750"/>
            <a:r>
              <a:rPr lang="el-GR" dirty="0"/>
              <a:t>στους συντελεστές των εκδηλώσεων στην Τράπεζα</a:t>
            </a:r>
          </a:p>
          <a:p>
            <a:pPr marL="285750" indent="-285750"/>
            <a:r>
              <a:rPr lang="el-GR" dirty="0"/>
              <a:t>σε όλους εσάς που μας επισκεφθήκατε σήμερα</a:t>
            </a:r>
            <a:endParaRPr lang="en-US" dirty="0"/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esemertzaki@bankofgreece.gr</a:t>
            </a:r>
            <a:r>
              <a:rPr lang="el-GR" dirty="0"/>
              <a:t> </a:t>
            </a:r>
          </a:p>
          <a:p>
            <a:r>
              <a:rPr lang="el-GR" dirty="0" err="1"/>
              <a:t>Τηλ</a:t>
            </a:r>
            <a:r>
              <a:rPr lang="el-GR" dirty="0"/>
              <a:t>. 210-3202396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255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Κεντρικές τράπεζες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l-GR" dirty="0"/>
              <a:t>177 κεντρικές τράπεζες το 2017 (εκτός των τραπεζών του </a:t>
            </a:r>
            <a:r>
              <a:rPr lang="en-US" dirty="0"/>
              <a:t>Federal Reserve System)</a:t>
            </a:r>
            <a:endParaRPr lang="el-GR" dirty="0"/>
          </a:p>
          <a:p>
            <a:pPr lvl="0"/>
            <a:r>
              <a:rPr lang="el-GR" dirty="0"/>
              <a:t>Κεντρικές τράπεζες κατά έτος ίδρυσης</a:t>
            </a:r>
          </a:p>
          <a:p>
            <a:pPr lvl="1"/>
            <a:r>
              <a:rPr lang="el-GR" dirty="0"/>
              <a:t>Σουηδία 1668 (αρχαιότερη)</a:t>
            </a:r>
          </a:p>
          <a:p>
            <a:pPr lvl="1"/>
            <a:r>
              <a:rPr lang="el-GR" dirty="0"/>
              <a:t>Ηνωμένο Βασίλειο 1694</a:t>
            </a:r>
          </a:p>
          <a:p>
            <a:pPr lvl="1"/>
            <a:r>
              <a:rPr lang="en-US" dirty="0"/>
              <a:t>European Central Bank (</a:t>
            </a:r>
            <a:r>
              <a:rPr lang="el-GR" dirty="0"/>
              <a:t>Ευρωπαϊκή Κεντρική Τράπεζα</a:t>
            </a:r>
            <a:r>
              <a:rPr lang="en-US" dirty="0"/>
              <a:t>)</a:t>
            </a:r>
            <a:r>
              <a:rPr lang="el-GR" dirty="0"/>
              <a:t> 1998</a:t>
            </a:r>
          </a:p>
          <a:p>
            <a:pPr lvl="1"/>
            <a:r>
              <a:rPr lang="el-GR" dirty="0"/>
              <a:t>Γαλλία 1800</a:t>
            </a:r>
          </a:p>
          <a:p>
            <a:pPr lvl="1"/>
            <a:r>
              <a:rPr lang="el-GR" dirty="0"/>
              <a:t>Τράπεζα της Ελλάδος 1927 (έναρξη λειτουργίας 1928)</a:t>
            </a:r>
          </a:p>
          <a:p>
            <a:pPr lvl="1"/>
            <a:r>
              <a:rPr lang="el-GR" dirty="0"/>
              <a:t>Νότιο Σουδάν</a:t>
            </a:r>
            <a:r>
              <a:rPr lang="en-US" dirty="0"/>
              <a:t>:</a:t>
            </a:r>
            <a:r>
              <a:rPr lang="el-GR" dirty="0"/>
              <a:t> 2011 (νεώτερη)</a:t>
            </a:r>
          </a:p>
          <a:p>
            <a:pPr marL="457200" lvl="1" indent="0">
              <a:buNone/>
            </a:pPr>
            <a:r>
              <a:rPr lang="el-GR" i="1" dirty="0"/>
              <a:t>Πηγή</a:t>
            </a:r>
            <a:r>
              <a:rPr lang="en-US" i="1" dirty="0"/>
              <a:t>: The Central bank directory, 2018 / ed. By Emma Glass. London: Central Banking Publ., 2017</a:t>
            </a:r>
            <a:endParaRPr lang="el-GR" i="1" dirty="0"/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Δημογραφικά στοιχεία</a:t>
            </a:r>
          </a:p>
        </p:txBody>
      </p:sp>
    </p:spTree>
    <p:extLst>
      <p:ext uri="{BB962C8B-B14F-4D97-AF65-F5344CB8AC3E}">
        <p14:creationId xmlns:p14="http://schemas.microsoft.com/office/powerpoint/2010/main" val="229983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Ιστορική αναδρομή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/>
              <a:t>Ειδική, ερευνητική βιβλιοθήκη με κατεύθυνση στην οικονομική επιστήμη</a:t>
            </a:r>
          </a:p>
          <a:p>
            <a:r>
              <a:rPr lang="el-GR" dirty="0"/>
              <a:t>15-5-1928</a:t>
            </a:r>
            <a:r>
              <a:rPr lang="en-US" dirty="0"/>
              <a:t>: </a:t>
            </a:r>
            <a:r>
              <a:rPr lang="el-GR" dirty="0"/>
              <a:t>έναρξη λειτουργίας της Τράπεζας</a:t>
            </a:r>
          </a:p>
          <a:p>
            <a:r>
              <a:rPr lang="el-GR" dirty="0"/>
              <a:t>29-9-1928</a:t>
            </a:r>
            <a:r>
              <a:rPr lang="en-US" dirty="0"/>
              <a:t>: </a:t>
            </a:r>
            <a:r>
              <a:rPr lang="el-GR" i="1" dirty="0"/>
              <a:t>η προμήθεια βιβλίων δια την </a:t>
            </a:r>
            <a:r>
              <a:rPr lang="el-GR" i="1" dirty="0" err="1"/>
              <a:t>βιβλιοθήκην</a:t>
            </a:r>
            <a:r>
              <a:rPr lang="el-GR" i="1" dirty="0"/>
              <a:t> της Τραπέζης … είναι της </a:t>
            </a:r>
            <a:r>
              <a:rPr lang="el-GR" i="1" dirty="0" err="1"/>
              <a:t>αρμοδιότητος</a:t>
            </a:r>
            <a:r>
              <a:rPr lang="el-GR" i="1" dirty="0"/>
              <a:t> του Τμήματος Οικονομικών Μελετών</a:t>
            </a:r>
          </a:p>
          <a:p>
            <a:r>
              <a:rPr lang="el-GR" dirty="0"/>
              <a:t>Αρχική στέγαση στο Παράρτημα της Τράπεζας στην οδό Κοραή</a:t>
            </a:r>
          </a:p>
          <a:p>
            <a:r>
              <a:rPr lang="el-GR" dirty="0"/>
              <a:t>4-4-1938</a:t>
            </a:r>
            <a:r>
              <a:rPr lang="en-US" dirty="0"/>
              <a:t>: </a:t>
            </a:r>
            <a:r>
              <a:rPr lang="el-GR" dirty="0"/>
              <a:t>εγκαίνια του κτηρίου στην οδό Ελ. Βενιζέλου 21</a:t>
            </a:r>
          </a:p>
          <a:p>
            <a:r>
              <a:rPr lang="el-GR" dirty="0"/>
              <a:t>1931 κ.ε.</a:t>
            </a:r>
            <a:r>
              <a:rPr lang="en-US" dirty="0"/>
              <a:t>: </a:t>
            </a:r>
            <a:r>
              <a:rPr lang="el-GR" dirty="0"/>
              <a:t>αγορές βιβλίων, περιοδικών και εφημερίδων με αποφάσεις Γενικού Συμβουλίου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Είδος βιβλιοθήκης, έναρξη λειτουργίας</a:t>
            </a:r>
          </a:p>
        </p:txBody>
      </p:sp>
    </p:spTree>
    <p:extLst>
      <p:ext uri="{BB962C8B-B14F-4D97-AF65-F5344CB8AC3E}">
        <p14:creationId xmlns:p14="http://schemas.microsoft.com/office/powerpoint/2010/main" val="3688090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D6E01635-394A-4703-942F-15A8E3C2C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5963" y="560008"/>
            <a:ext cx="4416490" cy="3312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68C4B-39A7-4550-A79D-DE337EE8CC1E}"/>
              </a:ext>
            </a:extLst>
          </p:cNvPr>
          <p:cNvSpPr txBox="1"/>
          <p:nvPr/>
        </p:nvSpPr>
        <p:spPr>
          <a:xfrm>
            <a:off x="467544" y="329183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Έγγραφο με ημερομηνία 29-9-1928, απόδειξη έναρξης λειτουργίας της Βιβλιοθήκης</a:t>
            </a:r>
          </a:p>
        </p:txBody>
      </p:sp>
    </p:spTree>
    <p:extLst>
      <p:ext uri="{BB962C8B-B14F-4D97-AF65-F5344CB8AC3E}">
        <p14:creationId xmlns:p14="http://schemas.microsoft.com/office/powerpoint/2010/main" val="90225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Ιστορική αναδρομή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17-11-1938</a:t>
            </a:r>
            <a:r>
              <a:rPr lang="en-US" dirty="0"/>
              <a:t>: </a:t>
            </a:r>
            <a:r>
              <a:rPr lang="el-GR" i="1" dirty="0"/>
              <a:t>Παρά τη Υπηρεσία Οικονομικών Μελετών συνιστάται ειδική Υπηρεσία Βιβλιοθήκης της Τραπέζης, η οποία ανατίθεται εις </a:t>
            </a:r>
            <a:r>
              <a:rPr lang="el-GR" i="1" dirty="0" err="1"/>
              <a:t>ειδικόν</a:t>
            </a:r>
            <a:r>
              <a:rPr lang="el-GR" i="1" dirty="0"/>
              <a:t> περί την </a:t>
            </a:r>
            <a:r>
              <a:rPr lang="el-GR" i="1" dirty="0" err="1"/>
              <a:t>βιβλιοθηκονομίαν</a:t>
            </a:r>
            <a:r>
              <a:rPr lang="el-GR" i="1" dirty="0"/>
              <a:t> </a:t>
            </a:r>
            <a:r>
              <a:rPr lang="el-GR" i="1" dirty="0" err="1"/>
              <a:t>υπάλληλον</a:t>
            </a:r>
            <a:r>
              <a:rPr lang="el-GR" i="1" dirty="0"/>
              <a:t>, </a:t>
            </a:r>
            <a:r>
              <a:rPr lang="el-GR" i="1" dirty="0" err="1"/>
              <a:t>οριζόμενον</a:t>
            </a:r>
            <a:r>
              <a:rPr lang="el-GR" i="1" dirty="0"/>
              <a:t> παρά της Διοικήσεως της Τραπέζης και φέροντα τον </a:t>
            </a:r>
            <a:r>
              <a:rPr lang="el-GR" i="1" dirty="0" err="1"/>
              <a:t>τίτλον</a:t>
            </a:r>
            <a:r>
              <a:rPr lang="el-GR" i="1" dirty="0"/>
              <a:t> «Βιβλιοθηκάριος της Τραπέζης» </a:t>
            </a:r>
            <a:r>
              <a:rPr lang="el-GR" dirty="0"/>
              <a:t>(Κανονισμός Λειτουργίας της Βιβλιοθήκης, 1938)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dirty="0"/>
              <a:t>1</a:t>
            </a:r>
            <a:r>
              <a:rPr lang="el-GR" baseline="30000" dirty="0"/>
              <a:t>ος </a:t>
            </a:r>
            <a:r>
              <a:rPr lang="el-GR" dirty="0"/>
              <a:t>Κανονισμός Λειτουργίας 1938</a:t>
            </a:r>
            <a:r>
              <a:rPr lang="en-US" dirty="0"/>
              <a:t>: </a:t>
            </a:r>
            <a:r>
              <a:rPr lang="el-GR" dirty="0"/>
              <a:t>σύσταση, διοίκηση της Βιβλιοθήκης</a:t>
            </a:r>
          </a:p>
        </p:txBody>
      </p:sp>
    </p:spTree>
    <p:extLst>
      <p:ext uri="{BB962C8B-B14F-4D97-AF65-F5344CB8AC3E}">
        <p14:creationId xmlns:p14="http://schemas.microsoft.com/office/powerpoint/2010/main" val="2646770217"/>
      </p:ext>
    </p:extLst>
  </p:cSld>
  <p:clrMapOvr>
    <a:masterClrMapping/>
  </p:clrMapOvr>
</p:sld>
</file>

<file path=ppt/theme/theme1.xml><?xml version="1.0" encoding="utf-8"?>
<a:theme xmlns:a="http://schemas.openxmlformats.org/drawingml/2006/main" name="bibliothiki parousias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CommonInGroups" ma:contentTypeID="0x010100C99F32645853284EB835B50D610223A1010100A120E579C51EAB44A46ECBD0880E5BC6" ma:contentTypeVersion="21" ma:contentTypeDescription="" ma:contentTypeScope="" ma:versionID="a403141326c204125f9099c96dd1bf69">
  <xsd:schema xmlns:xsd="http://www.w3.org/2001/XMLSchema" xmlns:xs="http://www.w3.org/2001/XMLSchema" xmlns:p="http://schemas.microsoft.com/office/2006/metadata/properties" xmlns:ns1="http://schemas.microsoft.com/sharepoint/v3" xmlns:ns2="a029a951-197a-4454-90a0-4e8ba8bb2239" xmlns:ns3="8e878111-5d44-4ac0-8d7d-001e9b3d0fd0" xmlns:ns4="a2c98312-a1a7-4c30-9dfa-e35e7a09d1f3" targetNamespace="http://schemas.microsoft.com/office/2006/metadata/properties" ma:root="true" ma:fieldsID="22e3c47b957e00e859a4f7030aca4564" ns1:_="" ns2:_="" ns3:_="" ns4:_="">
    <xsd:import namespace="http://schemas.microsoft.com/sharepoint/v3"/>
    <xsd:import namespace="a029a951-197a-4454-90a0-4e8ba8bb2239"/>
    <xsd:import namespace="8e878111-5d44-4ac0-8d7d-001e9b3d0fd0"/>
    <xsd:import namespace="a2c98312-a1a7-4c30-9dfa-e35e7a09d1f3"/>
    <xsd:element name="properties">
      <xsd:complexType>
        <xsd:sequence>
          <xsd:element name="documentManagement">
            <xsd:complexType>
              <xsd:all>
                <xsd:element ref="ns2:ACreated" minOccurs="0"/>
                <xsd:element ref="ns2:ACreatedBy" minOccurs="0"/>
                <xsd:element ref="ns2:AID" minOccurs="0"/>
                <xsd:element ref="ns2:AModified" minOccurs="0"/>
                <xsd:element ref="ns2:AModifiedBy" minOccurs="0"/>
                <xsd:element ref="ns2:AVersion" minOccurs="0"/>
                <xsd:element ref="ns2:CEID" minOccurs="0"/>
                <xsd:element ref="ns1:RoutingEnabled"/>
                <xsd:element ref="ns2:LanguageRef" minOccurs="0"/>
                <xsd:element ref="ns1:URL" minOccurs="0"/>
                <xsd:element ref="ns2:AlternateText" minOccurs="0"/>
                <xsd:element ref="ns2:ShowInContentGroups" minOccurs="0"/>
                <xsd:element ref="ns3:SharedWithUsers" minOccurs="0"/>
                <xsd:element ref="ns2:ItemOrder" minOccurs="0"/>
                <xsd:element ref="ns2:ContentDate" minOccurs="0"/>
                <xsd:element ref="ns2:Image" minOccurs="0"/>
                <xsd:element ref="ns3:ParentEntity" minOccurs="0"/>
                <xsd:element ref="ns3:RelatedEntity" minOccurs="0"/>
                <xsd:element ref="ns3:Source" minOccurs="0"/>
                <xsd:element ref="ns2:TitleEn" minOccurs="0"/>
                <xsd:element ref="ns4:SharedWithUsers" minOccurs="0"/>
                <xsd:element ref="ns3:OrganizationalUnit" minOccurs="0"/>
                <xsd:element ref="ns3:Topic" minOccurs="0"/>
                <xsd:element ref="ns3:TitleBackup" minOccurs="0"/>
                <xsd:element ref="ns3:Display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Enabled" ma:index="15" ma:displayName="Active" ma:description="" ma:internalName="RoutingEnabled">
      <xsd:simpleType>
        <xsd:restriction base="dms:Boolean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9a951-197a-4454-90a0-4e8ba8bb2239" elementFormDefault="qualified">
    <xsd:import namespace="http://schemas.microsoft.com/office/2006/documentManagement/types"/>
    <xsd:import namespace="http://schemas.microsoft.com/office/infopath/2007/PartnerControls"/>
    <xsd:element name="ACreated" ma:index="8" nillable="true" ma:displayName="ACreated" ma:format="DateTime" ma:internalName="ACreated">
      <xsd:simpleType>
        <xsd:restriction base="dms:DateTime"/>
      </xsd:simpleType>
    </xsd:element>
    <xsd:element name="ACreatedBy" ma:index="9" nillable="true" ma:displayName="ACreatedBy" ma:internalName="ACreatedBy">
      <xsd:simpleType>
        <xsd:restriction base="dms:Text">
          <xsd:maxLength value="255"/>
        </xsd:restriction>
      </xsd:simpleType>
    </xsd:element>
    <xsd:element name="AID" ma:index="10" nillable="true" ma:displayName="AID" ma:indexed="true" ma:internalName="AID" ma:percentage="FALSE">
      <xsd:simpleType>
        <xsd:restriction base="dms:Number"/>
      </xsd:simpleType>
    </xsd:element>
    <xsd:element name="AModified" ma:index="11" nillable="true" ma:displayName="AModified" ma:format="DateTime" ma:internalName="AModified">
      <xsd:simpleType>
        <xsd:restriction base="dms:DateTime"/>
      </xsd:simpleType>
    </xsd:element>
    <xsd:element name="AModifiedBy" ma:index="12" nillable="true" ma:displayName="AModifiedBy" ma:internalName="AModifiedBy">
      <xsd:simpleType>
        <xsd:restriction base="dms:Text">
          <xsd:maxLength value="255"/>
        </xsd:restriction>
      </xsd:simpleType>
    </xsd:element>
    <xsd:element name="AVersion" ma:index="13" nillable="true" ma:displayName="AVersion" ma:internalName="AVersion">
      <xsd:simpleType>
        <xsd:restriction base="dms:Text">
          <xsd:maxLength value="255"/>
        </xsd:restriction>
      </xsd:simpleType>
    </xsd:element>
    <xsd:element name="CEID" ma:index="14" nillable="true" ma:displayName="CEID" ma:internalName="CEID">
      <xsd:simpleType>
        <xsd:restriction base="dms:Text">
          <xsd:maxLength value="255"/>
        </xsd:restriction>
      </xsd:simpleType>
    </xsd:element>
    <xsd:element name="LanguageRef" ma:index="17" nillable="true" ma:displayName="LanguageRef" ma:list="{90f227ea-5920-45a7-a23d-c88bdf4e0005}" ma:internalName="LanguageRef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lternateText" ma:index="19" nillable="true" ma:displayName="AlternateText" ma:internalName="AlternateText">
      <xsd:simpleType>
        <xsd:restriction base="dms:Text">
          <xsd:maxLength value="255"/>
        </xsd:restriction>
      </xsd:simpleType>
    </xsd:element>
    <xsd:element name="ShowInContentGroups" ma:index="20" nillable="true" ma:displayName="ShowInContentGroups" ma:list="{d322c509-0e61-4df0-aa83-640ea2811344}" ma:internalName="ShowInContentGroups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temOrder" ma:index="22" nillable="true" ma:displayName="ItemOrder" ma:internalName="ItemOrder">
      <xsd:simpleType>
        <xsd:restriction base="dms:Number"/>
      </xsd:simpleType>
    </xsd:element>
    <xsd:element name="ContentDate" ma:index="23" nillable="true" ma:displayName="ContentDate" ma:format="DateTime" ma:internalName="ContentDate">
      <xsd:simpleType>
        <xsd:restriction base="dms:DateTime"/>
      </xsd:simpleType>
    </xsd:element>
    <xsd:element name="Image" ma:index="25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itleEn" ma:index="29" nillable="true" ma:displayName="TitleEn" ma:default="" ma:internalName="TitleE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78111-5d44-4ac0-8d7d-001e9b3d0fd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fault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arentEntity" ma:index="26" nillable="true" ma:displayName="ParentEntity" ma:list="{8e878111-5d44-4ac0-8d7d-001e9b3d0fd0}" ma:internalName="ParentEntity" ma:showField="Title">
      <xsd:simpleType>
        <xsd:restriction base="dms:Lookup"/>
      </xsd:simpleType>
    </xsd:element>
    <xsd:element name="RelatedEntity" ma:index="27" nillable="true" ma:displayName="RelatedEntity" ma:list="{8e878111-5d44-4ac0-8d7d-001e9b3d0fd0}" ma:internalName="RelatedEntity" ma:showField="Title">
      <xsd:simpleType>
        <xsd:restriction base="dms:Lookup"/>
      </xsd:simpleType>
    </xsd:element>
    <xsd:element name="Source" ma:index="28" nillable="true" ma:displayName="Source" ma:internalName="Source">
      <xsd:simpleType>
        <xsd:restriction base="dms:Text">
          <xsd:maxLength value="255"/>
        </xsd:restriction>
      </xsd:simpleType>
    </xsd:element>
    <xsd:element name="OrganizationalUnit" ma:index="31" nillable="true" ma:displayName="OrganizationalUnit" ma:list="{8cbccf00-dc01-452b-a0bb-21ad49d2c4da}" ma:internalName="OrganizationalUnit" ma:showField="Title">
      <xsd:simpleType>
        <xsd:restriction base="dms:Lookup"/>
      </xsd:simpleType>
    </xsd:element>
    <xsd:element name="Topic" ma:index="32" nillable="true" ma:displayName="Topic" ma:list="{38e0a57e-bf71-4fb7-8687-2e938e45e10e}" ma:internalName="Topic" ma:showField="Title">
      <xsd:simpleType>
        <xsd:restriction base="dms:Lookup"/>
      </xsd:simpleType>
    </xsd:element>
    <xsd:element name="TitleBackup" ma:index="33" nillable="true" ma:displayName="TitleBackup" ma:internalName="TitleBackup">
      <xsd:simpleType>
        <xsd:restriction base="dms:Text">
          <xsd:maxLength value="255"/>
        </xsd:restriction>
      </xsd:simpleType>
    </xsd:element>
    <xsd:element name="DisplayTitle" ma:index="34" nillable="true" ma:displayName="DisplayTitle" ma:internalName="DisplayTitl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98312-a1a7-4c30-9dfa-e35e7a09d1f3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description="" ma:internalName="SharedWithUsers0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Enabled xmlns="http://schemas.microsoft.com/sharepoint/v3">true</RoutingEnabled>
    <URL xmlns="http://schemas.microsoft.com/sharepoint/v3">
      <Url xsi:nil="true"/>
      <Description xsi:nil="true"/>
    </URL>
    <LanguageRef xmlns="a029a951-197a-4454-90a0-4e8ba8bb2239">
      <Value>1</Value>
    </LanguageRef>
    <Image xmlns="a029a951-197a-4454-90a0-4e8ba8bb2239">
      <Url xsi:nil="true"/>
      <Description xsi:nil="true"/>
    </Image>
    <TitleBackup xmlns="8e878111-5d44-4ac0-8d7d-001e9b3d0fd0" xsi:nil="true"/>
    <AlternateText xmlns="a029a951-197a-4454-90a0-4e8ba8bb2239" xsi:nil="true"/>
    <RelatedEntity xmlns="8e878111-5d44-4ac0-8d7d-001e9b3d0fd0" xsi:nil="true"/>
    <CEID xmlns="a029a951-197a-4454-90a0-4e8ba8bb2239" xsi:nil="true"/>
    <ParentEntity xmlns="8e878111-5d44-4ac0-8d7d-001e9b3d0fd0" xsi:nil="true"/>
    <TitleEn xmlns="a029a951-197a-4454-90a0-4e8ba8bb2239" xsi:nil="true"/>
    <ItemOrder xmlns="a029a951-197a-4454-90a0-4e8ba8bb2239" xsi:nil="true"/>
    <DisplayTitle xmlns="8e878111-5d44-4ac0-8d7d-001e9b3d0fd0">19-2-2021 Εισαγωγική ομιλία της Ε. Σεμερτζάκη για την Βιβλιοθήκη</DisplayTitle>
    <ContentDate xmlns="a029a951-197a-4454-90a0-4e8ba8bb2239">2022-01-09T22:00:00+00:00</ContentDate>
    <OrganizationalUnit xmlns="8e878111-5d44-4ac0-8d7d-001e9b3d0fd0">44</OrganizationalUnit>
    <ShowInContentGroups xmlns="a029a951-197a-4454-90a0-4e8ba8bb2239"/>
    <Topic xmlns="8e878111-5d44-4ac0-8d7d-001e9b3d0fd0" xsi:nil="true"/>
    <Source xmlns="8e878111-5d44-4ac0-8d7d-001e9b3d0fd0" xsi:nil="true"/>
    <AModifiedBy xmlns="a029a951-197a-4454-90a0-4e8ba8bb2239">Siorou Vassiliki</AModifiedBy>
    <AModified xmlns="a029a951-197a-4454-90a0-4e8ba8bb2239">2022-01-10T15:36:07+00:00</AModified>
    <AID xmlns="a029a951-197a-4454-90a0-4e8ba8bb2239">21586</AID>
    <ACreated xmlns="a029a951-197a-4454-90a0-4e8ba8bb2239">2022-01-10T13:01:12+00:00</ACreated>
    <ACreatedBy xmlns="a029a951-197a-4454-90a0-4e8ba8bb2239">Siorou Vassiliki</ACreatedBy>
    <AVersion xmlns="a029a951-197a-4454-90a0-4e8ba8bb2239">2.0</AVers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FA1DE99-5661-486D-8482-D4DC2710B4AD}"/>
</file>

<file path=customXml/itemProps2.xml><?xml version="1.0" encoding="utf-8"?>
<ds:datastoreItem xmlns:ds="http://schemas.openxmlformats.org/officeDocument/2006/customXml" ds:itemID="{54A955E6-06C0-4EAF-92FB-A8BA3B2F3F08}">
  <ds:schemaRefs>
    <ds:schemaRef ds:uri="http://schemas.microsoft.com/office/2006/metadata/properties"/>
    <ds:schemaRef ds:uri="http://schemas.microsoft.com/office/infopath/2007/PartnerControls"/>
    <ds:schemaRef ds:uri="e53027b5-c737-4427-a453-b4182f3c1bdd"/>
    <ds:schemaRef ds:uri="http://schemas.microsoft.com/sharepoint/v4"/>
    <ds:schemaRef ds:uri="bd463c63-4f47-4207-8eee-9c4d681bddea"/>
    <ds:schemaRef ds:uri="d145a701-cec6-4a91-a0ac-e3e0d21185e5"/>
  </ds:schemaRefs>
</ds:datastoreItem>
</file>

<file path=customXml/itemProps3.xml><?xml version="1.0" encoding="utf-8"?>
<ds:datastoreItem xmlns:ds="http://schemas.openxmlformats.org/officeDocument/2006/customXml" ds:itemID="{B0B4AD19-0068-48FB-B915-5B790A119DE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E4F336C-9B9D-41AA-AACF-9C165A23BF9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BoG_Athens2018_Semertzaki</Template>
  <TotalTime>860</TotalTime>
  <Words>2458</Words>
  <Application>Microsoft Office PowerPoint</Application>
  <PresentationFormat>On-screen Show (16:9)</PresentationFormat>
  <Paragraphs>340</Paragraphs>
  <Slides>54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bibliothiki parousiasi</vt:lpstr>
      <vt:lpstr>Acrobat Document</vt:lpstr>
      <vt:lpstr>PowerPoint Presentation</vt:lpstr>
      <vt:lpstr>19, 21, 26, 28 Φεβρουαρίου 2019</vt:lpstr>
      <vt:lpstr>PowerPoint Presentation</vt:lpstr>
      <vt:lpstr>Περίγραμμα</vt:lpstr>
      <vt:lpstr>PowerPoint Presentation</vt:lpstr>
      <vt:lpstr>Κεντρικές τράπεζες</vt:lpstr>
      <vt:lpstr>Ιστορική αναδρομή </vt:lpstr>
      <vt:lpstr>PowerPoint Presentation</vt:lpstr>
      <vt:lpstr>Ιστορική αναδρομή</vt:lpstr>
      <vt:lpstr>Αποστολή της Βιβλιοθήκης </vt:lpstr>
      <vt:lpstr>Ιστορική αναδρομή</vt:lpstr>
      <vt:lpstr>Περιγραφή</vt:lpstr>
      <vt:lpstr>PowerPoint Presentation</vt:lpstr>
      <vt:lpstr>Βιβλιοστάσια</vt:lpstr>
      <vt:lpstr>PowerPoint Presentation</vt:lpstr>
      <vt:lpstr>Περιγραφή</vt:lpstr>
      <vt:lpstr>Περιγραφή</vt:lpstr>
      <vt:lpstr>Περιγραφή </vt:lpstr>
      <vt:lpstr>Περιγραφή</vt:lpstr>
      <vt:lpstr>Συλλογές</vt:lpstr>
      <vt:lpstr>Οι συλλογές σήμερα</vt:lpstr>
      <vt:lpstr>Οι συλλογές σήμερα</vt:lpstr>
      <vt:lpstr>Οι συλλογές σήμερα</vt:lpstr>
      <vt:lpstr>PowerPoint Presentation</vt:lpstr>
      <vt:lpstr>Οι συλλογές σήμερα</vt:lpstr>
      <vt:lpstr>PowerPoint Presentation</vt:lpstr>
      <vt:lpstr>PowerPoint Presentation</vt:lpstr>
      <vt:lpstr>Οι συλλογές σήμερα</vt:lpstr>
      <vt:lpstr>PowerPoint Presentation</vt:lpstr>
      <vt:lpstr>Συλλογές</vt:lpstr>
      <vt:lpstr>Συλλογές</vt:lpstr>
      <vt:lpstr>Χρυσάνθου Νοταρά</vt:lpstr>
      <vt:lpstr>Dupre, Louis</vt:lpstr>
      <vt:lpstr>Η διαδικτυακή παρουσία της Βιβλιοθήκης</vt:lpstr>
      <vt:lpstr>Συλλογές</vt:lpstr>
      <vt:lpstr>Συλλογές</vt:lpstr>
      <vt:lpstr>Συλλογές</vt:lpstr>
      <vt:lpstr>Βιβλιοθηκονομική οργάνωση των συλλογών</vt:lpstr>
      <vt:lpstr>Δελτιοκατάλογος</vt:lpstr>
      <vt:lpstr>Βιβλιοθηκονομική οργάνωση των συλλογών</vt:lpstr>
      <vt:lpstr>Υπηρεσίες προς το κοινό</vt:lpstr>
      <vt:lpstr>Υπηρεσίες προς το κοινό</vt:lpstr>
      <vt:lpstr>Εκδοτική δραστηριότητα</vt:lpstr>
      <vt:lpstr>Τεχνολογικές εξελίξεις</vt:lpstr>
      <vt:lpstr>Τεχνολογικές εξελίξεις</vt:lpstr>
      <vt:lpstr>RFID tag</vt:lpstr>
      <vt:lpstr>Τεχνολογικές εξελίξεις</vt:lpstr>
      <vt:lpstr>Συνεργασίες</vt:lpstr>
      <vt:lpstr>Συνεργασίες</vt:lpstr>
      <vt:lpstr>Η Βιβλιοθήκη σε αριθμούς</vt:lpstr>
      <vt:lpstr>Ατενίζοντας το μέλλον</vt:lpstr>
      <vt:lpstr>Επίλογος </vt:lpstr>
      <vt:lpstr>Πρόγραμμα των επομένων εκδηλώσεων</vt:lpstr>
      <vt:lpstr>Ευχαριστίες </vt:lpstr>
    </vt:vector>
  </TitlesOfParts>
  <Company>Bank of Greece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19-2-2021 Εισαγωγική ομιλία της Ε. Σεμερτζάκη για την Βιβλιοθήκη.</dc:title>
  <dc:creator>Eva Semertzaki</dc:creator>
  <dc:description>19-2-2021 Εισαγωγική ομιλία της Ε. Σεμερτζάκη για την Βιβλιοθήκη.</dc:description>
  <cp:lastModifiedBy>Siorou Vassiliki</cp:lastModifiedBy>
  <cp:revision>121</cp:revision>
  <cp:lastPrinted>2019-02-03T14:40:48Z</cp:lastPrinted>
  <dcterms:created xsi:type="dcterms:W3CDTF">2019-02-03T14:01:56Z</dcterms:created>
  <dcterms:modified xsi:type="dcterms:W3CDTF">2022-01-10T10:37:04Z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0x010100C99F32645853284EB835B50D610223A1010100A120E579C51EAB44A46ECBD0880E5BC6</vt:lpwstr>
  </property>
  <property fmtid="{D5CDD505-2E9C-101B-9397-08002B2CF9AE}" pid="3" name="_dlc_DocIdItemGuid">
    <vt:lpwstr>276e4463-71a3-499a-ae42-1b6a74291d1a</vt:lpwstr>
  </property>
  <property fmtid="{D5CDD505-2E9C-101B-9397-08002B2CF9AE}" pid="4" name="Order">
    <vt:r8>2158600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