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jpg" ContentType="image/jpe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20" r:id="rId4"/>
    <p:sldMasterId id="2147483805" r:id="rId5"/>
  </p:sldMasterIdLst>
  <p:notesMasterIdLst>
    <p:notesMasterId r:id="rId20"/>
  </p:notesMasterIdLst>
  <p:sldIdLst>
    <p:sldId id="256" r:id="rId6"/>
    <p:sldId id="257" r:id="rId7"/>
    <p:sldId id="274" r:id="rId8"/>
    <p:sldId id="302" r:id="rId9"/>
    <p:sldId id="273" r:id="rId10"/>
    <p:sldId id="299" r:id="rId11"/>
    <p:sldId id="303" r:id="rId12"/>
    <p:sldId id="304" r:id="rId13"/>
    <p:sldId id="305" r:id="rId14"/>
    <p:sldId id="306" r:id="rId15"/>
    <p:sldId id="307" r:id="rId16"/>
    <p:sldId id="308" r:id="rId17"/>
    <p:sldId id="300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04" d="100"/>
          <a:sy n="104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F564A-2114-634C-A82B-D4CCFB2CBED4}" type="datetimeFigureOut">
              <a:rPr lang="nl-NL" smtClean="0"/>
              <a:t>14-7-2016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7A735-5DA4-1342-B08A-568D9C9133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09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777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362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067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422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785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700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7201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99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79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419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0297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8048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941513" y="1556792"/>
            <a:ext cx="4248150" cy="719137"/>
          </a:xfrm>
          <a:prstGeom prst="rect">
            <a:avLst/>
          </a:prstGeom>
        </p:spPr>
        <p:txBody>
          <a:bodyPr/>
          <a:lstStyle>
            <a:lvl1pPr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426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8459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982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0918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993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880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46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26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014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35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187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981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8459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982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0918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993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8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982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462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014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358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187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9813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5671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786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313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03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32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555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719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989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6697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4468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8756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2500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941513" y="1556792"/>
            <a:ext cx="4248150" cy="719137"/>
          </a:xfrm>
          <a:prstGeom prst="rect">
            <a:avLst/>
          </a:prstGeom>
        </p:spPr>
        <p:txBody>
          <a:bodyPr/>
          <a:lstStyle>
            <a:lvl1pPr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49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0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8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7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E9F-5418-4918-8D28-2F540CF9709B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9944-7299-499F-A6D8-0939B85B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1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49E9F-5418-4918-8D28-2F540CF9709B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9944-7299-499F-A6D8-0939B85B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3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395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39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39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49E9F-5418-4918-8D28-2F540CF970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9944-7299-499F-A6D8-0939B85B4EC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40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247050" y="1155101"/>
            <a:ext cx="8744550" cy="198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Banking Supervision: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First 18 Months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47050" y="5044601"/>
            <a:ext cx="7886700" cy="1072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2000" dirty="0" smtClean="0">
                <a:latin typeface="Arial"/>
                <a:cs typeface="Arial"/>
              </a:rPr>
              <a:t>Dirk Schoenmaker</a:t>
            </a:r>
          </a:p>
          <a:p>
            <a:pPr algn="l"/>
            <a:r>
              <a:rPr lang="fr-BE" sz="2000" smtClean="0">
                <a:latin typeface="Arial"/>
                <a:cs typeface="Arial"/>
              </a:rPr>
              <a:t>Bank of Greece</a:t>
            </a:r>
          </a:p>
          <a:p>
            <a:pPr algn="l"/>
            <a:r>
              <a:rPr lang="fr-BE" sz="2000" dirty="0" smtClean="0">
                <a:latin typeface="Arial"/>
                <a:cs typeface="Arial"/>
              </a:rPr>
              <a:t>Athens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14 July 2016</a:t>
            </a:r>
            <a:endParaRPr lang="fr-B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050" y="264801"/>
            <a:ext cx="8896950" cy="5829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Efficiency: areas for improvement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274401"/>
            <a:ext cx="9144000" cy="5371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168" indent="-514168">
              <a:buFont typeface="Calibri" charset="0"/>
              <a:buAutoNum type="arabicPeriod"/>
              <a:defRPr/>
            </a:pPr>
            <a:endParaRPr lang="nl-NL" sz="8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nl-NL" sz="2600" dirty="0" err="1">
                <a:solidFill>
                  <a:prstClr val="black"/>
                </a:solidFill>
                <a:sym typeface="Wingdings" panose="05000000000000000000" pitchFamily="2" charset="2"/>
              </a:rPr>
              <a:t>B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ureaucratic</a:t>
            </a:r>
            <a:r>
              <a:rPr lang="nl-NL" sz="2600" dirty="0">
                <a:solidFill>
                  <a:prstClr val="black"/>
                </a:solidFill>
                <a:sym typeface="Wingdings" panose="05000000000000000000" pitchFamily="2" charset="2"/>
              </a:rPr>
              <a:t>: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all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decisions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in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Supervisory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Board</a:t>
            </a:r>
          </a:p>
          <a:p>
            <a:pPr marL="457200" lvl="1" indent="0">
              <a:buNone/>
              <a:defRPr/>
            </a:pPr>
            <a:r>
              <a:rPr lang="nl-NL" sz="1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endParaRPr lang="nl-NL" sz="1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Example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: major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delays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for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fit-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and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-proper tests</a:t>
            </a:r>
          </a:p>
          <a:p>
            <a:pPr lvl="1">
              <a:buFont typeface="Wingdings" charset="2"/>
              <a:buChar char="Ø"/>
              <a:defRPr/>
            </a:pP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Solution: more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use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of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delegation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</a:p>
          <a:p>
            <a:pPr>
              <a:defRPr/>
            </a:pPr>
            <a:endParaRPr lang="nl-NL" sz="2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nl-NL" sz="2600" dirty="0">
                <a:solidFill>
                  <a:prstClr val="black"/>
                </a:solidFill>
                <a:sym typeface="Wingdings" panose="05000000000000000000" pitchFamily="2" charset="2"/>
              </a:rPr>
              <a:t>D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ata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driven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: multiple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and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overlapping data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requests</a:t>
            </a:r>
            <a:endParaRPr lang="nl-NL" sz="26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defRPr/>
            </a:pPr>
            <a:endParaRPr lang="nl-NL" sz="2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Independence requires transparency and accountability</a:t>
            </a:r>
          </a:p>
          <a:p>
            <a:pPr lvl="1">
              <a:buFont typeface="Wingdings" charset="2"/>
              <a:buChar char="Ø"/>
              <a:defRPr/>
            </a:pPr>
            <a:endParaRPr lang="nl-NL" sz="1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Lack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of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transparancy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over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supervised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banks</a:t>
            </a:r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Accountability: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limited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access European Court of Auditors</a:t>
            </a:r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defRPr/>
            </a:pPr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51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050" y="264801"/>
            <a:ext cx="8896950" cy="5829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2750" y="1486800"/>
            <a:ext cx="8896950" cy="5371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>
              <a:solidFill>
                <a:prstClr val="black"/>
              </a:solidFill>
            </a:endParaRPr>
          </a:p>
          <a:p>
            <a:pPr lvl="1">
              <a:spcAft>
                <a:spcPts val="300"/>
              </a:spcAft>
              <a:buFont typeface="Wingdings" charset="2"/>
              <a:buChar char="Ø"/>
              <a:defRPr/>
            </a:pPr>
            <a:endParaRPr lang="nl-NL" sz="800" dirty="0" smtClean="0">
              <a:solidFill>
                <a:prstClr val="black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1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050" y="264801"/>
            <a:ext cx="8896950" cy="5829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Single Banking Market?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130300"/>
            <a:ext cx="9144000" cy="54772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168" indent="-514168">
              <a:buFont typeface="Calibri" charset="0"/>
              <a:buAutoNum type="arabicPeriod"/>
              <a:defRPr/>
            </a:pPr>
            <a:endParaRPr lang="nl-NL" sz="8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Aim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of Banking Union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to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break bank-sovereign loop</a:t>
            </a:r>
          </a:p>
          <a:p>
            <a:pPr lvl="1">
              <a:buFont typeface="Wingdings" charset="2"/>
              <a:buChar char="Ø"/>
              <a:defRPr/>
            </a:pPr>
            <a:endParaRPr lang="nl-NL" sz="8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Decoupling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should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lead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to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integrated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market</a:t>
            </a:r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Unrealistic to eliminate all bank-sov links in short term</a:t>
            </a:r>
          </a:p>
          <a:p>
            <a:pPr lvl="1">
              <a:buFont typeface="Wingdings" charset="2"/>
              <a:buChar char="Ø"/>
              <a:defRPr/>
            </a:pPr>
            <a:endParaRPr lang="nl-NL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End geographical ring-fencing</a:t>
            </a:r>
            <a:endParaRPr lang="nl-NL" sz="2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endParaRPr lang="nl-NL" sz="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Both ECB and NCAs still impose intra-€A constraints</a:t>
            </a:r>
          </a:p>
          <a:p>
            <a:pPr lvl="1">
              <a:buFont typeface="Wingdings" charset="2"/>
              <a:buChar char="Ø"/>
              <a:defRPr/>
            </a:pP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Banks may convert subs into branches</a:t>
            </a:r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Prospects for cross-border M&amp;A</a:t>
            </a:r>
          </a:p>
          <a:p>
            <a:pPr lvl="1">
              <a:buFont typeface="Wingdings" charset="2"/>
              <a:buChar char="Ø"/>
              <a:defRPr/>
            </a:pPr>
            <a:endParaRPr lang="nl-NL" sz="1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Need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to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complete Banking Union</a:t>
            </a:r>
            <a:endParaRPr lang="nl-NL" sz="2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endParaRPr lang="nl-NL" sz="8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Risk sharing: European Deposit Insurance Scheme</a:t>
            </a:r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‘‘Risk reduction’’: limits on sovereign exposures (and stop counting deferred tax credits as capital)</a:t>
            </a:r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defRPr/>
            </a:pPr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76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050" y="264801"/>
            <a:ext cx="8896950" cy="5829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Country-level experience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0050" y="1526875"/>
            <a:ext cx="9023950" cy="5118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defRPr/>
            </a:pPr>
            <a:r>
              <a:rPr lang="nl-NL" dirty="0" smtClean="0">
                <a:solidFill>
                  <a:prstClr val="black"/>
                </a:solidFill>
                <a:sym typeface="Wingdings" panose="05000000000000000000" pitchFamily="2" charset="2"/>
              </a:rPr>
              <a:t>Diversity of structures/experiences/perceptions</a:t>
            </a:r>
          </a:p>
          <a:p>
            <a:pPr lvl="5">
              <a:buFont typeface="Arial"/>
              <a:buChar char="•"/>
              <a:defRPr/>
            </a:pPr>
            <a:endParaRPr lang="nl-NL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buFont typeface="Arial"/>
              <a:buChar char="•"/>
              <a:defRPr/>
            </a:pPr>
            <a:r>
              <a:rPr lang="nl-NL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Examples</a:t>
            </a:r>
            <a:r>
              <a:rPr lang="nl-NL" sz="24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endParaRPr lang="nl-NL" sz="2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endParaRPr lang="nl-NL" sz="4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Countries with many small banks (Austria, Germany, Italy) vs concentrated systems (e.g. France, NL)</a:t>
            </a:r>
          </a:p>
          <a:p>
            <a:pPr lvl="1">
              <a:buFont typeface="Wingdings" charset="2"/>
              <a:buChar char="Ø"/>
              <a:defRPr/>
            </a:pPr>
            <a:endParaRPr lang="nl-NL" sz="4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Home (e.g. France, Germany, Italy, Spain) vs Host (e.g. Belgium, possibly Greece &amp; Portugal in near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future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)</a:t>
            </a:r>
          </a:p>
          <a:p>
            <a:pPr lvl="1">
              <a:buFont typeface="Wingdings" charset="2"/>
              <a:buChar char="Ø"/>
              <a:defRPr/>
            </a:pPr>
            <a:endParaRPr lang="nl-NL" sz="4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endParaRPr lang="nl-NL" sz="1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buFont typeface="Arial"/>
              <a:buChar char="•"/>
              <a:defRPr/>
            </a:pPr>
            <a:r>
              <a:rPr lang="nl-NL" dirty="0" smtClean="0">
                <a:solidFill>
                  <a:prstClr val="black"/>
                </a:solidFill>
                <a:sym typeface="Wingdings" panose="05000000000000000000" pitchFamily="2" charset="2"/>
              </a:rPr>
              <a:t>Ongoing sector-wide fragility challenges</a:t>
            </a:r>
            <a:endParaRPr lang="nl-NL" sz="24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endParaRPr lang="nl-NL" sz="4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especially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Italy and Portugal</a:t>
            </a:r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buFont typeface="Arial"/>
              <a:buChar char="•"/>
              <a:defRPr/>
            </a:pPr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542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215900" y="1722438"/>
            <a:ext cx="6273799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altLang="en-US" sz="3600" b="0" dirty="0" smtClean="0">
                <a:latin typeface="Arial"/>
                <a:cs typeface="Arial"/>
              </a:rPr>
              <a:t>Thank you for your attention</a:t>
            </a:r>
          </a:p>
          <a:p>
            <a:pPr algn="ctr"/>
            <a:endParaRPr lang="en-GB" altLang="en-US" sz="3600" b="0" dirty="0" smtClean="0">
              <a:latin typeface="Arial"/>
              <a:cs typeface="Arial"/>
            </a:endParaRPr>
          </a:p>
          <a:p>
            <a:pPr algn="ctr"/>
            <a:r>
              <a:rPr lang="en-GB" altLang="en-US" sz="3600" b="0" dirty="0" smtClean="0">
                <a:latin typeface="Arial"/>
                <a:cs typeface="Arial"/>
              </a:rPr>
              <a:t>	</a:t>
            </a:r>
            <a:r>
              <a:rPr lang="en-GB" altLang="en-US" sz="3600" b="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334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050" y="264801"/>
            <a:ext cx="8896950" cy="5829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026367"/>
            <a:ext cx="9144000" cy="56192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New system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800" dirty="0" smtClean="0"/>
              <a:t> </a:t>
            </a:r>
          </a:p>
          <a:p>
            <a:pPr lvl="1"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/>
              <a:t> Functioning of SSM</a:t>
            </a:r>
          </a:p>
          <a:p>
            <a:pPr lvl="1">
              <a:lnSpc>
                <a:spcPct val="80000"/>
              </a:lnSpc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Euro area banking market</a:t>
            </a:r>
          </a:p>
          <a:p>
            <a:pPr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Assessment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800" dirty="0"/>
              <a:t> </a:t>
            </a:r>
            <a:endParaRPr lang="en-US" sz="800" dirty="0" smtClean="0"/>
          </a:p>
          <a:p>
            <a:pPr lvl="1">
              <a:lnSpc>
                <a:spcPct val="80000"/>
              </a:lnSpc>
              <a:buFont typeface="Wingdings" charset="2"/>
              <a:buChar char="Ø"/>
            </a:pPr>
            <a:r>
              <a:rPr lang="en-US" dirty="0" smtClean="0"/>
              <a:t> 3 core criteria: effectiveness, toughness and fairness</a:t>
            </a:r>
          </a:p>
          <a:p>
            <a:pPr lvl="1">
              <a:lnSpc>
                <a:spcPct val="80000"/>
              </a:lnSpc>
              <a:buFont typeface="Wingdings" charset="2"/>
              <a:buChar char="Ø"/>
            </a:pPr>
            <a:r>
              <a:rPr lang="en-US" dirty="0"/>
              <a:t> </a:t>
            </a:r>
            <a:r>
              <a:rPr lang="en-US" dirty="0" smtClean="0"/>
              <a:t>2 other criteria: efficiency and market integration</a:t>
            </a:r>
          </a:p>
          <a:p>
            <a:pPr lvl="1">
              <a:lnSpc>
                <a:spcPct val="80000"/>
              </a:lnSpc>
              <a:buFont typeface="Wingdings" charset="2"/>
              <a:buChar char="Ø"/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dirty="0" smtClean="0"/>
              <a:t>In sum: compelling start, lingering challenges</a:t>
            </a:r>
          </a:p>
          <a:p>
            <a:pPr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dirty="0" smtClean="0"/>
              <a:t>9 country reports</a:t>
            </a:r>
            <a:r>
              <a:rPr lang="en-US" dirty="0"/>
              <a:t> </a:t>
            </a:r>
            <a:r>
              <a:rPr lang="en-US" dirty="0" smtClean="0"/>
              <a:t>show major differences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800" dirty="0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The Netherlands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050" y="264801"/>
            <a:ext cx="8896950" cy="5829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system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0050" y="1274401"/>
            <a:ext cx="8896950" cy="5371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>
              <a:solidFill>
                <a:prstClr val="black"/>
              </a:solidFill>
            </a:endParaRPr>
          </a:p>
          <a:p>
            <a:pPr lvl="1">
              <a:spcAft>
                <a:spcPts val="300"/>
              </a:spcAft>
              <a:buFont typeface="Wingdings" charset="2"/>
              <a:buChar char="Ø"/>
              <a:defRPr/>
            </a:pPr>
            <a:endParaRPr lang="nl-NL" sz="8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050" y="264801"/>
            <a:ext cx="8896950" cy="5829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of the 100 significant banks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0050" y="1274401"/>
            <a:ext cx="8896950" cy="5371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 smtClean="0">
              <a:solidFill>
                <a:prstClr val="black"/>
              </a:solidFill>
            </a:endParaRPr>
          </a:p>
          <a:p>
            <a:pPr lvl="1">
              <a:spcAft>
                <a:spcPts val="300"/>
              </a:spcAft>
              <a:buFont typeface="Wingdings" charset="2"/>
              <a:buChar char="Ø"/>
              <a:defRPr/>
            </a:pPr>
            <a:endParaRPr lang="nl-NL" sz="800" dirty="0" smtClean="0">
              <a:solidFill>
                <a:prstClr val="black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t="609" b="1"/>
          <a:stretch/>
        </p:blipFill>
        <p:spPr>
          <a:xfrm>
            <a:off x="0" y="1765300"/>
            <a:ext cx="9144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050" y="264801"/>
            <a:ext cx="8896950" cy="5829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non-performing loans tell us?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0050" y="1274401"/>
            <a:ext cx="8896950" cy="5371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168" indent="-514168">
              <a:buNone/>
              <a:defRPr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0"/>
            <a:ext cx="9144000" cy="55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050" y="264801"/>
            <a:ext cx="8896950" cy="5829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Effective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0050" y="1274401"/>
            <a:ext cx="8896950" cy="5371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168" indent="-514168">
              <a:buFont typeface="Calibri" charset="0"/>
              <a:buAutoNum type="arabicPeriod"/>
              <a:defRPr/>
            </a:pPr>
            <a:endParaRPr lang="nl-NL" sz="8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Joint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Supervisory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Teams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overcome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previous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home-host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squabbles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-&gt;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clear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line of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command</a:t>
            </a:r>
            <a:endParaRPr lang="nl-NL" sz="26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  <a:defRPr/>
            </a:pPr>
            <a:r>
              <a:rPr lang="nl-NL" sz="1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endParaRPr lang="nl-NL" sz="1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But conflict of interest: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loyal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to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ECB or NCA boss?</a:t>
            </a:r>
          </a:p>
          <a:p>
            <a:pPr>
              <a:defRPr/>
            </a:pPr>
            <a:endParaRPr lang="nl-NL" sz="2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Joined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-up /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consolidated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view of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banks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at euro-area level</a:t>
            </a:r>
          </a:p>
          <a:p>
            <a:pPr>
              <a:defRPr/>
            </a:pPr>
            <a:endParaRPr lang="nl-NL" sz="2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So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far: banking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supervision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not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been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softened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by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loose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monetary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policy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050" y="264801"/>
            <a:ext cx="8896950" cy="5829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Tough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0050" y="1274401"/>
            <a:ext cx="8896950" cy="5371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168" indent="-514168">
              <a:buFont typeface="Calibri" charset="0"/>
              <a:buAutoNum type="arabicPeriod"/>
              <a:defRPr/>
            </a:pPr>
            <a:endParaRPr lang="nl-NL" sz="8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More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intrusive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+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less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capture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/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political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intervention</a:t>
            </a:r>
            <a:endParaRPr lang="nl-NL" sz="26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l-NL" sz="1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endParaRPr lang="nl-NL" sz="1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charset="2"/>
              <a:buChar char="Ø"/>
              <a:defRPr/>
            </a:pP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Supervisory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coordinator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at a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distance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in Frankfurt</a:t>
            </a:r>
          </a:p>
          <a:p>
            <a:pPr>
              <a:defRPr/>
            </a:pPr>
            <a:endParaRPr lang="nl-NL" sz="2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Actions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speak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louder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than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words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: more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capital</a:t>
            </a:r>
            <a:endParaRPr lang="nl-NL" sz="2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  <a:defRPr/>
            </a:pPr>
            <a:r>
              <a:rPr lang="nl-NL" sz="1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</a:p>
          <a:p>
            <a:pPr lvl="1">
              <a:buFont typeface="Wingdings" charset="2"/>
              <a:buChar char="Ø"/>
              <a:defRPr/>
            </a:pP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higher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SREP scores (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pillar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2)</a:t>
            </a:r>
          </a:p>
          <a:p>
            <a:pPr lvl="1">
              <a:buFont typeface="Wingdings" charset="2"/>
              <a:buChar char="Ø"/>
              <a:defRPr/>
            </a:pP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also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tough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with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recap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in Greece over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summer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2015</a:t>
            </a:r>
          </a:p>
          <a:p>
            <a:pPr lvl="1">
              <a:buFont typeface="Wingdings" charset="2"/>
              <a:buChar char="Ø"/>
              <a:defRPr/>
            </a:pP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but </a:t>
            </a:r>
            <a:r>
              <a:rPr lang="nl-NL" sz="22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determination</a:t>
            </a:r>
            <a:r>
              <a:rPr lang="nl-NL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of SREP scores is black box</a:t>
            </a:r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89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050" y="264801"/>
            <a:ext cx="8896950" cy="5829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Fair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0050" y="1274401"/>
            <a:ext cx="8896950" cy="5371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168" indent="-514168">
              <a:buFont typeface="Calibri" charset="0"/>
              <a:buAutoNum type="arabicPeriod"/>
              <a:defRPr/>
            </a:pPr>
            <a:endParaRPr lang="nl-NL" sz="8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defRPr/>
            </a:pPr>
            <a:endParaRPr lang="nl-NL" sz="26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No country- or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institution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specific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pattern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at ECB</a:t>
            </a:r>
          </a:p>
          <a:p>
            <a:pPr>
              <a:defRPr/>
            </a:pPr>
            <a:endParaRPr lang="nl-NL" sz="2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But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differences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in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size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systemic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risk buffers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applied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by</a:t>
            </a:r>
            <a:r>
              <a:rPr lang="nl-NL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2600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NCAs</a:t>
            </a:r>
            <a:endParaRPr lang="nl-NL" sz="2200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389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RoutingEnabled xmlns="http://schemas.microsoft.com/sharepoint/v3">true</RoutingEnabled>
    <URL xmlns="http://schemas.microsoft.com/sharepoint/v3">
      <Url xsi:nil="true"/>
      <Description xsi:nil="true"/>
    </URL>
    <ContentDate xmlns="a029a951-197a-4454-90a0-4e8ba8bb2239">2016-07-18T06:21:00+00:00</ContentDate>
    <OrganizationalUnit xmlns="8e878111-5d44-4ac0-8d7d-001e9b3d0fd0">41</OrganizationalUnit>
    <CEID xmlns="a029a951-197a-4454-90a0-4e8ba8bb2239">c7bbbb36-fcf4-49a6-9191-310fde54b1b5</CEID>
    <LanguageRef xmlns="a029a951-197a-4454-90a0-4e8ba8bb2239">
      <Value>1</Value>
    </LanguageRef>
    <TitleBackup xmlns="8e878111-5d44-4ac0-8d7d-001e9b3d0fd0">Athens_BruegelBlueprint_14_July_2016</TitleBackup>
    <Topic xmlns="8e878111-5d44-4ac0-8d7d-001e9b3d0fd0">91</Topic>
    <ShowInContentGroups xmlns="a029a951-197a-4454-90a0-4e8ba8bb2239"/>
    <ItemOrder xmlns="a029a951-197a-4454-90a0-4e8ba8bb2239" xsi:nil="true"/>
    <Image xmlns="a029a951-197a-4454-90a0-4e8ba8bb2239">
      <Url xsi:nil="true"/>
      <Description xsi:nil="true"/>
    </Image>
    <AlternateText xmlns="a029a951-197a-4454-90a0-4e8ba8bb2239" xsi:nil="true"/>
    <RelatedEntity xmlns="8e878111-5d44-4ac0-8d7d-001e9b3d0fd0" xsi:nil="true"/>
    <ParentEntity xmlns="8e878111-5d44-4ac0-8d7d-001e9b3d0fd0" xsi:nil="true"/>
    <TitleEn xmlns="a029a951-197a-4454-90a0-4e8ba8bb2239" xsi:nil="true"/>
    <Source xmlns="8e878111-5d44-4ac0-8d7d-001e9b3d0fd0" xsi:nil="true"/>
    <DisplayTitle xmlns="8e878111-5d44-4ac0-8d7d-001e9b3d0fd0">Athens_BruegelBlueprint_14_July_2016</DisplayTitle>
    <AModifiedBy xmlns="a029a951-197a-4454-90a0-4e8ba8bb2239">Anastasopoulou Eleftheria</AModifiedBy>
    <AModified xmlns="a029a951-197a-4454-90a0-4e8ba8bb2239">2019-07-26T22:43:43+00:00</AModified>
    <AID xmlns="a029a951-197a-4454-90a0-4e8ba8bb2239">11224</AID>
    <ACreated xmlns="a029a951-197a-4454-90a0-4e8ba8bb2239">2019-07-06T19:40:05+00:00</ACreated>
    <ACreatedBy xmlns="a029a951-197a-4454-90a0-4e8ba8bb2239">sp_AuthSetup</ACreatedBy>
    <AVersion xmlns="a029a951-197a-4454-90a0-4e8ba8bb2239">9.0</AVers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CommonInGroups" ma:contentTypeID="0x010100C99F32645853284EB835B50D610223A1010100A120E579C51EAB44A46ECBD0880E5BC6" ma:contentTypeVersion="21" ma:contentTypeDescription="" ma:contentTypeScope="" ma:versionID="a403141326c204125f9099c96dd1bf69">
  <xsd:schema xmlns:xsd="http://www.w3.org/2001/XMLSchema" xmlns:xs="http://www.w3.org/2001/XMLSchema" xmlns:p="http://schemas.microsoft.com/office/2006/metadata/properties" xmlns:ns1="http://schemas.microsoft.com/sharepoint/v3" xmlns:ns2="a029a951-197a-4454-90a0-4e8ba8bb2239" xmlns:ns3="8e878111-5d44-4ac0-8d7d-001e9b3d0fd0" xmlns:ns4="a2c98312-a1a7-4c30-9dfa-e35e7a09d1f3" targetNamespace="http://schemas.microsoft.com/office/2006/metadata/properties" ma:root="true" ma:fieldsID="22e3c47b957e00e859a4f7030aca4564" ns1:_="" ns2:_="" ns3:_="" ns4:_="">
    <xsd:import namespace="http://schemas.microsoft.com/sharepoint/v3"/>
    <xsd:import namespace="a029a951-197a-4454-90a0-4e8ba8bb2239"/>
    <xsd:import namespace="8e878111-5d44-4ac0-8d7d-001e9b3d0fd0"/>
    <xsd:import namespace="a2c98312-a1a7-4c30-9dfa-e35e7a09d1f3"/>
    <xsd:element name="properties">
      <xsd:complexType>
        <xsd:sequence>
          <xsd:element name="documentManagement">
            <xsd:complexType>
              <xsd:all>
                <xsd:element ref="ns2:ACreated" minOccurs="0"/>
                <xsd:element ref="ns2:ACreatedBy" minOccurs="0"/>
                <xsd:element ref="ns2:AID" minOccurs="0"/>
                <xsd:element ref="ns2:AModified" minOccurs="0"/>
                <xsd:element ref="ns2:AModifiedBy" minOccurs="0"/>
                <xsd:element ref="ns2:AVersion" minOccurs="0"/>
                <xsd:element ref="ns2:CEID" minOccurs="0"/>
                <xsd:element ref="ns1:RoutingEnabled"/>
                <xsd:element ref="ns2:LanguageRef" minOccurs="0"/>
                <xsd:element ref="ns1:URL" minOccurs="0"/>
                <xsd:element ref="ns2:AlternateText" minOccurs="0"/>
                <xsd:element ref="ns2:ShowInContentGroups" minOccurs="0"/>
                <xsd:element ref="ns3:SharedWithUsers" minOccurs="0"/>
                <xsd:element ref="ns2:ItemOrder" minOccurs="0"/>
                <xsd:element ref="ns2:ContentDate" minOccurs="0"/>
                <xsd:element ref="ns2:Image" minOccurs="0"/>
                <xsd:element ref="ns3:ParentEntity" minOccurs="0"/>
                <xsd:element ref="ns3:RelatedEntity" minOccurs="0"/>
                <xsd:element ref="ns3:Source" minOccurs="0"/>
                <xsd:element ref="ns2:TitleEn" minOccurs="0"/>
                <xsd:element ref="ns4:SharedWithUsers" minOccurs="0"/>
                <xsd:element ref="ns3:OrganizationalUnit" minOccurs="0"/>
                <xsd:element ref="ns3:Topic" minOccurs="0"/>
                <xsd:element ref="ns3:TitleBackup" minOccurs="0"/>
                <xsd:element ref="ns3:Display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Enabled" ma:index="15" ma:displayName="Active" ma:description="" ma:internalName="RoutingEnabled">
      <xsd:simpleType>
        <xsd:restriction base="dms:Boolean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9a951-197a-4454-90a0-4e8ba8bb2239" elementFormDefault="qualified">
    <xsd:import namespace="http://schemas.microsoft.com/office/2006/documentManagement/types"/>
    <xsd:import namespace="http://schemas.microsoft.com/office/infopath/2007/PartnerControls"/>
    <xsd:element name="ACreated" ma:index="8" nillable="true" ma:displayName="ACreated" ma:format="DateTime" ma:internalName="ACreated">
      <xsd:simpleType>
        <xsd:restriction base="dms:DateTime"/>
      </xsd:simpleType>
    </xsd:element>
    <xsd:element name="ACreatedBy" ma:index="9" nillable="true" ma:displayName="ACreatedBy" ma:internalName="ACreatedBy">
      <xsd:simpleType>
        <xsd:restriction base="dms:Text">
          <xsd:maxLength value="255"/>
        </xsd:restriction>
      </xsd:simpleType>
    </xsd:element>
    <xsd:element name="AID" ma:index="10" nillable="true" ma:displayName="AID" ma:indexed="true" ma:internalName="AID" ma:percentage="FALSE">
      <xsd:simpleType>
        <xsd:restriction base="dms:Number"/>
      </xsd:simpleType>
    </xsd:element>
    <xsd:element name="AModified" ma:index="11" nillable="true" ma:displayName="AModified" ma:format="DateTime" ma:internalName="AModified">
      <xsd:simpleType>
        <xsd:restriction base="dms:DateTime"/>
      </xsd:simpleType>
    </xsd:element>
    <xsd:element name="AModifiedBy" ma:index="12" nillable="true" ma:displayName="AModifiedBy" ma:internalName="AModifiedBy">
      <xsd:simpleType>
        <xsd:restriction base="dms:Text">
          <xsd:maxLength value="255"/>
        </xsd:restriction>
      </xsd:simpleType>
    </xsd:element>
    <xsd:element name="AVersion" ma:index="13" nillable="true" ma:displayName="AVersion" ma:internalName="AVersion">
      <xsd:simpleType>
        <xsd:restriction base="dms:Text">
          <xsd:maxLength value="255"/>
        </xsd:restriction>
      </xsd:simpleType>
    </xsd:element>
    <xsd:element name="CEID" ma:index="14" nillable="true" ma:displayName="CEID" ma:internalName="CEID">
      <xsd:simpleType>
        <xsd:restriction base="dms:Text">
          <xsd:maxLength value="255"/>
        </xsd:restriction>
      </xsd:simpleType>
    </xsd:element>
    <xsd:element name="LanguageRef" ma:index="17" nillable="true" ma:displayName="LanguageRef" ma:list="{90f227ea-5920-45a7-a23d-c88bdf4e0005}" ma:internalName="LanguageRef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lternateText" ma:index="19" nillable="true" ma:displayName="AlternateText" ma:internalName="AlternateText">
      <xsd:simpleType>
        <xsd:restriction base="dms:Text">
          <xsd:maxLength value="255"/>
        </xsd:restriction>
      </xsd:simpleType>
    </xsd:element>
    <xsd:element name="ShowInContentGroups" ma:index="20" nillable="true" ma:displayName="ShowInContentGroups" ma:list="{d322c509-0e61-4df0-aa83-640ea2811344}" ma:internalName="ShowInContentGroups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temOrder" ma:index="22" nillable="true" ma:displayName="ItemOrder" ma:internalName="ItemOrder">
      <xsd:simpleType>
        <xsd:restriction base="dms:Number"/>
      </xsd:simpleType>
    </xsd:element>
    <xsd:element name="ContentDate" ma:index="23" nillable="true" ma:displayName="ContentDate" ma:format="DateTime" ma:internalName="ContentDate">
      <xsd:simpleType>
        <xsd:restriction base="dms:DateTime"/>
      </xsd:simpleType>
    </xsd:element>
    <xsd:element name="Image" ma:index="25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itleEn" ma:index="29" nillable="true" ma:displayName="TitleEn" ma:default="" ma:internalName="TitleE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78111-5d44-4ac0-8d7d-001e9b3d0fd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fault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arentEntity" ma:index="26" nillable="true" ma:displayName="ParentEntity" ma:list="{8e878111-5d44-4ac0-8d7d-001e9b3d0fd0}" ma:internalName="ParentEntity" ma:showField="Title">
      <xsd:simpleType>
        <xsd:restriction base="dms:Lookup"/>
      </xsd:simpleType>
    </xsd:element>
    <xsd:element name="RelatedEntity" ma:index="27" nillable="true" ma:displayName="RelatedEntity" ma:list="{8e878111-5d44-4ac0-8d7d-001e9b3d0fd0}" ma:internalName="RelatedEntity" ma:showField="Title">
      <xsd:simpleType>
        <xsd:restriction base="dms:Lookup"/>
      </xsd:simpleType>
    </xsd:element>
    <xsd:element name="Source" ma:index="28" nillable="true" ma:displayName="Source" ma:internalName="Source">
      <xsd:simpleType>
        <xsd:restriction base="dms:Text">
          <xsd:maxLength value="255"/>
        </xsd:restriction>
      </xsd:simpleType>
    </xsd:element>
    <xsd:element name="OrganizationalUnit" ma:index="31" nillable="true" ma:displayName="OrganizationalUnit" ma:list="{8cbccf00-dc01-452b-a0bb-21ad49d2c4da}" ma:internalName="OrganizationalUnit" ma:showField="Title">
      <xsd:simpleType>
        <xsd:restriction base="dms:Lookup"/>
      </xsd:simpleType>
    </xsd:element>
    <xsd:element name="Topic" ma:index="32" nillable="true" ma:displayName="Topic" ma:list="{38e0a57e-bf71-4fb7-8687-2e938e45e10e}" ma:internalName="Topic" ma:showField="Title">
      <xsd:simpleType>
        <xsd:restriction base="dms:Lookup"/>
      </xsd:simpleType>
    </xsd:element>
    <xsd:element name="TitleBackup" ma:index="33" nillable="true" ma:displayName="TitleBackup" ma:internalName="TitleBackup">
      <xsd:simpleType>
        <xsd:restriction base="dms:Text">
          <xsd:maxLength value="255"/>
        </xsd:restriction>
      </xsd:simpleType>
    </xsd:element>
    <xsd:element name="DisplayTitle" ma:index="34" nillable="true" ma:displayName="DisplayTitle" ma:internalName="DisplayTitl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98312-a1a7-4c30-9dfa-e35e7a09d1f3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description="" ma:internalName="SharedWithUsers0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6A00D7-5104-4B42-85AE-B5E4BE4C5F62}"/>
</file>

<file path=customXml/itemProps2.xml><?xml version="1.0" encoding="utf-8"?>
<ds:datastoreItem xmlns:ds="http://schemas.openxmlformats.org/officeDocument/2006/customXml" ds:itemID="{E06859FB-D098-409B-A08F-9DF2079D610B}"/>
</file>

<file path=customXml/itemProps3.xml><?xml version="1.0" encoding="utf-8"?>
<ds:datastoreItem xmlns:ds="http://schemas.openxmlformats.org/officeDocument/2006/customXml" ds:itemID="{669B76A3-2E11-4435-BDF4-02EA6A4A1C8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1396</TotalTime>
  <Words>432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Office Theme</vt:lpstr>
      <vt:lpstr>2_Office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Athens_BruegelBlueprint_14_July_2016</dc:title>
  <dc:creator>Michel Krmek</dc:creator>
  <dc:description/>
  <cp:lastModifiedBy>Moschona Maria</cp:lastModifiedBy>
  <cp:revision>70</cp:revision>
  <dcterms:created xsi:type="dcterms:W3CDTF">2016-03-02T09:29:18Z</dcterms:created>
  <dcterms:modified xsi:type="dcterms:W3CDTF">2016-07-14T06:08:39Z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0x010100C99F32645853284EB835B50D610223A1010100A120E579C51EAB44A46ECBD0880E5BC6</vt:lpwstr>
  </property>
  <property fmtid="{D5CDD505-2E9C-101B-9397-08002B2CF9AE}" pid="3" name="RelatedDocumentTopic">
    <vt:lpwstr>89</vt:lpwstr>
  </property>
  <property fmtid="{D5CDD505-2E9C-101B-9397-08002B2CF9AE}" pid="4" name="Order">
    <vt:r8>177100</vt:r8>
  </property>
  <property fmtid="{D5CDD505-2E9C-101B-9397-08002B2CF9AE}" pid="5" name="xd_ProgID">
    <vt:lpwstr/>
  </property>
  <property fmtid="{D5CDD505-2E9C-101B-9397-08002B2CF9AE}" pid="6" name="_SharedFileIndex">
    <vt:lpwstr/>
  </property>
  <property fmtid="{D5CDD505-2E9C-101B-9397-08002B2CF9AE}" pid="7" name="_SourceUrl">
    <vt:lpwstr/>
  </property>
  <property fmtid="{D5CDD505-2E9C-101B-9397-08002B2CF9AE}" pid="8" name="TemplateUrl">
    <vt:lpwstr/>
  </property>
</Properties>
</file>