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drawings/drawing2.xml" ContentType="application/vnd.openxmlformats-officedocument.drawingml.chartshapes+xml"/>
  <Override PartName="/customXml/itemProps1.xml" ContentType="application/vnd.openxmlformats-officedocument.customXmlProperties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charts/chart17.xml" ContentType="application/vnd.openxmlformats-officedocument.drawingml.chart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charts/chart13.xml" ContentType="application/vnd.openxmlformats-officedocument.drawingml.chart+xml"/>
  <Override PartName="/ppt/notesSlides/notesSlide16.xml" ContentType="application/vnd.openxmlformats-officedocument.presentationml.notesSlide+xml"/>
  <Override PartName="/ppt/charts/chart15.xml" ContentType="application/vnd.openxmlformats-officedocument.drawingml.char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notesSlides/notesSlide14.xml" ContentType="application/vnd.openxmlformats-officedocument.presentationml.notesSlide+xml"/>
  <Override PartName="/ppt/charts/chart11.xml" ContentType="application/vnd.openxmlformats-officedocument.drawingml.chart+xml"/>
  <Override PartName="/docProps/custom.xml" ContentType="application/vnd.openxmlformats-officedocument.custom-properties+xml"/>
  <Override PartName="/ppt/notesSlides/notesSlide9.xml" ContentType="application/vnd.openxmlformats-officedocument.presentationml.notesSlide+xml"/>
  <Override PartName="/ppt/charts/chart7.xml" ContentType="application/vnd.openxmlformats-officedocument.drawingml.chart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Default Extension="xlsx" ContentType="application/vnd.openxmlformats-officedocument.spreadsheetml.sheet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Default Extension="bin" ContentType="application/vnd.openxmlformats-officedocument.oleObject"/>
  <Default Extension="png" ContentType="image/png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rawings/drawing3.xml" ContentType="application/vnd.openxmlformats-officedocument.drawingml.chartshapes+xml"/>
  <Override PartName="/ppt/charts/style1.xml" ContentType="application/vnd.ms-office.chartstyle+xml"/>
  <Override PartName="/customXml/itemProps2.xml" ContentType="application/vnd.openxmlformats-officedocument.customXmlPropertie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notesSlides/notesSlide19.xml" ContentType="application/vnd.openxmlformats-officedocument.presentationml.notesSlide+xml"/>
  <Override PartName="/ppt/charts/chart18.xml" ContentType="application/vnd.openxmlformats-officedocument.drawingml.chart+xml"/>
  <Default Extension="emf" ContentType="image/x-emf"/>
  <Default Extension="jpeg" ContentType="image/jpeg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charts/chart16.xml" ContentType="application/vnd.openxmlformats-officedocument.drawingml.char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charts/chart14.xml" ContentType="application/vnd.openxmlformats-officedocument.drawingml.char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charts/chart8.xml" ContentType="application/vnd.openxmlformats-officedocument.drawingml.chart+xml"/>
  <Override PartName="/ppt/notesSlides/notesSlide13.xml" ContentType="application/vnd.openxmlformats-officedocument.presentationml.notesSlide+xml"/>
  <Override PartName="/ppt/charts/chart12.xml" ContentType="application/vnd.openxmlformats-officedocument.drawingml.chart+xml"/>
  <Override PartName="/ppt/notesSlides/notesSlide22.xml" ContentType="application/vnd.openxmlformats-officedocument.presentationml.notesSlide+xml"/>
  <Override PartName="/ppt/charts/colors1.xml" ContentType="application/vnd.ms-office.chartcolorstyl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charts/chart6.xml" ContentType="application/vnd.openxmlformats-officedocument.drawingml.chart+xml"/>
  <Override PartName="/ppt/notesSlides/notesSlide11.xml" ContentType="application/vnd.openxmlformats-officedocument.presentationml.notesSlide+xml"/>
  <Override PartName="/ppt/charts/chart10.xml" ContentType="application/vnd.openxmlformats-officedocument.drawingml.chart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rawings/drawing4.xml" ContentType="application/vnd.openxmlformats-officedocument.drawingml.chartshap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Default Extension="rels" ContentType="application/vnd.openxmlformats-package.relationship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notesSlides/notesSlide18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256" r:id="rId2"/>
    <p:sldId id="288" r:id="rId3"/>
    <p:sldId id="304" r:id="rId4"/>
    <p:sldId id="289" r:id="rId5"/>
    <p:sldId id="290" r:id="rId6"/>
    <p:sldId id="269" r:id="rId7"/>
    <p:sldId id="291" r:id="rId8"/>
    <p:sldId id="272" r:id="rId9"/>
    <p:sldId id="287" r:id="rId10"/>
    <p:sldId id="262" r:id="rId11"/>
    <p:sldId id="265" r:id="rId12"/>
    <p:sldId id="270" r:id="rId13"/>
    <p:sldId id="296" r:id="rId14"/>
    <p:sldId id="297" r:id="rId15"/>
    <p:sldId id="300" r:id="rId16"/>
    <p:sldId id="263" r:id="rId17"/>
    <p:sldId id="331" r:id="rId18"/>
    <p:sldId id="268" r:id="rId19"/>
    <p:sldId id="332" r:id="rId20"/>
    <p:sldId id="305" r:id="rId21"/>
    <p:sldId id="298" r:id="rId22"/>
    <p:sldId id="301" r:id="rId23"/>
    <p:sldId id="303" r:id="rId24"/>
    <p:sldId id="306" r:id="rId25"/>
    <p:sldId id="307" r:id="rId26"/>
    <p:sldId id="326" r:id="rId27"/>
    <p:sldId id="327" r:id="rId28"/>
    <p:sldId id="281" r:id="rId29"/>
    <p:sldId id="328" r:id="rId30"/>
    <p:sldId id="302" r:id="rId31"/>
    <p:sldId id="329" r:id="rId32"/>
    <p:sldId id="330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512AE"/>
    <a:srgbClr val="3366FF"/>
    <a:srgbClr val="33A7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65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42" Type="http://schemas.openxmlformats.org/officeDocument/2006/relationships/customXml" Target="../customXml/item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40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_rels/chart13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oleObject" Target="file:///J:\DEBT_PSI_1\EA12_INV\wgidataset.xlsx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Microsoft_Excel_Worksheet12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oleObject" Target="file:///G:\K_UNEMPL1\GREECE_INV\GREECE_ONLY_INV.xlsx" TargetMode="External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.bin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E:\DEBT_PSI\ESTIMATES\Primary%20surpluses.xml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E:\DEBT_PSI\ESTIMATES\Primary%20surpluses.xml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5430568980116655"/>
          <c:y val="2.3333689542229998E-2"/>
          <c:w val="0.84569422572178532"/>
          <c:h val="0.89719889180519163"/>
        </c:manualLayout>
      </c:layout>
      <c:lineChart>
        <c:grouping val="standard"/>
        <c:varyColors val="0"/>
        <c:ser>
          <c:idx val="0"/>
          <c:order val="0"/>
          <c:tx>
            <c:strRef>
              <c:f>Sheet1!$A$58</c:f>
              <c:strCache>
                <c:ptCount val="1"/>
                <c:pt idx="0">
                  <c:v>XY_NORTH</c:v>
                </c:pt>
              </c:strCache>
            </c:strRef>
          </c:tx>
          <c:spPr>
            <a:ln w="47625"/>
          </c:spPr>
          <c:marker>
            <c:symbol val="none"/>
          </c:marker>
          <c:cat>
            <c:numRef>
              <c:f>Sheet1!$B$57:$Y$57</c:f>
              <c:numCache>
                <c:formatCode>General</c:formatCode>
                <c:ptCount val="24"/>
                <c:pt idx="0">
                  <c:v>1991</c:v>
                </c:pt>
                <c:pt idx="1">
                  <c:v>1992</c:v>
                </c:pt>
                <c:pt idx="2">
                  <c:v>1993</c:v>
                </c:pt>
                <c:pt idx="3">
                  <c:v>1994</c:v>
                </c:pt>
                <c:pt idx="4">
                  <c:v>1995</c:v>
                </c:pt>
                <c:pt idx="5">
                  <c:v>1996</c:v>
                </c:pt>
                <c:pt idx="6">
                  <c:v>1997</c:v>
                </c:pt>
                <c:pt idx="7">
                  <c:v>1998</c:v>
                </c:pt>
                <c:pt idx="8">
                  <c:v>1999</c:v>
                </c:pt>
                <c:pt idx="9">
                  <c:v>2000</c:v>
                </c:pt>
                <c:pt idx="10">
                  <c:v>2001</c:v>
                </c:pt>
                <c:pt idx="11">
                  <c:v>2002</c:v>
                </c:pt>
                <c:pt idx="12">
                  <c:v>2003</c:v>
                </c:pt>
                <c:pt idx="13">
                  <c:v>2004</c:v>
                </c:pt>
                <c:pt idx="14">
                  <c:v>2005</c:v>
                </c:pt>
                <c:pt idx="15">
                  <c:v>2006</c:v>
                </c:pt>
                <c:pt idx="16">
                  <c:v>2007</c:v>
                </c:pt>
                <c:pt idx="17">
                  <c:v>2008</c:v>
                </c:pt>
                <c:pt idx="18">
                  <c:v>2009</c:v>
                </c:pt>
                <c:pt idx="19">
                  <c:v>2010</c:v>
                </c:pt>
                <c:pt idx="20">
                  <c:v>2011</c:v>
                </c:pt>
                <c:pt idx="21">
                  <c:v>2012</c:v>
                </c:pt>
                <c:pt idx="22">
                  <c:v>2013</c:v>
                </c:pt>
                <c:pt idx="23">
                  <c:v>2014</c:v>
                </c:pt>
              </c:numCache>
            </c:numRef>
          </c:cat>
          <c:val>
            <c:numRef>
              <c:f>Sheet1!$B$58:$Y$58</c:f>
              <c:numCache>
                <c:formatCode>0.00%</c:formatCode>
                <c:ptCount val="24"/>
                <c:pt idx="0">
                  <c:v>1.5200000000000003E-2</c:v>
                </c:pt>
                <c:pt idx="1">
                  <c:v>2.7000000000000031E-2</c:v>
                </c:pt>
                <c:pt idx="2">
                  <c:v>4.420000000000001E-2</c:v>
                </c:pt>
                <c:pt idx="3">
                  <c:v>4.6400000000000004E-2</c:v>
                </c:pt>
                <c:pt idx="4">
                  <c:v>6.8700000000000011E-2</c:v>
                </c:pt>
                <c:pt idx="5">
                  <c:v>6.4700000000000063E-2</c:v>
                </c:pt>
                <c:pt idx="6">
                  <c:v>6.5800000000000011E-2</c:v>
                </c:pt>
                <c:pt idx="7">
                  <c:v>6.4300000000000065E-2</c:v>
                </c:pt>
                <c:pt idx="8">
                  <c:v>7.2400000000000034E-2</c:v>
                </c:pt>
                <c:pt idx="9">
                  <c:v>8.5100000000000037E-2</c:v>
                </c:pt>
                <c:pt idx="10">
                  <c:v>8.7400000000000005E-2</c:v>
                </c:pt>
                <c:pt idx="11">
                  <c:v>0.10110000000000002</c:v>
                </c:pt>
                <c:pt idx="12">
                  <c:v>8.9600000000000068E-2</c:v>
                </c:pt>
                <c:pt idx="13">
                  <c:v>9.2800000000000035E-2</c:v>
                </c:pt>
                <c:pt idx="14">
                  <c:v>8.5600000000000065E-2</c:v>
                </c:pt>
                <c:pt idx="15">
                  <c:v>9.1100000000000028E-2</c:v>
                </c:pt>
                <c:pt idx="16">
                  <c:v>9.8100000000000048E-2</c:v>
                </c:pt>
                <c:pt idx="17">
                  <c:v>8.7400000000000005E-2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Sheet1!$A$59</c:f>
              <c:strCache>
                <c:ptCount val="1"/>
                <c:pt idx="0">
                  <c:v>XY_SOUTH</c:v>
                </c:pt>
              </c:strCache>
            </c:strRef>
          </c:tx>
          <c:spPr>
            <a:ln w="44450"/>
          </c:spPr>
          <c:marker>
            <c:symbol val="none"/>
          </c:marker>
          <c:cat>
            <c:numRef>
              <c:f>Sheet1!$B$57:$Y$57</c:f>
              <c:numCache>
                <c:formatCode>General</c:formatCode>
                <c:ptCount val="24"/>
                <c:pt idx="0">
                  <c:v>1991</c:v>
                </c:pt>
                <c:pt idx="1">
                  <c:v>1992</c:v>
                </c:pt>
                <c:pt idx="2">
                  <c:v>1993</c:v>
                </c:pt>
                <c:pt idx="3">
                  <c:v>1994</c:v>
                </c:pt>
                <c:pt idx="4">
                  <c:v>1995</c:v>
                </c:pt>
                <c:pt idx="5">
                  <c:v>1996</c:v>
                </c:pt>
                <c:pt idx="6">
                  <c:v>1997</c:v>
                </c:pt>
                <c:pt idx="7">
                  <c:v>1998</c:v>
                </c:pt>
                <c:pt idx="8">
                  <c:v>1999</c:v>
                </c:pt>
                <c:pt idx="9">
                  <c:v>2000</c:v>
                </c:pt>
                <c:pt idx="10">
                  <c:v>2001</c:v>
                </c:pt>
                <c:pt idx="11">
                  <c:v>2002</c:v>
                </c:pt>
                <c:pt idx="12">
                  <c:v>2003</c:v>
                </c:pt>
                <c:pt idx="13">
                  <c:v>2004</c:v>
                </c:pt>
                <c:pt idx="14">
                  <c:v>2005</c:v>
                </c:pt>
                <c:pt idx="15">
                  <c:v>2006</c:v>
                </c:pt>
                <c:pt idx="16">
                  <c:v>2007</c:v>
                </c:pt>
                <c:pt idx="17">
                  <c:v>2008</c:v>
                </c:pt>
                <c:pt idx="18">
                  <c:v>2009</c:v>
                </c:pt>
                <c:pt idx="19">
                  <c:v>2010</c:v>
                </c:pt>
                <c:pt idx="20">
                  <c:v>2011</c:v>
                </c:pt>
                <c:pt idx="21">
                  <c:v>2012</c:v>
                </c:pt>
                <c:pt idx="22">
                  <c:v>2013</c:v>
                </c:pt>
                <c:pt idx="23">
                  <c:v>2014</c:v>
                </c:pt>
              </c:numCache>
            </c:numRef>
          </c:cat>
          <c:val>
            <c:numRef>
              <c:f>Sheet1!$B$59:$Y$59</c:f>
              <c:numCache>
                <c:formatCode>0.00%</c:formatCode>
                <c:ptCount val="24"/>
                <c:pt idx="0">
                  <c:v>-4.5100000000000022E-2</c:v>
                </c:pt>
                <c:pt idx="1">
                  <c:v>-3.9700000000000006E-2</c:v>
                </c:pt>
                <c:pt idx="2">
                  <c:v>-2.4700000000000003E-2</c:v>
                </c:pt>
                <c:pt idx="3">
                  <c:v>-2.0500000000000001E-2</c:v>
                </c:pt>
                <c:pt idx="4">
                  <c:v>-2.0799999999999999E-2</c:v>
                </c:pt>
                <c:pt idx="5">
                  <c:v>-1.9800000000000026E-2</c:v>
                </c:pt>
                <c:pt idx="6">
                  <c:v>-1.6000000000000018E-2</c:v>
                </c:pt>
                <c:pt idx="7">
                  <c:v>-2.7400000000000028E-2</c:v>
                </c:pt>
                <c:pt idx="8">
                  <c:v>-3.4400000000000014E-2</c:v>
                </c:pt>
                <c:pt idx="9">
                  <c:v>-4.6199999999999998E-2</c:v>
                </c:pt>
                <c:pt idx="10">
                  <c:v>-4.1199999999999987E-2</c:v>
                </c:pt>
                <c:pt idx="11">
                  <c:v>-3.6000000000000011E-2</c:v>
                </c:pt>
                <c:pt idx="12">
                  <c:v>-3.7400000000000044E-2</c:v>
                </c:pt>
                <c:pt idx="13">
                  <c:v>-3.8800000000000015E-2</c:v>
                </c:pt>
                <c:pt idx="14">
                  <c:v>-4.5800000000000014E-2</c:v>
                </c:pt>
                <c:pt idx="15">
                  <c:v>-5.2700000000000038E-2</c:v>
                </c:pt>
                <c:pt idx="16">
                  <c:v>-5.5500000000000022E-2</c:v>
                </c:pt>
                <c:pt idx="17">
                  <c:v>-6.0000000000000032E-2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518080"/>
        <c:axId val="5519616"/>
      </c:lineChart>
      <c:catAx>
        <c:axId val="5518080"/>
        <c:scaling>
          <c:orientation val="minMax"/>
        </c:scaling>
        <c:delete val="0"/>
        <c:axPos val="b"/>
        <c:numFmt formatCode="0" sourceLinked="0"/>
        <c:majorTickMark val="out"/>
        <c:minorTickMark val="none"/>
        <c:tickLblPos val="low"/>
        <c:txPr>
          <a:bodyPr rot="-5400000" vert="horz"/>
          <a:lstStyle/>
          <a:p>
            <a:pPr>
              <a:defRPr sz="1400"/>
            </a:pPr>
            <a:endParaRPr lang="el-GR"/>
          </a:p>
        </c:txPr>
        <c:crossAx val="5519616"/>
        <c:crosses val="autoZero"/>
        <c:auto val="1"/>
        <c:lblAlgn val="ctr"/>
        <c:lblOffset val="100"/>
        <c:tickLblSkip val="1"/>
        <c:noMultiLvlLbl val="0"/>
      </c:catAx>
      <c:valAx>
        <c:axId val="5519616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800"/>
                </a:pPr>
                <a:r>
                  <a:rPr lang="en-US" sz="1800"/>
                  <a:t>TRADE</a:t>
                </a:r>
                <a:r>
                  <a:rPr lang="en-US" sz="1800" baseline="0"/>
                  <a:t>   BALANCE  AS  %GDP</a:t>
                </a:r>
                <a:endParaRPr lang="en-US" sz="1800"/>
              </a:p>
            </c:rich>
          </c:tx>
          <c:layout>
            <c:manualLayout>
              <c:xMode val="edge"/>
              <c:yMode val="edge"/>
              <c:x val="3.2188635209372832E-2"/>
              <c:y val="0.19923035739935496"/>
            </c:manualLayout>
          </c:layout>
          <c:overlay val="0"/>
        </c:title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el-GR"/>
          </a:p>
        </c:txPr>
        <c:crossAx val="5518080"/>
        <c:crosses val="autoZero"/>
        <c:crossBetween val="between"/>
      </c:valAx>
    </c:plotArea>
    <c:legend>
      <c:legendPos val="r"/>
      <c:legendEntry>
        <c:idx val="0"/>
        <c:txPr>
          <a:bodyPr/>
          <a:lstStyle/>
          <a:p>
            <a:pPr>
              <a:defRPr sz="1800" b="1">
                <a:solidFill>
                  <a:srgbClr val="0070C0"/>
                </a:solidFill>
              </a:defRPr>
            </a:pPr>
            <a:endParaRPr lang="el-GR"/>
          </a:p>
        </c:txPr>
      </c:legendEntry>
      <c:legendEntry>
        <c:idx val="1"/>
        <c:txPr>
          <a:bodyPr/>
          <a:lstStyle/>
          <a:p>
            <a:pPr>
              <a:defRPr sz="1800" b="1">
                <a:solidFill>
                  <a:srgbClr val="C00000"/>
                </a:solidFill>
              </a:defRPr>
            </a:pPr>
            <a:endParaRPr lang="el-GR"/>
          </a:p>
        </c:txPr>
      </c:legendEntry>
      <c:layout>
        <c:manualLayout>
          <c:xMode val="edge"/>
          <c:yMode val="edge"/>
          <c:x val="0.53937618953604283"/>
          <c:y val="0.24852042506830502"/>
          <c:w val="0.21399333945886045"/>
          <c:h val="0.11995299095075801"/>
        </c:manualLayout>
      </c:layout>
      <c:overlay val="0"/>
      <c:txPr>
        <a:bodyPr/>
        <a:lstStyle/>
        <a:p>
          <a:pPr>
            <a:defRPr sz="1800" b="1"/>
          </a:pPr>
          <a:endParaRPr lang="el-GR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839894906727659"/>
          <c:y val="0.1215978116856541"/>
          <c:w val="0.83208264827351197"/>
          <c:h val="0.83764818638592853"/>
        </c:manualLayout>
      </c:layout>
      <c:lineChart>
        <c:grouping val="standard"/>
        <c:varyColors val="0"/>
        <c:ser>
          <c:idx val="0"/>
          <c:order val="0"/>
          <c:tx>
            <c:strRef>
              <c:f>GREECE!$F$3</c:f>
              <c:strCache>
                <c:ptCount val="1"/>
                <c:pt idx="0">
                  <c:v>Trade Balance €m</c:v>
                </c:pt>
              </c:strCache>
            </c:strRef>
          </c:tx>
          <c:marker>
            <c:symbol val="none"/>
          </c:marker>
          <c:cat>
            <c:numRef>
              <c:f>GREECE!$A$4:$A$19</c:f>
              <c:numCache>
                <c:formatCode>General</c:formatCode>
                <c:ptCount val="16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</c:numCache>
            </c:numRef>
          </c:cat>
          <c:val>
            <c:numRef>
              <c:f>GREECE!$F$4:$F$19</c:f>
              <c:numCache>
                <c:formatCode>#,##0.0</c:formatCode>
                <c:ptCount val="16"/>
                <c:pt idx="0">
                  <c:v>-21927.5</c:v>
                </c:pt>
                <c:pt idx="1">
                  <c:v>-21610.9</c:v>
                </c:pt>
                <c:pt idx="2">
                  <c:v>-22708.700000000004</c:v>
                </c:pt>
                <c:pt idx="3">
                  <c:v>-22643.5</c:v>
                </c:pt>
                <c:pt idx="4">
                  <c:v>-25435.7</c:v>
                </c:pt>
                <c:pt idx="5">
                  <c:v>-27558.9</c:v>
                </c:pt>
                <c:pt idx="6">
                  <c:v>-35286.300000000003</c:v>
                </c:pt>
                <c:pt idx="7">
                  <c:v>-41499.300000000003</c:v>
                </c:pt>
                <c:pt idx="8">
                  <c:v>-44048.799999999996</c:v>
                </c:pt>
                <c:pt idx="9">
                  <c:v>-30767.300000000003</c:v>
                </c:pt>
                <c:pt idx="10">
                  <c:v>-28279.5</c:v>
                </c:pt>
                <c:pt idx="11">
                  <c:v>-27229</c:v>
                </c:pt>
                <c:pt idx="12">
                  <c:v>-21034.799999999999</c:v>
                </c:pt>
                <c:pt idx="13">
                  <c:v>-20776</c:v>
                </c:pt>
                <c:pt idx="14">
                  <c:v>-22252.199999999997</c:v>
                </c:pt>
                <c:pt idx="15">
                  <c:v>-17231.2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GREECE!$G$3</c:f>
              <c:strCache>
                <c:ptCount val="1"/>
                <c:pt idx="0">
                  <c:v>Non-oil TB  €m</c:v>
                </c:pt>
              </c:strCache>
            </c:strRef>
          </c:tx>
          <c:marker>
            <c:symbol val="none"/>
          </c:marker>
          <c:cat>
            <c:numRef>
              <c:f>GREECE!$A$4:$A$19</c:f>
              <c:numCache>
                <c:formatCode>General</c:formatCode>
                <c:ptCount val="16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</c:numCache>
            </c:numRef>
          </c:cat>
          <c:val>
            <c:numRef>
              <c:f>GREECE!$G$4:$G$19</c:f>
              <c:numCache>
                <c:formatCode>#,##0.0</c:formatCode>
                <c:ptCount val="16"/>
                <c:pt idx="0">
                  <c:v>-18940.7</c:v>
                </c:pt>
                <c:pt idx="1">
                  <c:v>-18614.300000000003</c:v>
                </c:pt>
                <c:pt idx="2">
                  <c:v>-19203.699999999997</c:v>
                </c:pt>
                <c:pt idx="3">
                  <c:v>-18607.699999999997</c:v>
                </c:pt>
                <c:pt idx="4">
                  <c:v>-20924.599999999999</c:v>
                </c:pt>
                <c:pt idx="5">
                  <c:v>-20917.7</c:v>
                </c:pt>
                <c:pt idx="6">
                  <c:v>-26525</c:v>
                </c:pt>
                <c:pt idx="7">
                  <c:v>-32279.7</c:v>
                </c:pt>
                <c:pt idx="8">
                  <c:v>-31894.299999999996</c:v>
                </c:pt>
                <c:pt idx="9">
                  <c:v>-23170.7</c:v>
                </c:pt>
                <c:pt idx="10">
                  <c:v>-20741.400000000001</c:v>
                </c:pt>
                <c:pt idx="11">
                  <c:v>-16102.1</c:v>
                </c:pt>
                <c:pt idx="12">
                  <c:v>-12772.800000000003</c:v>
                </c:pt>
                <c:pt idx="13">
                  <c:v>-13862.599999999999</c:v>
                </c:pt>
                <c:pt idx="14">
                  <c:v>-15976.8</c:v>
                </c:pt>
                <c:pt idx="15">
                  <c:v>-13023.099999999999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3122560"/>
        <c:axId val="93124096"/>
      </c:lineChart>
      <c:catAx>
        <c:axId val="931225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high"/>
        <c:txPr>
          <a:bodyPr/>
          <a:lstStyle/>
          <a:p>
            <a:pPr>
              <a:defRPr sz="1400"/>
            </a:pPr>
            <a:endParaRPr lang="el-GR"/>
          </a:p>
        </c:txPr>
        <c:crossAx val="93124096"/>
        <c:crosses val="autoZero"/>
        <c:auto val="1"/>
        <c:lblAlgn val="ctr"/>
        <c:lblOffset val="100"/>
        <c:noMultiLvlLbl val="0"/>
      </c:catAx>
      <c:valAx>
        <c:axId val="93124096"/>
        <c:scaling>
          <c:orientation val="minMax"/>
          <c:max val="-5000"/>
          <c:min val="-45000"/>
        </c:scaling>
        <c:delete val="0"/>
        <c:axPos val="l"/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l-GR"/>
          </a:p>
        </c:txPr>
        <c:crossAx val="93122560"/>
        <c:crosses val="autoZero"/>
        <c:crossBetween val="between"/>
        <c:majorUnit val="10000"/>
      </c:valAx>
    </c:plotArea>
    <c:legend>
      <c:legendPos val="r"/>
      <c:layout>
        <c:manualLayout>
          <c:xMode val="edge"/>
          <c:yMode val="edge"/>
          <c:x val="0.64822104660031543"/>
          <c:y val="0.74563244689337527"/>
          <c:w val="0.31791041238253787"/>
          <c:h val="0.13275384469534937"/>
        </c:manualLayout>
      </c:layout>
      <c:overlay val="0"/>
      <c:txPr>
        <a:bodyPr/>
        <a:lstStyle/>
        <a:p>
          <a:pPr>
            <a:defRPr sz="1400" b="1"/>
          </a:pPr>
          <a:endParaRPr lang="el-GR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4226640419947506"/>
          <c:y val="5.1400554097404488E-2"/>
          <c:w val="0.76164676290463695"/>
          <c:h val="0.78278032954214061"/>
        </c:manualLayout>
      </c:layout>
      <c:barChart>
        <c:barDir val="col"/>
        <c:grouping val="clustered"/>
        <c:varyColors val="0"/>
        <c:ser>
          <c:idx val="2"/>
          <c:order val="1"/>
          <c:tx>
            <c:strRef>
              <c:f>GREECE!$D$26</c:f>
              <c:strCache>
                <c:ptCount val="1"/>
                <c:pt idx="0">
                  <c:v>Non-oil Exports €m</c:v>
                </c:pt>
              </c:strCache>
            </c:strRef>
          </c:tx>
          <c:invertIfNegative val="0"/>
          <c:cat>
            <c:numRef>
              <c:f>GREECE!$A$27:$A$42</c:f>
              <c:numCache>
                <c:formatCode>General</c:formatCode>
                <c:ptCount val="16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</c:numCache>
            </c:numRef>
          </c:cat>
          <c:val>
            <c:numRef>
              <c:f>GREECE!$D$27:$D$42</c:f>
              <c:numCache>
                <c:formatCode>#,##0.0</c:formatCode>
                <c:ptCount val="16"/>
                <c:pt idx="0">
                  <c:v>8676.7999999999993</c:v>
                </c:pt>
                <c:pt idx="1">
                  <c:v>9895.4</c:v>
                </c:pt>
                <c:pt idx="2">
                  <c:v>9311.9</c:v>
                </c:pt>
                <c:pt idx="3">
                  <c:v>9832.9</c:v>
                </c:pt>
                <c:pt idx="4">
                  <c:v>11108.6</c:v>
                </c:pt>
                <c:pt idx="5">
                  <c:v>11943.2</c:v>
                </c:pt>
                <c:pt idx="6">
                  <c:v>13214.5</c:v>
                </c:pt>
                <c:pt idx="7">
                  <c:v>14408.2</c:v>
                </c:pt>
                <c:pt idx="8">
                  <c:v>15558.4</c:v>
                </c:pt>
                <c:pt idx="9">
                  <c:v>12254.8</c:v>
                </c:pt>
                <c:pt idx="10">
                  <c:v>12131.5</c:v>
                </c:pt>
                <c:pt idx="11">
                  <c:v>14042.9</c:v>
                </c:pt>
                <c:pt idx="12">
                  <c:v>17969.599999999999</c:v>
                </c:pt>
                <c:pt idx="13">
                  <c:v>17410.5</c:v>
                </c:pt>
                <c:pt idx="14">
                  <c:v>17738.2</c:v>
                </c:pt>
                <c:pt idx="15">
                  <c:v>18073.5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7677184"/>
        <c:axId val="107679104"/>
      </c:barChart>
      <c:lineChart>
        <c:grouping val="standard"/>
        <c:varyColors val="0"/>
        <c:ser>
          <c:idx val="0"/>
          <c:order val="0"/>
          <c:tx>
            <c:strRef>
              <c:f>GREECE!$B$26</c:f>
              <c:strCache>
                <c:ptCount val="1"/>
                <c:pt idx="0">
                  <c:v>ULC_based competitiveness (RHS)</c:v>
                </c:pt>
              </c:strCache>
            </c:strRef>
          </c:tx>
          <c:spPr>
            <a:ln w="38100">
              <a:solidFill>
                <a:srgbClr val="2512AE"/>
              </a:solidFill>
            </a:ln>
          </c:spPr>
          <c:marker>
            <c:symbol val="diamond"/>
            <c:size val="7"/>
            <c:spPr>
              <a:solidFill>
                <a:schemeClr val="bg1"/>
              </a:solidFill>
              <a:ln w="25400">
                <a:solidFill>
                  <a:srgbClr val="2512AE"/>
                </a:solidFill>
              </a:ln>
            </c:spPr>
          </c:marker>
          <c:cat>
            <c:numRef>
              <c:f>GREECE!$A$27:$A$42</c:f>
              <c:numCache>
                <c:formatCode>General</c:formatCode>
                <c:ptCount val="16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</c:numCache>
            </c:numRef>
          </c:cat>
          <c:val>
            <c:numRef>
              <c:f>GREECE!$B$27:$B$42</c:f>
              <c:numCache>
                <c:formatCode>General</c:formatCode>
                <c:ptCount val="16"/>
                <c:pt idx="0">
                  <c:v>91.774999999999991</c:v>
                </c:pt>
                <c:pt idx="1">
                  <c:v>91.2</c:v>
                </c:pt>
                <c:pt idx="2">
                  <c:v>98.075000000000017</c:v>
                </c:pt>
                <c:pt idx="3">
                  <c:v>103.24999999999999</c:v>
                </c:pt>
                <c:pt idx="4">
                  <c:v>106.27499999999999</c:v>
                </c:pt>
                <c:pt idx="5">
                  <c:v>112.8</c:v>
                </c:pt>
                <c:pt idx="6">
                  <c:v>110.625</c:v>
                </c:pt>
                <c:pt idx="7">
                  <c:v>112.825</c:v>
                </c:pt>
                <c:pt idx="8">
                  <c:v>116.1</c:v>
                </c:pt>
                <c:pt idx="9">
                  <c:v>119.89999999999999</c:v>
                </c:pt>
                <c:pt idx="10">
                  <c:v>118.375</c:v>
                </c:pt>
                <c:pt idx="11">
                  <c:v>115.25</c:v>
                </c:pt>
                <c:pt idx="12">
                  <c:v>107.55</c:v>
                </c:pt>
                <c:pt idx="13">
                  <c:v>99.075000000000003</c:v>
                </c:pt>
                <c:pt idx="14">
                  <c:v>95.35</c:v>
                </c:pt>
                <c:pt idx="15">
                  <c:v>91.3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7682432"/>
        <c:axId val="107680896"/>
      </c:lineChart>
      <c:catAx>
        <c:axId val="1076771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07679104"/>
        <c:crosses val="autoZero"/>
        <c:auto val="1"/>
        <c:lblAlgn val="ctr"/>
        <c:lblOffset val="100"/>
        <c:noMultiLvlLbl val="0"/>
      </c:catAx>
      <c:valAx>
        <c:axId val="107679104"/>
        <c:scaling>
          <c:orientation val="minMax"/>
        </c:scaling>
        <c:delete val="0"/>
        <c:axPos val="l"/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el-GR"/>
          </a:p>
        </c:txPr>
        <c:crossAx val="107677184"/>
        <c:crosses val="autoZero"/>
        <c:crossBetween val="between"/>
      </c:valAx>
      <c:valAx>
        <c:axId val="107680896"/>
        <c:scaling>
          <c:orientation val="minMax"/>
          <c:min val="80"/>
        </c:scaling>
        <c:delete val="0"/>
        <c:axPos val="r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el-GR"/>
          </a:p>
        </c:txPr>
        <c:crossAx val="107682432"/>
        <c:crosses val="max"/>
        <c:crossBetween val="between"/>
      </c:valAx>
      <c:catAx>
        <c:axId val="10768243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07680896"/>
        <c:crosses val="autoZero"/>
        <c:auto val="1"/>
        <c:lblAlgn val="ctr"/>
        <c:lblOffset val="100"/>
        <c:noMultiLvlLbl val="0"/>
      </c:catAx>
    </c:plotArea>
    <c:legend>
      <c:legendPos val="r"/>
      <c:layout>
        <c:manualLayout>
          <c:xMode val="edge"/>
          <c:yMode val="edge"/>
          <c:x val="0.1584018902198075"/>
          <c:y val="2.0343827929055154E-2"/>
          <c:w val="0.4256818802627047"/>
          <c:h val="0.13956752760603391"/>
        </c:manualLayout>
      </c:layout>
      <c:overlay val="0"/>
      <c:txPr>
        <a:bodyPr/>
        <a:lstStyle/>
        <a:p>
          <a:pPr>
            <a:defRPr sz="1400" b="1"/>
          </a:pPr>
          <a:endParaRPr lang="el-GR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3821598579056517E-2"/>
          <c:y val="5.1400554097404488E-2"/>
          <c:w val="0.90617840142094352"/>
          <c:h val="0.79523549139690874"/>
        </c:manualLayout>
      </c:layout>
      <c:lineChart>
        <c:grouping val="standard"/>
        <c:varyColors val="0"/>
        <c:ser>
          <c:idx val="0"/>
          <c:order val="0"/>
          <c:tx>
            <c:strRef>
              <c:f>EA_REGULATION!$A$48:$B$48</c:f>
              <c:strCache>
                <c:ptCount val="2"/>
                <c:pt idx="0">
                  <c:v>NORTH_AVG</c:v>
                </c:pt>
              </c:strCache>
            </c:strRef>
          </c:tx>
          <c:spPr>
            <a:ln w="47625"/>
          </c:spPr>
          <c:marker>
            <c:symbol val="none"/>
          </c:marker>
          <c:cat>
            <c:numRef>
              <c:f>EA_REGULATION!$C$47:$R$47</c:f>
              <c:numCache>
                <c:formatCode>General</c:formatCode>
                <c:ptCount val="16"/>
                <c:pt idx="0">
                  <c:v>1996</c:v>
                </c:pt>
                <c:pt idx="1">
                  <c:v>1998</c:v>
                </c:pt>
                <c:pt idx="2">
                  <c:v>2000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  <c:pt idx="11">
                  <c:v>2010</c:v>
                </c:pt>
                <c:pt idx="12">
                  <c:v>2011</c:v>
                </c:pt>
                <c:pt idx="13">
                  <c:v>2012</c:v>
                </c:pt>
                <c:pt idx="14">
                  <c:v>2013</c:v>
                </c:pt>
                <c:pt idx="15">
                  <c:v>2014</c:v>
                </c:pt>
              </c:numCache>
            </c:numRef>
          </c:cat>
          <c:val>
            <c:numRef>
              <c:f>EA_REGULATION!$C$48:$R$48</c:f>
              <c:numCache>
                <c:formatCode>0.00</c:formatCode>
                <c:ptCount val="16"/>
                <c:pt idx="0">
                  <c:v>1.5242446064949036</c:v>
                </c:pt>
                <c:pt idx="1">
                  <c:v>1.5152751604715984</c:v>
                </c:pt>
                <c:pt idx="2">
                  <c:v>1.7102506558100383</c:v>
                </c:pt>
                <c:pt idx="3">
                  <c:v>1.6993583242098491</c:v>
                </c:pt>
                <c:pt idx="4">
                  <c:v>1.6395277778307598</c:v>
                </c:pt>
                <c:pt idx="5">
                  <c:v>1.6410591006278992</c:v>
                </c:pt>
                <c:pt idx="6">
                  <c:v>1.5476736823717754</c:v>
                </c:pt>
                <c:pt idx="7">
                  <c:v>1.6203581690788269</c:v>
                </c:pt>
                <c:pt idx="8">
                  <c:v>1.6614754199981689</c:v>
                </c:pt>
                <c:pt idx="9">
                  <c:v>1.6436922748883565</c:v>
                </c:pt>
                <c:pt idx="10">
                  <c:v>1.622576117515564</c:v>
                </c:pt>
                <c:pt idx="11">
                  <c:v>1.6314022143681843</c:v>
                </c:pt>
                <c:pt idx="12">
                  <c:v>1.6465420325597127</c:v>
                </c:pt>
                <c:pt idx="13">
                  <c:v>1.605777661005656</c:v>
                </c:pt>
                <c:pt idx="14">
                  <c:v>1.6306016047795613</c:v>
                </c:pt>
                <c:pt idx="15">
                  <c:v>1.6586729685465496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EA_REGULATION!$A$49:$B$49</c:f>
              <c:strCache>
                <c:ptCount val="2"/>
                <c:pt idx="0">
                  <c:v>SOUTH_AVG</c:v>
                </c:pt>
              </c:strCache>
            </c:strRef>
          </c:tx>
          <c:spPr>
            <a:ln w="57150"/>
          </c:spPr>
          <c:marker>
            <c:symbol val="none"/>
          </c:marker>
          <c:cat>
            <c:numRef>
              <c:f>EA_REGULATION!$C$47:$R$47</c:f>
              <c:numCache>
                <c:formatCode>General</c:formatCode>
                <c:ptCount val="16"/>
                <c:pt idx="0">
                  <c:v>1996</c:v>
                </c:pt>
                <c:pt idx="1">
                  <c:v>1998</c:v>
                </c:pt>
                <c:pt idx="2">
                  <c:v>2000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  <c:pt idx="11">
                  <c:v>2010</c:v>
                </c:pt>
                <c:pt idx="12">
                  <c:v>2011</c:v>
                </c:pt>
                <c:pt idx="13">
                  <c:v>2012</c:v>
                </c:pt>
                <c:pt idx="14">
                  <c:v>2013</c:v>
                </c:pt>
                <c:pt idx="15">
                  <c:v>2014</c:v>
                </c:pt>
              </c:numCache>
            </c:numRef>
          </c:cat>
          <c:val>
            <c:numRef>
              <c:f>EA_REGULATION!$C$49:$R$49</c:f>
              <c:numCache>
                <c:formatCode>0.00</c:formatCode>
                <c:ptCount val="16"/>
                <c:pt idx="0">
                  <c:v>0.96752214431762695</c:v>
                </c:pt>
                <c:pt idx="1">
                  <c:v>0.91415581703186033</c:v>
                </c:pt>
                <c:pt idx="2">
                  <c:v>0.95269397497177122</c:v>
                </c:pt>
                <c:pt idx="3">
                  <c:v>1.1026541113853454</c:v>
                </c:pt>
                <c:pt idx="4">
                  <c:v>1.1607510805130006</c:v>
                </c:pt>
                <c:pt idx="5">
                  <c:v>1.1416748046875</c:v>
                </c:pt>
                <c:pt idx="6">
                  <c:v>1.1343745112419128</c:v>
                </c:pt>
                <c:pt idx="7">
                  <c:v>1.0480225086212158</c:v>
                </c:pt>
                <c:pt idx="8">
                  <c:v>1.0765884518623352</c:v>
                </c:pt>
                <c:pt idx="9">
                  <c:v>1.0887061119079591</c:v>
                </c:pt>
                <c:pt idx="10">
                  <c:v>1.0258181095123291</c:v>
                </c:pt>
                <c:pt idx="11">
                  <c:v>0.9429257273674011</c:v>
                </c:pt>
                <c:pt idx="12">
                  <c:v>0.80912779569625859</c:v>
                </c:pt>
                <c:pt idx="13">
                  <c:v>0.82070429921150212</c:v>
                </c:pt>
                <c:pt idx="14">
                  <c:v>0.84970077276229861</c:v>
                </c:pt>
                <c:pt idx="15">
                  <c:v>0.72773347496986385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7858560"/>
        <c:axId val="138482048"/>
      </c:lineChart>
      <c:catAx>
        <c:axId val="1078585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l-GR"/>
          </a:p>
        </c:txPr>
        <c:crossAx val="138482048"/>
        <c:crosses val="autoZero"/>
        <c:auto val="1"/>
        <c:lblAlgn val="ctr"/>
        <c:lblOffset val="100"/>
        <c:noMultiLvlLbl val="0"/>
      </c:catAx>
      <c:valAx>
        <c:axId val="138482048"/>
        <c:scaling>
          <c:orientation val="minMax"/>
          <c:min val="0.60000000000000009"/>
        </c:scaling>
        <c:delete val="0"/>
        <c:axPos val="l"/>
        <c:numFmt formatCode="0.00" sourceLinked="1"/>
        <c:majorTickMark val="out"/>
        <c:minorTickMark val="none"/>
        <c:tickLblPos val="nextTo"/>
        <c:txPr>
          <a:bodyPr/>
          <a:lstStyle/>
          <a:p>
            <a:pPr>
              <a:defRPr sz="1600" b="1"/>
            </a:pPr>
            <a:endParaRPr lang="el-GR"/>
          </a:p>
        </c:txPr>
        <c:crossAx val="10785856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21255985586337769"/>
          <c:y val="0.25890718932464296"/>
          <c:w val="0.23058674763416745"/>
          <c:h val="0.16743438320209975"/>
        </c:manualLayout>
      </c:layout>
      <c:overlay val="0"/>
      <c:txPr>
        <a:bodyPr/>
        <a:lstStyle/>
        <a:p>
          <a:pPr>
            <a:defRPr sz="1400" b="1"/>
          </a:pPr>
          <a:endParaRPr lang="el-GR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1"/>
              <a:t>The</a:t>
            </a:r>
            <a:r>
              <a:rPr lang="en-US" sz="1800" b="1" baseline="0"/>
              <a:t> Regulatory Divide between NORTH and SOUTH</a:t>
            </a:r>
            <a:endParaRPr lang="en-US" sz="1800" b="1"/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Sheet1!$C$18</c:f>
              <c:strCache>
                <c:ptCount val="1"/>
                <c:pt idx="0">
                  <c:v>Pre-crisis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8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</c:dPt>
          <c:dPt>
            <c:idx val="9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</c:dPt>
          <c:dPt>
            <c:idx val="10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</c:dPt>
          <c:dPt>
            <c:idx val="11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</c:dPt>
          <c:dPt>
            <c:idx val="12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</c:dPt>
          <c:cat>
            <c:strRef>
              <c:f>Sheet1!$B$19:$B$31</c:f>
              <c:strCache>
                <c:ptCount val="13"/>
                <c:pt idx="0">
                  <c:v>NLD</c:v>
                </c:pt>
                <c:pt idx="1">
                  <c:v>LUX</c:v>
                </c:pt>
                <c:pt idx="2">
                  <c:v>IRL</c:v>
                </c:pt>
                <c:pt idx="3">
                  <c:v>FIN</c:v>
                </c:pt>
                <c:pt idx="4">
                  <c:v>AUT</c:v>
                </c:pt>
                <c:pt idx="5">
                  <c:v>DEU</c:v>
                </c:pt>
                <c:pt idx="6">
                  <c:v>BEL</c:v>
                </c:pt>
                <c:pt idx="8">
                  <c:v>ESP</c:v>
                </c:pt>
                <c:pt idx="9">
                  <c:v>PRT</c:v>
                </c:pt>
                <c:pt idx="10">
                  <c:v>FRA</c:v>
                </c:pt>
                <c:pt idx="11">
                  <c:v>ITA</c:v>
                </c:pt>
                <c:pt idx="12">
                  <c:v>GRC</c:v>
                </c:pt>
              </c:strCache>
            </c:strRef>
          </c:cat>
          <c:val>
            <c:numRef>
              <c:f>Sheet1!$C$19:$C$31</c:f>
              <c:numCache>
                <c:formatCode>General</c:formatCode>
                <c:ptCount val="13"/>
                <c:pt idx="0">
                  <c:v>1.8097768545150756</c:v>
                </c:pt>
                <c:pt idx="1">
                  <c:v>1.7321042418479919</c:v>
                </c:pt>
                <c:pt idx="2">
                  <c:v>1.7229509949684143</c:v>
                </c:pt>
                <c:pt idx="3">
                  <c:v>1.7085334777832031</c:v>
                </c:pt>
                <c:pt idx="4">
                  <c:v>1.5619890689849854</c:v>
                </c:pt>
                <c:pt idx="5">
                  <c:v>1.4782990574836732</c:v>
                </c:pt>
                <c:pt idx="6">
                  <c:v>1.2700844764709474</c:v>
                </c:pt>
                <c:pt idx="8">
                  <c:v>1.2518383979797363</c:v>
                </c:pt>
                <c:pt idx="9">
                  <c:v>1.1616901278495788</c:v>
                </c:pt>
                <c:pt idx="10">
                  <c:v>1.1098573505878448</c:v>
                </c:pt>
                <c:pt idx="11">
                  <c:v>0.92409136891365051</c:v>
                </c:pt>
                <c:pt idx="12">
                  <c:v>0.84609451293945315</c:v>
                </c:pt>
              </c:numCache>
            </c:numRef>
          </c:val>
        </c:ser>
        <c:ser>
          <c:idx val="1"/>
          <c:order val="1"/>
          <c:tx>
            <c:strRef>
              <c:f>Sheet1!$D$18</c:f>
              <c:strCache>
                <c:ptCount val="1"/>
                <c:pt idx="0">
                  <c:v>Post-crisis</c:v>
                </c:pt>
              </c:strCache>
            </c:strRef>
          </c:tx>
          <c:spPr>
            <a:pattFill prst="dkUpDiag">
              <a:fgClr>
                <a:schemeClr val="accent1"/>
              </a:fgClr>
              <a:bgClr>
                <a:schemeClr val="bg1"/>
              </a:bgClr>
            </a:pattFill>
            <a:ln w="15875">
              <a:solidFill>
                <a:schemeClr val="tx2"/>
              </a:solidFill>
            </a:ln>
            <a:effectLst/>
          </c:spPr>
          <c:invertIfNegative val="0"/>
          <c:dPt>
            <c:idx val="8"/>
            <c:invertIfNegative val="0"/>
            <c:bubble3D val="0"/>
            <c:spPr>
              <a:pattFill prst="dkUpDiag">
                <a:fgClr>
                  <a:srgbClr val="C00000"/>
                </a:fgClr>
                <a:bgClr>
                  <a:schemeClr val="bg1"/>
                </a:bgClr>
              </a:pattFill>
              <a:ln w="15875">
                <a:solidFill>
                  <a:schemeClr val="tx2"/>
                </a:solidFill>
              </a:ln>
              <a:effectLst/>
            </c:spPr>
          </c:dPt>
          <c:dPt>
            <c:idx val="9"/>
            <c:invertIfNegative val="0"/>
            <c:bubble3D val="0"/>
            <c:spPr>
              <a:pattFill prst="dkUpDiag">
                <a:fgClr>
                  <a:srgbClr val="C00000"/>
                </a:fgClr>
                <a:bgClr>
                  <a:schemeClr val="bg1"/>
                </a:bgClr>
              </a:pattFill>
              <a:ln w="15875">
                <a:solidFill>
                  <a:schemeClr val="tx2"/>
                </a:solidFill>
              </a:ln>
              <a:effectLst/>
            </c:spPr>
          </c:dPt>
          <c:dPt>
            <c:idx val="10"/>
            <c:invertIfNegative val="0"/>
            <c:bubble3D val="0"/>
            <c:spPr>
              <a:pattFill prst="dkUpDiag">
                <a:fgClr>
                  <a:srgbClr val="C00000"/>
                </a:fgClr>
                <a:bgClr>
                  <a:schemeClr val="bg1"/>
                </a:bgClr>
              </a:pattFill>
              <a:ln w="15875">
                <a:solidFill>
                  <a:schemeClr val="tx2"/>
                </a:solidFill>
              </a:ln>
              <a:effectLst/>
            </c:spPr>
          </c:dPt>
          <c:dPt>
            <c:idx val="11"/>
            <c:invertIfNegative val="0"/>
            <c:bubble3D val="0"/>
            <c:spPr>
              <a:pattFill prst="dkUpDiag">
                <a:fgClr>
                  <a:srgbClr val="C00000"/>
                </a:fgClr>
                <a:bgClr>
                  <a:schemeClr val="bg1"/>
                </a:bgClr>
              </a:pattFill>
              <a:ln w="15875">
                <a:solidFill>
                  <a:schemeClr val="tx2"/>
                </a:solidFill>
              </a:ln>
              <a:effectLst/>
            </c:spPr>
          </c:dPt>
          <c:dPt>
            <c:idx val="12"/>
            <c:invertIfNegative val="0"/>
            <c:bubble3D val="0"/>
            <c:spPr>
              <a:pattFill prst="dkUpDiag">
                <a:fgClr>
                  <a:srgbClr val="C00000"/>
                </a:fgClr>
                <a:bgClr>
                  <a:schemeClr val="bg1"/>
                </a:bgClr>
              </a:pattFill>
              <a:ln w="15875">
                <a:solidFill>
                  <a:schemeClr val="tx2"/>
                </a:solidFill>
              </a:ln>
              <a:effectLst/>
            </c:spPr>
          </c:dPt>
          <c:cat>
            <c:strRef>
              <c:f>Sheet1!$B$19:$B$31</c:f>
              <c:strCache>
                <c:ptCount val="13"/>
                <c:pt idx="0">
                  <c:v>NLD</c:v>
                </c:pt>
                <c:pt idx="1">
                  <c:v>LUX</c:v>
                </c:pt>
                <c:pt idx="2">
                  <c:v>IRL</c:v>
                </c:pt>
                <c:pt idx="3">
                  <c:v>FIN</c:v>
                </c:pt>
                <c:pt idx="4">
                  <c:v>AUT</c:v>
                </c:pt>
                <c:pt idx="5">
                  <c:v>DEU</c:v>
                </c:pt>
                <c:pt idx="6">
                  <c:v>BEL</c:v>
                </c:pt>
                <c:pt idx="8">
                  <c:v>ESP</c:v>
                </c:pt>
                <c:pt idx="9">
                  <c:v>PRT</c:v>
                </c:pt>
                <c:pt idx="10">
                  <c:v>FRA</c:v>
                </c:pt>
                <c:pt idx="11">
                  <c:v>ITA</c:v>
                </c:pt>
                <c:pt idx="12">
                  <c:v>GRC</c:v>
                </c:pt>
              </c:strCache>
            </c:strRef>
          </c:cat>
          <c:val>
            <c:numRef>
              <c:f>Sheet1!$D$19:$D$31</c:f>
              <c:numCache>
                <c:formatCode>General</c:formatCode>
                <c:ptCount val="13"/>
                <c:pt idx="0">
                  <c:v>1.758167286713918</c:v>
                </c:pt>
                <c:pt idx="1">
                  <c:v>1.7290457487106323</c:v>
                </c:pt>
                <c:pt idx="2">
                  <c:v>1.6314960916837056</c:v>
                </c:pt>
                <c:pt idx="3">
                  <c:v>1.8531661033630371</c:v>
                </c:pt>
                <c:pt idx="4">
                  <c:v>1.4649794101715088</c:v>
                </c:pt>
                <c:pt idx="5">
                  <c:v>1.5700279672940571</c:v>
                </c:pt>
                <c:pt idx="6">
                  <c:v>1.2536694010098774</c:v>
                </c:pt>
                <c:pt idx="8">
                  <c:v>1.007204254468282</c:v>
                </c:pt>
                <c:pt idx="9">
                  <c:v>0.78547268112500512</c:v>
                </c:pt>
                <c:pt idx="10">
                  <c:v>1.1716282367706299</c:v>
                </c:pt>
                <c:pt idx="11">
                  <c:v>0.78361473480860389</c:v>
                </c:pt>
                <c:pt idx="12">
                  <c:v>0.56542190909385681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3796352"/>
        <c:axId val="63797888"/>
      </c:barChart>
      <c:catAx>
        <c:axId val="637963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l-GR"/>
          </a:p>
        </c:txPr>
        <c:crossAx val="63797888"/>
        <c:crosses val="autoZero"/>
        <c:auto val="1"/>
        <c:lblAlgn val="ctr"/>
        <c:lblOffset val="100"/>
        <c:noMultiLvlLbl val="0"/>
      </c:catAx>
      <c:valAx>
        <c:axId val="637978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l-GR"/>
          </a:p>
        </c:txPr>
        <c:crossAx val="637963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l-G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l-GR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4011688363867404E-2"/>
          <c:y val="6.2422186254980076E-2"/>
          <c:w val="0.85061132983377075"/>
          <c:h val="0.77100976961213197"/>
        </c:manualLayout>
      </c:layout>
      <c:lineChart>
        <c:grouping val="standard"/>
        <c:varyColors val="0"/>
        <c:ser>
          <c:idx val="0"/>
          <c:order val="0"/>
          <c:tx>
            <c:strRef>
              <c:f>Sheet1!$A$66</c:f>
              <c:strCache>
                <c:ptCount val="1"/>
                <c:pt idx="0">
                  <c:v>KY_NORTH</c:v>
                </c:pt>
              </c:strCache>
            </c:strRef>
          </c:tx>
          <c:marker>
            <c:symbol val="none"/>
          </c:marker>
          <c:cat>
            <c:numRef>
              <c:f>Sheet1!$B$57:$Y$57</c:f>
              <c:numCache>
                <c:formatCode>General</c:formatCode>
                <c:ptCount val="24"/>
                <c:pt idx="0">
                  <c:v>1991</c:v>
                </c:pt>
                <c:pt idx="1">
                  <c:v>1992</c:v>
                </c:pt>
                <c:pt idx="2">
                  <c:v>1993</c:v>
                </c:pt>
                <c:pt idx="3">
                  <c:v>1994</c:v>
                </c:pt>
                <c:pt idx="4">
                  <c:v>1995</c:v>
                </c:pt>
                <c:pt idx="5">
                  <c:v>1996</c:v>
                </c:pt>
                <c:pt idx="6">
                  <c:v>1997</c:v>
                </c:pt>
                <c:pt idx="7">
                  <c:v>1998</c:v>
                </c:pt>
                <c:pt idx="8">
                  <c:v>1999</c:v>
                </c:pt>
                <c:pt idx="9">
                  <c:v>2000</c:v>
                </c:pt>
                <c:pt idx="10">
                  <c:v>2001</c:v>
                </c:pt>
                <c:pt idx="11">
                  <c:v>2002</c:v>
                </c:pt>
                <c:pt idx="12">
                  <c:v>2003</c:v>
                </c:pt>
                <c:pt idx="13">
                  <c:v>2004</c:v>
                </c:pt>
                <c:pt idx="14">
                  <c:v>2005</c:v>
                </c:pt>
                <c:pt idx="15">
                  <c:v>2006</c:v>
                </c:pt>
                <c:pt idx="16">
                  <c:v>2007</c:v>
                </c:pt>
                <c:pt idx="17">
                  <c:v>2008</c:v>
                </c:pt>
                <c:pt idx="18">
                  <c:v>2009</c:v>
                </c:pt>
                <c:pt idx="19">
                  <c:v>2010</c:v>
                </c:pt>
                <c:pt idx="20">
                  <c:v>2011</c:v>
                </c:pt>
                <c:pt idx="21">
                  <c:v>2012</c:v>
                </c:pt>
                <c:pt idx="22">
                  <c:v>2013</c:v>
                </c:pt>
                <c:pt idx="23">
                  <c:v>2014</c:v>
                </c:pt>
              </c:numCache>
            </c:numRef>
          </c:cat>
          <c:val>
            <c:numRef>
              <c:f>Sheet1!$B$66:$Y$66</c:f>
              <c:numCache>
                <c:formatCode>0.00%</c:formatCode>
                <c:ptCount val="24"/>
                <c:pt idx="0">
                  <c:v>7.8000000000000014E-2</c:v>
                </c:pt>
                <c:pt idx="1">
                  <c:v>6.5100000000000019E-2</c:v>
                </c:pt>
                <c:pt idx="2">
                  <c:v>5.6300000000000003E-2</c:v>
                </c:pt>
                <c:pt idx="3">
                  <c:v>5.7200000000000001E-2</c:v>
                </c:pt>
                <c:pt idx="4">
                  <c:v>6.0200000000000004E-2</c:v>
                </c:pt>
                <c:pt idx="5">
                  <c:v>6.5000000000000002E-2</c:v>
                </c:pt>
                <c:pt idx="6">
                  <c:v>7.1800000000000003E-2</c:v>
                </c:pt>
                <c:pt idx="7">
                  <c:v>7.6300000000000021E-2</c:v>
                </c:pt>
                <c:pt idx="8">
                  <c:v>8.2200000000000009E-2</c:v>
                </c:pt>
                <c:pt idx="9">
                  <c:v>7.7200000000000019E-2</c:v>
                </c:pt>
                <c:pt idx="10">
                  <c:v>7.3200000000000001E-2</c:v>
                </c:pt>
                <c:pt idx="11">
                  <c:v>6.0500000000000005E-2</c:v>
                </c:pt>
                <c:pt idx="12">
                  <c:v>5.9400000000000008E-2</c:v>
                </c:pt>
                <c:pt idx="13">
                  <c:v>6.2400000000000011E-2</c:v>
                </c:pt>
                <c:pt idx="14">
                  <c:v>6.3E-2</c:v>
                </c:pt>
                <c:pt idx="15">
                  <c:v>6.4000000000000015E-2</c:v>
                </c:pt>
                <c:pt idx="16">
                  <c:v>7.0000000000000021E-2</c:v>
                </c:pt>
                <c:pt idx="17">
                  <c:v>6.6500000000000004E-2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Sheet1!$A$68</c:f>
              <c:strCache>
                <c:ptCount val="1"/>
                <c:pt idx="0">
                  <c:v>KY_NORTH</c:v>
                </c:pt>
              </c:strCache>
            </c:strRef>
          </c:tx>
          <c:spPr>
            <a:ln w="50800">
              <a:solidFill>
                <a:srgbClr val="0070C0"/>
              </a:solidFill>
              <a:prstDash val="sysDash"/>
            </a:ln>
          </c:spPr>
          <c:marker>
            <c:symbol val="none"/>
          </c:marker>
          <c:cat>
            <c:numRef>
              <c:f>Sheet1!$B$57:$Y$57</c:f>
              <c:numCache>
                <c:formatCode>General</c:formatCode>
                <c:ptCount val="24"/>
                <c:pt idx="0">
                  <c:v>1991</c:v>
                </c:pt>
                <c:pt idx="1">
                  <c:v>1992</c:v>
                </c:pt>
                <c:pt idx="2">
                  <c:v>1993</c:v>
                </c:pt>
                <c:pt idx="3">
                  <c:v>1994</c:v>
                </c:pt>
                <c:pt idx="4">
                  <c:v>1995</c:v>
                </c:pt>
                <c:pt idx="5">
                  <c:v>1996</c:v>
                </c:pt>
                <c:pt idx="6">
                  <c:v>1997</c:v>
                </c:pt>
                <c:pt idx="7">
                  <c:v>1998</c:v>
                </c:pt>
                <c:pt idx="8">
                  <c:v>1999</c:v>
                </c:pt>
                <c:pt idx="9">
                  <c:v>2000</c:v>
                </c:pt>
                <c:pt idx="10">
                  <c:v>2001</c:v>
                </c:pt>
                <c:pt idx="11">
                  <c:v>2002</c:v>
                </c:pt>
                <c:pt idx="12">
                  <c:v>2003</c:v>
                </c:pt>
                <c:pt idx="13">
                  <c:v>2004</c:v>
                </c:pt>
                <c:pt idx="14">
                  <c:v>2005</c:v>
                </c:pt>
                <c:pt idx="15">
                  <c:v>2006</c:v>
                </c:pt>
                <c:pt idx="16">
                  <c:v>2007</c:v>
                </c:pt>
                <c:pt idx="17">
                  <c:v>2008</c:v>
                </c:pt>
                <c:pt idx="18">
                  <c:v>2009</c:v>
                </c:pt>
                <c:pt idx="19">
                  <c:v>2010</c:v>
                </c:pt>
                <c:pt idx="20">
                  <c:v>2011</c:v>
                </c:pt>
                <c:pt idx="21">
                  <c:v>2012</c:v>
                </c:pt>
                <c:pt idx="22">
                  <c:v>2013</c:v>
                </c:pt>
                <c:pt idx="23">
                  <c:v>2014</c:v>
                </c:pt>
              </c:numCache>
            </c:numRef>
          </c:cat>
          <c:val>
            <c:numRef>
              <c:f>Sheet1!$B$68:$Z$68</c:f>
              <c:numCache>
                <c:formatCode>General</c:formatCode>
                <c:ptCount val="25"/>
                <c:pt idx="17" formatCode="0.00%">
                  <c:v>6.6500000000000004E-2</c:v>
                </c:pt>
                <c:pt idx="18" formatCode="0.00%">
                  <c:v>4.0900000000000006E-2</c:v>
                </c:pt>
                <c:pt idx="19" formatCode="0.00%">
                  <c:v>3.1000000000000003E-2</c:v>
                </c:pt>
                <c:pt idx="20" formatCode="0.00%">
                  <c:v>4.0500000000000001E-2</c:v>
                </c:pt>
                <c:pt idx="21" formatCode="0.00%">
                  <c:v>3.7800000000000007E-2</c:v>
                </c:pt>
                <c:pt idx="22" formatCode="0.00%">
                  <c:v>2.7000000000000003E-2</c:v>
                </c:pt>
                <c:pt idx="23" formatCode="0.00%">
                  <c:v>3.5900000000000001E-2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Sheet1!$A$62</c:f>
              <c:strCache>
                <c:ptCount val="1"/>
                <c:pt idx="0">
                  <c:v>UR_NORTH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marker>
            <c:symbol val="none"/>
          </c:marker>
          <c:cat>
            <c:numRef>
              <c:f>Sheet1!$B$57:$Y$57</c:f>
              <c:numCache>
                <c:formatCode>General</c:formatCode>
                <c:ptCount val="24"/>
                <c:pt idx="0">
                  <c:v>1991</c:v>
                </c:pt>
                <c:pt idx="1">
                  <c:v>1992</c:v>
                </c:pt>
                <c:pt idx="2">
                  <c:v>1993</c:v>
                </c:pt>
                <c:pt idx="3">
                  <c:v>1994</c:v>
                </c:pt>
                <c:pt idx="4">
                  <c:v>1995</c:v>
                </c:pt>
                <c:pt idx="5">
                  <c:v>1996</c:v>
                </c:pt>
                <c:pt idx="6">
                  <c:v>1997</c:v>
                </c:pt>
                <c:pt idx="7">
                  <c:v>1998</c:v>
                </c:pt>
                <c:pt idx="8">
                  <c:v>1999</c:v>
                </c:pt>
                <c:pt idx="9">
                  <c:v>2000</c:v>
                </c:pt>
                <c:pt idx="10">
                  <c:v>2001</c:v>
                </c:pt>
                <c:pt idx="11">
                  <c:v>2002</c:v>
                </c:pt>
                <c:pt idx="12">
                  <c:v>2003</c:v>
                </c:pt>
                <c:pt idx="13">
                  <c:v>2004</c:v>
                </c:pt>
                <c:pt idx="14">
                  <c:v>2005</c:v>
                </c:pt>
                <c:pt idx="15">
                  <c:v>2006</c:v>
                </c:pt>
                <c:pt idx="16">
                  <c:v>2007</c:v>
                </c:pt>
                <c:pt idx="17">
                  <c:v>2008</c:v>
                </c:pt>
                <c:pt idx="18">
                  <c:v>2009</c:v>
                </c:pt>
                <c:pt idx="19">
                  <c:v>2010</c:v>
                </c:pt>
                <c:pt idx="20">
                  <c:v>2011</c:v>
                </c:pt>
                <c:pt idx="21">
                  <c:v>2012</c:v>
                </c:pt>
                <c:pt idx="22">
                  <c:v>2013</c:v>
                </c:pt>
                <c:pt idx="23">
                  <c:v>2014</c:v>
                </c:pt>
              </c:numCache>
            </c:numRef>
          </c:cat>
          <c:val>
            <c:numRef>
              <c:f>Sheet1!$B$62:$Y$62</c:f>
              <c:numCache>
                <c:formatCode>0.00%</c:formatCode>
                <c:ptCount val="24"/>
                <c:pt idx="0">
                  <c:v>6.2900000000000011E-2</c:v>
                </c:pt>
                <c:pt idx="1">
                  <c:v>7.4300000000000019E-2</c:v>
                </c:pt>
                <c:pt idx="2">
                  <c:v>8.77E-2</c:v>
                </c:pt>
                <c:pt idx="3">
                  <c:v>9.11E-2</c:v>
                </c:pt>
                <c:pt idx="4">
                  <c:v>8.7100000000000025E-2</c:v>
                </c:pt>
                <c:pt idx="5">
                  <c:v>8.5700000000000026E-2</c:v>
                </c:pt>
                <c:pt idx="6">
                  <c:v>7.9000000000000015E-2</c:v>
                </c:pt>
                <c:pt idx="7">
                  <c:v>7.1599999999999997E-2</c:v>
                </c:pt>
                <c:pt idx="8">
                  <c:v>6.2600000000000003E-2</c:v>
                </c:pt>
                <c:pt idx="9">
                  <c:v>5.5300000000000009E-2</c:v>
                </c:pt>
                <c:pt idx="10">
                  <c:v>5.1999999999999998E-2</c:v>
                </c:pt>
                <c:pt idx="11">
                  <c:v>5.7700000000000008E-2</c:v>
                </c:pt>
                <c:pt idx="12">
                  <c:v>6.4100000000000004E-2</c:v>
                </c:pt>
                <c:pt idx="13">
                  <c:v>6.900000000000002E-2</c:v>
                </c:pt>
                <c:pt idx="14">
                  <c:v>6.9400000000000017E-2</c:v>
                </c:pt>
                <c:pt idx="15">
                  <c:v>6.5000000000000002E-2</c:v>
                </c:pt>
                <c:pt idx="16">
                  <c:v>5.8400000000000007E-2</c:v>
                </c:pt>
                <c:pt idx="17">
                  <c:v>5.7000000000000009E-2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Sheet1!$A$64</c:f>
              <c:strCache>
                <c:ptCount val="1"/>
                <c:pt idx="0">
                  <c:v>UR_NORTH</c:v>
                </c:pt>
              </c:strCache>
            </c:strRef>
          </c:tx>
          <c:spPr>
            <a:ln w="50800">
              <a:solidFill>
                <a:srgbClr val="C00000"/>
              </a:solidFill>
              <a:prstDash val="sysDash"/>
            </a:ln>
          </c:spPr>
          <c:marker>
            <c:symbol val="none"/>
          </c:marker>
          <c:cat>
            <c:numRef>
              <c:f>Sheet1!$B$57:$Y$57</c:f>
              <c:numCache>
                <c:formatCode>General</c:formatCode>
                <c:ptCount val="24"/>
                <c:pt idx="0">
                  <c:v>1991</c:v>
                </c:pt>
                <c:pt idx="1">
                  <c:v>1992</c:v>
                </c:pt>
                <c:pt idx="2">
                  <c:v>1993</c:v>
                </c:pt>
                <c:pt idx="3">
                  <c:v>1994</c:v>
                </c:pt>
                <c:pt idx="4">
                  <c:v>1995</c:v>
                </c:pt>
                <c:pt idx="5">
                  <c:v>1996</c:v>
                </c:pt>
                <c:pt idx="6">
                  <c:v>1997</c:v>
                </c:pt>
                <c:pt idx="7">
                  <c:v>1998</c:v>
                </c:pt>
                <c:pt idx="8">
                  <c:v>1999</c:v>
                </c:pt>
                <c:pt idx="9">
                  <c:v>2000</c:v>
                </c:pt>
                <c:pt idx="10">
                  <c:v>2001</c:v>
                </c:pt>
                <c:pt idx="11">
                  <c:v>2002</c:v>
                </c:pt>
                <c:pt idx="12">
                  <c:v>2003</c:v>
                </c:pt>
                <c:pt idx="13">
                  <c:v>2004</c:v>
                </c:pt>
                <c:pt idx="14">
                  <c:v>2005</c:v>
                </c:pt>
                <c:pt idx="15">
                  <c:v>2006</c:v>
                </c:pt>
                <c:pt idx="16">
                  <c:v>2007</c:v>
                </c:pt>
                <c:pt idx="17">
                  <c:v>2008</c:v>
                </c:pt>
                <c:pt idx="18">
                  <c:v>2009</c:v>
                </c:pt>
                <c:pt idx="19">
                  <c:v>2010</c:v>
                </c:pt>
                <c:pt idx="20">
                  <c:v>2011</c:v>
                </c:pt>
                <c:pt idx="21">
                  <c:v>2012</c:v>
                </c:pt>
                <c:pt idx="22">
                  <c:v>2013</c:v>
                </c:pt>
                <c:pt idx="23">
                  <c:v>2014</c:v>
                </c:pt>
              </c:numCache>
            </c:numRef>
          </c:cat>
          <c:val>
            <c:numRef>
              <c:f>Sheet1!$B$64:$Y$64</c:f>
              <c:numCache>
                <c:formatCode>General</c:formatCode>
                <c:ptCount val="24"/>
                <c:pt idx="17" formatCode="0.00%">
                  <c:v>5.7000000000000009E-2</c:v>
                </c:pt>
                <c:pt idx="18" formatCode="0.00%">
                  <c:v>7.2100000000000011E-2</c:v>
                </c:pt>
                <c:pt idx="19" formatCode="0.00%">
                  <c:v>7.4300000000000019E-2</c:v>
                </c:pt>
                <c:pt idx="20" formatCode="0.00%">
                  <c:v>7.1300000000000002E-2</c:v>
                </c:pt>
                <c:pt idx="21" formatCode="0.00%">
                  <c:v>7.3099999999999998E-2</c:v>
                </c:pt>
                <c:pt idx="22" formatCode="0.00%">
                  <c:v>7.640000000000001E-2</c:v>
                </c:pt>
                <c:pt idx="23" formatCode="0.00%">
                  <c:v>7.5000000000000011E-2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6869760"/>
        <c:axId val="156871296"/>
      </c:lineChart>
      <c:catAx>
        <c:axId val="1568697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txPr>
          <a:bodyPr rot="-5400000" vert="horz"/>
          <a:lstStyle/>
          <a:p>
            <a:pPr>
              <a:defRPr sz="1400"/>
            </a:pPr>
            <a:endParaRPr lang="el-GR"/>
          </a:p>
        </c:txPr>
        <c:crossAx val="156871296"/>
        <c:crosses val="autoZero"/>
        <c:auto val="1"/>
        <c:lblAlgn val="ctr"/>
        <c:lblOffset val="100"/>
        <c:tickLblSkip val="1"/>
        <c:noMultiLvlLbl val="0"/>
      </c:catAx>
      <c:valAx>
        <c:axId val="156871296"/>
        <c:scaling>
          <c:orientation val="minMax"/>
          <c:max val="0.2"/>
          <c:min val="-5.0000000000000017E-2"/>
        </c:scaling>
        <c:delete val="0"/>
        <c:axPos val="l"/>
        <c:numFmt formatCode="0%" sourceLinked="0"/>
        <c:majorTickMark val="out"/>
        <c:minorTickMark val="none"/>
        <c:tickLblPos val="low"/>
        <c:txPr>
          <a:bodyPr rot="0" vert="horz"/>
          <a:lstStyle/>
          <a:p>
            <a:pPr>
              <a:defRPr sz="1400"/>
            </a:pPr>
            <a:endParaRPr lang="el-GR"/>
          </a:p>
        </c:txPr>
        <c:crossAx val="156869760"/>
        <c:crosses val="autoZero"/>
        <c:crossBetween val="between"/>
      </c:valAx>
    </c:plotArea>
    <c:legend>
      <c:legendPos val="r"/>
      <c:legendEntry>
        <c:idx val="1"/>
        <c:delete val="1"/>
      </c:legendEntry>
      <c:legendEntry>
        <c:idx val="3"/>
        <c:delete val="1"/>
      </c:legendEntry>
      <c:layout>
        <c:manualLayout>
          <c:xMode val="edge"/>
          <c:yMode val="edge"/>
          <c:x val="0.36483269309736877"/>
          <c:y val="0.19832558353542351"/>
          <c:w val="0.26088526395617878"/>
          <c:h val="0.1674343832020998"/>
        </c:manualLayout>
      </c:layout>
      <c:overlay val="0"/>
      <c:txPr>
        <a:bodyPr/>
        <a:lstStyle/>
        <a:p>
          <a:pPr>
            <a:defRPr sz="1600" b="1"/>
          </a:pPr>
          <a:endParaRPr lang="el-GR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703018372703417"/>
          <c:y val="5.1400554097404488E-2"/>
          <c:w val="0.81575328083989518"/>
          <c:h val="0.89719889180519108"/>
        </c:manualLayout>
      </c:layout>
      <c:lineChart>
        <c:grouping val="standard"/>
        <c:varyColors val="0"/>
        <c:ser>
          <c:idx val="0"/>
          <c:order val="0"/>
          <c:tx>
            <c:strRef>
              <c:f>Sheet1!$A$63</c:f>
              <c:strCache>
                <c:ptCount val="1"/>
                <c:pt idx="0">
                  <c:v>UR_SOUTH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marker>
            <c:symbol val="none"/>
          </c:marker>
          <c:cat>
            <c:numRef>
              <c:f>Sheet1!$B$57:$Y$57</c:f>
              <c:numCache>
                <c:formatCode>General</c:formatCode>
                <c:ptCount val="24"/>
                <c:pt idx="0">
                  <c:v>1991</c:v>
                </c:pt>
                <c:pt idx="1">
                  <c:v>1992</c:v>
                </c:pt>
                <c:pt idx="2">
                  <c:v>1993</c:v>
                </c:pt>
                <c:pt idx="3">
                  <c:v>1994</c:v>
                </c:pt>
                <c:pt idx="4">
                  <c:v>1995</c:v>
                </c:pt>
                <c:pt idx="5">
                  <c:v>1996</c:v>
                </c:pt>
                <c:pt idx="6">
                  <c:v>1997</c:v>
                </c:pt>
                <c:pt idx="7">
                  <c:v>1998</c:v>
                </c:pt>
                <c:pt idx="8">
                  <c:v>1999</c:v>
                </c:pt>
                <c:pt idx="9">
                  <c:v>2000</c:v>
                </c:pt>
                <c:pt idx="10">
                  <c:v>2001</c:v>
                </c:pt>
                <c:pt idx="11">
                  <c:v>2002</c:v>
                </c:pt>
                <c:pt idx="12">
                  <c:v>2003</c:v>
                </c:pt>
                <c:pt idx="13">
                  <c:v>2004</c:v>
                </c:pt>
                <c:pt idx="14">
                  <c:v>2005</c:v>
                </c:pt>
                <c:pt idx="15">
                  <c:v>2006</c:v>
                </c:pt>
                <c:pt idx="16">
                  <c:v>2007</c:v>
                </c:pt>
                <c:pt idx="17">
                  <c:v>2008</c:v>
                </c:pt>
                <c:pt idx="18">
                  <c:v>2009</c:v>
                </c:pt>
                <c:pt idx="19">
                  <c:v>2010</c:v>
                </c:pt>
                <c:pt idx="20">
                  <c:v>2011</c:v>
                </c:pt>
                <c:pt idx="21">
                  <c:v>2012</c:v>
                </c:pt>
                <c:pt idx="22">
                  <c:v>2013</c:v>
                </c:pt>
                <c:pt idx="23">
                  <c:v>2014</c:v>
                </c:pt>
              </c:numCache>
            </c:numRef>
          </c:cat>
          <c:val>
            <c:numRef>
              <c:f>Sheet1!$B$63:$Y$63</c:f>
              <c:numCache>
                <c:formatCode>0.00%</c:formatCode>
                <c:ptCount val="24"/>
                <c:pt idx="0">
                  <c:v>8.8400000000000006E-2</c:v>
                </c:pt>
                <c:pt idx="1">
                  <c:v>9.540000000000004E-2</c:v>
                </c:pt>
                <c:pt idx="2">
                  <c:v>0.111</c:v>
                </c:pt>
                <c:pt idx="3">
                  <c:v>0.11899999999999998</c:v>
                </c:pt>
                <c:pt idx="4">
                  <c:v>0.11840000000000002</c:v>
                </c:pt>
                <c:pt idx="5">
                  <c:v>0.11840000000000002</c:v>
                </c:pt>
                <c:pt idx="6">
                  <c:v>0.11520000000000001</c:v>
                </c:pt>
                <c:pt idx="7">
                  <c:v>0.1104</c:v>
                </c:pt>
                <c:pt idx="8">
                  <c:v>0.10400000000000001</c:v>
                </c:pt>
                <c:pt idx="9">
                  <c:v>9.3600000000000017E-2</c:v>
                </c:pt>
                <c:pt idx="10">
                  <c:v>8.6399999999999991E-2</c:v>
                </c:pt>
                <c:pt idx="11">
                  <c:v>8.8800000000000018E-2</c:v>
                </c:pt>
                <c:pt idx="12">
                  <c:v>9.1000000000000025E-2</c:v>
                </c:pt>
                <c:pt idx="13">
                  <c:v>9.2600000000000002E-2</c:v>
                </c:pt>
                <c:pt idx="14">
                  <c:v>8.9200000000000015E-2</c:v>
                </c:pt>
                <c:pt idx="15">
                  <c:v>8.4000000000000019E-2</c:v>
                </c:pt>
                <c:pt idx="16">
                  <c:v>7.9600000000000004E-2</c:v>
                </c:pt>
                <c:pt idx="17">
                  <c:v>8.4000000000000019E-2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Sheet1!$A$65</c:f>
              <c:strCache>
                <c:ptCount val="1"/>
                <c:pt idx="0">
                  <c:v>UR_SOUTH</c:v>
                </c:pt>
              </c:strCache>
            </c:strRef>
          </c:tx>
          <c:spPr>
            <a:ln w="50800">
              <a:solidFill>
                <a:srgbClr val="C00000"/>
              </a:solidFill>
              <a:prstDash val="sysDash"/>
            </a:ln>
          </c:spPr>
          <c:marker>
            <c:symbol val="none"/>
          </c:marker>
          <c:cat>
            <c:numRef>
              <c:f>Sheet1!$B$57:$Y$57</c:f>
              <c:numCache>
                <c:formatCode>General</c:formatCode>
                <c:ptCount val="24"/>
                <c:pt idx="0">
                  <c:v>1991</c:v>
                </c:pt>
                <c:pt idx="1">
                  <c:v>1992</c:v>
                </c:pt>
                <c:pt idx="2">
                  <c:v>1993</c:v>
                </c:pt>
                <c:pt idx="3">
                  <c:v>1994</c:v>
                </c:pt>
                <c:pt idx="4">
                  <c:v>1995</c:v>
                </c:pt>
                <c:pt idx="5">
                  <c:v>1996</c:v>
                </c:pt>
                <c:pt idx="6">
                  <c:v>1997</c:v>
                </c:pt>
                <c:pt idx="7">
                  <c:v>1998</c:v>
                </c:pt>
                <c:pt idx="8">
                  <c:v>1999</c:v>
                </c:pt>
                <c:pt idx="9">
                  <c:v>2000</c:v>
                </c:pt>
                <c:pt idx="10">
                  <c:v>2001</c:v>
                </c:pt>
                <c:pt idx="11">
                  <c:v>2002</c:v>
                </c:pt>
                <c:pt idx="12">
                  <c:v>2003</c:v>
                </c:pt>
                <c:pt idx="13">
                  <c:v>2004</c:v>
                </c:pt>
                <c:pt idx="14">
                  <c:v>2005</c:v>
                </c:pt>
                <c:pt idx="15">
                  <c:v>2006</c:v>
                </c:pt>
                <c:pt idx="16">
                  <c:v>2007</c:v>
                </c:pt>
                <c:pt idx="17">
                  <c:v>2008</c:v>
                </c:pt>
                <c:pt idx="18">
                  <c:v>2009</c:v>
                </c:pt>
                <c:pt idx="19">
                  <c:v>2010</c:v>
                </c:pt>
                <c:pt idx="20">
                  <c:v>2011</c:v>
                </c:pt>
                <c:pt idx="21">
                  <c:v>2012</c:v>
                </c:pt>
                <c:pt idx="22">
                  <c:v>2013</c:v>
                </c:pt>
                <c:pt idx="23">
                  <c:v>2014</c:v>
                </c:pt>
              </c:numCache>
            </c:numRef>
          </c:cat>
          <c:val>
            <c:numRef>
              <c:f>Sheet1!$B$65:$Y$65</c:f>
              <c:numCache>
                <c:formatCode>General</c:formatCode>
                <c:ptCount val="24"/>
                <c:pt idx="17" formatCode="0.00%">
                  <c:v>8.4000000000000019E-2</c:v>
                </c:pt>
                <c:pt idx="18" formatCode="0.00%">
                  <c:v>0.11</c:v>
                </c:pt>
                <c:pt idx="19" formatCode="0.00%">
                  <c:v>0.12460000000000002</c:v>
                </c:pt>
                <c:pt idx="20" formatCode="0.00%">
                  <c:v>0.1396</c:v>
                </c:pt>
                <c:pt idx="21" formatCode="0.00%">
                  <c:v>0.17119999999999999</c:v>
                </c:pt>
                <c:pt idx="22" formatCode="0.00%">
                  <c:v>0.18480000000000002</c:v>
                </c:pt>
                <c:pt idx="23" formatCode="0.00%">
                  <c:v>0.17620000000000002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Sheet1!$A$67</c:f>
              <c:strCache>
                <c:ptCount val="1"/>
                <c:pt idx="0">
                  <c:v>KY_SOUTH</c:v>
                </c:pt>
              </c:strCache>
            </c:strRef>
          </c:tx>
          <c:spPr>
            <a:ln>
              <a:solidFill>
                <a:srgbClr val="0070C0"/>
              </a:solidFill>
            </a:ln>
          </c:spPr>
          <c:marker>
            <c:symbol val="none"/>
          </c:marker>
          <c:cat>
            <c:numRef>
              <c:f>Sheet1!$B$57:$Y$57</c:f>
              <c:numCache>
                <c:formatCode>General</c:formatCode>
                <c:ptCount val="24"/>
                <c:pt idx="0">
                  <c:v>1991</c:v>
                </c:pt>
                <c:pt idx="1">
                  <c:v>1992</c:v>
                </c:pt>
                <c:pt idx="2">
                  <c:v>1993</c:v>
                </c:pt>
                <c:pt idx="3">
                  <c:v>1994</c:v>
                </c:pt>
                <c:pt idx="4">
                  <c:v>1995</c:v>
                </c:pt>
                <c:pt idx="5">
                  <c:v>1996</c:v>
                </c:pt>
                <c:pt idx="6">
                  <c:v>1997</c:v>
                </c:pt>
                <c:pt idx="7">
                  <c:v>1998</c:v>
                </c:pt>
                <c:pt idx="8">
                  <c:v>1999</c:v>
                </c:pt>
                <c:pt idx="9">
                  <c:v>2000</c:v>
                </c:pt>
                <c:pt idx="10">
                  <c:v>2001</c:v>
                </c:pt>
                <c:pt idx="11">
                  <c:v>2002</c:v>
                </c:pt>
                <c:pt idx="12">
                  <c:v>2003</c:v>
                </c:pt>
                <c:pt idx="13">
                  <c:v>2004</c:v>
                </c:pt>
                <c:pt idx="14">
                  <c:v>2005</c:v>
                </c:pt>
                <c:pt idx="15">
                  <c:v>2006</c:v>
                </c:pt>
                <c:pt idx="16">
                  <c:v>2007</c:v>
                </c:pt>
                <c:pt idx="17">
                  <c:v>2008</c:v>
                </c:pt>
                <c:pt idx="18">
                  <c:v>2009</c:v>
                </c:pt>
                <c:pt idx="19">
                  <c:v>2010</c:v>
                </c:pt>
                <c:pt idx="20">
                  <c:v>2011</c:v>
                </c:pt>
                <c:pt idx="21">
                  <c:v>2012</c:v>
                </c:pt>
                <c:pt idx="22">
                  <c:v>2013</c:v>
                </c:pt>
                <c:pt idx="23">
                  <c:v>2014</c:v>
                </c:pt>
              </c:numCache>
            </c:numRef>
          </c:cat>
          <c:val>
            <c:numRef>
              <c:f>Sheet1!$B$67:$Y$67</c:f>
              <c:numCache>
                <c:formatCode>0.00%</c:formatCode>
                <c:ptCount val="24"/>
                <c:pt idx="0">
                  <c:v>9.1800000000000007E-2</c:v>
                </c:pt>
                <c:pt idx="1">
                  <c:v>8.43E-2</c:v>
                </c:pt>
                <c:pt idx="2">
                  <c:v>6.5000000000000002E-2</c:v>
                </c:pt>
                <c:pt idx="3">
                  <c:v>6.0400000000000009E-2</c:v>
                </c:pt>
                <c:pt idx="4">
                  <c:v>6.1300000000000007E-2</c:v>
                </c:pt>
                <c:pt idx="5">
                  <c:v>6.3100000000000003E-2</c:v>
                </c:pt>
                <c:pt idx="6">
                  <c:v>6.7400000000000015E-2</c:v>
                </c:pt>
                <c:pt idx="7">
                  <c:v>8.1800000000000025E-2</c:v>
                </c:pt>
                <c:pt idx="8">
                  <c:v>8.860000000000004E-2</c:v>
                </c:pt>
                <c:pt idx="9">
                  <c:v>9.1500000000000012E-2</c:v>
                </c:pt>
                <c:pt idx="10">
                  <c:v>9.0200000000000002E-2</c:v>
                </c:pt>
                <c:pt idx="11">
                  <c:v>8.5400000000000004E-2</c:v>
                </c:pt>
                <c:pt idx="12">
                  <c:v>8.280000000000004E-2</c:v>
                </c:pt>
                <c:pt idx="13">
                  <c:v>8.2000000000000003E-2</c:v>
                </c:pt>
                <c:pt idx="14">
                  <c:v>7.690000000000001E-2</c:v>
                </c:pt>
                <c:pt idx="15">
                  <c:v>8.3900000000000016E-2</c:v>
                </c:pt>
                <c:pt idx="16">
                  <c:v>8.9900000000000035E-2</c:v>
                </c:pt>
                <c:pt idx="17">
                  <c:v>7.7800000000000008E-2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Sheet1!$A$69</c:f>
              <c:strCache>
                <c:ptCount val="1"/>
                <c:pt idx="0">
                  <c:v>KY_SOUTH</c:v>
                </c:pt>
              </c:strCache>
            </c:strRef>
          </c:tx>
          <c:spPr>
            <a:ln w="50800">
              <a:solidFill>
                <a:srgbClr val="0070C0"/>
              </a:solidFill>
              <a:prstDash val="sysDash"/>
            </a:ln>
          </c:spPr>
          <c:marker>
            <c:symbol val="none"/>
          </c:marker>
          <c:cat>
            <c:numRef>
              <c:f>Sheet1!$B$57:$Y$57</c:f>
              <c:numCache>
                <c:formatCode>General</c:formatCode>
                <c:ptCount val="24"/>
                <c:pt idx="0">
                  <c:v>1991</c:v>
                </c:pt>
                <c:pt idx="1">
                  <c:v>1992</c:v>
                </c:pt>
                <c:pt idx="2">
                  <c:v>1993</c:v>
                </c:pt>
                <c:pt idx="3">
                  <c:v>1994</c:v>
                </c:pt>
                <c:pt idx="4">
                  <c:v>1995</c:v>
                </c:pt>
                <c:pt idx="5">
                  <c:v>1996</c:v>
                </c:pt>
                <c:pt idx="6">
                  <c:v>1997</c:v>
                </c:pt>
                <c:pt idx="7">
                  <c:v>1998</c:v>
                </c:pt>
                <c:pt idx="8">
                  <c:v>1999</c:v>
                </c:pt>
                <c:pt idx="9">
                  <c:v>2000</c:v>
                </c:pt>
                <c:pt idx="10">
                  <c:v>2001</c:v>
                </c:pt>
                <c:pt idx="11">
                  <c:v>2002</c:v>
                </c:pt>
                <c:pt idx="12">
                  <c:v>2003</c:v>
                </c:pt>
                <c:pt idx="13">
                  <c:v>2004</c:v>
                </c:pt>
                <c:pt idx="14">
                  <c:v>2005</c:v>
                </c:pt>
                <c:pt idx="15">
                  <c:v>2006</c:v>
                </c:pt>
                <c:pt idx="16">
                  <c:v>2007</c:v>
                </c:pt>
                <c:pt idx="17">
                  <c:v>2008</c:v>
                </c:pt>
                <c:pt idx="18">
                  <c:v>2009</c:v>
                </c:pt>
                <c:pt idx="19">
                  <c:v>2010</c:v>
                </c:pt>
                <c:pt idx="20">
                  <c:v>2011</c:v>
                </c:pt>
                <c:pt idx="21">
                  <c:v>2012</c:v>
                </c:pt>
                <c:pt idx="22">
                  <c:v>2013</c:v>
                </c:pt>
                <c:pt idx="23">
                  <c:v>2014</c:v>
                </c:pt>
              </c:numCache>
            </c:numRef>
          </c:cat>
          <c:val>
            <c:numRef>
              <c:f>Sheet1!$B$69:$Y$69</c:f>
              <c:numCache>
                <c:formatCode>General</c:formatCode>
                <c:ptCount val="24"/>
                <c:pt idx="17" formatCode="0.00%">
                  <c:v>7.7800000000000008E-2</c:v>
                </c:pt>
                <c:pt idx="18" formatCode="0.00%">
                  <c:v>4.7600000000000003E-2</c:v>
                </c:pt>
                <c:pt idx="19" formatCode="0.00%">
                  <c:v>3.4300000000000004E-2</c:v>
                </c:pt>
                <c:pt idx="20" formatCode="0.00%">
                  <c:v>1.72E-2</c:v>
                </c:pt>
                <c:pt idx="21" formatCode="0.00%">
                  <c:v>-4.7000000000000011E-3</c:v>
                </c:pt>
                <c:pt idx="22" formatCode="0.00%">
                  <c:v>-1.1200000000000002E-2</c:v>
                </c:pt>
                <c:pt idx="23" formatCode="0.00%">
                  <c:v>-1.0699999999999998E-2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6936064"/>
        <c:axId val="156937600"/>
      </c:lineChart>
      <c:catAx>
        <c:axId val="1569360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txPr>
          <a:bodyPr rot="-5400000" vert="horz"/>
          <a:lstStyle/>
          <a:p>
            <a:pPr>
              <a:defRPr sz="1400"/>
            </a:pPr>
            <a:endParaRPr lang="el-GR"/>
          </a:p>
        </c:txPr>
        <c:crossAx val="156937600"/>
        <c:crosses val="autoZero"/>
        <c:auto val="1"/>
        <c:lblAlgn val="ctr"/>
        <c:lblOffset val="100"/>
        <c:tickLblSkip val="1"/>
        <c:noMultiLvlLbl val="0"/>
      </c:catAx>
      <c:valAx>
        <c:axId val="15693760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l-GR"/>
          </a:p>
        </c:txPr>
        <c:crossAx val="156936064"/>
        <c:crosses val="autoZero"/>
        <c:crossBetween val="between"/>
      </c:valAx>
    </c:plotArea>
    <c:legend>
      <c:legendPos val="r"/>
      <c:legendEntry>
        <c:idx val="1"/>
        <c:delete val="1"/>
      </c:legendEntry>
      <c:legendEntry>
        <c:idx val="3"/>
        <c:delete val="1"/>
      </c:legendEntry>
      <c:layout>
        <c:manualLayout>
          <c:xMode val="edge"/>
          <c:yMode val="edge"/>
          <c:x val="0.41637457677121936"/>
          <c:y val="7.8319845435987162E-2"/>
          <c:w val="0.27991824437807566"/>
          <c:h val="0.1674343832020998"/>
        </c:manualLayout>
      </c:layout>
      <c:overlay val="0"/>
      <c:txPr>
        <a:bodyPr/>
        <a:lstStyle/>
        <a:p>
          <a:pPr>
            <a:defRPr sz="1600" b="1"/>
          </a:pPr>
          <a:endParaRPr lang="el-GR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2698125284754287E-2"/>
          <c:y val="3.2298402306725642E-2"/>
          <c:w val="0.89046746311883429"/>
          <c:h val="0.82629694375269236"/>
        </c:manualLayout>
      </c:layout>
      <c:lineChart>
        <c:grouping val="standard"/>
        <c:varyColors val="0"/>
        <c:ser>
          <c:idx val="0"/>
          <c:order val="0"/>
          <c:tx>
            <c:strRef>
              <c:f>KEG!$A$2</c:f>
              <c:strCache>
                <c:ptCount val="1"/>
                <c:pt idx="0">
                  <c:v>KEG_NOR</c:v>
                </c:pt>
              </c:strCache>
            </c:strRef>
          </c:tx>
          <c:spPr>
            <a:ln w="38100">
              <a:solidFill>
                <a:srgbClr val="2512AE"/>
              </a:solidFill>
            </a:ln>
          </c:spPr>
          <c:marker>
            <c:symbol val="none"/>
          </c:marker>
          <c:cat>
            <c:numRef>
              <c:f>KEG!$B$1:$Y$1</c:f>
              <c:numCache>
                <c:formatCode>General</c:formatCode>
                <c:ptCount val="24"/>
                <c:pt idx="0">
                  <c:v>1991</c:v>
                </c:pt>
                <c:pt idx="1">
                  <c:v>1992</c:v>
                </c:pt>
                <c:pt idx="2">
                  <c:v>1993</c:v>
                </c:pt>
                <c:pt idx="3">
                  <c:v>1994</c:v>
                </c:pt>
                <c:pt idx="4">
                  <c:v>1995</c:v>
                </c:pt>
                <c:pt idx="5">
                  <c:v>1996</c:v>
                </c:pt>
                <c:pt idx="6">
                  <c:v>1997</c:v>
                </c:pt>
                <c:pt idx="7">
                  <c:v>1998</c:v>
                </c:pt>
                <c:pt idx="8">
                  <c:v>1999</c:v>
                </c:pt>
                <c:pt idx="9">
                  <c:v>2000</c:v>
                </c:pt>
                <c:pt idx="10">
                  <c:v>2001</c:v>
                </c:pt>
                <c:pt idx="11">
                  <c:v>2002</c:v>
                </c:pt>
                <c:pt idx="12">
                  <c:v>2003</c:v>
                </c:pt>
                <c:pt idx="13">
                  <c:v>2004</c:v>
                </c:pt>
                <c:pt idx="14">
                  <c:v>2005</c:v>
                </c:pt>
                <c:pt idx="15">
                  <c:v>2006</c:v>
                </c:pt>
                <c:pt idx="16">
                  <c:v>2007</c:v>
                </c:pt>
                <c:pt idx="17">
                  <c:v>2008</c:v>
                </c:pt>
                <c:pt idx="18">
                  <c:v>2009</c:v>
                </c:pt>
                <c:pt idx="19">
                  <c:v>2010</c:v>
                </c:pt>
                <c:pt idx="20">
                  <c:v>2011</c:v>
                </c:pt>
                <c:pt idx="21">
                  <c:v>2012</c:v>
                </c:pt>
                <c:pt idx="22">
                  <c:v>2013</c:v>
                </c:pt>
                <c:pt idx="23">
                  <c:v>2014</c:v>
                </c:pt>
              </c:numCache>
            </c:numRef>
          </c:cat>
          <c:val>
            <c:numRef>
              <c:f>KEG!$B$2:$Y$2</c:f>
              <c:numCache>
                <c:formatCode>0.00%</c:formatCode>
                <c:ptCount val="24"/>
                <c:pt idx="0">
                  <c:v>1.5185714285714288E-2</c:v>
                </c:pt>
                <c:pt idx="1">
                  <c:v>-9.1999999999999998E-3</c:v>
                </c:pt>
                <c:pt idx="2">
                  <c:v>-3.139999999999999E-2</c:v>
                </c:pt>
                <c:pt idx="3">
                  <c:v>-3.3957142857142866E-2</c:v>
                </c:pt>
                <c:pt idx="4">
                  <c:v>-2.692857142857142E-2</c:v>
                </c:pt>
                <c:pt idx="5">
                  <c:v>-2.0742857142857146E-2</c:v>
                </c:pt>
                <c:pt idx="6">
                  <c:v>-7.2428571428571342E-3</c:v>
                </c:pt>
                <c:pt idx="7">
                  <c:v>4.7571428571428487E-3</c:v>
                </c:pt>
                <c:pt idx="8">
                  <c:v>1.9614285714285709E-2</c:v>
                </c:pt>
                <c:pt idx="9">
                  <c:v>2.1971428571428579E-2</c:v>
                </c:pt>
                <c:pt idx="10">
                  <c:v>2.122857142857143E-2</c:v>
                </c:pt>
                <c:pt idx="11">
                  <c:v>2.7999999999999831E-3</c:v>
                </c:pt>
                <c:pt idx="12">
                  <c:v>-4.6999999999999889E-3</c:v>
                </c:pt>
                <c:pt idx="13">
                  <c:v>-6.6285714285714281E-3</c:v>
                </c:pt>
                <c:pt idx="14">
                  <c:v>-6.4142857142857196E-3</c:v>
                </c:pt>
                <c:pt idx="15">
                  <c:v>-1.0285714285714342E-3</c:v>
                </c:pt>
                <c:pt idx="16">
                  <c:v>1.1557142857142856E-2</c:v>
                </c:pt>
                <c:pt idx="17">
                  <c:v>9.4428571428571487E-3</c:v>
                </c:pt>
                <c:pt idx="18">
                  <c:v>-3.1300000000000001E-2</c:v>
                </c:pt>
                <c:pt idx="19">
                  <c:v>-4.3242857142857145E-2</c:v>
                </c:pt>
                <c:pt idx="20">
                  <c:v>-3.0742857142857141E-2</c:v>
                </c:pt>
                <c:pt idx="21">
                  <c:v>-3.5328571428571424E-2</c:v>
                </c:pt>
                <c:pt idx="22">
                  <c:v>-4.9428571428571419E-2</c:v>
                </c:pt>
                <c:pt idx="23">
                  <c:v>-3.9100000000000003E-2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KEG!$A$3</c:f>
              <c:strCache>
                <c:ptCount val="1"/>
                <c:pt idx="0">
                  <c:v>KEG_SOU</c:v>
                </c:pt>
              </c:strCache>
            </c:strRef>
          </c:tx>
          <c:spPr>
            <a:ln w="38100"/>
          </c:spPr>
          <c:marker>
            <c:symbol val="none"/>
          </c:marker>
          <c:cat>
            <c:numRef>
              <c:f>KEG!$B$1:$Y$1</c:f>
              <c:numCache>
                <c:formatCode>General</c:formatCode>
                <c:ptCount val="24"/>
                <c:pt idx="0">
                  <c:v>1991</c:v>
                </c:pt>
                <c:pt idx="1">
                  <c:v>1992</c:v>
                </c:pt>
                <c:pt idx="2">
                  <c:v>1993</c:v>
                </c:pt>
                <c:pt idx="3">
                  <c:v>1994</c:v>
                </c:pt>
                <c:pt idx="4">
                  <c:v>1995</c:v>
                </c:pt>
                <c:pt idx="5">
                  <c:v>1996</c:v>
                </c:pt>
                <c:pt idx="6">
                  <c:v>1997</c:v>
                </c:pt>
                <c:pt idx="7">
                  <c:v>1998</c:v>
                </c:pt>
                <c:pt idx="8">
                  <c:v>1999</c:v>
                </c:pt>
                <c:pt idx="9">
                  <c:v>2000</c:v>
                </c:pt>
                <c:pt idx="10">
                  <c:v>2001</c:v>
                </c:pt>
                <c:pt idx="11">
                  <c:v>2002</c:v>
                </c:pt>
                <c:pt idx="12">
                  <c:v>2003</c:v>
                </c:pt>
                <c:pt idx="13">
                  <c:v>2004</c:v>
                </c:pt>
                <c:pt idx="14">
                  <c:v>2005</c:v>
                </c:pt>
                <c:pt idx="15">
                  <c:v>2006</c:v>
                </c:pt>
                <c:pt idx="16">
                  <c:v>2007</c:v>
                </c:pt>
                <c:pt idx="17">
                  <c:v>2008</c:v>
                </c:pt>
                <c:pt idx="18">
                  <c:v>2009</c:v>
                </c:pt>
                <c:pt idx="19">
                  <c:v>2010</c:v>
                </c:pt>
                <c:pt idx="20">
                  <c:v>2011</c:v>
                </c:pt>
                <c:pt idx="21">
                  <c:v>2012</c:v>
                </c:pt>
                <c:pt idx="22">
                  <c:v>2013</c:v>
                </c:pt>
                <c:pt idx="23">
                  <c:v>2014</c:v>
                </c:pt>
              </c:numCache>
            </c:numRef>
          </c:cat>
          <c:val>
            <c:numRef>
              <c:f>KEG!$B$3:$Y$3</c:f>
              <c:numCache>
                <c:formatCode>0.00%</c:formatCode>
                <c:ptCount val="24"/>
                <c:pt idx="0">
                  <c:v>3.4200000000000202E-3</c:v>
                </c:pt>
                <c:pt idx="1">
                  <c:v>-1.1080000000000034E-2</c:v>
                </c:pt>
                <c:pt idx="2">
                  <c:v>-4.5959999999999987E-2</c:v>
                </c:pt>
                <c:pt idx="3">
                  <c:v>-5.8640000000000005E-2</c:v>
                </c:pt>
                <c:pt idx="4">
                  <c:v>-5.7120000000000004E-2</c:v>
                </c:pt>
                <c:pt idx="5">
                  <c:v>-5.5260000000000004E-2</c:v>
                </c:pt>
                <c:pt idx="6">
                  <c:v>-4.7780000000000003E-2</c:v>
                </c:pt>
                <c:pt idx="7">
                  <c:v>-2.86E-2</c:v>
                </c:pt>
                <c:pt idx="8">
                  <c:v>-1.5400000000000011E-2</c:v>
                </c:pt>
                <c:pt idx="9">
                  <c:v>-2.0799999999999846E-3</c:v>
                </c:pt>
                <c:pt idx="10">
                  <c:v>3.7800000000000056E-3</c:v>
                </c:pt>
                <c:pt idx="11">
                  <c:v>-3.4199999999999925E-3</c:v>
                </c:pt>
                <c:pt idx="12">
                  <c:v>-8.2400000000000112E-3</c:v>
                </c:pt>
                <c:pt idx="13">
                  <c:v>-1.0579999999999992E-2</c:v>
                </c:pt>
                <c:pt idx="14">
                  <c:v>-1.233999999999999E-2</c:v>
                </c:pt>
                <c:pt idx="15">
                  <c:v>-6.0000000000018372E-5</c:v>
                </c:pt>
                <c:pt idx="16">
                  <c:v>1.0260000000000019E-2</c:v>
                </c:pt>
                <c:pt idx="17">
                  <c:v>-6.1999999999999972E-3</c:v>
                </c:pt>
                <c:pt idx="18">
                  <c:v>-6.239999999999999E-2</c:v>
                </c:pt>
                <c:pt idx="19">
                  <c:v>-9.0319999999999984E-2</c:v>
                </c:pt>
                <c:pt idx="20">
                  <c:v>-0.12240000000000001</c:v>
                </c:pt>
                <c:pt idx="21">
                  <c:v>-0.17591999999999997</c:v>
                </c:pt>
                <c:pt idx="22">
                  <c:v>-0.19602</c:v>
                </c:pt>
                <c:pt idx="23">
                  <c:v>-0.18689999999999998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KEG!$A$4</c:f>
              <c:strCache>
                <c:ptCount val="1"/>
                <c:pt idx="0">
                  <c:v>SOUTH_xcl GR</c:v>
                </c:pt>
              </c:strCache>
            </c:strRef>
          </c:tx>
          <c:spPr>
            <a:ln>
              <a:solidFill>
                <a:srgbClr val="C00000"/>
              </a:solidFill>
              <a:prstDash val="sysDash"/>
            </a:ln>
          </c:spPr>
          <c:marker>
            <c:symbol val="none"/>
          </c:marker>
          <c:cat>
            <c:numRef>
              <c:f>KEG!$B$1:$Y$1</c:f>
              <c:numCache>
                <c:formatCode>General</c:formatCode>
                <c:ptCount val="24"/>
                <c:pt idx="0">
                  <c:v>1991</c:v>
                </c:pt>
                <c:pt idx="1">
                  <c:v>1992</c:v>
                </c:pt>
                <c:pt idx="2">
                  <c:v>1993</c:v>
                </c:pt>
                <c:pt idx="3">
                  <c:v>1994</c:v>
                </c:pt>
                <c:pt idx="4">
                  <c:v>1995</c:v>
                </c:pt>
                <c:pt idx="5">
                  <c:v>1996</c:v>
                </c:pt>
                <c:pt idx="6">
                  <c:v>1997</c:v>
                </c:pt>
                <c:pt idx="7">
                  <c:v>1998</c:v>
                </c:pt>
                <c:pt idx="8">
                  <c:v>1999</c:v>
                </c:pt>
                <c:pt idx="9">
                  <c:v>2000</c:v>
                </c:pt>
                <c:pt idx="10">
                  <c:v>2001</c:v>
                </c:pt>
                <c:pt idx="11">
                  <c:v>2002</c:v>
                </c:pt>
                <c:pt idx="12">
                  <c:v>2003</c:v>
                </c:pt>
                <c:pt idx="13">
                  <c:v>2004</c:v>
                </c:pt>
                <c:pt idx="14">
                  <c:v>2005</c:v>
                </c:pt>
                <c:pt idx="15">
                  <c:v>2006</c:v>
                </c:pt>
                <c:pt idx="16">
                  <c:v>2007</c:v>
                </c:pt>
                <c:pt idx="17">
                  <c:v>2008</c:v>
                </c:pt>
                <c:pt idx="18">
                  <c:v>2009</c:v>
                </c:pt>
                <c:pt idx="19">
                  <c:v>2010</c:v>
                </c:pt>
                <c:pt idx="20">
                  <c:v>2011</c:v>
                </c:pt>
                <c:pt idx="21">
                  <c:v>2012</c:v>
                </c:pt>
                <c:pt idx="22">
                  <c:v>2013</c:v>
                </c:pt>
                <c:pt idx="23">
                  <c:v>2014</c:v>
                </c:pt>
              </c:numCache>
            </c:numRef>
          </c:cat>
          <c:val>
            <c:numRef>
              <c:f>KEG!$B$4:$Y$4</c:f>
              <c:numCache>
                <c:formatCode>0.00%</c:formatCode>
                <c:ptCount val="24"/>
                <c:pt idx="0">
                  <c:v>-2.4999999999997247E-5</c:v>
                </c:pt>
                <c:pt idx="1">
                  <c:v>-1.2874999999999998E-2</c:v>
                </c:pt>
                <c:pt idx="2">
                  <c:v>-5.2875000000000005E-2</c:v>
                </c:pt>
                <c:pt idx="3">
                  <c:v>-6.4949999999999994E-2</c:v>
                </c:pt>
                <c:pt idx="4">
                  <c:v>-6.1950000000000005E-2</c:v>
                </c:pt>
                <c:pt idx="5">
                  <c:v>-6.0599999999999973E-2</c:v>
                </c:pt>
                <c:pt idx="6">
                  <c:v>-5.0449999999999995E-2</c:v>
                </c:pt>
                <c:pt idx="7">
                  <c:v>-3.0899999999999997E-2</c:v>
                </c:pt>
                <c:pt idx="8">
                  <c:v>-1.4124999999999999E-2</c:v>
                </c:pt>
                <c:pt idx="9">
                  <c:v>1.0499999999999815E-3</c:v>
                </c:pt>
                <c:pt idx="10">
                  <c:v>7.0500000000000007E-3</c:v>
                </c:pt>
                <c:pt idx="11">
                  <c:v>-9.7500000000000364E-4</c:v>
                </c:pt>
                <c:pt idx="12">
                  <c:v>-9.8499999999999976E-3</c:v>
                </c:pt>
                <c:pt idx="13">
                  <c:v>-9.5250000000000057E-3</c:v>
                </c:pt>
                <c:pt idx="14">
                  <c:v>-5.2250000000000074E-3</c:v>
                </c:pt>
                <c:pt idx="15">
                  <c:v>7.2499999999998954E-4</c:v>
                </c:pt>
                <c:pt idx="16">
                  <c:v>6.4499999999999974E-3</c:v>
                </c:pt>
                <c:pt idx="17">
                  <c:v>-9.3500000000000111E-3</c:v>
                </c:pt>
                <c:pt idx="18">
                  <c:v>-6.6199999999999981E-2</c:v>
                </c:pt>
                <c:pt idx="19">
                  <c:v>-8.3125000000000004E-2</c:v>
                </c:pt>
                <c:pt idx="20">
                  <c:v>-0.101775</c:v>
                </c:pt>
                <c:pt idx="21">
                  <c:v>-0.14172499999999999</c:v>
                </c:pt>
                <c:pt idx="22">
                  <c:v>-0.15857499999999999</c:v>
                </c:pt>
                <c:pt idx="23">
                  <c:v>-0.15075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9849472"/>
        <c:axId val="159867648"/>
      </c:lineChart>
      <c:catAx>
        <c:axId val="1598494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txPr>
          <a:bodyPr rot="-5400000" vert="horz"/>
          <a:lstStyle/>
          <a:p>
            <a:pPr>
              <a:defRPr sz="1200" b="1"/>
            </a:pPr>
            <a:endParaRPr lang="el-GR"/>
          </a:p>
        </c:txPr>
        <c:crossAx val="159867648"/>
        <c:crosses val="autoZero"/>
        <c:auto val="1"/>
        <c:lblAlgn val="ctr"/>
        <c:lblOffset val="100"/>
        <c:noMultiLvlLbl val="0"/>
      </c:catAx>
      <c:valAx>
        <c:axId val="159867648"/>
        <c:scaling>
          <c:orientation val="minMax"/>
          <c:max val="5.000000000000001E-2"/>
          <c:min val="-0.2"/>
        </c:scaling>
        <c:delete val="0"/>
        <c:axPos val="l"/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1800" b="1"/>
            </a:pPr>
            <a:endParaRPr lang="el-GR"/>
          </a:p>
        </c:txPr>
        <c:crossAx val="15984947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9.6024677949739054E-2"/>
          <c:y val="0.51808483843809605"/>
          <c:w val="0.25009608712704018"/>
          <c:h val="0.15852824385170758"/>
        </c:manualLayout>
      </c:layout>
      <c:overlay val="0"/>
      <c:txPr>
        <a:bodyPr/>
        <a:lstStyle/>
        <a:p>
          <a:pPr>
            <a:defRPr sz="1400" b="1"/>
          </a:pPr>
          <a:endParaRPr lang="el-GR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816885389326341"/>
          <c:y val="5.1400554097404488E-2"/>
          <c:w val="0.8502200349956256"/>
          <c:h val="0.76084098862642247"/>
        </c:manualLayout>
      </c:layout>
      <c:lineChart>
        <c:grouping val="standard"/>
        <c:varyColors val="0"/>
        <c:ser>
          <c:idx val="0"/>
          <c:order val="0"/>
          <c:tx>
            <c:strRef>
              <c:f>'GRAPHS_%gdp'!$A$88</c:f>
              <c:strCache>
                <c:ptCount val="1"/>
                <c:pt idx="0">
                  <c:v>ΑΝΕΡΓΙΑ %</c:v>
                </c:pt>
              </c:strCache>
            </c:strRef>
          </c:tx>
          <c:spPr>
            <a:ln w="38100">
              <a:solidFill>
                <a:srgbClr val="C00000"/>
              </a:solidFill>
            </a:ln>
          </c:spPr>
          <c:marker>
            <c:spPr>
              <a:solidFill>
                <a:srgbClr val="C00000"/>
              </a:solidFill>
              <a:ln>
                <a:solidFill>
                  <a:schemeClr val="bg1"/>
                </a:solidFill>
              </a:ln>
            </c:spPr>
          </c:marker>
          <c:cat>
            <c:numRef>
              <c:f>'GRAPHS_%gdp'!$B$87:$Y$87</c:f>
              <c:numCache>
                <c:formatCode>General</c:formatCode>
                <c:ptCount val="24"/>
                <c:pt idx="0">
                  <c:v>1991</c:v>
                </c:pt>
                <c:pt idx="1">
                  <c:v>1992</c:v>
                </c:pt>
                <c:pt idx="2">
                  <c:v>1993</c:v>
                </c:pt>
                <c:pt idx="3">
                  <c:v>1994</c:v>
                </c:pt>
                <c:pt idx="4">
                  <c:v>1995</c:v>
                </c:pt>
                <c:pt idx="5">
                  <c:v>1996</c:v>
                </c:pt>
                <c:pt idx="6">
                  <c:v>1997</c:v>
                </c:pt>
                <c:pt idx="7">
                  <c:v>1998</c:v>
                </c:pt>
                <c:pt idx="8">
                  <c:v>1999</c:v>
                </c:pt>
                <c:pt idx="9">
                  <c:v>2000</c:v>
                </c:pt>
                <c:pt idx="10">
                  <c:v>2001</c:v>
                </c:pt>
                <c:pt idx="11">
                  <c:v>2002</c:v>
                </c:pt>
                <c:pt idx="12">
                  <c:v>2003</c:v>
                </c:pt>
                <c:pt idx="13">
                  <c:v>2004</c:v>
                </c:pt>
                <c:pt idx="14">
                  <c:v>2005</c:v>
                </c:pt>
                <c:pt idx="15">
                  <c:v>2006</c:v>
                </c:pt>
                <c:pt idx="16">
                  <c:v>2007</c:v>
                </c:pt>
                <c:pt idx="17">
                  <c:v>2008</c:v>
                </c:pt>
                <c:pt idx="18">
                  <c:v>2009</c:v>
                </c:pt>
                <c:pt idx="19">
                  <c:v>2010</c:v>
                </c:pt>
                <c:pt idx="20">
                  <c:v>2011</c:v>
                </c:pt>
                <c:pt idx="21">
                  <c:v>2012</c:v>
                </c:pt>
                <c:pt idx="22">
                  <c:v>2013</c:v>
                </c:pt>
                <c:pt idx="23">
                  <c:v>2014</c:v>
                </c:pt>
              </c:numCache>
            </c:numRef>
          </c:cat>
          <c:val>
            <c:numRef>
              <c:f>'GRAPHS_%gdp'!$B$88:$Y$88</c:f>
              <c:numCache>
                <c:formatCode>0.00</c:formatCode>
                <c:ptCount val="24"/>
                <c:pt idx="0">
                  <c:v>7.1</c:v>
                </c:pt>
                <c:pt idx="1">
                  <c:v>7.9</c:v>
                </c:pt>
                <c:pt idx="2">
                  <c:v>8.6</c:v>
                </c:pt>
                <c:pt idx="3">
                  <c:v>8.9</c:v>
                </c:pt>
                <c:pt idx="4">
                  <c:v>9.2000000000000011</c:v>
                </c:pt>
                <c:pt idx="5">
                  <c:v>9.6</c:v>
                </c:pt>
                <c:pt idx="6">
                  <c:v>9.8000000000000007</c:v>
                </c:pt>
                <c:pt idx="7">
                  <c:v>11.1</c:v>
                </c:pt>
                <c:pt idx="8">
                  <c:v>12</c:v>
                </c:pt>
                <c:pt idx="9">
                  <c:v>11.2</c:v>
                </c:pt>
                <c:pt idx="10">
                  <c:v>10.7</c:v>
                </c:pt>
                <c:pt idx="11">
                  <c:v>10.3</c:v>
                </c:pt>
                <c:pt idx="12">
                  <c:v>9.7000000000000011</c:v>
                </c:pt>
                <c:pt idx="13">
                  <c:v>10.5</c:v>
                </c:pt>
                <c:pt idx="14">
                  <c:v>9.9</c:v>
                </c:pt>
                <c:pt idx="15">
                  <c:v>8.9</c:v>
                </c:pt>
                <c:pt idx="16">
                  <c:v>8.3000000000000007</c:v>
                </c:pt>
                <c:pt idx="17">
                  <c:v>7.7</c:v>
                </c:pt>
                <c:pt idx="18">
                  <c:v>9.5</c:v>
                </c:pt>
                <c:pt idx="19">
                  <c:v>12.6</c:v>
                </c:pt>
                <c:pt idx="20">
                  <c:v>17.7</c:v>
                </c:pt>
                <c:pt idx="21">
                  <c:v>24.3</c:v>
                </c:pt>
                <c:pt idx="22">
                  <c:v>27.3</c:v>
                </c:pt>
                <c:pt idx="23">
                  <c:v>26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'GRAPHS_%gdp'!$A$89</c:f>
              <c:strCache>
                <c:ptCount val="1"/>
                <c:pt idx="0">
                  <c:v>ΝΕΕΣ ΕΠΕΝΔΥΣΕΙΣ %ΑΕΠ</c:v>
                </c:pt>
              </c:strCache>
            </c:strRef>
          </c:tx>
          <c:spPr>
            <a:ln w="50800">
              <a:solidFill>
                <a:srgbClr val="0000FF"/>
              </a:solidFill>
            </a:ln>
          </c:spPr>
          <c:marker>
            <c:symbol val="diamond"/>
            <c:size val="11"/>
            <c:spPr>
              <a:solidFill>
                <a:schemeClr val="bg1"/>
              </a:solidFill>
              <a:ln w="28575">
                <a:solidFill>
                  <a:srgbClr val="0000FF"/>
                </a:solidFill>
              </a:ln>
            </c:spPr>
          </c:marker>
          <c:cat>
            <c:numRef>
              <c:f>'GRAPHS_%gdp'!$B$87:$Y$87</c:f>
              <c:numCache>
                <c:formatCode>General</c:formatCode>
                <c:ptCount val="24"/>
                <c:pt idx="0">
                  <c:v>1991</c:v>
                </c:pt>
                <c:pt idx="1">
                  <c:v>1992</c:v>
                </c:pt>
                <c:pt idx="2">
                  <c:v>1993</c:v>
                </c:pt>
                <c:pt idx="3">
                  <c:v>1994</c:v>
                </c:pt>
                <c:pt idx="4">
                  <c:v>1995</c:v>
                </c:pt>
                <c:pt idx="5">
                  <c:v>1996</c:v>
                </c:pt>
                <c:pt idx="6">
                  <c:v>1997</c:v>
                </c:pt>
                <c:pt idx="7">
                  <c:v>1998</c:v>
                </c:pt>
                <c:pt idx="8">
                  <c:v>1999</c:v>
                </c:pt>
                <c:pt idx="9">
                  <c:v>2000</c:v>
                </c:pt>
                <c:pt idx="10">
                  <c:v>2001</c:v>
                </c:pt>
                <c:pt idx="11">
                  <c:v>2002</c:v>
                </c:pt>
                <c:pt idx="12">
                  <c:v>2003</c:v>
                </c:pt>
                <c:pt idx="13">
                  <c:v>2004</c:v>
                </c:pt>
                <c:pt idx="14">
                  <c:v>2005</c:v>
                </c:pt>
                <c:pt idx="15">
                  <c:v>2006</c:v>
                </c:pt>
                <c:pt idx="16">
                  <c:v>2007</c:v>
                </c:pt>
                <c:pt idx="17">
                  <c:v>2008</c:v>
                </c:pt>
                <c:pt idx="18">
                  <c:v>2009</c:v>
                </c:pt>
                <c:pt idx="19">
                  <c:v>2010</c:v>
                </c:pt>
                <c:pt idx="20">
                  <c:v>2011</c:v>
                </c:pt>
                <c:pt idx="21">
                  <c:v>2012</c:v>
                </c:pt>
                <c:pt idx="22">
                  <c:v>2013</c:v>
                </c:pt>
                <c:pt idx="23">
                  <c:v>2014</c:v>
                </c:pt>
              </c:numCache>
            </c:numRef>
          </c:cat>
          <c:val>
            <c:numRef>
              <c:f>'GRAPHS_%gdp'!$B$89:$Y$89</c:f>
              <c:numCache>
                <c:formatCode>0.00</c:formatCode>
                <c:ptCount val="24"/>
                <c:pt idx="0">
                  <c:v>10.496258985890011</c:v>
                </c:pt>
                <c:pt idx="1">
                  <c:v>9.1159412155399142</c:v>
                </c:pt>
                <c:pt idx="2">
                  <c:v>8.1216608030782709</c:v>
                </c:pt>
                <c:pt idx="3">
                  <c:v>6.4702685445889134</c:v>
                </c:pt>
                <c:pt idx="4">
                  <c:v>6.2560532414713554</c:v>
                </c:pt>
                <c:pt idx="5">
                  <c:v>6.9847265062434785</c:v>
                </c:pt>
                <c:pt idx="6">
                  <c:v>7.4989314045887339</c:v>
                </c:pt>
                <c:pt idx="7">
                  <c:v>8.6945533242773259</c:v>
                </c:pt>
                <c:pt idx="8">
                  <c:v>10.137640849001922</c:v>
                </c:pt>
                <c:pt idx="9">
                  <c:v>11.109965829310418</c:v>
                </c:pt>
                <c:pt idx="10">
                  <c:v>10.966780405808226</c:v>
                </c:pt>
                <c:pt idx="11">
                  <c:v>11.961132267563627</c:v>
                </c:pt>
                <c:pt idx="12">
                  <c:v>11.813645017449435</c:v>
                </c:pt>
                <c:pt idx="13">
                  <c:v>10.645058673637518</c:v>
                </c:pt>
                <c:pt idx="14">
                  <c:v>8.4869129555756864</c:v>
                </c:pt>
                <c:pt idx="15">
                  <c:v>10.371479764397304</c:v>
                </c:pt>
                <c:pt idx="16">
                  <c:v>14.365932798918811</c:v>
                </c:pt>
                <c:pt idx="17">
                  <c:v>9.7602592135342707</c:v>
                </c:pt>
                <c:pt idx="18">
                  <c:v>5.7619053389025146</c:v>
                </c:pt>
                <c:pt idx="19">
                  <c:v>1.5929264488423438</c:v>
                </c:pt>
                <c:pt idx="20">
                  <c:v>-3.4716016797446128</c:v>
                </c:pt>
                <c:pt idx="21">
                  <c:v>-8.6412162127288408</c:v>
                </c:pt>
                <c:pt idx="22">
                  <c:v>-9.9183726924355113</c:v>
                </c:pt>
                <c:pt idx="23">
                  <c:v>-8.6659882838784572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4161664"/>
        <c:axId val="64180224"/>
      </c:lineChart>
      <c:catAx>
        <c:axId val="641616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txPr>
          <a:bodyPr rot="-5400000" vert="horz"/>
          <a:lstStyle/>
          <a:p>
            <a:pPr>
              <a:defRPr sz="1400"/>
            </a:pPr>
            <a:endParaRPr lang="el-GR"/>
          </a:p>
        </c:txPr>
        <c:crossAx val="64180224"/>
        <c:crosses val="autoZero"/>
        <c:auto val="1"/>
        <c:lblAlgn val="ctr"/>
        <c:lblOffset val="100"/>
        <c:tickLblSkip val="1"/>
        <c:noMultiLvlLbl val="0"/>
      </c:catAx>
      <c:valAx>
        <c:axId val="64180224"/>
        <c:scaling>
          <c:orientation val="minMax"/>
          <c:max val="30"/>
          <c:min val="-10"/>
        </c:scaling>
        <c:delete val="0"/>
        <c:axPos val="l"/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sz="1600" b="1"/>
            </a:pPr>
            <a:endParaRPr lang="el-GR"/>
          </a:p>
        </c:txPr>
        <c:crossAx val="64161664"/>
        <c:crosses val="autoZero"/>
        <c:crossBetween val="between"/>
      </c:valAx>
    </c:plotArea>
    <c:plotVisOnly val="1"/>
    <c:dispBlanksAs val="gap"/>
    <c:showDLblsOverMax val="0"/>
  </c:chart>
  <c:spPr>
    <a:ln>
      <a:solidFill>
        <a:srgbClr val="C00000"/>
      </a:solidFill>
    </a:ln>
  </c:sp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4064097699836282E-2"/>
          <c:y val="4.3453011143461624E-2"/>
          <c:w val="0.8766024296620103"/>
          <c:h val="0.85849983158337206"/>
        </c:manualLayout>
      </c:layout>
      <c:lineChart>
        <c:grouping val="standard"/>
        <c:varyColors val="0"/>
        <c:ser>
          <c:idx val="0"/>
          <c:order val="0"/>
          <c:tx>
            <c:strRef>
              <c:f>EA_REGULATION!$A$48:$B$48</c:f>
              <c:strCache>
                <c:ptCount val="2"/>
                <c:pt idx="0">
                  <c:v>NORTH_AVG</c:v>
                </c:pt>
              </c:strCache>
            </c:strRef>
          </c:tx>
          <c:spPr>
            <a:ln w="66675"/>
          </c:spPr>
          <c:marker>
            <c:symbol val="none"/>
          </c:marker>
          <c:cat>
            <c:numRef>
              <c:f>EA_REGULATION!$C$47:$R$47</c:f>
              <c:numCache>
                <c:formatCode>General</c:formatCode>
                <c:ptCount val="16"/>
                <c:pt idx="0">
                  <c:v>1996</c:v>
                </c:pt>
                <c:pt idx="1">
                  <c:v>1998</c:v>
                </c:pt>
                <c:pt idx="2">
                  <c:v>2000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  <c:pt idx="11">
                  <c:v>2010</c:v>
                </c:pt>
                <c:pt idx="12">
                  <c:v>2011</c:v>
                </c:pt>
                <c:pt idx="13">
                  <c:v>2012</c:v>
                </c:pt>
                <c:pt idx="14">
                  <c:v>2013</c:v>
                </c:pt>
                <c:pt idx="15">
                  <c:v>2014</c:v>
                </c:pt>
              </c:numCache>
            </c:numRef>
          </c:cat>
          <c:val>
            <c:numRef>
              <c:f>EA_REGULATION!$C$48:$R$48</c:f>
              <c:numCache>
                <c:formatCode>0.00</c:formatCode>
                <c:ptCount val="16"/>
                <c:pt idx="0">
                  <c:v>1.5242446064949036</c:v>
                </c:pt>
                <c:pt idx="1">
                  <c:v>1.5152751604715984</c:v>
                </c:pt>
                <c:pt idx="2">
                  <c:v>1.7102506558100383</c:v>
                </c:pt>
                <c:pt idx="3">
                  <c:v>1.6993583242098491</c:v>
                </c:pt>
                <c:pt idx="4">
                  <c:v>1.6395277778307598</c:v>
                </c:pt>
                <c:pt idx="5">
                  <c:v>1.6410591006278992</c:v>
                </c:pt>
                <c:pt idx="6">
                  <c:v>1.5476736823717754</c:v>
                </c:pt>
                <c:pt idx="7">
                  <c:v>1.6203581690788269</c:v>
                </c:pt>
                <c:pt idx="8">
                  <c:v>1.6614754199981689</c:v>
                </c:pt>
                <c:pt idx="9">
                  <c:v>1.6436922748883565</c:v>
                </c:pt>
                <c:pt idx="10">
                  <c:v>1.622576117515564</c:v>
                </c:pt>
                <c:pt idx="11">
                  <c:v>1.6314022143681843</c:v>
                </c:pt>
                <c:pt idx="12">
                  <c:v>1.6465420325597127</c:v>
                </c:pt>
                <c:pt idx="13">
                  <c:v>1.605777661005656</c:v>
                </c:pt>
                <c:pt idx="14">
                  <c:v>1.6306016047795613</c:v>
                </c:pt>
                <c:pt idx="15">
                  <c:v>1.6586729685465496</c:v>
                </c:pt>
              </c:numCache>
            </c:numRef>
          </c:val>
          <c:smooth val="0"/>
        </c:ser>
        <c:ser>
          <c:idx val="2"/>
          <c:order val="1"/>
          <c:tx>
            <c:strRef>
              <c:f>EA_REGULATION!$A$50:$B$50</c:f>
              <c:strCache>
                <c:ptCount val="2"/>
                <c:pt idx="0">
                  <c:v>SOUTH_xcl GREECE</c:v>
                </c:pt>
              </c:strCache>
            </c:strRef>
          </c:tx>
          <c:spPr>
            <a:ln w="57150">
              <a:solidFill>
                <a:srgbClr val="C00000"/>
              </a:solidFill>
              <a:prstDash val="dash"/>
            </a:ln>
          </c:spPr>
          <c:marker>
            <c:symbol val="none"/>
          </c:marker>
          <c:cat>
            <c:numRef>
              <c:f>EA_REGULATION!$C$47:$R$47</c:f>
              <c:numCache>
                <c:formatCode>General</c:formatCode>
                <c:ptCount val="16"/>
                <c:pt idx="0">
                  <c:v>1996</c:v>
                </c:pt>
                <c:pt idx="1">
                  <c:v>1998</c:v>
                </c:pt>
                <c:pt idx="2">
                  <c:v>2000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  <c:pt idx="11">
                  <c:v>2010</c:v>
                </c:pt>
                <c:pt idx="12">
                  <c:v>2011</c:v>
                </c:pt>
                <c:pt idx="13">
                  <c:v>2012</c:v>
                </c:pt>
                <c:pt idx="14">
                  <c:v>2013</c:v>
                </c:pt>
                <c:pt idx="15">
                  <c:v>2014</c:v>
                </c:pt>
              </c:numCache>
            </c:numRef>
          </c:cat>
          <c:val>
            <c:numRef>
              <c:f>EA_REGULATION!$C$50:$R$50</c:f>
              <c:numCache>
                <c:formatCode>0.00</c:formatCode>
                <c:ptCount val="16"/>
                <c:pt idx="0">
                  <c:v>1.0469647347927094</c:v>
                </c:pt>
                <c:pt idx="1">
                  <c:v>0.97866779565811157</c:v>
                </c:pt>
                <c:pt idx="2">
                  <c:v>0.99022214114665985</c:v>
                </c:pt>
                <c:pt idx="3">
                  <c:v>1.1350783705711365</c:v>
                </c:pt>
                <c:pt idx="4">
                  <c:v>1.2014459669589996</c:v>
                </c:pt>
                <c:pt idx="5">
                  <c:v>1.2138861119747162</c:v>
                </c:pt>
                <c:pt idx="6">
                  <c:v>1.1863425672054291</c:v>
                </c:pt>
                <c:pt idx="7">
                  <c:v>1.1001437157392502</c:v>
                </c:pt>
                <c:pt idx="8">
                  <c:v>1.1237086355686188</c:v>
                </c:pt>
                <c:pt idx="9">
                  <c:v>1.1422330737113953</c:v>
                </c:pt>
                <c:pt idx="10">
                  <c:v>1.0788239687681198</c:v>
                </c:pt>
                <c:pt idx="11">
                  <c:v>1.0203893929719925</c:v>
                </c:pt>
                <c:pt idx="12">
                  <c:v>0.88891689479351044</c:v>
                </c:pt>
                <c:pt idx="13">
                  <c:v>0.90134808421134949</c:v>
                </c:pt>
                <c:pt idx="14">
                  <c:v>0.90898434817790985</c:v>
                </c:pt>
                <c:pt idx="15">
                  <c:v>0.82341717183589935</c:v>
                </c:pt>
              </c:numCache>
            </c:numRef>
          </c:val>
          <c:smooth val="0"/>
        </c:ser>
        <c:ser>
          <c:idx val="3"/>
          <c:order val="2"/>
          <c:tx>
            <c:strRef>
              <c:f>EA_REGULATION!$A$51:$B$51</c:f>
              <c:strCache>
                <c:ptCount val="2"/>
                <c:pt idx="0">
                  <c:v>GREECE</c:v>
                </c:pt>
              </c:strCache>
            </c:strRef>
          </c:tx>
          <c:spPr>
            <a:ln w="57150">
              <a:solidFill>
                <a:schemeClr val="tx1"/>
              </a:solidFill>
              <a:prstDash val="sysDash"/>
            </a:ln>
          </c:spPr>
          <c:marker>
            <c:symbol val="diamond"/>
            <c:size val="7"/>
            <c:spPr>
              <a:solidFill>
                <a:schemeClr val="bg1"/>
              </a:solidFill>
              <a:ln w="57150">
                <a:solidFill>
                  <a:srgbClr val="2512AE"/>
                </a:solidFill>
              </a:ln>
            </c:spPr>
          </c:marker>
          <c:cat>
            <c:numRef>
              <c:f>EA_REGULATION!$C$47:$R$47</c:f>
              <c:numCache>
                <c:formatCode>General</c:formatCode>
                <c:ptCount val="16"/>
                <c:pt idx="0">
                  <c:v>1996</c:v>
                </c:pt>
                <c:pt idx="1">
                  <c:v>1998</c:v>
                </c:pt>
                <c:pt idx="2">
                  <c:v>2000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  <c:pt idx="11">
                  <c:v>2010</c:v>
                </c:pt>
                <c:pt idx="12">
                  <c:v>2011</c:v>
                </c:pt>
                <c:pt idx="13">
                  <c:v>2012</c:v>
                </c:pt>
                <c:pt idx="14">
                  <c:v>2013</c:v>
                </c:pt>
                <c:pt idx="15">
                  <c:v>2014</c:v>
                </c:pt>
              </c:numCache>
            </c:numRef>
          </c:cat>
          <c:val>
            <c:numRef>
              <c:f>EA_REGULATION!$C$51:$R$51</c:f>
              <c:numCache>
                <c:formatCode>0.00</c:formatCode>
                <c:ptCount val="16"/>
                <c:pt idx="0">
                  <c:v>0.64975178241729736</c:v>
                </c:pt>
                <c:pt idx="1">
                  <c:v>0.65610790252685547</c:v>
                </c:pt>
                <c:pt idx="2">
                  <c:v>0.8025813102722168</c:v>
                </c:pt>
                <c:pt idx="3">
                  <c:v>0.9729570746421814</c:v>
                </c:pt>
                <c:pt idx="4">
                  <c:v>0.99797153472900391</c:v>
                </c:pt>
                <c:pt idx="5">
                  <c:v>0.85282957553863525</c:v>
                </c:pt>
                <c:pt idx="6">
                  <c:v>0.9265022873878479</c:v>
                </c:pt>
                <c:pt idx="7">
                  <c:v>0.83953768014907837</c:v>
                </c:pt>
                <c:pt idx="8">
                  <c:v>0.88810771703720093</c:v>
                </c:pt>
                <c:pt idx="9">
                  <c:v>0.87459826469421387</c:v>
                </c:pt>
                <c:pt idx="10">
                  <c:v>0.81379467248916626</c:v>
                </c:pt>
                <c:pt idx="11">
                  <c:v>0.63307106494903564</c:v>
                </c:pt>
                <c:pt idx="12">
                  <c:v>0.48997139930725098</c:v>
                </c:pt>
                <c:pt idx="13">
                  <c:v>0.49812915921211243</c:v>
                </c:pt>
                <c:pt idx="14">
                  <c:v>0.61256647109985352</c:v>
                </c:pt>
                <c:pt idx="15">
                  <c:v>0.34499868750572205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9794688"/>
        <c:axId val="159796608"/>
      </c:lineChart>
      <c:catAx>
        <c:axId val="1597946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l-GR"/>
          </a:p>
        </c:txPr>
        <c:crossAx val="159796608"/>
        <c:crosses val="autoZero"/>
        <c:auto val="1"/>
        <c:lblAlgn val="ctr"/>
        <c:lblOffset val="100"/>
        <c:noMultiLvlLbl val="0"/>
      </c:catAx>
      <c:valAx>
        <c:axId val="159796608"/>
        <c:scaling>
          <c:orientation val="minMax"/>
        </c:scaling>
        <c:delete val="0"/>
        <c:axPos val="l"/>
        <c:numFmt formatCode="0.00" sourceLinked="1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el-GR"/>
          </a:p>
        </c:txPr>
        <c:crossAx val="159794688"/>
        <c:crosses val="autoZero"/>
        <c:crossBetween val="between"/>
      </c:valAx>
    </c:plotArea>
    <c:legend>
      <c:legendPos val="r"/>
      <c:legendEntry>
        <c:idx val="2"/>
        <c:txPr>
          <a:bodyPr/>
          <a:lstStyle/>
          <a:p>
            <a:pPr>
              <a:defRPr sz="1800" b="1"/>
            </a:pPr>
            <a:endParaRPr lang="el-GR"/>
          </a:p>
        </c:txPr>
      </c:legendEntry>
      <c:layout>
        <c:manualLayout>
          <c:xMode val="edge"/>
          <c:yMode val="edge"/>
          <c:x val="0.29252174286714472"/>
          <c:y val="0.63366788378763061"/>
          <c:w val="0.2790509104430573"/>
          <c:h val="0.21231866706482638"/>
        </c:manualLayout>
      </c:layout>
      <c:overlay val="0"/>
      <c:txPr>
        <a:bodyPr/>
        <a:lstStyle/>
        <a:p>
          <a:pPr>
            <a:defRPr sz="1400" b="1"/>
          </a:pPr>
          <a:endParaRPr lang="el-GR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 b="1"/>
              <a:t>FDI,</a:t>
            </a:r>
            <a:r>
              <a:rPr lang="en-US" sz="2400" b="1" baseline="0"/>
              <a:t> NET INFLOWS AS % GDP</a:t>
            </a:r>
            <a:endParaRPr lang="en-US" sz="2400" b="1"/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FDI_EA11!$D$9</c:f>
              <c:strCache>
                <c:ptCount val="1"/>
                <c:pt idx="0">
                  <c:v>MANUFACTURING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>
                    <a:solidFill>
                      <a:schemeClr val="bg1"/>
                    </a:solidFill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FDI_EA11!$B$10:$C$14</c:f>
              <c:strCache>
                <c:ptCount val="5"/>
                <c:pt idx="0">
                  <c:v>SOUTH PRE-EMU</c:v>
                </c:pt>
                <c:pt idx="1">
                  <c:v>SOUTH POST-EMU</c:v>
                </c:pt>
                <c:pt idx="3">
                  <c:v>NORTH PRE-EMU</c:v>
                </c:pt>
                <c:pt idx="4">
                  <c:v>NORTH POST-EMU</c:v>
                </c:pt>
              </c:strCache>
            </c:strRef>
          </c:cat>
          <c:val>
            <c:numRef>
              <c:f>FDI_EA11!$D$10:$D$14</c:f>
              <c:numCache>
                <c:formatCode>General</c:formatCode>
                <c:ptCount val="5"/>
                <c:pt idx="0">
                  <c:v>0.39400000000000002</c:v>
                </c:pt>
                <c:pt idx="1">
                  <c:v>0.34300000000000003</c:v>
                </c:pt>
                <c:pt idx="3">
                  <c:v>0.64300000000000002</c:v>
                </c:pt>
                <c:pt idx="4">
                  <c:v>0.85899999999999999</c:v>
                </c:pt>
              </c:numCache>
            </c:numRef>
          </c:val>
        </c:ser>
        <c:ser>
          <c:idx val="1"/>
          <c:order val="1"/>
          <c:tx>
            <c:strRef>
              <c:f>FDI_EA11!$E$9</c:f>
              <c:strCache>
                <c:ptCount val="1"/>
                <c:pt idx="0">
                  <c:v>NON-MANUFACTURING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>
                    <a:solidFill>
                      <a:schemeClr val="bg1"/>
                    </a:solidFill>
                  </a:defRPr>
                </a:pPr>
                <a:endParaRPr lang="el-G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FDI_EA11!$B$10:$C$14</c:f>
              <c:strCache>
                <c:ptCount val="5"/>
                <c:pt idx="0">
                  <c:v>SOUTH PRE-EMU</c:v>
                </c:pt>
                <c:pt idx="1">
                  <c:v>SOUTH POST-EMU</c:v>
                </c:pt>
                <c:pt idx="3">
                  <c:v>NORTH PRE-EMU</c:v>
                </c:pt>
                <c:pt idx="4">
                  <c:v>NORTH POST-EMU</c:v>
                </c:pt>
              </c:strCache>
            </c:strRef>
          </c:cat>
          <c:val>
            <c:numRef>
              <c:f>FDI_EA11!$E$10:$E$14</c:f>
              <c:numCache>
                <c:formatCode>General</c:formatCode>
                <c:ptCount val="5"/>
                <c:pt idx="0">
                  <c:v>0.29099999999999998</c:v>
                </c:pt>
                <c:pt idx="1">
                  <c:v>1.204</c:v>
                </c:pt>
                <c:pt idx="3">
                  <c:v>0.28399999999999997</c:v>
                </c:pt>
                <c:pt idx="4">
                  <c:v>1.274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8229376"/>
        <c:axId val="59392768"/>
      </c:barChart>
      <c:catAx>
        <c:axId val="4822937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l-GR"/>
          </a:p>
        </c:txPr>
        <c:crossAx val="59392768"/>
        <c:crosses val="autoZero"/>
        <c:auto val="1"/>
        <c:lblAlgn val="ctr"/>
        <c:lblOffset val="100"/>
        <c:noMultiLvlLbl val="0"/>
      </c:catAx>
      <c:valAx>
        <c:axId val="5939276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l-GR"/>
          </a:p>
        </c:txPr>
        <c:crossAx val="48229376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l-GR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l-GR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b="1" dirty="0" smtClean="0"/>
              <a:t>CURRENT ACCOUNT </a:t>
            </a:r>
            <a:r>
              <a:rPr lang="en-US" sz="1600" b="1" dirty="0"/>
              <a:t>%GDP, </a:t>
            </a:r>
            <a:r>
              <a:rPr lang="en-US" sz="1600" b="1" dirty="0" smtClean="0"/>
              <a:t>average </a:t>
            </a:r>
            <a:r>
              <a:rPr lang="en-US" sz="1600" b="1" dirty="0"/>
              <a:t>2006-2008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'avg2006-2008'!$L$28</c:f>
              <c:strCache>
                <c:ptCount val="1"/>
                <c:pt idx="0">
                  <c:v>CAD %GDP, avg 2006-2008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</c:dPt>
          <c:dPt>
            <c:idx val="1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</c:dPt>
          <c:dPt>
            <c:idx val="2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</c:dPt>
          <c:dPt>
            <c:idx val="3"/>
            <c:invertIfNegative val="0"/>
            <c:bubble3D val="0"/>
            <c:spPr>
              <a:pattFill prst="dkUpDiag">
                <a:fgClr>
                  <a:srgbClr val="C00000"/>
                </a:fgClr>
                <a:bgClr>
                  <a:schemeClr val="bg1"/>
                </a:bgClr>
              </a:pattFill>
              <a:ln w="31750">
                <a:solidFill>
                  <a:srgbClr val="C00000"/>
                </a:solidFill>
              </a:ln>
              <a:effectLst/>
            </c:spPr>
          </c:dPt>
          <c:cat>
            <c:strRef>
              <c:f>'avg2006-2008'!$K$29:$K$40</c:f>
              <c:strCache>
                <c:ptCount val="12"/>
                <c:pt idx="0">
                  <c:v>Greece</c:v>
                </c:pt>
                <c:pt idx="1">
                  <c:v>Portugal</c:v>
                </c:pt>
                <c:pt idx="2">
                  <c:v>Spain</c:v>
                </c:pt>
                <c:pt idx="3">
                  <c:v>Ireland</c:v>
                </c:pt>
                <c:pt idx="4">
                  <c:v>Italy</c:v>
                </c:pt>
                <c:pt idx="5">
                  <c:v>France</c:v>
                </c:pt>
                <c:pt idx="6">
                  <c:v>Belgium</c:v>
                </c:pt>
                <c:pt idx="7">
                  <c:v>Finland</c:v>
                </c:pt>
                <c:pt idx="8">
                  <c:v>Austria</c:v>
                </c:pt>
                <c:pt idx="9">
                  <c:v>Netherlands</c:v>
                </c:pt>
                <c:pt idx="10">
                  <c:v>Germany</c:v>
                </c:pt>
                <c:pt idx="11">
                  <c:v>Lux</c:v>
                </c:pt>
              </c:strCache>
            </c:strRef>
          </c:cat>
          <c:val>
            <c:numRef>
              <c:f>'avg2006-2008'!$L$29:$L$40</c:f>
              <c:numCache>
                <c:formatCode>0.00</c:formatCode>
                <c:ptCount val="12"/>
                <c:pt idx="0">
                  <c:v>-13.093333333333334</c:v>
                </c:pt>
                <c:pt idx="1">
                  <c:v>-10.845666666666666</c:v>
                </c:pt>
                <c:pt idx="2">
                  <c:v>-9.2963333333333313</c:v>
                </c:pt>
                <c:pt idx="3">
                  <c:v>-4.8706666666666658</c:v>
                </c:pt>
                <c:pt idx="4">
                  <c:v>-1.9323333333333335</c:v>
                </c:pt>
                <c:pt idx="5">
                  <c:v>-0.40533333333333332</c:v>
                </c:pt>
                <c:pt idx="6">
                  <c:v>0.77633333333333343</c:v>
                </c:pt>
                <c:pt idx="7">
                  <c:v>3.2883333333333336</c:v>
                </c:pt>
                <c:pt idx="8">
                  <c:v>3.8719999999999999</c:v>
                </c:pt>
                <c:pt idx="9">
                  <c:v>5.9853333333333341</c:v>
                </c:pt>
                <c:pt idx="10">
                  <c:v>6.0076666666666663</c:v>
                </c:pt>
                <c:pt idx="11">
                  <c:v>9.0693333333333346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6824960"/>
        <c:axId val="76826496"/>
      </c:barChart>
      <c:catAx>
        <c:axId val="768249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l-GR"/>
          </a:p>
        </c:txPr>
        <c:crossAx val="76826496"/>
        <c:crosses val="autoZero"/>
        <c:auto val="0"/>
        <c:lblAlgn val="ctr"/>
        <c:lblOffset val="100"/>
        <c:noMultiLvlLbl val="0"/>
      </c:catAx>
      <c:valAx>
        <c:axId val="76826496"/>
        <c:scaling>
          <c:orientation val="minMax"/>
          <c:max val="10"/>
        </c:scaling>
        <c:delete val="0"/>
        <c:axPos val="l"/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l-GR"/>
          </a:p>
        </c:txPr>
        <c:crossAx val="76824960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/>
      </a:solidFill>
      <a:round/>
    </a:ln>
    <a:effectLst/>
  </c:spPr>
  <c:txPr>
    <a:bodyPr/>
    <a:lstStyle/>
    <a:p>
      <a:pPr>
        <a:defRPr/>
      </a:pPr>
      <a:endParaRPr lang="el-GR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l-GR"/>
        </a:p>
      </c:txPr>
    </c:title>
    <c:autoTitleDeleted val="0"/>
    <c:plotArea>
      <c:layout>
        <c:manualLayout>
          <c:layoutTarget val="inner"/>
          <c:xMode val="edge"/>
          <c:yMode val="edge"/>
          <c:x val="9.8761592300962375E-2"/>
          <c:y val="0.17171296296296298"/>
          <c:w val="0.8762384076990376"/>
          <c:h val="0.5884364975211432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'avg2006-2008'!$L$14</c:f>
              <c:strCache>
                <c:ptCount val="1"/>
                <c:pt idx="0">
                  <c:v>GG deficit %GDP, avg 2006-2008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</c:dPt>
          <c:dPt>
            <c:idx val="1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</c:dPt>
          <c:dPt>
            <c:idx val="5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</c:dPt>
          <c:dPt>
            <c:idx val="8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</c:dPt>
          <c:cat>
            <c:strRef>
              <c:f>'avg2006-2008'!$K$15:$K$26</c:f>
              <c:strCache>
                <c:ptCount val="12"/>
                <c:pt idx="0">
                  <c:v>Greece</c:v>
                </c:pt>
                <c:pt idx="1">
                  <c:v>Portugal</c:v>
                </c:pt>
                <c:pt idx="2">
                  <c:v>France</c:v>
                </c:pt>
                <c:pt idx="3">
                  <c:v>Italy</c:v>
                </c:pt>
                <c:pt idx="4">
                  <c:v>Austria</c:v>
                </c:pt>
                <c:pt idx="5">
                  <c:v>Ireland</c:v>
                </c:pt>
                <c:pt idx="6">
                  <c:v>Germany</c:v>
                </c:pt>
                <c:pt idx="7">
                  <c:v>Belgium</c:v>
                </c:pt>
                <c:pt idx="8">
                  <c:v>Spain</c:v>
                </c:pt>
                <c:pt idx="9">
                  <c:v>Netherlands</c:v>
                </c:pt>
                <c:pt idx="10">
                  <c:v>Lux</c:v>
                </c:pt>
                <c:pt idx="11">
                  <c:v>Finland</c:v>
                </c:pt>
              </c:strCache>
            </c:strRef>
          </c:cat>
          <c:val>
            <c:numRef>
              <c:f>'avg2006-2008'!$L$15:$L$26</c:f>
              <c:numCache>
                <c:formatCode>0.00</c:formatCode>
                <c:ptCount val="12"/>
                <c:pt idx="0">
                  <c:v>-7.5906666666666665</c:v>
                </c:pt>
                <c:pt idx="1">
                  <c:v>-2.9216666666666669</c:v>
                </c:pt>
                <c:pt idx="2">
                  <c:v>-2.6896666666666662</c:v>
                </c:pt>
                <c:pt idx="3">
                  <c:v>-2.601</c:v>
                </c:pt>
                <c:pt idx="4">
                  <c:v>-1.7546666666666664</c:v>
                </c:pt>
                <c:pt idx="5">
                  <c:v>-1.3290000000000002</c:v>
                </c:pt>
                <c:pt idx="6">
                  <c:v>-0.41933333333333328</c:v>
                </c:pt>
                <c:pt idx="7">
                  <c:v>-0.26433333333333331</c:v>
                </c:pt>
                <c:pt idx="8">
                  <c:v>-7.5666666666666799E-2</c:v>
                </c:pt>
                <c:pt idx="9">
                  <c:v>0.18533333333333335</c:v>
                </c:pt>
                <c:pt idx="10">
                  <c:v>2.927</c:v>
                </c:pt>
                <c:pt idx="11">
                  <c:v>4.4130000000000003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4113280"/>
        <c:axId val="84114816"/>
      </c:barChart>
      <c:catAx>
        <c:axId val="84113280"/>
        <c:scaling>
          <c:orientation val="minMax"/>
        </c:scaling>
        <c:delete val="0"/>
        <c:axPos val="b"/>
        <c:numFmt formatCode="General" sourceLinked="1"/>
        <c:majorTickMark val="out"/>
        <c:minorTickMark val="out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l-GR"/>
          </a:p>
        </c:txPr>
        <c:crossAx val="84114816"/>
        <c:crosses val="autoZero"/>
        <c:auto val="1"/>
        <c:lblAlgn val="ctr"/>
        <c:lblOffset val="100"/>
        <c:noMultiLvlLbl val="0"/>
      </c:catAx>
      <c:valAx>
        <c:axId val="84114816"/>
        <c:scaling>
          <c:orientation val="minMax"/>
          <c:min val="-8"/>
        </c:scaling>
        <c:delete val="0"/>
        <c:axPos val="l"/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l-GR"/>
          </a:p>
        </c:txPr>
        <c:crossAx val="841132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/>
      </a:solidFill>
      <a:round/>
    </a:ln>
    <a:effectLst/>
  </c:spPr>
  <c:txPr>
    <a:bodyPr/>
    <a:lstStyle/>
    <a:p>
      <a:pPr>
        <a:defRPr/>
      </a:pPr>
      <a:endParaRPr lang="el-GR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3821598579056517E-2"/>
          <c:y val="5.1400554097404488E-2"/>
          <c:w val="0.90617840142094352"/>
          <c:h val="0.79523549139690874"/>
        </c:manualLayout>
      </c:layout>
      <c:lineChart>
        <c:grouping val="standard"/>
        <c:varyColors val="0"/>
        <c:ser>
          <c:idx val="0"/>
          <c:order val="0"/>
          <c:tx>
            <c:strRef>
              <c:f>EA_REGULATION!$A$48:$B$48</c:f>
              <c:strCache>
                <c:ptCount val="2"/>
                <c:pt idx="0">
                  <c:v>NORTH_AVG</c:v>
                </c:pt>
              </c:strCache>
            </c:strRef>
          </c:tx>
          <c:spPr>
            <a:ln w="57150"/>
          </c:spPr>
          <c:marker>
            <c:symbol val="none"/>
          </c:marker>
          <c:cat>
            <c:numRef>
              <c:f>EA_REGULATION!$C$47:$R$47</c:f>
              <c:numCache>
                <c:formatCode>General</c:formatCode>
                <c:ptCount val="16"/>
                <c:pt idx="0">
                  <c:v>1996</c:v>
                </c:pt>
                <c:pt idx="1">
                  <c:v>1998</c:v>
                </c:pt>
                <c:pt idx="2">
                  <c:v>2000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  <c:pt idx="11">
                  <c:v>2010</c:v>
                </c:pt>
                <c:pt idx="12">
                  <c:v>2011</c:v>
                </c:pt>
                <c:pt idx="13">
                  <c:v>2012</c:v>
                </c:pt>
                <c:pt idx="14">
                  <c:v>2013</c:v>
                </c:pt>
                <c:pt idx="15">
                  <c:v>2014</c:v>
                </c:pt>
              </c:numCache>
            </c:numRef>
          </c:cat>
          <c:val>
            <c:numRef>
              <c:f>EA_REGULATION!$C$48:$R$48</c:f>
              <c:numCache>
                <c:formatCode>0.00</c:formatCode>
                <c:ptCount val="16"/>
                <c:pt idx="0">
                  <c:v>1.5242446064949036</c:v>
                </c:pt>
                <c:pt idx="1">
                  <c:v>1.5152751604715984</c:v>
                </c:pt>
                <c:pt idx="2">
                  <c:v>1.7102506558100383</c:v>
                </c:pt>
                <c:pt idx="3">
                  <c:v>1.6993583242098491</c:v>
                </c:pt>
                <c:pt idx="4">
                  <c:v>1.6395277778307598</c:v>
                </c:pt>
                <c:pt idx="5">
                  <c:v>1.6410591006278992</c:v>
                </c:pt>
                <c:pt idx="6">
                  <c:v>1.5476736823717754</c:v>
                </c:pt>
                <c:pt idx="7">
                  <c:v>1.6203581690788269</c:v>
                </c:pt>
                <c:pt idx="8">
                  <c:v>1.6614754199981689</c:v>
                </c:pt>
                <c:pt idx="9">
                  <c:v>1.6436922748883565</c:v>
                </c:pt>
                <c:pt idx="10">
                  <c:v>1.622576117515564</c:v>
                </c:pt>
                <c:pt idx="11">
                  <c:v>1.6314022143681843</c:v>
                </c:pt>
                <c:pt idx="12">
                  <c:v>1.6465420325597127</c:v>
                </c:pt>
                <c:pt idx="13">
                  <c:v>1.605777661005656</c:v>
                </c:pt>
                <c:pt idx="14">
                  <c:v>1.6306016047795613</c:v>
                </c:pt>
                <c:pt idx="15">
                  <c:v>1.6586729685465496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EA_REGULATION!$A$49:$B$49</c:f>
              <c:strCache>
                <c:ptCount val="2"/>
                <c:pt idx="0">
                  <c:v>SOUTH_AVG</c:v>
                </c:pt>
              </c:strCache>
            </c:strRef>
          </c:tx>
          <c:spPr>
            <a:ln w="53975"/>
          </c:spPr>
          <c:marker>
            <c:symbol val="none"/>
          </c:marker>
          <c:cat>
            <c:numRef>
              <c:f>EA_REGULATION!$C$47:$R$47</c:f>
              <c:numCache>
                <c:formatCode>General</c:formatCode>
                <c:ptCount val="16"/>
                <c:pt idx="0">
                  <c:v>1996</c:v>
                </c:pt>
                <c:pt idx="1">
                  <c:v>1998</c:v>
                </c:pt>
                <c:pt idx="2">
                  <c:v>2000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  <c:pt idx="11">
                  <c:v>2010</c:v>
                </c:pt>
                <c:pt idx="12">
                  <c:v>2011</c:v>
                </c:pt>
                <c:pt idx="13">
                  <c:v>2012</c:v>
                </c:pt>
                <c:pt idx="14">
                  <c:v>2013</c:v>
                </c:pt>
                <c:pt idx="15">
                  <c:v>2014</c:v>
                </c:pt>
              </c:numCache>
            </c:numRef>
          </c:cat>
          <c:val>
            <c:numRef>
              <c:f>EA_REGULATION!$C$49:$R$49</c:f>
              <c:numCache>
                <c:formatCode>0.00</c:formatCode>
                <c:ptCount val="16"/>
                <c:pt idx="0">
                  <c:v>0.96752214431762695</c:v>
                </c:pt>
                <c:pt idx="1">
                  <c:v>0.91415581703186033</c:v>
                </c:pt>
                <c:pt idx="2">
                  <c:v>0.95269397497177122</c:v>
                </c:pt>
                <c:pt idx="3">
                  <c:v>1.1026541113853454</c:v>
                </c:pt>
                <c:pt idx="4">
                  <c:v>1.1607510805130006</c:v>
                </c:pt>
                <c:pt idx="5">
                  <c:v>1.1416748046875</c:v>
                </c:pt>
                <c:pt idx="6">
                  <c:v>1.1343745112419128</c:v>
                </c:pt>
                <c:pt idx="7">
                  <c:v>1.0480225086212158</c:v>
                </c:pt>
                <c:pt idx="8">
                  <c:v>1.0765884518623352</c:v>
                </c:pt>
                <c:pt idx="9">
                  <c:v>1.0887061119079591</c:v>
                </c:pt>
                <c:pt idx="10">
                  <c:v>1.0258181095123291</c:v>
                </c:pt>
                <c:pt idx="11">
                  <c:v>0.9429257273674011</c:v>
                </c:pt>
                <c:pt idx="12">
                  <c:v>0.80912779569625859</c:v>
                </c:pt>
                <c:pt idx="13">
                  <c:v>0.82070429921150212</c:v>
                </c:pt>
                <c:pt idx="14">
                  <c:v>0.84970077276229861</c:v>
                </c:pt>
                <c:pt idx="15">
                  <c:v>0.72773347496986385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2341376"/>
        <c:axId val="92343680"/>
      </c:lineChart>
      <c:catAx>
        <c:axId val="923413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l-GR"/>
          </a:p>
        </c:txPr>
        <c:crossAx val="92343680"/>
        <c:crosses val="autoZero"/>
        <c:auto val="1"/>
        <c:lblAlgn val="ctr"/>
        <c:lblOffset val="100"/>
        <c:noMultiLvlLbl val="0"/>
      </c:catAx>
      <c:valAx>
        <c:axId val="92343680"/>
        <c:scaling>
          <c:orientation val="minMax"/>
          <c:min val="0.60000000000000009"/>
        </c:scaling>
        <c:delete val="0"/>
        <c:axPos val="l"/>
        <c:numFmt formatCode="0.00" sourceLinked="1"/>
        <c:majorTickMark val="out"/>
        <c:minorTickMark val="none"/>
        <c:tickLblPos val="nextTo"/>
        <c:txPr>
          <a:bodyPr/>
          <a:lstStyle/>
          <a:p>
            <a:pPr>
              <a:defRPr sz="1600" b="1"/>
            </a:pPr>
            <a:endParaRPr lang="el-GR"/>
          </a:p>
        </c:txPr>
        <c:crossAx val="9234137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21255985586337769"/>
          <c:y val="0.25890718932464296"/>
          <c:w val="0.23058674763416745"/>
          <c:h val="0.16743438320209975"/>
        </c:manualLayout>
      </c:layout>
      <c:overlay val="0"/>
      <c:txPr>
        <a:bodyPr/>
        <a:lstStyle/>
        <a:p>
          <a:pPr>
            <a:defRPr sz="1400" b="1"/>
          </a:pPr>
          <a:endParaRPr lang="el-GR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5263339497629272"/>
          <c:y val="2.0240529635288128E-2"/>
          <c:w val="0.84569422572178488"/>
          <c:h val="0.89719889180519119"/>
        </c:manualLayout>
      </c:layout>
      <c:lineChart>
        <c:grouping val="standard"/>
        <c:varyColors val="0"/>
        <c:ser>
          <c:idx val="0"/>
          <c:order val="0"/>
          <c:tx>
            <c:strRef>
              <c:f>Sheet1!$A$58</c:f>
              <c:strCache>
                <c:ptCount val="1"/>
                <c:pt idx="0">
                  <c:v>XY_NORTH</c:v>
                </c:pt>
              </c:strCache>
            </c:strRef>
          </c:tx>
          <c:spPr>
            <a:ln w="50800"/>
          </c:spPr>
          <c:marker>
            <c:symbol val="none"/>
          </c:marker>
          <c:cat>
            <c:numRef>
              <c:f>Sheet1!$B$57:$Y$57</c:f>
              <c:numCache>
                <c:formatCode>General</c:formatCode>
                <c:ptCount val="24"/>
                <c:pt idx="0">
                  <c:v>1991</c:v>
                </c:pt>
                <c:pt idx="1">
                  <c:v>1992</c:v>
                </c:pt>
                <c:pt idx="2">
                  <c:v>1993</c:v>
                </c:pt>
                <c:pt idx="3">
                  <c:v>1994</c:v>
                </c:pt>
                <c:pt idx="4">
                  <c:v>1995</c:v>
                </c:pt>
                <c:pt idx="5">
                  <c:v>1996</c:v>
                </c:pt>
                <c:pt idx="6">
                  <c:v>1997</c:v>
                </c:pt>
                <c:pt idx="7">
                  <c:v>1998</c:v>
                </c:pt>
                <c:pt idx="8">
                  <c:v>1999</c:v>
                </c:pt>
                <c:pt idx="9">
                  <c:v>2000</c:v>
                </c:pt>
                <c:pt idx="10">
                  <c:v>2001</c:v>
                </c:pt>
                <c:pt idx="11">
                  <c:v>2002</c:v>
                </c:pt>
                <c:pt idx="12">
                  <c:v>2003</c:v>
                </c:pt>
                <c:pt idx="13">
                  <c:v>2004</c:v>
                </c:pt>
                <c:pt idx="14">
                  <c:v>2005</c:v>
                </c:pt>
                <c:pt idx="15">
                  <c:v>2006</c:v>
                </c:pt>
                <c:pt idx="16">
                  <c:v>2007</c:v>
                </c:pt>
                <c:pt idx="17">
                  <c:v>2008</c:v>
                </c:pt>
                <c:pt idx="18">
                  <c:v>2009</c:v>
                </c:pt>
                <c:pt idx="19">
                  <c:v>2010</c:v>
                </c:pt>
                <c:pt idx="20">
                  <c:v>2011</c:v>
                </c:pt>
                <c:pt idx="21">
                  <c:v>2012</c:v>
                </c:pt>
                <c:pt idx="22">
                  <c:v>2013</c:v>
                </c:pt>
                <c:pt idx="23">
                  <c:v>2014</c:v>
                </c:pt>
              </c:numCache>
            </c:numRef>
          </c:cat>
          <c:val>
            <c:numRef>
              <c:f>Sheet1!$B$58:$Y$58</c:f>
              <c:numCache>
                <c:formatCode>0.00%</c:formatCode>
                <c:ptCount val="24"/>
                <c:pt idx="0">
                  <c:v>1.5200000000000003E-2</c:v>
                </c:pt>
                <c:pt idx="1">
                  <c:v>2.7000000000000007E-2</c:v>
                </c:pt>
                <c:pt idx="2">
                  <c:v>4.420000000000001E-2</c:v>
                </c:pt>
                <c:pt idx="3">
                  <c:v>4.6400000000000004E-2</c:v>
                </c:pt>
                <c:pt idx="4">
                  <c:v>6.8700000000000011E-2</c:v>
                </c:pt>
                <c:pt idx="5">
                  <c:v>6.4700000000000008E-2</c:v>
                </c:pt>
                <c:pt idx="6">
                  <c:v>6.5800000000000011E-2</c:v>
                </c:pt>
                <c:pt idx="7">
                  <c:v>6.430000000000001E-2</c:v>
                </c:pt>
                <c:pt idx="8">
                  <c:v>7.240000000000002E-2</c:v>
                </c:pt>
                <c:pt idx="9">
                  <c:v>8.5100000000000037E-2</c:v>
                </c:pt>
                <c:pt idx="10">
                  <c:v>8.7400000000000005E-2</c:v>
                </c:pt>
                <c:pt idx="11">
                  <c:v>0.10110000000000001</c:v>
                </c:pt>
                <c:pt idx="12">
                  <c:v>8.9600000000000055E-2</c:v>
                </c:pt>
                <c:pt idx="13">
                  <c:v>9.2800000000000035E-2</c:v>
                </c:pt>
                <c:pt idx="14">
                  <c:v>8.5600000000000037E-2</c:v>
                </c:pt>
                <c:pt idx="15">
                  <c:v>9.1100000000000014E-2</c:v>
                </c:pt>
                <c:pt idx="16">
                  <c:v>9.8100000000000021E-2</c:v>
                </c:pt>
                <c:pt idx="17">
                  <c:v>8.7400000000000005E-2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Sheet1!$A$59</c:f>
              <c:strCache>
                <c:ptCount val="1"/>
                <c:pt idx="0">
                  <c:v>XY_SOUTH</c:v>
                </c:pt>
              </c:strCache>
            </c:strRef>
          </c:tx>
          <c:spPr>
            <a:ln w="50800"/>
          </c:spPr>
          <c:marker>
            <c:symbol val="none"/>
          </c:marker>
          <c:cat>
            <c:numRef>
              <c:f>Sheet1!$B$57:$Y$57</c:f>
              <c:numCache>
                <c:formatCode>General</c:formatCode>
                <c:ptCount val="24"/>
                <c:pt idx="0">
                  <c:v>1991</c:v>
                </c:pt>
                <c:pt idx="1">
                  <c:v>1992</c:v>
                </c:pt>
                <c:pt idx="2">
                  <c:v>1993</c:v>
                </c:pt>
                <c:pt idx="3">
                  <c:v>1994</c:v>
                </c:pt>
                <c:pt idx="4">
                  <c:v>1995</c:v>
                </c:pt>
                <c:pt idx="5">
                  <c:v>1996</c:v>
                </c:pt>
                <c:pt idx="6">
                  <c:v>1997</c:v>
                </c:pt>
                <c:pt idx="7">
                  <c:v>1998</c:v>
                </c:pt>
                <c:pt idx="8">
                  <c:v>1999</c:v>
                </c:pt>
                <c:pt idx="9">
                  <c:v>2000</c:v>
                </c:pt>
                <c:pt idx="10">
                  <c:v>2001</c:v>
                </c:pt>
                <c:pt idx="11">
                  <c:v>2002</c:v>
                </c:pt>
                <c:pt idx="12">
                  <c:v>2003</c:v>
                </c:pt>
                <c:pt idx="13">
                  <c:v>2004</c:v>
                </c:pt>
                <c:pt idx="14">
                  <c:v>2005</c:v>
                </c:pt>
                <c:pt idx="15">
                  <c:v>2006</c:v>
                </c:pt>
                <c:pt idx="16">
                  <c:v>2007</c:v>
                </c:pt>
                <c:pt idx="17">
                  <c:v>2008</c:v>
                </c:pt>
                <c:pt idx="18">
                  <c:v>2009</c:v>
                </c:pt>
                <c:pt idx="19">
                  <c:v>2010</c:v>
                </c:pt>
                <c:pt idx="20">
                  <c:v>2011</c:v>
                </c:pt>
                <c:pt idx="21">
                  <c:v>2012</c:v>
                </c:pt>
                <c:pt idx="22">
                  <c:v>2013</c:v>
                </c:pt>
                <c:pt idx="23">
                  <c:v>2014</c:v>
                </c:pt>
              </c:numCache>
            </c:numRef>
          </c:cat>
          <c:val>
            <c:numRef>
              <c:f>Sheet1!$B$59:$Y$59</c:f>
              <c:numCache>
                <c:formatCode>0.00%</c:formatCode>
                <c:ptCount val="24"/>
                <c:pt idx="0">
                  <c:v>-4.5100000000000008E-2</c:v>
                </c:pt>
                <c:pt idx="1">
                  <c:v>-3.9700000000000006E-2</c:v>
                </c:pt>
                <c:pt idx="2">
                  <c:v>-2.4700000000000003E-2</c:v>
                </c:pt>
                <c:pt idx="3">
                  <c:v>-2.0500000000000001E-2</c:v>
                </c:pt>
                <c:pt idx="4">
                  <c:v>-2.0799999999999999E-2</c:v>
                </c:pt>
                <c:pt idx="5">
                  <c:v>-1.9800000000000005E-2</c:v>
                </c:pt>
                <c:pt idx="6">
                  <c:v>-1.6000000000000004E-2</c:v>
                </c:pt>
                <c:pt idx="7">
                  <c:v>-2.7400000000000008E-2</c:v>
                </c:pt>
                <c:pt idx="8">
                  <c:v>-3.4400000000000007E-2</c:v>
                </c:pt>
                <c:pt idx="9">
                  <c:v>-4.6199999999999998E-2</c:v>
                </c:pt>
                <c:pt idx="10">
                  <c:v>-4.1200000000000001E-2</c:v>
                </c:pt>
                <c:pt idx="11">
                  <c:v>-3.6000000000000004E-2</c:v>
                </c:pt>
                <c:pt idx="12">
                  <c:v>-3.7400000000000017E-2</c:v>
                </c:pt>
                <c:pt idx="13">
                  <c:v>-3.8800000000000008E-2</c:v>
                </c:pt>
                <c:pt idx="14">
                  <c:v>-4.5800000000000007E-2</c:v>
                </c:pt>
                <c:pt idx="15">
                  <c:v>-5.2700000000000004E-2</c:v>
                </c:pt>
                <c:pt idx="16">
                  <c:v>-5.5500000000000008E-2</c:v>
                </c:pt>
                <c:pt idx="17">
                  <c:v>-6.0000000000000012E-2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Sheet1!$A$60</c:f>
              <c:strCache>
                <c:ptCount val="1"/>
                <c:pt idx="0">
                  <c:v>XY_NORTH</c:v>
                </c:pt>
              </c:strCache>
            </c:strRef>
          </c:tx>
          <c:spPr>
            <a:ln w="50800">
              <a:solidFill>
                <a:srgbClr val="0070C0"/>
              </a:solidFill>
              <a:prstDash val="sysDash"/>
            </a:ln>
          </c:spPr>
          <c:marker>
            <c:symbol val="none"/>
          </c:marker>
          <c:cat>
            <c:numRef>
              <c:f>Sheet1!$B$57:$Y$57</c:f>
              <c:numCache>
                <c:formatCode>General</c:formatCode>
                <c:ptCount val="24"/>
                <c:pt idx="0">
                  <c:v>1991</c:v>
                </c:pt>
                <c:pt idx="1">
                  <c:v>1992</c:v>
                </c:pt>
                <c:pt idx="2">
                  <c:v>1993</c:v>
                </c:pt>
                <c:pt idx="3">
                  <c:v>1994</c:v>
                </c:pt>
                <c:pt idx="4">
                  <c:v>1995</c:v>
                </c:pt>
                <c:pt idx="5">
                  <c:v>1996</c:v>
                </c:pt>
                <c:pt idx="6">
                  <c:v>1997</c:v>
                </c:pt>
                <c:pt idx="7">
                  <c:v>1998</c:v>
                </c:pt>
                <c:pt idx="8">
                  <c:v>1999</c:v>
                </c:pt>
                <c:pt idx="9">
                  <c:v>2000</c:v>
                </c:pt>
                <c:pt idx="10">
                  <c:v>2001</c:v>
                </c:pt>
                <c:pt idx="11">
                  <c:v>2002</c:v>
                </c:pt>
                <c:pt idx="12">
                  <c:v>2003</c:v>
                </c:pt>
                <c:pt idx="13">
                  <c:v>2004</c:v>
                </c:pt>
                <c:pt idx="14">
                  <c:v>2005</c:v>
                </c:pt>
                <c:pt idx="15">
                  <c:v>2006</c:v>
                </c:pt>
                <c:pt idx="16">
                  <c:v>2007</c:v>
                </c:pt>
                <c:pt idx="17">
                  <c:v>2008</c:v>
                </c:pt>
                <c:pt idx="18">
                  <c:v>2009</c:v>
                </c:pt>
                <c:pt idx="19">
                  <c:v>2010</c:v>
                </c:pt>
                <c:pt idx="20">
                  <c:v>2011</c:v>
                </c:pt>
                <c:pt idx="21">
                  <c:v>2012</c:v>
                </c:pt>
                <c:pt idx="22">
                  <c:v>2013</c:v>
                </c:pt>
                <c:pt idx="23">
                  <c:v>2014</c:v>
                </c:pt>
              </c:numCache>
            </c:numRef>
          </c:cat>
          <c:val>
            <c:numRef>
              <c:f>Sheet1!$B$60:$Y$60</c:f>
              <c:numCache>
                <c:formatCode>General</c:formatCode>
                <c:ptCount val="24"/>
                <c:pt idx="17" formatCode="0.00%">
                  <c:v>8.7400000000000005E-2</c:v>
                </c:pt>
                <c:pt idx="18" formatCode="0.00%">
                  <c:v>9.0200000000000016E-2</c:v>
                </c:pt>
                <c:pt idx="19" formatCode="0.00%">
                  <c:v>9.6900000000000014E-2</c:v>
                </c:pt>
                <c:pt idx="20" formatCode="0.00%">
                  <c:v>9.2000000000000026E-2</c:v>
                </c:pt>
                <c:pt idx="21" formatCode="0.00%">
                  <c:v>9.2800000000000035E-2</c:v>
                </c:pt>
                <c:pt idx="22" formatCode="0.00%">
                  <c:v>0.1048</c:v>
                </c:pt>
                <c:pt idx="23" formatCode="0.00%">
                  <c:v>0.10370000000000001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Sheet1!$A$61</c:f>
              <c:strCache>
                <c:ptCount val="1"/>
                <c:pt idx="0">
                  <c:v>XY_SOUTH</c:v>
                </c:pt>
              </c:strCache>
            </c:strRef>
          </c:tx>
          <c:spPr>
            <a:ln w="50800">
              <a:solidFill>
                <a:srgbClr val="C00000"/>
              </a:solidFill>
              <a:prstDash val="sysDash"/>
            </a:ln>
          </c:spPr>
          <c:marker>
            <c:symbol val="none"/>
          </c:marker>
          <c:cat>
            <c:numRef>
              <c:f>Sheet1!$B$57:$Y$57</c:f>
              <c:numCache>
                <c:formatCode>General</c:formatCode>
                <c:ptCount val="24"/>
                <c:pt idx="0">
                  <c:v>1991</c:v>
                </c:pt>
                <c:pt idx="1">
                  <c:v>1992</c:v>
                </c:pt>
                <c:pt idx="2">
                  <c:v>1993</c:v>
                </c:pt>
                <c:pt idx="3">
                  <c:v>1994</c:v>
                </c:pt>
                <c:pt idx="4">
                  <c:v>1995</c:v>
                </c:pt>
                <c:pt idx="5">
                  <c:v>1996</c:v>
                </c:pt>
                <c:pt idx="6">
                  <c:v>1997</c:v>
                </c:pt>
                <c:pt idx="7">
                  <c:v>1998</c:v>
                </c:pt>
                <c:pt idx="8">
                  <c:v>1999</c:v>
                </c:pt>
                <c:pt idx="9">
                  <c:v>2000</c:v>
                </c:pt>
                <c:pt idx="10">
                  <c:v>2001</c:v>
                </c:pt>
                <c:pt idx="11">
                  <c:v>2002</c:v>
                </c:pt>
                <c:pt idx="12">
                  <c:v>2003</c:v>
                </c:pt>
                <c:pt idx="13">
                  <c:v>2004</c:v>
                </c:pt>
                <c:pt idx="14">
                  <c:v>2005</c:v>
                </c:pt>
                <c:pt idx="15">
                  <c:v>2006</c:v>
                </c:pt>
                <c:pt idx="16">
                  <c:v>2007</c:v>
                </c:pt>
                <c:pt idx="17">
                  <c:v>2008</c:v>
                </c:pt>
                <c:pt idx="18">
                  <c:v>2009</c:v>
                </c:pt>
                <c:pt idx="19">
                  <c:v>2010</c:v>
                </c:pt>
                <c:pt idx="20">
                  <c:v>2011</c:v>
                </c:pt>
                <c:pt idx="21">
                  <c:v>2012</c:v>
                </c:pt>
                <c:pt idx="22">
                  <c:v>2013</c:v>
                </c:pt>
                <c:pt idx="23">
                  <c:v>2014</c:v>
                </c:pt>
              </c:numCache>
            </c:numRef>
          </c:cat>
          <c:val>
            <c:numRef>
              <c:f>Sheet1!$B$61:$Y$61</c:f>
              <c:numCache>
                <c:formatCode>General</c:formatCode>
                <c:ptCount val="24"/>
                <c:pt idx="17" formatCode="0.00%">
                  <c:v>-6.0000000000000012E-2</c:v>
                </c:pt>
                <c:pt idx="18" formatCode="0.00%">
                  <c:v>-3.9900000000000005E-2</c:v>
                </c:pt>
                <c:pt idx="19" formatCode="0.00%">
                  <c:v>-4.2700000000000016E-2</c:v>
                </c:pt>
                <c:pt idx="20" formatCode="0.00%">
                  <c:v>-3.0900000000000004E-2</c:v>
                </c:pt>
                <c:pt idx="21" formatCode="0.00%">
                  <c:v>-9.3000000000000027E-3</c:v>
                </c:pt>
                <c:pt idx="22" formatCode="0.00%">
                  <c:v>3.6000000000000003E-3</c:v>
                </c:pt>
                <c:pt idx="23" formatCode="0.00%">
                  <c:v>2.8000000000000004E-3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2936448"/>
        <c:axId val="92938240"/>
      </c:lineChart>
      <c:catAx>
        <c:axId val="92936448"/>
        <c:scaling>
          <c:orientation val="minMax"/>
        </c:scaling>
        <c:delete val="0"/>
        <c:axPos val="b"/>
        <c:numFmt formatCode="0" sourceLinked="0"/>
        <c:majorTickMark val="out"/>
        <c:minorTickMark val="none"/>
        <c:tickLblPos val="low"/>
        <c:txPr>
          <a:bodyPr rot="-5400000" vert="horz"/>
          <a:lstStyle/>
          <a:p>
            <a:pPr>
              <a:defRPr sz="1400"/>
            </a:pPr>
            <a:endParaRPr lang="el-GR"/>
          </a:p>
        </c:txPr>
        <c:crossAx val="92938240"/>
        <c:crosses val="autoZero"/>
        <c:auto val="1"/>
        <c:lblAlgn val="ctr"/>
        <c:lblOffset val="100"/>
        <c:noMultiLvlLbl val="0"/>
      </c:catAx>
      <c:valAx>
        <c:axId val="92938240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400"/>
                </a:pPr>
                <a:r>
                  <a:rPr lang="en-US" sz="1400"/>
                  <a:t>TRADE</a:t>
                </a:r>
                <a:r>
                  <a:rPr lang="en-US" sz="1400" baseline="0"/>
                  <a:t>   BALANCE  AS  %GDP</a:t>
                </a:r>
                <a:endParaRPr lang="en-US" sz="1400"/>
              </a:p>
            </c:rich>
          </c:tx>
          <c:layout>
            <c:manualLayout>
              <c:xMode val="edge"/>
              <c:yMode val="edge"/>
              <c:x val="3.2188635209372832E-2"/>
              <c:y val="0.19923035739935496"/>
            </c:manualLayout>
          </c:layout>
          <c:overlay val="0"/>
        </c:title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el-GR"/>
          </a:p>
        </c:txPr>
        <c:crossAx val="92936448"/>
        <c:crosses val="autoZero"/>
        <c:crossBetween val="between"/>
      </c:valAx>
    </c:plotArea>
    <c:legend>
      <c:legendPos val="r"/>
      <c:legendEntry>
        <c:idx val="0"/>
        <c:txPr>
          <a:bodyPr/>
          <a:lstStyle/>
          <a:p>
            <a:pPr>
              <a:defRPr sz="1600" b="1">
                <a:solidFill>
                  <a:srgbClr val="0070C0"/>
                </a:solidFill>
              </a:defRPr>
            </a:pPr>
            <a:endParaRPr lang="el-GR"/>
          </a:p>
        </c:txPr>
      </c:legendEntry>
      <c:legendEntry>
        <c:idx val="1"/>
        <c:txPr>
          <a:bodyPr/>
          <a:lstStyle/>
          <a:p>
            <a:pPr>
              <a:defRPr sz="1600" b="1">
                <a:solidFill>
                  <a:srgbClr val="C00000"/>
                </a:solidFill>
              </a:defRPr>
            </a:pPr>
            <a:endParaRPr lang="el-GR"/>
          </a:p>
        </c:txPr>
      </c:legendEntry>
      <c:legendEntry>
        <c:idx val="2"/>
        <c:delete val="1"/>
      </c:legendEntry>
      <c:legendEntry>
        <c:idx val="3"/>
        <c:delete val="1"/>
      </c:legendEntry>
      <c:layout>
        <c:manualLayout>
          <c:xMode val="edge"/>
          <c:yMode val="edge"/>
          <c:x val="0.43407017992765673"/>
          <c:y val="0.47789888641358347"/>
          <c:w val="0.2139933394588602"/>
          <c:h val="0.11995299095075802"/>
        </c:manualLayout>
      </c:layout>
      <c:overlay val="0"/>
      <c:spPr>
        <a:solidFill>
          <a:schemeClr val="bg1"/>
        </a:solidFill>
        <a:ln>
          <a:solidFill>
            <a:srgbClr val="2512AE"/>
          </a:solidFill>
        </a:ln>
      </c:spPr>
      <c:txPr>
        <a:bodyPr/>
        <a:lstStyle/>
        <a:p>
          <a:pPr>
            <a:defRPr sz="1600" b="1"/>
          </a:pPr>
          <a:endParaRPr lang="el-GR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3036956138410719E-2"/>
          <c:y val="6.5935339934030723E-2"/>
          <c:w val="0.64077251650500511"/>
          <c:h val="0.8127852105922202"/>
        </c:manualLayout>
      </c:layout>
      <c:lineChart>
        <c:grouping val="standard"/>
        <c:varyColors val="0"/>
        <c:ser>
          <c:idx val="1"/>
          <c:order val="0"/>
          <c:tx>
            <c:strRef>
              <c:f>Sheet1!$B$32:$C$32</c:f>
              <c:strCache>
                <c:ptCount val="1"/>
                <c:pt idx="0">
                  <c:v>Germany   </c:v>
                </c:pt>
              </c:strCache>
            </c:strRef>
          </c:tx>
          <c:spPr>
            <a:ln w="73025">
              <a:solidFill>
                <a:schemeClr val="tx1"/>
              </a:solidFill>
              <a:prstDash val="sysDash"/>
            </a:ln>
          </c:spPr>
          <c:marker>
            <c:symbol val="none"/>
          </c:marker>
          <c:cat>
            <c:numRef>
              <c:f>Sheet1!$D$30:$S$30</c:f>
              <c:numCache>
                <c:formatCode>General</c:formatCode>
                <c:ptCount val="16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</c:numCache>
            </c:numRef>
          </c:cat>
          <c:val>
            <c:numRef>
              <c:f>Sheet1!$D$32:$S$32</c:f>
              <c:numCache>
                <c:formatCode>0.00</c:formatCode>
                <c:ptCount val="16"/>
                <c:pt idx="0">
                  <c:v>100</c:v>
                </c:pt>
                <c:pt idx="1">
                  <c:v>98.658809174350395</c:v>
                </c:pt>
                <c:pt idx="2">
                  <c:v>98.124214843083848</c:v>
                </c:pt>
                <c:pt idx="3">
                  <c:v>98.067596018447261</c:v>
                </c:pt>
                <c:pt idx="4">
                  <c:v>96.399736176064678</c:v>
                </c:pt>
                <c:pt idx="5">
                  <c:v>95.336722084756758</c:v>
                </c:pt>
                <c:pt idx="6">
                  <c:v>93.306180299296912</c:v>
                </c:pt>
                <c:pt idx="7">
                  <c:v>91.185405519189075</c:v>
                </c:pt>
                <c:pt idx="8">
                  <c:v>92.568215094467263</c:v>
                </c:pt>
                <c:pt idx="9">
                  <c:v>96.670039682445918</c:v>
                </c:pt>
                <c:pt idx="10">
                  <c:v>94.838743380049408</c:v>
                </c:pt>
                <c:pt idx="11">
                  <c:v>94.380281324223589</c:v>
                </c:pt>
                <c:pt idx="12">
                  <c:v>96.033993217705884</c:v>
                </c:pt>
                <c:pt idx="13">
                  <c:v>96.321543434085513</c:v>
                </c:pt>
                <c:pt idx="14">
                  <c:v>96.455326853884472</c:v>
                </c:pt>
                <c:pt idx="15">
                  <c:v>96.879377714900727</c:v>
                </c:pt>
              </c:numCache>
            </c:numRef>
          </c:val>
          <c:smooth val="0"/>
        </c:ser>
        <c:ser>
          <c:idx val="3"/>
          <c:order val="1"/>
          <c:tx>
            <c:strRef>
              <c:f>Sheet1!$B$34:$C$34</c:f>
              <c:strCache>
                <c:ptCount val="1"/>
                <c:pt idx="0">
                  <c:v>Greece   </c:v>
                </c:pt>
              </c:strCache>
            </c:strRef>
          </c:tx>
          <c:spPr>
            <a:ln w="57150">
              <a:solidFill>
                <a:srgbClr val="2C1DEF"/>
              </a:solidFill>
              <a:prstDash val="solid"/>
            </a:ln>
          </c:spPr>
          <c:marker>
            <c:symbol val="none"/>
          </c:marker>
          <c:cat>
            <c:numRef>
              <c:f>Sheet1!$D$30:$S$30</c:f>
              <c:numCache>
                <c:formatCode>General</c:formatCode>
                <c:ptCount val="16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</c:numCache>
            </c:numRef>
          </c:cat>
          <c:val>
            <c:numRef>
              <c:f>Sheet1!$D$34:$S$34</c:f>
              <c:numCache>
                <c:formatCode>0.00</c:formatCode>
                <c:ptCount val="16"/>
                <c:pt idx="0">
                  <c:v>100</c:v>
                </c:pt>
                <c:pt idx="1">
                  <c:v>98.766973607273513</c:v>
                </c:pt>
                <c:pt idx="2">
                  <c:v>104.83577984110217</c:v>
                </c:pt>
                <c:pt idx="3">
                  <c:v>102.67746025432891</c:v>
                </c:pt>
                <c:pt idx="4">
                  <c:v>101.32351921910326</c:v>
                </c:pt>
                <c:pt idx="5">
                  <c:v>108.12343958364335</c:v>
                </c:pt>
                <c:pt idx="6">
                  <c:v>103.39884922219235</c:v>
                </c:pt>
                <c:pt idx="7">
                  <c:v>102.657677452708</c:v>
                </c:pt>
                <c:pt idx="8">
                  <c:v>103.26580894281355</c:v>
                </c:pt>
                <c:pt idx="9">
                  <c:v>108.10158157722275</c:v>
                </c:pt>
                <c:pt idx="10">
                  <c:v>107.56257711342437</c:v>
                </c:pt>
                <c:pt idx="11">
                  <c:v>106.55811883068706</c:v>
                </c:pt>
                <c:pt idx="12">
                  <c:v>102.98586173930219</c:v>
                </c:pt>
                <c:pt idx="13">
                  <c:v>97.938312803941358</c:v>
                </c:pt>
                <c:pt idx="14">
                  <c:v>98.259836600634458</c:v>
                </c:pt>
                <c:pt idx="15">
                  <c:v>98.612723708688208</c:v>
                </c:pt>
              </c:numCache>
            </c:numRef>
          </c:val>
          <c:smooth val="0"/>
        </c:ser>
        <c:ser>
          <c:idx val="4"/>
          <c:order val="2"/>
          <c:tx>
            <c:strRef>
              <c:f>Sheet1!$B$35:$C$35</c:f>
              <c:strCache>
                <c:ptCount val="1"/>
                <c:pt idx="0">
                  <c:v>Spain   </c:v>
                </c:pt>
              </c:strCache>
            </c:strRef>
          </c:tx>
          <c:spPr>
            <a:ln>
              <a:solidFill>
                <a:srgbClr val="FFC000"/>
              </a:solidFill>
            </a:ln>
          </c:spPr>
          <c:marker>
            <c:symbol val="none"/>
          </c:marker>
          <c:cat>
            <c:numRef>
              <c:f>Sheet1!$D$30:$S$30</c:f>
              <c:numCache>
                <c:formatCode>General</c:formatCode>
                <c:ptCount val="16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</c:numCache>
            </c:numRef>
          </c:cat>
          <c:val>
            <c:numRef>
              <c:f>Sheet1!$D$35:$S$35</c:f>
              <c:numCache>
                <c:formatCode>0.00</c:formatCode>
                <c:ptCount val="16"/>
                <c:pt idx="0">
                  <c:v>100.00000000000001</c:v>
                </c:pt>
                <c:pt idx="1">
                  <c:v>99.166170706295958</c:v>
                </c:pt>
                <c:pt idx="2">
                  <c:v>98.233313445220489</c:v>
                </c:pt>
                <c:pt idx="3">
                  <c:v>97.504927088023223</c:v>
                </c:pt>
                <c:pt idx="4">
                  <c:v>96.58713394137699</c:v>
                </c:pt>
                <c:pt idx="5">
                  <c:v>96.02657002724105</c:v>
                </c:pt>
                <c:pt idx="6">
                  <c:v>95.520708888181758</c:v>
                </c:pt>
                <c:pt idx="7">
                  <c:v>96.308863359124658</c:v>
                </c:pt>
                <c:pt idx="8">
                  <c:v>99.826496048049279</c:v>
                </c:pt>
                <c:pt idx="9">
                  <c:v>101.21326152778418</c:v>
                </c:pt>
                <c:pt idx="10">
                  <c:v>99.398325534814049</c:v>
                </c:pt>
                <c:pt idx="11">
                  <c:v>98.225190614056658</c:v>
                </c:pt>
                <c:pt idx="12">
                  <c:v>95.081862597191858</c:v>
                </c:pt>
                <c:pt idx="13">
                  <c:v>94.049157431953432</c:v>
                </c:pt>
                <c:pt idx="14">
                  <c:v>94.527902012017378</c:v>
                </c:pt>
                <c:pt idx="15">
                  <c:v>94.54462369292483</c:v>
                </c:pt>
              </c:numCache>
            </c:numRef>
          </c:val>
          <c:smooth val="0"/>
        </c:ser>
        <c:ser>
          <c:idx val="5"/>
          <c:order val="3"/>
          <c:tx>
            <c:strRef>
              <c:f>Sheet1!$B$36:$C$36</c:f>
              <c:strCache>
                <c:ptCount val="1"/>
                <c:pt idx="0">
                  <c:v>France   </c:v>
                </c:pt>
              </c:strCache>
            </c:strRef>
          </c:tx>
          <c:spPr>
            <a:ln>
              <a:solidFill>
                <a:schemeClr val="accent6">
                  <a:lumMod val="50000"/>
                </a:schemeClr>
              </a:solidFill>
            </a:ln>
          </c:spPr>
          <c:marker>
            <c:symbol val="none"/>
          </c:marker>
          <c:cat>
            <c:numRef>
              <c:f>Sheet1!$D$30:$S$30</c:f>
              <c:numCache>
                <c:formatCode>General</c:formatCode>
                <c:ptCount val="16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</c:numCache>
            </c:numRef>
          </c:cat>
          <c:val>
            <c:numRef>
              <c:f>Sheet1!$D$36:$S$36</c:f>
              <c:numCache>
                <c:formatCode>0.00</c:formatCode>
                <c:ptCount val="16"/>
                <c:pt idx="0">
                  <c:v>100.00000000000001</c:v>
                </c:pt>
                <c:pt idx="1">
                  <c:v>100.17479440247895</c:v>
                </c:pt>
                <c:pt idx="2">
                  <c:v>100.9153863226985</c:v>
                </c:pt>
                <c:pt idx="3">
                  <c:v>101.08451076685726</c:v>
                </c:pt>
                <c:pt idx="4">
                  <c:v>100.226389398176</c:v>
                </c:pt>
                <c:pt idx="5">
                  <c:v>100.36618593971104</c:v>
                </c:pt>
                <c:pt idx="6">
                  <c:v>100.09408378819172</c:v>
                </c:pt>
                <c:pt idx="7">
                  <c:v>99.146036271633008</c:v>
                </c:pt>
                <c:pt idx="8">
                  <c:v>99.643443465454752</c:v>
                </c:pt>
                <c:pt idx="9">
                  <c:v>103.04075911271362</c:v>
                </c:pt>
                <c:pt idx="10">
                  <c:v>102.85078948764838</c:v>
                </c:pt>
                <c:pt idx="11">
                  <c:v>102.78872068180603</c:v>
                </c:pt>
                <c:pt idx="12">
                  <c:v>103.37881813846981</c:v>
                </c:pt>
                <c:pt idx="13">
                  <c:v>103.71733433598865</c:v>
                </c:pt>
                <c:pt idx="14">
                  <c:v>104.24571113673312</c:v>
                </c:pt>
                <c:pt idx="15">
                  <c:v>103.04599123522645</c:v>
                </c:pt>
              </c:numCache>
            </c:numRef>
          </c:val>
          <c:smooth val="0"/>
        </c:ser>
        <c:ser>
          <c:idx val="6"/>
          <c:order val="4"/>
          <c:tx>
            <c:strRef>
              <c:f>Sheet1!$B$37:$C$37</c:f>
              <c:strCache>
                <c:ptCount val="1"/>
                <c:pt idx="0">
                  <c:v>Italy   </c:v>
                </c:pt>
              </c:strCache>
            </c:strRef>
          </c:tx>
          <c:spPr>
            <a:ln w="34925">
              <a:solidFill>
                <a:srgbClr val="33A746"/>
              </a:solidFill>
            </a:ln>
          </c:spPr>
          <c:marker>
            <c:symbol val="none"/>
          </c:marker>
          <c:cat>
            <c:numRef>
              <c:f>Sheet1!$D$30:$S$30</c:f>
              <c:numCache>
                <c:formatCode>General</c:formatCode>
                <c:ptCount val="16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</c:numCache>
            </c:numRef>
          </c:cat>
          <c:val>
            <c:numRef>
              <c:f>Sheet1!$D$37:$S$37</c:f>
              <c:numCache>
                <c:formatCode>0.00</c:formatCode>
                <c:ptCount val="16"/>
                <c:pt idx="0">
                  <c:v>100</c:v>
                </c:pt>
                <c:pt idx="1">
                  <c:v>99.854296521096856</c:v>
                </c:pt>
                <c:pt idx="2">
                  <c:v>100.61653947401292</c:v>
                </c:pt>
                <c:pt idx="3">
                  <c:v>102.15448705620028</c:v>
                </c:pt>
                <c:pt idx="4">
                  <c:v>102.0349116767789</c:v>
                </c:pt>
                <c:pt idx="5">
                  <c:v>102.17659826082505</c:v>
                </c:pt>
                <c:pt idx="6">
                  <c:v>102.50296129188175</c:v>
                </c:pt>
                <c:pt idx="7">
                  <c:v>102.02411706036916</c:v>
                </c:pt>
                <c:pt idx="8">
                  <c:v>103.86834352008309</c:v>
                </c:pt>
                <c:pt idx="9">
                  <c:v>107.16669725116367</c:v>
                </c:pt>
                <c:pt idx="10">
                  <c:v>106.91761662559347</c:v>
                </c:pt>
                <c:pt idx="11">
                  <c:v>106.09971086461387</c:v>
                </c:pt>
                <c:pt idx="12">
                  <c:v>106.75119411635085</c:v>
                </c:pt>
                <c:pt idx="13">
                  <c:v>106.75971224286748</c:v>
                </c:pt>
                <c:pt idx="14">
                  <c:v>107.67122245268295</c:v>
                </c:pt>
                <c:pt idx="15">
                  <c:v>107.52931166239549</c:v>
                </c:pt>
              </c:numCache>
            </c:numRef>
          </c:val>
          <c:smooth val="0"/>
        </c:ser>
        <c:ser>
          <c:idx val="7"/>
          <c:order val="5"/>
          <c:tx>
            <c:strRef>
              <c:f>Sheet1!$B$38:$C$38</c:f>
              <c:strCache>
                <c:ptCount val="1"/>
                <c:pt idx="0">
                  <c:v>Portugal   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cat>
            <c:numRef>
              <c:f>Sheet1!$D$30:$S$30</c:f>
              <c:numCache>
                <c:formatCode>General</c:formatCode>
                <c:ptCount val="16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</c:numCache>
            </c:numRef>
          </c:cat>
          <c:val>
            <c:numRef>
              <c:f>Sheet1!$D$38:$S$38</c:f>
              <c:numCache>
                <c:formatCode>0.00</c:formatCode>
                <c:ptCount val="16"/>
                <c:pt idx="0">
                  <c:v>100</c:v>
                </c:pt>
                <c:pt idx="1">
                  <c:v>100.25869396071442</c:v>
                </c:pt>
                <c:pt idx="2">
                  <c:v>99.25457453507336</c:v>
                </c:pt>
                <c:pt idx="3">
                  <c:v>99.397760866879011</c:v>
                </c:pt>
                <c:pt idx="4">
                  <c:v>97.298828297506248</c:v>
                </c:pt>
                <c:pt idx="5">
                  <c:v>97.369970899940071</c:v>
                </c:pt>
                <c:pt idx="6">
                  <c:v>94.995294425425826</c:v>
                </c:pt>
                <c:pt idx="7">
                  <c:v>93.138768191213558</c:v>
                </c:pt>
                <c:pt idx="8">
                  <c:v>94.108436487325989</c:v>
                </c:pt>
                <c:pt idx="9">
                  <c:v>95.576018590166058</c:v>
                </c:pt>
                <c:pt idx="10">
                  <c:v>93.789231683903765</c:v>
                </c:pt>
                <c:pt idx="11">
                  <c:v>92.196988310719945</c:v>
                </c:pt>
                <c:pt idx="12">
                  <c:v>89.863153670193427</c:v>
                </c:pt>
                <c:pt idx="13">
                  <c:v>89.543984131522251</c:v>
                </c:pt>
                <c:pt idx="14">
                  <c:v>88.852549094339082</c:v>
                </c:pt>
                <c:pt idx="15">
                  <c:v>87.812120574490848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3048192"/>
        <c:axId val="93062272"/>
      </c:lineChart>
      <c:catAx>
        <c:axId val="930481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5400000" vert="horz"/>
          <a:lstStyle/>
          <a:p>
            <a:pPr>
              <a:defRPr sz="1200" b="1"/>
            </a:pPr>
            <a:endParaRPr lang="el-GR"/>
          </a:p>
        </c:txPr>
        <c:crossAx val="93062272"/>
        <c:crosses val="autoZero"/>
        <c:auto val="1"/>
        <c:lblAlgn val="ctr"/>
        <c:lblOffset val="100"/>
        <c:noMultiLvlLbl val="0"/>
      </c:catAx>
      <c:valAx>
        <c:axId val="93062272"/>
        <c:scaling>
          <c:orientation val="minMax"/>
          <c:max val="115"/>
          <c:min val="85"/>
        </c:scaling>
        <c:delete val="0"/>
        <c:axPos val="l"/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el-GR"/>
          </a:p>
        </c:txPr>
        <c:crossAx val="93048192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sz="1400" b="1"/>
          </a:pPr>
          <a:endParaRPr lang="el-GR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Real</a:t>
            </a:r>
            <a:r>
              <a:rPr lang="en-US" baseline="0" dirty="0" smtClean="0"/>
              <a:t> Effective Exchange Rate</a:t>
            </a:r>
            <a:endParaRPr lang="en-US" dirty="0"/>
          </a:p>
        </c:rich>
      </c:tx>
      <c:overlay val="0"/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'2009-14'!$D$1</c:f>
              <c:strCache>
                <c:ptCount val="1"/>
                <c:pt idx="0">
                  <c:v>XY_?</c:v>
                </c:pt>
              </c:strCache>
            </c:strRef>
          </c:tx>
          <c:spPr>
            <a:ln w="28575">
              <a:noFill/>
            </a:ln>
          </c:spPr>
          <c:trendline>
            <c:spPr>
              <a:ln w="38100">
                <a:solidFill>
                  <a:srgbClr val="C00000"/>
                </a:solidFill>
              </a:ln>
            </c:spPr>
            <c:trendlineType val="linear"/>
            <c:forward val="10"/>
            <c:backward val="10"/>
            <c:dispRSqr val="1"/>
            <c:dispEq val="0"/>
            <c:trendlineLbl>
              <c:layout>
                <c:manualLayout>
                  <c:x val="5.9037182852143481E-2"/>
                  <c:y val="-0.14548785115920254"/>
                </c:manualLayout>
              </c:layout>
              <c:numFmt formatCode="General" sourceLinked="0"/>
              <c:txPr>
                <a:bodyPr/>
                <a:lstStyle/>
                <a:p>
                  <a:pPr>
                    <a:defRPr sz="1400" b="1"/>
                  </a:pPr>
                  <a:endParaRPr lang="el-GR"/>
                </a:p>
              </c:txPr>
            </c:trendlineLbl>
          </c:trendline>
          <c:xVal>
            <c:numRef>
              <c:f>'2009-14'!$B$2:$B$31</c:f>
              <c:numCache>
                <c:formatCode>General</c:formatCode>
                <c:ptCount val="30"/>
                <c:pt idx="0">
                  <c:v>103.5</c:v>
                </c:pt>
                <c:pt idx="1">
                  <c:v>102.2</c:v>
                </c:pt>
                <c:pt idx="2">
                  <c:v>101.85</c:v>
                </c:pt>
                <c:pt idx="3">
                  <c:v>99.424999999999997</c:v>
                </c:pt>
                <c:pt idx="4">
                  <c:v>100.4</c:v>
                </c:pt>
                <c:pt idx="5">
                  <c:v>101.325</c:v>
                </c:pt>
                <c:pt idx="6">
                  <c:v>119.9</c:v>
                </c:pt>
                <c:pt idx="7">
                  <c:v>118.375</c:v>
                </c:pt>
                <c:pt idx="8">
                  <c:v>115.25</c:v>
                </c:pt>
                <c:pt idx="9">
                  <c:v>107.55</c:v>
                </c:pt>
                <c:pt idx="10">
                  <c:v>99.075000000000003</c:v>
                </c:pt>
                <c:pt idx="11">
                  <c:v>95.35</c:v>
                </c:pt>
                <c:pt idx="12">
                  <c:v>113.35</c:v>
                </c:pt>
                <c:pt idx="13">
                  <c:v>110.02500000000001</c:v>
                </c:pt>
                <c:pt idx="14">
                  <c:v>109.2</c:v>
                </c:pt>
                <c:pt idx="15">
                  <c:v>105.35</c:v>
                </c:pt>
                <c:pt idx="16">
                  <c:v>106.325</c:v>
                </c:pt>
                <c:pt idx="17">
                  <c:v>106.27500000000001</c:v>
                </c:pt>
                <c:pt idx="18">
                  <c:v>106.325</c:v>
                </c:pt>
                <c:pt idx="19">
                  <c:v>103.825</c:v>
                </c:pt>
                <c:pt idx="20">
                  <c:v>101.075</c:v>
                </c:pt>
                <c:pt idx="21">
                  <c:v>95.325000000000003</c:v>
                </c:pt>
                <c:pt idx="22">
                  <c:v>96.974999999999994</c:v>
                </c:pt>
                <c:pt idx="23">
                  <c:v>95.7</c:v>
                </c:pt>
                <c:pt idx="24">
                  <c:v>116.175</c:v>
                </c:pt>
                <c:pt idx="25">
                  <c:v>111.77500000000001</c:v>
                </c:pt>
                <c:pt idx="26">
                  <c:v>109.35</c:v>
                </c:pt>
                <c:pt idx="27">
                  <c:v>101.47499999999999</c:v>
                </c:pt>
                <c:pt idx="28">
                  <c:v>100.925</c:v>
                </c:pt>
                <c:pt idx="29">
                  <c:v>99.35</c:v>
                </c:pt>
              </c:numCache>
            </c:numRef>
          </c:xVal>
          <c:yVal>
            <c:numRef>
              <c:f>'2009-14'!$D$2:$D$31</c:f>
              <c:numCache>
                <c:formatCode>General</c:formatCode>
                <c:ptCount val="30"/>
                <c:pt idx="0">
                  <c:v>-1.4</c:v>
                </c:pt>
                <c:pt idx="1">
                  <c:v>-1.9</c:v>
                </c:pt>
                <c:pt idx="2">
                  <c:v>-2.6</c:v>
                </c:pt>
                <c:pt idx="3">
                  <c:v>-2.2000000000000002</c:v>
                </c:pt>
                <c:pt idx="4">
                  <c:v>-1.9</c:v>
                </c:pt>
                <c:pt idx="5">
                  <c:v>-1.8</c:v>
                </c:pt>
                <c:pt idx="6">
                  <c:v>-9.8000000000000007</c:v>
                </c:pt>
                <c:pt idx="7">
                  <c:v>-8.6</c:v>
                </c:pt>
                <c:pt idx="8">
                  <c:v>-6.8</c:v>
                </c:pt>
                <c:pt idx="9">
                  <c:v>-4.5</c:v>
                </c:pt>
                <c:pt idx="10">
                  <c:v>-2.8</c:v>
                </c:pt>
                <c:pt idx="11">
                  <c:v>-2.6</c:v>
                </c:pt>
                <c:pt idx="12">
                  <c:v>-0.7</c:v>
                </c:pt>
                <c:pt idx="13">
                  <c:v>-2</c:v>
                </c:pt>
                <c:pt idx="14">
                  <c:v>-1.6</c:v>
                </c:pt>
                <c:pt idx="15">
                  <c:v>1</c:v>
                </c:pt>
                <c:pt idx="16">
                  <c:v>2.2000000000000002</c:v>
                </c:pt>
                <c:pt idx="17">
                  <c:v>2.9</c:v>
                </c:pt>
                <c:pt idx="18">
                  <c:v>-6.9</c:v>
                </c:pt>
                <c:pt idx="19">
                  <c:v>-7.6</c:v>
                </c:pt>
                <c:pt idx="20">
                  <c:v>-4.3</c:v>
                </c:pt>
                <c:pt idx="21">
                  <c:v>-0.5</c:v>
                </c:pt>
                <c:pt idx="22">
                  <c:v>1</c:v>
                </c:pt>
                <c:pt idx="23">
                  <c:v>0.4</c:v>
                </c:pt>
                <c:pt idx="24">
                  <c:v>-1.2</c:v>
                </c:pt>
                <c:pt idx="25">
                  <c:v>-1.3</c:v>
                </c:pt>
                <c:pt idx="26">
                  <c:v>-0.3</c:v>
                </c:pt>
                <c:pt idx="27">
                  <c:v>1.5</c:v>
                </c:pt>
                <c:pt idx="28">
                  <c:v>3.2</c:v>
                </c:pt>
                <c:pt idx="29">
                  <c:v>2.5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8430592"/>
        <c:axId val="58432128"/>
      </c:scatterChart>
      <c:valAx>
        <c:axId val="58430592"/>
        <c:scaling>
          <c:orientation val="minMax"/>
          <c:max val="130"/>
          <c:min val="80"/>
        </c:scaling>
        <c:delete val="0"/>
        <c:axPos val="b"/>
        <c:numFmt formatCode="General" sourceLinked="1"/>
        <c:majorTickMark val="out"/>
        <c:minorTickMark val="none"/>
        <c:tickLblPos val="low"/>
        <c:crossAx val="58432128"/>
        <c:crosses val="autoZero"/>
        <c:crossBetween val="midCat"/>
      </c:valAx>
      <c:valAx>
        <c:axId val="58432128"/>
        <c:scaling>
          <c:orientation val="minMax"/>
          <c:max val="3"/>
          <c:min val="-11"/>
        </c:scaling>
        <c:delete val="0"/>
        <c:axPos val="l"/>
        <c:numFmt formatCode="General" sourceLinked="1"/>
        <c:majorTickMark val="out"/>
        <c:minorTickMark val="none"/>
        <c:tickLblPos val="nextTo"/>
        <c:crossAx val="58430592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Primary</a:t>
            </a:r>
            <a:r>
              <a:rPr lang="en-US" baseline="0" dirty="0" smtClean="0"/>
              <a:t> Surpluses % GDP</a:t>
            </a:r>
            <a:endParaRPr lang="en-US" dirty="0"/>
          </a:p>
        </c:rich>
      </c:tx>
      <c:overlay val="0"/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'2009-14'!$D$1</c:f>
              <c:strCache>
                <c:ptCount val="1"/>
                <c:pt idx="0">
                  <c:v>XY_?</c:v>
                </c:pt>
              </c:strCache>
            </c:strRef>
          </c:tx>
          <c:spPr>
            <a:ln w="28575">
              <a:noFill/>
            </a:ln>
          </c:spPr>
          <c:trendline>
            <c:spPr>
              <a:ln w="38100">
                <a:solidFill>
                  <a:srgbClr val="C00000"/>
                </a:solidFill>
              </a:ln>
            </c:spPr>
            <c:trendlineType val="linear"/>
            <c:forward val="1"/>
            <c:backward val="2"/>
            <c:dispRSqr val="1"/>
            <c:dispEq val="0"/>
            <c:trendlineLbl>
              <c:layout>
                <c:manualLayout>
                  <c:x val="-0.72112073490813644"/>
                  <c:y val="0.19484835228929717"/>
                </c:manualLayout>
              </c:layout>
              <c:numFmt formatCode="General" sourceLinked="0"/>
              <c:txPr>
                <a:bodyPr/>
                <a:lstStyle/>
                <a:p>
                  <a:pPr>
                    <a:defRPr sz="1400" b="1"/>
                  </a:pPr>
                  <a:endParaRPr lang="el-GR"/>
                </a:p>
              </c:txPr>
            </c:trendlineLbl>
          </c:trendline>
          <c:xVal>
            <c:numRef>
              <c:f>'2009-14'!$C$2:$C$31</c:f>
              <c:numCache>
                <c:formatCode>General</c:formatCode>
                <c:ptCount val="30"/>
                <c:pt idx="0">
                  <c:v>-4.76</c:v>
                </c:pt>
                <c:pt idx="1">
                  <c:v>-4.41</c:v>
                </c:pt>
                <c:pt idx="2">
                  <c:v>-2.4900000000000002</c:v>
                </c:pt>
                <c:pt idx="3">
                  <c:v>-2.23</c:v>
                </c:pt>
                <c:pt idx="4">
                  <c:v>-1.76</c:v>
                </c:pt>
                <c:pt idx="5">
                  <c:v>-1.8</c:v>
                </c:pt>
                <c:pt idx="6">
                  <c:v>-10.11</c:v>
                </c:pt>
                <c:pt idx="7">
                  <c:v>-5.3499999999999899</c:v>
                </c:pt>
                <c:pt idx="8">
                  <c:v>-2.96</c:v>
                </c:pt>
                <c:pt idx="9">
                  <c:v>-3.73</c:v>
                </c:pt>
                <c:pt idx="10">
                  <c:v>-9</c:v>
                </c:pt>
                <c:pt idx="11">
                  <c:v>0.4</c:v>
                </c:pt>
                <c:pt idx="12">
                  <c:v>-0.85</c:v>
                </c:pt>
                <c:pt idx="13">
                  <c:v>0.04</c:v>
                </c:pt>
                <c:pt idx="14">
                  <c:v>1.19</c:v>
                </c:pt>
                <c:pt idx="15">
                  <c:v>2.23</c:v>
                </c:pt>
                <c:pt idx="16">
                  <c:v>1.91</c:v>
                </c:pt>
                <c:pt idx="17">
                  <c:v>1.58</c:v>
                </c:pt>
                <c:pt idx="18">
                  <c:v>-6.83</c:v>
                </c:pt>
                <c:pt idx="19">
                  <c:v>-8.24</c:v>
                </c:pt>
                <c:pt idx="20">
                  <c:v>-3.07</c:v>
                </c:pt>
                <c:pt idx="21">
                  <c:v>-0.78</c:v>
                </c:pt>
                <c:pt idx="22">
                  <c:v>0.01</c:v>
                </c:pt>
                <c:pt idx="23">
                  <c:v>-2.27</c:v>
                </c:pt>
                <c:pt idx="24">
                  <c:v>-9.26</c:v>
                </c:pt>
                <c:pt idx="25">
                  <c:v>-7.51</c:v>
                </c:pt>
                <c:pt idx="26">
                  <c:v>-7.16</c:v>
                </c:pt>
                <c:pt idx="27">
                  <c:v>-7.48</c:v>
                </c:pt>
                <c:pt idx="28">
                  <c:v>-3.55</c:v>
                </c:pt>
                <c:pt idx="29">
                  <c:v>-2.5</c:v>
                </c:pt>
              </c:numCache>
            </c:numRef>
          </c:xVal>
          <c:yVal>
            <c:numRef>
              <c:f>'2009-14'!$D$2:$D$31</c:f>
              <c:numCache>
                <c:formatCode>General</c:formatCode>
                <c:ptCount val="30"/>
                <c:pt idx="0">
                  <c:v>-1.4</c:v>
                </c:pt>
                <c:pt idx="1">
                  <c:v>-1.9</c:v>
                </c:pt>
                <c:pt idx="2">
                  <c:v>-2.6</c:v>
                </c:pt>
                <c:pt idx="3">
                  <c:v>-2.2000000000000002</c:v>
                </c:pt>
                <c:pt idx="4">
                  <c:v>-1.9</c:v>
                </c:pt>
                <c:pt idx="5">
                  <c:v>-1.8</c:v>
                </c:pt>
                <c:pt idx="6">
                  <c:v>-9.8000000000000007</c:v>
                </c:pt>
                <c:pt idx="7">
                  <c:v>-8.6</c:v>
                </c:pt>
                <c:pt idx="8">
                  <c:v>-6.8</c:v>
                </c:pt>
                <c:pt idx="9">
                  <c:v>-4.5</c:v>
                </c:pt>
                <c:pt idx="10">
                  <c:v>-2.8</c:v>
                </c:pt>
                <c:pt idx="11">
                  <c:v>-2.6</c:v>
                </c:pt>
                <c:pt idx="12">
                  <c:v>-0.7</c:v>
                </c:pt>
                <c:pt idx="13">
                  <c:v>-2</c:v>
                </c:pt>
                <c:pt idx="14">
                  <c:v>-1.6</c:v>
                </c:pt>
                <c:pt idx="15">
                  <c:v>1</c:v>
                </c:pt>
                <c:pt idx="16">
                  <c:v>2.2000000000000002</c:v>
                </c:pt>
                <c:pt idx="17">
                  <c:v>2.9</c:v>
                </c:pt>
                <c:pt idx="18">
                  <c:v>-6.9</c:v>
                </c:pt>
                <c:pt idx="19">
                  <c:v>-7.6</c:v>
                </c:pt>
                <c:pt idx="20">
                  <c:v>-4.3</c:v>
                </c:pt>
                <c:pt idx="21">
                  <c:v>-0.5</c:v>
                </c:pt>
                <c:pt idx="22">
                  <c:v>1</c:v>
                </c:pt>
                <c:pt idx="23">
                  <c:v>0.4</c:v>
                </c:pt>
                <c:pt idx="24">
                  <c:v>-1.2</c:v>
                </c:pt>
                <c:pt idx="25">
                  <c:v>-1.3</c:v>
                </c:pt>
                <c:pt idx="26">
                  <c:v>-0.3</c:v>
                </c:pt>
                <c:pt idx="27">
                  <c:v>1.5</c:v>
                </c:pt>
                <c:pt idx="28">
                  <c:v>3.2</c:v>
                </c:pt>
                <c:pt idx="29">
                  <c:v>2.5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9116544"/>
        <c:axId val="59118336"/>
      </c:scatterChart>
      <c:valAx>
        <c:axId val="59116544"/>
        <c:scaling>
          <c:orientation val="minMax"/>
          <c:max val="3"/>
          <c:min val="-12"/>
        </c:scaling>
        <c:delete val="0"/>
        <c:axPos val="b"/>
        <c:numFmt formatCode="General" sourceLinked="1"/>
        <c:majorTickMark val="out"/>
        <c:minorTickMark val="none"/>
        <c:tickLblPos val="low"/>
        <c:txPr>
          <a:bodyPr/>
          <a:lstStyle/>
          <a:p>
            <a:pPr>
              <a:defRPr sz="1400"/>
            </a:pPr>
            <a:endParaRPr lang="el-GR"/>
          </a:p>
        </c:txPr>
        <c:crossAx val="59118336"/>
        <c:crosses val="autoZero"/>
        <c:crossBetween val="midCat"/>
      </c:valAx>
      <c:valAx>
        <c:axId val="59118336"/>
        <c:scaling>
          <c:orientation val="minMax"/>
          <c:max val="3"/>
          <c:min val="-11"/>
        </c:scaling>
        <c:delete val="0"/>
        <c:axPos val="l"/>
        <c:numFmt formatCode="General" sourceLinked="1"/>
        <c:majorTickMark val="out"/>
        <c:minorTickMark val="none"/>
        <c:tickLblPos val="high"/>
        <c:crossAx val="59116544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0.36948</cdr:x>
      <cdr:y>0</cdr:y>
    </cdr:from>
    <cdr:to>
      <cdr:x>0.39163</cdr:x>
      <cdr:y>0.86397</cdr:y>
    </cdr:to>
    <cdr:sp macro="" textlink="">
      <cdr:nvSpPr>
        <cdr:cNvPr id="2" name="Rectangle 1"/>
        <cdr:cNvSpPr/>
      </cdr:nvSpPr>
      <cdr:spPr>
        <a:xfrm xmlns:a="http://schemas.openxmlformats.org/drawingml/2006/main">
          <a:off x="2382534" y="-53768"/>
          <a:ext cx="142876" cy="4018198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>
            <a:lumMod val="85000"/>
          </a:schemeClr>
        </a:solidFill>
        <a:ln xmlns:a="http://schemas.openxmlformats.org/drawingml/2006/main">
          <a:solidFill>
            <a:schemeClr val="bg1">
              <a:lumMod val="85000"/>
            </a:schemeClr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0.09362</cdr:x>
      <cdr:y>0.50828</cdr:y>
    </cdr:from>
    <cdr:to>
      <cdr:x>0.86512</cdr:x>
      <cdr:y>0.50828</cdr:y>
    </cdr:to>
    <cdr:cxnSp macro="">
      <cdr:nvCxnSpPr>
        <cdr:cNvPr id="3" name="Straight Connector 2"/>
        <cdr:cNvCxnSpPr/>
      </cdr:nvCxnSpPr>
      <cdr:spPr>
        <a:xfrm xmlns:a="http://schemas.openxmlformats.org/drawingml/2006/main">
          <a:off x="447297" y="1394318"/>
          <a:ext cx="3686073" cy="6"/>
        </a:xfrm>
        <a:prstGeom xmlns:a="http://schemas.openxmlformats.org/drawingml/2006/main" prst="line">
          <a:avLst/>
        </a:prstGeom>
        <a:ln xmlns:a="http://schemas.openxmlformats.org/drawingml/2006/main" w="25400">
          <a:solidFill>
            <a:schemeClr val="tx1"/>
          </a:solidFill>
          <a:prstDash val="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0.75934</cdr:x>
      <cdr:y>0</cdr:y>
    </cdr:from>
    <cdr:to>
      <cdr:x>0.77937</cdr:x>
      <cdr:y>0.86397</cdr:y>
    </cdr:to>
    <cdr:sp macro="" textlink="">
      <cdr:nvSpPr>
        <cdr:cNvPr id="2" name="Rectangle 1"/>
        <cdr:cNvSpPr/>
      </cdr:nvSpPr>
      <cdr:spPr>
        <a:xfrm xmlns:a="http://schemas.openxmlformats.org/drawingml/2006/main">
          <a:off x="4896547" y="0"/>
          <a:ext cx="129193" cy="4018198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>
            <a:lumMod val="85000"/>
          </a:schemeClr>
        </a:solidFill>
        <a:ln xmlns:a="http://schemas.openxmlformats.org/drawingml/2006/main">
          <a:solidFill>
            <a:schemeClr val="bg1">
              <a:lumMod val="85000"/>
            </a:schemeClr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0.3611</cdr:x>
      <cdr:y>0.04777</cdr:y>
    </cdr:from>
    <cdr:to>
      <cdr:x>0.37834</cdr:x>
      <cdr:y>0.85064</cdr:y>
    </cdr:to>
    <cdr:sp macro="" textlink="">
      <cdr:nvSpPr>
        <cdr:cNvPr id="3" name="Rectangle 2"/>
        <cdr:cNvSpPr/>
      </cdr:nvSpPr>
      <cdr:spPr>
        <a:xfrm xmlns:a="http://schemas.openxmlformats.org/drawingml/2006/main">
          <a:off x="2834221" y="254405"/>
          <a:ext cx="135315" cy="4276079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>
            <a:lumMod val="85000"/>
          </a:schemeClr>
        </a:solidFill>
        <a:ln xmlns:a="http://schemas.openxmlformats.org/drawingml/2006/main">
          <a:solidFill>
            <a:schemeClr val="bg1">
              <a:lumMod val="85000"/>
            </a:schemeClr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t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endParaRPr lang="en-US" sz="1100">
            <a:solidFill>
              <a:schemeClr val="bg2"/>
            </a:solidFill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FFE2DA-EFB8-4CB6-A548-7C0EDF049196}" type="datetimeFigureOut">
              <a:rPr lang="el-GR" smtClean="0"/>
              <a:t>25/10/2016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0C4B89-185A-4162-9AB8-96445FE52F9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133712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A56468-A6F1-4540-95A6-58AEAE66A70D}" type="datetimeFigureOut">
              <a:rPr lang="en-US" smtClean="0"/>
              <a:pPr/>
              <a:t>10/25/2016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44A5BE-A2D3-46D1-8259-17B4548AF1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003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BDC14CE-DEF4-4573-8DC4-3C07431E88EA}" type="slidenum">
              <a:rPr lang="el-GR"/>
              <a:pPr/>
              <a:t>5</a:t>
            </a:fld>
            <a:endParaRPr lang="el-GR"/>
          </a:p>
        </p:txBody>
      </p:sp>
      <p:sp>
        <p:nvSpPr>
          <p:cNvPr id="424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24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spcBef>
                <a:spcPct val="0"/>
              </a:spcBef>
            </a:pPr>
            <a:r>
              <a:rPr lang="en-GB" b="1"/>
              <a:t>Trade Balances</a:t>
            </a:r>
            <a:endParaRPr lang="en-GB"/>
          </a:p>
          <a:p>
            <a:pPr algn="ctr">
              <a:spcBef>
                <a:spcPct val="0"/>
              </a:spcBef>
            </a:pPr>
            <a:r>
              <a:rPr lang="en-GB" b="1"/>
              <a:t>Current Accounts</a:t>
            </a:r>
            <a:endParaRPr lang="en-GB"/>
          </a:p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20722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Global</a:t>
            </a:r>
          </a:p>
          <a:p>
            <a:r>
              <a:rPr lang="en-US" dirty="0" smtClean="0"/>
              <a:t>Crisis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4A5BE-A2D3-46D1-8259-17B4548AF178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6412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IMF</a:t>
            </a:r>
            <a:r>
              <a:rPr lang="en-US" baseline="0" dirty="0" smtClean="0"/>
              <a:t>: FOURTH EXTERNAL SECTOR REPORT (2015)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4A5BE-A2D3-46D1-8259-17B4548AF178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1136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improvement in External Balances</a:t>
            </a:r>
            <a:r>
              <a:rPr lang="en-US" baseline="0" dirty="0" smtClean="0"/>
              <a:t> is correlated with more competitiveness …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4A5BE-A2D3-46D1-8259-17B4548AF178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4831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risk is that external imbalances will re-emerge</a:t>
            </a:r>
          </a:p>
          <a:p>
            <a:r>
              <a:rPr lang="en-US" dirty="0" smtClean="0"/>
              <a:t>as soon as aggregate demand recovers ….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4A5BE-A2D3-46D1-8259-17B4548AF178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18507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Source:</a:t>
            </a:r>
            <a:r>
              <a:rPr lang="en-US" baseline="0" dirty="0" smtClean="0"/>
              <a:t> ULC data from ECB. Exports from Bank of Greece Conjectural Indicators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4A5BE-A2D3-46D1-8259-17B4548AF178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89510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4A5BE-A2D3-46D1-8259-17B4548AF178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54083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KEG</a:t>
            </a:r>
            <a:r>
              <a:rPr lang="en-US" baseline="0" dirty="0" smtClean="0"/>
              <a:t> &gt; 0  </a:t>
            </a:r>
            <a:r>
              <a:rPr lang="en-US" baseline="0" dirty="0" smtClean="0">
                <a:sym typeface="Wingdings" panose="05000000000000000000" pitchFamily="2" charset="2"/>
              </a:rPr>
              <a:t> Strong investment, Low unemployment</a:t>
            </a:r>
          </a:p>
          <a:p>
            <a:r>
              <a:rPr lang="en-US" baseline="0" dirty="0" smtClean="0">
                <a:sym typeface="Wingdings" panose="05000000000000000000" pitchFamily="2" charset="2"/>
              </a:rPr>
              <a:t>KEG &lt; 0   Underinvestment,  High unemployment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4A5BE-A2D3-46D1-8259-17B4548AF178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42834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Net Fixed Investment </a:t>
            </a:r>
          </a:p>
          <a:p>
            <a:r>
              <a:rPr lang="en-US" dirty="0" smtClean="0"/>
              <a:t>as</a:t>
            </a:r>
            <a:r>
              <a:rPr lang="en-US" baseline="0" dirty="0" smtClean="0"/>
              <a:t> %GDP </a:t>
            </a:r>
          </a:p>
          <a:p>
            <a:r>
              <a:rPr lang="en-US" baseline="0" dirty="0" smtClean="0"/>
              <a:t>Unemployment Rate</a:t>
            </a:r>
          </a:p>
          <a:p>
            <a:r>
              <a:rPr lang="en-US" baseline="0" dirty="0" smtClean="0"/>
              <a:t>as % civilian population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4A5BE-A2D3-46D1-8259-17B4548AF178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75033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4A5BE-A2D3-46D1-8259-17B4548AF178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83566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4A5BE-A2D3-46D1-8259-17B4548AF178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8356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GAP=9 pp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4A5BE-A2D3-46D1-8259-17B4548AF178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64128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4A5BE-A2D3-46D1-8259-17B4548AF178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13843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Greece faces tougher</a:t>
            </a:r>
            <a:r>
              <a:rPr lang="en-US" baseline="0" dirty="0" smtClean="0"/>
              <a:t> challenges:</a:t>
            </a:r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4A5BE-A2D3-46D1-8259-17B4548AF178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54742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Thank you for your attention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4A5BE-A2D3-46D1-8259-17B4548AF178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7450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importance of North-South imbalances </a:t>
            </a:r>
          </a:p>
          <a:p>
            <a:r>
              <a:rPr lang="en-US" dirty="0" smtClean="0"/>
              <a:t>was ignored or misinterpreted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4A5BE-A2D3-46D1-8259-17B4548AF178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106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4A5BE-A2D3-46D1-8259-17B4548AF178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04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76C86BA-F3F6-48B6-8322-9614DF5E175B}" type="slidenum">
              <a:rPr lang="el-GR"/>
              <a:pPr/>
              <a:t>11</a:t>
            </a:fld>
            <a:endParaRPr lang="el-GR"/>
          </a:p>
        </p:txBody>
      </p:sp>
      <p:sp>
        <p:nvSpPr>
          <p:cNvPr id="551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1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80545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similar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4A5BE-A2D3-46D1-8259-17B4548AF178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6181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Note: Ireland was still having a surplus Trade Balance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4A5BE-A2D3-46D1-8259-17B4548AF178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9606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4A5BE-A2D3-46D1-8259-17B4548AF178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8183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4A5BE-A2D3-46D1-8259-17B4548AF178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9649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FB7BE-8E9A-4698-9353-F67351024C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1846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FB7BE-8E9A-4698-9353-F67351024C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0281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FB7BE-8E9A-4698-9353-F67351024C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542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FB7BE-8E9A-4698-9353-F67351024C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1603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FB7BE-8E9A-4698-9353-F67351024C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159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FB7BE-8E9A-4698-9353-F67351024C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6399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FB7BE-8E9A-4698-9353-F67351024C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30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FB7BE-8E9A-4698-9353-F67351024C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7927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FB7BE-8E9A-4698-9353-F67351024C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8341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FB7BE-8E9A-4698-9353-F67351024C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3283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FB7BE-8E9A-4698-9353-F67351024C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7617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7FB7BE-8E9A-4698-9353-F67351024C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810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80728"/>
            <a:ext cx="7772400" cy="1470025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3200" dirty="0" smtClean="0"/>
              <a:t>The </a:t>
            </a:r>
            <a:r>
              <a:rPr lang="en-US" sz="3200" dirty="0"/>
              <a:t>Greek </a:t>
            </a:r>
            <a:r>
              <a:rPr lang="en-US" sz="3200" dirty="0" smtClean="0"/>
              <a:t>Crisis </a:t>
            </a:r>
            <a:r>
              <a:rPr lang="en-US" sz="3200" dirty="0"/>
              <a:t>in the </a:t>
            </a:r>
            <a:r>
              <a:rPr lang="en-US" sz="3200" dirty="0" smtClean="0"/>
              <a:t>Context </a:t>
            </a:r>
            <a:br>
              <a:rPr lang="en-US" sz="3200" dirty="0" smtClean="0"/>
            </a:br>
            <a:r>
              <a:rPr lang="en-US" sz="3200" dirty="0" smtClean="0"/>
              <a:t>of </a:t>
            </a:r>
            <a:r>
              <a:rPr lang="en-US" sz="3200" dirty="0"/>
              <a:t>the North-South D</a:t>
            </a:r>
            <a:r>
              <a:rPr lang="en-US" sz="3200" dirty="0" smtClean="0"/>
              <a:t>ivide</a:t>
            </a: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87624" y="3886200"/>
            <a:ext cx="6584776" cy="17526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tx1"/>
                </a:solidFill>
              </a:rPr>
              <a:t>Nicos Christodoulakis</a:t>
            </a:r>
          </a:p>
          <a:p>
            <a:r>
              <a:rPr lang="en-US" sz="2000" dirty="0" smtClean="0">
                <a:solidFill>
                  <a:schemeClr val="tx1"/>
                </a:solidFill>
              </a:rPr>
              <a:t>Athens University of Economics and Business</a:t>
            </a:r>
          </a:p>
          <a:p>
            <a:endParaRPr lang="en-US" sz="2000" dirty="0">
              <a:solidFill>
                <a:schemeClr val="tx1"/>
              </a:solidFill>
            </a:endParaRPr>
          </a:p>
          <a:p>
            <a:r>
              <a:rPr lang="en-US" sz="2000" dirty="0" smtClean="0">
                <a:solidFill>
                  <a:schemeClr val="tx1"/>
                </a:solidFill>
              </a:rPr>
              <a:t>October 2016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FB7BE-8E9A-4698-9353-F67351024CC4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3248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F5EAF-6013-4443-A54B-547B8411ED5A}" type="slidenum">
              <a:rPr lang="el-GR"/>
              <a:pPr/>
              <a:t>10</a:t>
            </a:fld>
            <a:endParaRPr lang="el-GR"/>
          </a:p>
        </p:txBody>
      </p:sp>
      <p:pic>
        <p:nvPicPr>
          <p:cNvPr id="471042" name="Picture 2" descr="real_estate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52730"/>
            <a:ext cx="7322849" cy="4586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1043" name="Rectangle 3"/>
          <p:cNvSpPr>
            <a:spLocks noChangeArrowheads="1"/>
          </p:cNvSpPr>
          <p:nvPr/>
        </p:nvSpPr>
        <p:spPr bwMode="auto">
          <a:xfrm>
            <a:off x="107504" y="5124563"/>
            <a:ext cx="8715436" cy="1046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en-US" sz="2400" b="1" i="0" dirty="0" smtClean="0">
                <a:solidFill>
                  <a:srgbClr val="0033CC"/>
                </a:solidFill>
              </a:rPr>
              <a:t>Real-</a:t>
            </a:r>
            <a:r>
              <a:rPr lang="en-US" sz="2400" b="1" dirty="0" smtClean="0">
                <a:solidFill>
                  <a:srgbClr val="0033CC"/>
                </a:solidFill>
              </a:rPr>
              <a:t>Estate </a:t>
            </a:r>
            <a:r>
              <a:rPr lang="en-US" sz="2400" b="1" i="0" dirty="0" smtClean="0">
                <a:solidFill>
                  <a:srgbClr val="0033CC"/>
                </a:solidFill>
              </a:rPr>
              <a:t>In “</a:t>
            </a:r>
            <a:r>
              <a:rPr lang="en-US" sz="2400" b="1" i="0" dirty="0">
                <a:solidFill>
                  <a:srgbClr val="0033CC"/>
                </a:solidFill>
              </a:rPr>
              <a:t>NORTH”: </a:t>
            </a:r>
            <a:r>
              <a:rPr lang="en-US" sz="2400" b="1" i="0" dirty="0" smtClean="0">
                <a:solidFill>
                  <a:srgbClr val="0033CC"/>
                </a:solidFill>
              </a:rPr>
              <a:t>   </a:t>
            </a:r>
            <a:r>
              <a:rPr lang="en-US" sz="2400" b="1" i="0" dirty="0" smtClean="0">
                <a:solidFill>
                  <a:srgbClr val="0033CC"/>
                </a:solidFill>
                <a:sym typeface="Wingdings" pitchFamily="2" charset="2"/>
              </a:rPr>
              <a:t>10</a:t>
            </a:r>
            <a:r>
              <a:rPr lang="en-US" sz="2400" b="1" i="0" dirty="0">
                <a:solidFill>
                  <a:srgbClr val="0033CC"/>
                </a:solidFill>
                <a:sym typeface="Wingdings" pitchFamily="2" charset="2"/>
              </a:rPr>
              <a:t>% </a:t>
            </a:r>
            <a:r>
              <a:rPr lang="en-US" sz="2400" b="1" i="0" dirty="0" smtClean="0">
                <a:solidFill>
                  <a:srgbClr val="0033CC"/>
                </a:solidFill>
                <a:sym typeface="Wingdings" pitchFamily="2" charset="2"/>
              </a:rPr>
              <a:t>    of </a:t>
            </a:r>
            <a:r>
              <a:rPr lang="en-US" sz="2400" b="1" i="0" dirty="0">
                <a:solidFill>
                  <a:srgbClr val="0033CC"/>
                </a:solidFill>
                <a:sym typeface="Wingdings" pitchFamily="2" charset="2"/>
              </a:rPr>
              <a:t>FDI in </a:t>
            </a:r>
            <a:r>
              <a:rPr lang="en-US" sz="2400" b="1" i="0" dirty="0" err="1" smtClean="0">
                <a:solidFill>
                  <a:srgbClr val="0033CC"/>
                </a:solidFill>
                <a:sym typeface="Wingdings" pitchFamily="2" charset="2"/>
              </a:rPr>
              <a:t>Manufacturing+Energy</a:t>
            </a:r>
            <a:endParaRPr lang="en-US" sz="2400" b="1" i="0" dirty="0">
              <a:solidFill>
                <a:srgbClr val="0033CC"/>
              </a:solidFill>
              <a:sym typeface="Wingdings" pitchFamily="2" charset="2"/>
            </a:endParaRPr>
          </a:p>
          <a:p>
            <a:pPr algn="l"/>
            <a:r>
              <a:rPr lang="en-US" sz="2400" b="1" i="0" dirty="0" smtClean="0">
                <a:solidFill>
                  <a:srgbClr val="FF0000"/>
                </a:solidFill>
                <a:sym typeface="Wingdings" pitchFamily="2" charset="2"/>
              </a:rPr>
              <a:t>Real-Estate In “</a:t>
            </a:r>
            <a:r>
              <a:rPr lang="en-US" sz="2400" b="1" i="0" dirty="0">
                <a:solidFill>
                  <a:srgbClr val="FF0000"/>
                </a:solidFill>
                <a:sym typeface="Wingdings" pitchFamily="2" charset="2"/>
              </a:rPr>
              <a:t>SOUTH”: </a:t>
            </a:r>
            <a:r>
              <a:rPr lang="en-US" sz="2400" b="1" i="0" dirty="0" smtClean="0">
                <a:solidFill>
                  <a:srgbClr val="FF0000"/>
                </a:solidFill>
                <a:sym typeface="Wingdings" pitchFamily="2" charset="2"/>
              </a:rPr>
              <a:t> 50-75</a:t>
            </a:r>
            <a:r>
              <a:rPr lang="en-US" sz="2400" b="1" i="0" dirty="0">
                <a:solidFill>
                  <a:srgbClr val="FF0000"/>
                </a:solidFill>
                <a:sym typeface="Wingdings" pitchFamily="2" charset="2"/>
              </a:rPr>
              <a:t>% of FDI in </a:t>
            </a:r>
            <a:r>
              <a:rPr lang="en-US" sz="2400" b="1" i="0" dirty="0" err="1" smtClean="0">
                <a:solidFill>
                  <a:srgbClr val="FF0000"/>
                </a:solidFill>
                <a:sym typeface="Wingdings" pitchFamily="2" charset="2"/>
              </a:rPr>
              <a:t>Manufacturing+Energy</a:t>
            </a:r>
            <a:endParaRPr lang="en-US" sz="2400" b="1" i="0" dirty="0">
              <a:solidFill>
                <a:srgbClr val="FF0000"/>
              </a:solidFill>
              <a:sym typeface="Wingdings" pitchFamily="2" charset="2"/>
            </a:endParaRPr>
          </a:p>
          <a:p>
            <a:pPr algn="l"/>
            <a:r>
              <a:rPr lang="en-US" sz="1400" b="1" i="0" dirty="0">
                <a:sym typeface="Wingdings" pitchFamily="2" charset="2"/>
              </a:rPr>
              <a:t>Source: OECD, FDI indicators, 2007.</a:t>
            </a:r>
          </a:p>
        </p:txBody>
      </p:sp>
    </p:spTree>
    <p:extLst>
      <p:ext uri="{BB962C8B-B14F-4D97-AF65-F5344CB8AC3E}">
        <p14:creationId xmlns:p14="http://schemas.microsoft.com/office/powerpoint/2010/main" val="2080432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B1AE1-C998-4CC7-AB0C-DA266C782846}" type="slidenum">
              <a:rPr lang="el-GR"/>
              <a:pPr/>
              <a:t>11</a:t>
            </a:fld>
            <a:endParaRPr lang="el-GR"/>
          </a:p>
        </p:txBody>
      </p:sp>
      <p:sp>
        <p:nvSpPr>
          <p:cNvPr id="550916" name="Rectangle 4"/>
          <p:cNvSpPr>
            <a:spLocks noGrp="1" noChangeArrowheads="1"/>
          </p:cNvSpPr>
          <p:nvPr>
            <p:ph type="title"/>
          </p:nvPr>
        </p:nvSpPr>
        <p:spPr>
          <a:xfrm>
            <a:off x="827088" y="404813"/>
            <a:ext cx="7343775" cy="561975"/>
          </a:xfrm>
          <a:solidFill>
            <a:srgbClr val="FFFF00"/>
          </a:solidFill>
        </p:spPr>
        <p:txBody>
          <a:bodyPr/>
          <a:lstStyle/>
          <a:p>
            <a:r>
              <a:rPr lang="en-US" sz="2400" b="1">
                <a:solidFill>
                  <a:srgbClr val="0033CC"/>
                </a:solidFill>
              </a:rPr>
              <a:t>Estimates: Pool data from Eurozone countries</a:t>
            </a:r>
          </a:p>
        </p:txBody>
      </p:sp>
      <p:sp>
        <p:nvSpPr>
          <p:cNvPr id="550923" name="Rectangle 11"/>
          <p:cNvSpPr>
            <a:spLocks noChangeArrowheads="1"/>
          </p:cNvSpPr>
          <p:nvPr/>
        </p:nvSpPr>
        <p:spPr bwMode="auto">
          <a:xfrm>
            <a:off x="719137" y="5122643"/>
            <a:ext cx="755967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l" eaLnBrk="0" hangingPunct="0"/>
            <a:r>
              <a:rPr lang="el-GR" i="0" dirty="0" smtClean="0">
                <a:cs typeface="Times New Roman" pitchFamily="18" charset="0"/>
              </a:rPr>
              <a:t>Τ</a:t>
            </a:r>
            <a:r>
              <a:rPr lang="en-US" i="0" dirty="0">
                <a:cs typeface="Times New Roman" pitchFamily="18" charset="0"/>
              </a:rPr>
              <a:t>he PMG estimator allows short-run coefficients and the speed of adjustment </a:t>
            </a:r>
            <a:r>
              <a:rPr lang="en-US" i="0" dirty="0" smtClean="0">
                <a:cs typeface="Times New Roman" pitchFamily="18" charset="0"/>
              </a:rPr>
              <a:t>to </a:t>
            </a:r>
            <a:r>
              <a:rPr lang="en-US" i="0" dirty="0">
                <a:cs typeface="Times New Roman" pitchFamily="18" charset="0"/>
              </a:rPr>
              <a:t>differ across countries, but </a:t>
            </a:r>
            <a:r>
              <a:rPr lang="en-US" dirty="0">
                <a:cs typeface="Times New Roman" pitchFamily="18" charset="0"/>
              </a:rPr>
              <a:t>imposes homogeneity on long-run coefficients</a:t>
            </a:r>
            <a:r>
              <a:rPr lang="en-US" dirty="0"/>
              <a:t> </a:t>
            </a:r>
          </a:p>
        </p:txBody>
      </p:sp>
      <p:sp>
        <p:nvSpPr>
          <p:cNvPr id="550924" name="Rectangle 12"/>
          <p:cNvSpPr>
            <a:spLocks noChangeArrowheads="1"/>
          </p:cNvSpPr>
          <p:nvPr/>
        </p:nvSpPr>
        <p:spPr bwMode="auto">
          <a:xfrm>
            <a:off x="846155" y="3052554"/>
            <a:ext cx="748397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 i="0" dirty="0"/>
              <a:t>The Pooled Mean Group (PMG) model specification in error-correction form: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023943" y="1881640"/>
                <a:ext cx="7128395" cy="3886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l-GR" b="1" i="1" smtClean="0">
                            <a:solidFill>
                              <a:srgbClr val="3366FF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l-GR" b="1" i="1">
                            <a:solidFill>
                              <a:srgbClr val="3366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𝑻𝑩𝑨𝑳</m:t>
                        </m:r>
                      </m:e>
                      <m:sub>
                        <m:r>
                          <a:rPr lang="el-GR" b="1" i="1">
                            <a:solidFill>
                              <a:srgbClr val="3366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𝒊𝒕</m:t>
                        </m:r>
                      </m:sub>
                    </m:sSub>
                    <m:r>
                      <a:rPr lang="el-GR" b="1" i="1">
                        <a:solidFill>
                          <a:srgbClr val="3366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l-GR" b="1" i="1">
                            <a:solidFill>
                              <a:srgbClr val="3366FF"/>
                            </a:solidFill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l-GR" b="1" i="1">
                            <a:solidFill>
                              <a:srgbClr val="3366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𝜶</m:t>
                        </m:r>
                      </m:e>
                      <m:sub>
                        <m:r>
                          <a:rPr lang="el-GR" b="1" i="1">
                            <a:solidFill>
                              <a:srgbClr val="3366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𝒊</m:t>
                        </m:r>
                      </m:sub>
                    </m:sSub>
                    <m:r>
                      <a:rPr lang="el-GR" b="1" i="1">
                        <a:solidFill>
                          <a:srgbClr val="3366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el-GR" b="1" i="1">
                            <a:solidFill>
                              <a:srgbClr val="3366FF"/>
                            </a:solidFill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l-GR" b="1" i="1">
                            <a:solidFill>
                              <a:srgbClr val="3366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𝜷</m:t>
                        </m:r>
                      </m:e>
                      <m:sub>
                        <m:r>
                          <a:rPr lang="el-GR" b="1" i="1">
                            <a:solidFill>
                              <a:srgbClr val="3366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  <m:sSub>
                      <m:sSubPr>
                        <m:ctrlPr>
                          <a:rPr lang="el-GR" b="1" i="1">
                            <a:solidFill>
                              <a:srgbClr val="3366FF"/>
                            </a:solidFill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l-GR" b="1" i="1">
                            <a:solidFill>
                              <a:srgbClr val="3366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𝑹𝑬𝑬𝑹</m:t>
                        </m:r>
                      </m:e>
                      <m:sub>
                        <m:r>
                          <a:rPr lang="el-GR" b="1" i="1">
                            <a:solidFill>
                              <a:srgbClr val="3366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𝒊𝒕</m:t>
                        </m:r>
                      </m:sub>
                    </m:sSub>
                    <m:r>
                      <a:rPr lang="el-GR" b="1" i="1">
                        <a:solidFill>
                          <a:srgbClr val="3366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el-GR" b="1" i="1">
                            <a:solidFill>
                              <a:srgbClr val="3366FF"/>
                            </a:solidFill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l-GR" b="1" i="1">
                            <a:solidFill>
                              <a:srgbClr val="3366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𝜷</m:t>
                        </m:r>
                      </m:e>
                      <m:sub>
                        <m:r>
                          <a:rPr lang="el-GR" b="1" i="1">
                            <a:solidFill>
                              <a:srgbClr val="3366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b>
                    </m:sSub>
                    <m:sSub>
                      <m:sSubPr>
                        <m:ctrlPr>
                          <a:rPr lang="el-GR" b="1" i="1">
                            <a:solidFill>
                              <a:srgbClr val="3366FF"/>
                            </a:solidFill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l-GR" b="1" i="1">
                            <a:solidFill>
                              <a:srgbClr val="3366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𝑮𝒓𝒐𝒘𝒕𝒉</m:t>
                        </m:r>
                      </m:e>
                      <m:sub>
                        <m:r>
                          <a:rPr lang="el-GR" b="1" i="1">
                            <a:solidFill>
                              <a:srgbClr val="3366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𝒊𝒕</m:t>
                        </m:r>
                      </m:sub>
                    </m:sSub>
                    <m:r>
                      <a:rPr lang="el-GR" b="1" i="1">
                        <a:solidFill>
                          <a:srgbClr val="3366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l-GR" b="1" i="1">
                        <a:solidFill>
                          <a:srgbClr val="3366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𝜽</m:t>
                    </m:r>
                    <m:r>
                      <a:rPr lang="el-GR" b="1" i="1">
                        <a:solidFill>
                          <a:srgbClr val="3366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∙</m:t>
                    </m:r>
                    <m:sSub>
                      <m:sSubPr>
                        <m:ctrlPr>
                          <a:rPr lang="el-GR" b="1" i="1">
                            <a:solidFill>
                              <a:srgbClr val="3366FF"/>
                            </a:solidFill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l-GR" b="1" i="1">
                            <a:solidFill>
                              <a:srgbClr val="3366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𝑭𝑫𝑰</m:t>
                        </m:r>
                      </m:e>
                      <m:sub>
                        <m:r>
                          <a:rPr lang="el-GR" b="1" i="1">
                            <a:solidFill>
                              <a:srgbClr val="3366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𝒊𝒕</m:t>
                        </m:r>
                      </m:sub>
                    </m:sSub>
                  </m:oMath>
                </a14:m>
                <a:r>
                  <a:rPr lang="el-GR" b="1" dirty="0">
                    <a:solidFill>
                      <a:srgbClr val="3366FF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b="1" i="1">
                            <a:solidFill>
                              <a:srgbClr val="3366FF"/>
                            </a:solidFill>
                            <a:effectLst/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rgbClr val="3366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𝜺</m:t>
                        </m:r>
                      </m:e>
                      <m:sub>
                        <m:r>
                          <a:rPr lang="en-US" b="1" i="1">
                            <a:solidFill>
                              <a:srgbClr val="3366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𝒕</m:t>
                        </m:r>
                      </m:sub>
                    </m:sSub>
                  </m:oMath>
                </a14:m>
                <a:endParaRPr lang="el-GR" b="1" dirty="0">
                  <a:solidFill>
                    <a:srgbClr val="3366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3943" y="1881640"/>
                <a:ext cx="7128395" cy="388696"/>
              </a:xfrm>
              <a:prstGeom prst="rect">
                <a:avLst/>
              </a:prstGeom>
              <a:blipFill rotWithShape="0">
                <a:blip r:embed="rId3"/>
                <a:stretch>
                  <a:fillRect t="-7937" b="-22222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755576" y="3645024"/>
                <a:ext cx="7931224" cy="85735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1600" b="1" i="1" smtClean="0"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1600" b="1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∆</m:t>
                          </m:r>
                          <m:r>
                            <a:rPr lang="el-GR" sz="1600" b="1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𝑻𝑩𝑨𝑳</m:t>
                          </m:r>
                        </m:e>
                        <m:sub>
                          <m:r>
                            <a:rPr lang="el-GR" sz="1600" b="1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𝒊𝒕</m:t>
                          </m:r>
                        </m:sub>
                      </m:sSub>
                      <m:r>
                        <a:rPr lang="en-US" sz="1600" b="1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16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𝜇</m:t>
                      </m:r>
                      <m:d>
                        <m:dPr>
                          <m:begChr m:val="{"/>
                          <m:endChr m:val="}"/>
                          <m:ctrlPr>
                            <a:rPr lang="el-GR" sz="1600" i="1">
                              <a:effectLst/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l-GR" sz="1600" b="1" i="1" smtClean="0">
                                  <a:solidFill>
                                    <a:srgbClr val="3366FF"/>
                                  </a:solidFill>
                                  <a:effectLst/>
                                  <a:latin typeface="Cambria Math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l-GR" sz="1600" b="1" i="1">
                                  <a:solidFill>
                                    <a:srgbClr val="3366FF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𝑻𝑩𝑨𝑳</m:t>
                              </m:r>
                            </m:e>
                            <m:sub>
                              <m:r>
                                <a:rPr lang="el-GR" sz="1600" b="1" i="1">
                                  <a:solidFill>
                                    <a:srgbClr val="3366FF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𝒊𝒕</m:t>
                              </m:r>
                              <m:r>
                                <a:rPr lang="el-GR" sz="1600" b="1" i="1">
                                  <a:solidFill>
                                    <a:srgbClr val="3366FF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l-GR" sz="1600" b="1" i="1">
                                  <a:solidFill>
                                    <a:srgbClr val="3366FF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</m:sub>
                          </m:sSub>
                          <m:r>
                            <a:rPr lang="el-GR" sz="1600" b="1" i="1">
                              <a:solidFill>
                                <a:srgbClr val="3366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l-GR" sz="1600" b="1" i="1">
                                  <a:solidFill>
                                    <a:srgbClr val="3366FF"/>
                                  </a:solidFill>
                                  <a:effectLst/>
                                  <a:latin typeface="Cambria Math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l-GR" sz="1600" b="1" i="1">
                                  <a:solidFill>
                                    <a:srgbClr val="3366FF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𝜶</m:t>
                              </m:r>
                            </m:e>
                            <m:sub>
                              <m:r>
                                <a:rPr lang="el-GR" sz="1600" b="1" i="1">
                                  <a:solidFill>
                                    <a:srgbClr val="3366FF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𝒊</m:t>
                              </m:r>
                            </m:sub>
                          </m:sSub>
                          <m:r>
                            <a:rPr lang="en-US" sz="1600" b="1" i="1">
                              <a:solidFill>
                                <a:srgbClr val="3366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l-GR" sz="1600" b="1" i="1">
                                  <a:solidFill>
                                    <a:srgbClr val="3366FF"/>
                                  </a:solidFill>
                                  <a:effectLst/>
                                  <a:latin typeface="Cambria Math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l-GR" sz="1600" b="1" i="1">
                                  <a:solidFill>
                                    <a:srgbClr val="3366FF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𝜷</m:t>
                              </m:r>
                            </m:e>
                            <m:sub>
                              <m:r>
                                <a:rPr lang="en-US" sz="1600" b="1" i="1">
                                  <a:solidFill>
                                    <a:srgbClr val="3366FF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</m:sub>
                          </m:sSub>
                          <m:sSub>
                            <m:sSubPr>
                              <m:ctrlPr>
                                <a:rPr lang="el-GR" sz="1600" b="1" i="1">
                                  <a:solidFill>
                                    <a:srgbClr val="3366FF"/>
                                  </a:solidFill>
                                  <a:effectLst/>
                                  <a:latin typeface="Cambria Math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l-GR" sz="1600" b="1" i="1">
                                  <a:solidFill>
                                    <a:srgbClr val="3366FF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𝑹𝑬𝑬𝑹</m:t>
                              </m:r>
                            </m:e>
                            <m:sub>
                              <m:r>
                                <a:rPr lang="el-GR" sz="1600" b="1" i="1">
                                  <a:solidFill>
                                    <a:srgbClr val="3366FF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𝒊𝒕</m:t>
                              </m:r>
                              <m:r>
                                <a:rPr lang="en-US" sz="1600" b="1" i="1" smtClean="0">
                                  <a:solidFill>
                                    <a:srgbClr val="3366FF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sz="1600" b="1" i="1" smtClean="0">
                                  <a:solidFill>
                                    <a:srgbClr val="3366FF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sz="1600" b="1" i="1">
                              <a:solidFill>
                                <a:srgbClr val="3366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l-GR" sz="1600" b="1" i="1">
                                  <a:solidFill>
                                    <a:srgbClr val="3366FF"/>
                                  </a:solidFill>
                                  <a:effectLst/>
                                  <a:latin typeface="Cambria Math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l-GR" sz="1600" b="1" i="1">
                                  <a:solidFill>
                                    <a:srgbClr val="3366FF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𝜷</m:t>
                              </m:r>
                            </m:e>
                            <m:sub>
                              <m:r>
                                <a:rPr lang="en-US" sz="1600" b="1" i="1">
                                  <a:solidFill>
                                    <a:srgbClr val="3366FF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b>
                          </m:sSub>
                          <m:sSub>
                            <m:sSubPr>
                              <m:ctrlPr>
                                <a:rPr lang="el-GR" sz="1600" b="1" i="1">
                                  <a:solidFill>
                                    <a:srgbClr val="3366FF"/>
                                  </a:solidFill>
                                  <a:effectLst/>
                                  <a:latin typeface="Cambria Math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l-GR" sz="1600" b="1" i="1">
                                  <a:solidFill>
                                    <a:srgbClr val="3366FF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𝑮𝒓𝒐𝒘𝒕</m:t>
                              </m:r>
                              <m:r>
                                <a:rPr lang="en-US" sz="1600" b="1" i="1">
                                  <a:solidFill>
                                    <a:srgbClr val="3366FF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𝒉</m:t>
                              </m:r>
                            </m:e>
                            <m:sub>
                              <m:r>
                                <a:rPr lang="el-GR" sz="1600" b="1" i="1">
                                  <a:solidFill>
                                    <a:srgbClr val="3366FF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𝒊𝒕</m:t>
                              </m:r>
                              <m:r>
                                <a:rPr lang="en-US" sz="1600" b="1" i="1" smtClean="0">
                                  <a:solidFill>
                                    <a:srgbClr val="3366FF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sz="1600" b="1" i="1" smtClean="0">
                                  <a:solidFill>
                                    <a:srgbClr val="3366FF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sz="1600" b="1" i="1">
                              <a:solidFill>
                                <a:srgbClr val="3366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l-GR" sz="1600" b="1" i="1">
                              <a:solidFill>
                                <a:srgbClr val="3366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𝜽</m:t>
                          </m:r>
                          <m:r>
                            <a:rPr lang="en-US" sz="1600" b="1" i="1">
                              <a:solidFill>
                                <a:srgbClr val="3366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∙</m:t>
                          </m:r>
                          <m:sSub>
                            <m:sSubPr>
                              <m:ctrlPr>
                                <a:rPr lang="el-GR" sz="1600" b="1" i="1">
                                  <a:solidFill>
                                    <a:srgbClr val="3366FF"/>
                                  </a:solidFill>
                                  <a:effectLst/>
                                  <a:latin typeface="Cambria Math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l-GR" sz="1600" b="1" i="1">
                                  <a:solidFill>
                                    <a:srgbClr val="3366FF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𝑭𝑫𝑰</m:t>
                              </m:r>
                            </m:e>
                            <m:sub>
                              <m:r>
                                <a:rPr lang="el-GR" sz="1600" b="1" i="1">
                                  <a:solidFill>
                                    <a:srgbClr val="3366FF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𝒊𝒕</m:t>
                              </m:r>
                              <m:r>
                                <a:rPr lang="en-US" sz="1600" b="1" i="1" smtClean="0">
                                  <a:solidFill>
                                    <a:srgbClr val="3366FF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sz="1600" b="1" i="1" smtClean="0">
                                  <a:solidFill>
                                    <a:srgbClr val="3366FF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</m:sub>
                          </m:sSub>
                        </m:e>
                      </m:d>
                      <m:r>
                        <a:rPr lang="el-GR" sz="16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</m:oMath>
                  </m:oMathPara>
                </a14:m>
                <a:endParaRPr lang="el-GR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i="1">
                              <a:effectLst/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l-GR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l-GR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l-GR" i="1">
                              <a:effectLst/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l-GR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∆</m:t>
                          </m:r>
                          <m:r>
                            <a:rPr lang="el-GR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𝑅𝐸𝐸𝑅</m:t>
                          </m:r>
                        </m:e>
                        <m:sub>
                          <m:r>
                            <a:rPr lang="el-GR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𝑖𝑡</m:t>
                          </m:r>
                        </m:sub>
                      </m:sSub>
                      <m:r>
                        <a:rPr lang="el-GR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sSub>
                        <m:sSubPr>
                          <m:ctrlPr>
                            <a:rPr lang="el-GR" i="1">
                              <a:effectLst/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l-GR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l-GR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r>
                        <a:rPr lang="el-GR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∆</m:t>
                      </m:r>
                      <m:sSub>
                        <m:sSubPr>
                          <m:ctrlPr>
                            <a:rPr lang="el-GR" i="1">
                              <a:effectLst/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l-GR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𝐺𝑟𝑜𝑤𝑡h</m:t>
                          </m:r>
                        </m:e>
                        <m:sub>
                          <m:r>
                            <a:rPr lang="el-GR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𝑖𝑡</m:t>
                          </m:r>
                        </m:sub>
                      </m:sSub>
                      <m:r>
                        <a:rPr lang="el-GR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l-GR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𝜑</m:t>
                      </m:r>
                      <m:r>
                        <a:rPr lang="el-GR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el-GR" i="1">
                              <a:effectLst/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l-GR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∆</m:t>
                          </m:r>
                          <m:r>
                            <a:rPr lang="el-GR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𝐹𝐷𝐼</m:t>
                          </m:r>
                        </m:e>
                        <m:sub>
                          <m:r>
                            <a:rPr lang="el-GR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𝑖𝑡</m:t>
                          </m:r>
                        </m:sub>
                      </m:sSub>
                      <m:r>
                        <a:rPr lang="el-GR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sSub>
                        <m:sSubPr>
                          <m:ctrlPr>
                            <a:rPr lang="el-GR" i="1">
                              <a:effectLst/>
                              <a:latin typeface="Cambria Math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l-GR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𝜉</m:t>
                          </m:r>
                        </m:e>
                        <m:sub>
                          <m:r>
                            <a:rPr lang="en-US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l-GR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 </m:t>
                      </m:r>
                    </m:oMath>
                  </m:oMathPara>
                </a14:m>
                <a:endParaRPr lang="el-GR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3645024"/>
                <a:ext cx="7931224" cy="857351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946857" y="1252685"/>
            <a:ext cx="19474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3366FF"/>
                </a:solidFill>
                <a:cs typeface="Times New Roman" pitchFamily="18" charset="0"/>
              </a:rPr>
              <a:t>Long-run equation</a:t>
            </a:r>
            <a:endParaRPr lang="el-GR" dirty="0">
              <a:solidFill>
                <a:srgbClr val="33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5578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2195736" y="205960"/>
            <a:ext cx="484902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l-GR" sz="16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Trade </a:t>
            </a:r>
            <a:r>
              <a:rPr lang="en-US" altLang="el-GR" sz="1600" b="1" u="sng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Balance </a:t>
            </a:r>
            <a:r>
              <a:rPr kumimoji="0" lang="en-US" altLang="el-GR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determinants for Euro</a:t>
            </a:r>
            <a:r>
              <a:rPr kumimoji="0" lang="en-US" altLang="el-GR" sz="1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Area </a:t>
            </a:r>
            <a:r>
              <a:rPr kumimoji="0" lang="en-US" altLang="el-GR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countries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l-GR" sz="1400" b="1" dirty="0">
                <a:latin typeface="Arial" panose="020B0604020202020204" pitchFamily="34" charset="0"/>
                <a:ea typeface="Times New Roman" panose="02020603050405020304" pitchFamily="18" charset="0"/>
              </a:rPr>
              <a:t>PMG </a:t>
            </a:r>
            <a:r>
              <a:rPr lang="en-US" altLang="el-GR" sz="1400" b="1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estimations. Annual data</a:t>
            </a:r>
            <a:r>
              <a:rPr kumimoji="0" lang="en-US" altLang="el-GR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1989-2009. Nobs=144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l-GR" sz="1400" b="1" dirty="0">
                <a:latin typeface="Arial" panose="020B0604020202020204" pitchFamily="34" charset="0"/>
                <a:ea typeface="Times New Roman" panose="02020603050405020304" pitchFamily="18" charset="0"/>
              </a:rPr>
              <a:t>Long run </a:t>
            </a:r>
            <a:r>
              <a:rPr lang="en-US" altLang="el-GR" sz="1400" b="1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estimates (t-stat)</a:t>
            </a:r>
            <a:endParaRPr kumimoji="0" lang="en-US" alt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7774745"/>
              </p:ext>
            </p:extLst>
          </p:nvPr>
        </p:nvGraphicFramePr>
        <p:xfrm>
          <a:off x="1562556" y="1146840"/>
          <a:ext cx="6579393" cy="4743155"/>
        </p:xfrm>
        <a:graphic>
          <a:graphicData uri="http://schemas.openxmlformats.org/drawingml/2006/table">
            <a:tbl>
              <a:tblPr firstRow="1" firstCol="1" lastRow="1" lastCol="1" bandRow="1" bandCol="1"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1944216"/>
                <a:gridCol w="1224136"/>
                <a:gridCol w="1152128"/>
                <a:gridCol w="1144642"/>
                <a:gridCol w="1114271"/>
              </a:tblGrid>
              <a:tr h="62835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Baskerville Old Face" panose="02020602080505020303" pitchFamily="18" charset="0"/>
                        </a:rPr>
                        <a:t> </a:t>
                      </a:r>
                      <a:endParaRPr lang="el-GR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Baskerville Old Face" panose="02020602080505020303" pitchFamily="18" charset="0"/>
                          <a:ea typeface="+mn-ea"/>
                        </a:rPr>
                        <a:t>NORTH</a:t>
                      </a:r>
                      <a:endParaRPr lang="el-GR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Baskerville Old Face" panose="02020602080505020303" pitchFamily="18" charset="0"/>
                          <a:ea typeface="Times New Roman" panose="02020603050405020304" pitchFamily="18" charset="0"/>
                        </a:rPr>
                        <a:t>SOUTH</a:t>
                      </a:r>
                      <a:endParaRPr lang="el-GR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Baskerville Old Face" panose="02020602080505020303" pitchFamily="18" charset="0"/>
                          <a:ea typeface="+mn-ea"/>
                        </a:rPr>
                        <a:t>NORTH</a:t>
                      </a:r>
                      <a:endParaRPr lang="el-GR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Baskerville Old Face" panose="02020602080505020303" pitchFamily="18" charset="0"/>
                          <a:ea typeface="Times New Roman" panose="02020603050405020304" pitchFamily="18" charset="0"/>
                        </a:rPr>
                        <a:t>SOUTH</a:t>
                      </a:r>
                      <a:endParaRPr lang="el-GR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</a:tr>
              <a:tr h="5759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</a:rPr>
                        <a:t>Real Effective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</a:rPr>
                        <a:t>Exchange Rate</a:t>
                      </a:r>
                      <a:endParaRPr lang="el-GR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b="1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0.159***</a:t>
                      </a:r>
                      <a:endParaRPr lang="el-GR" sz="16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(-3.386)</a:t>
                      </a:r>
                      <a:endParaRPr lang="el-GR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b="1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0.096***</a:t>
                      </a:r>
                      <a:endParaRPr lang="el-GR" sz="16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(-3.879)</a:t>
                      </a:r>
                      <a:endParaRPr lang="el-GR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el-GR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el-GR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759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</a:rPr>
                        <a:t>GROWTH</a:t>
                      </a:r>
                      <a:endParaRPr lang="el-GR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b="1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0.250**</a:t>
                      </a:r>
                      <a:endParaRPr lang="el-GR" sz="16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(-2.017)</a:t>
                      </a:r>
                      <a:endParaRPr lang="el-GR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b="1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0.419**</a:t>
                      </a:r>
                      <a:endParaRPr lang="el-GR" sz="16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(-3.656)</a:t>
                      </a:r>
                      <a:endParaRPr lang="el-GR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el-GR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el-GR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82275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tx1"/>
                          </a:solidFill>
                          <a:effectLst/>
                        </a:rPr>
                        <a:t>FDI  total</a:t>
                      </a:r>
                      <a:endParaRPr lang="el-GR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b="1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chemeClr val="tx1"/>
                          </a:solidFill>
                          <a:effectLst/>
                        </a:rPr>
                        <a:t>0.485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</a:rPr>
                        <a:t>***</a:t>
                      </a:r>
                      <a:endParaRPr lang="el-GR" sz="20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(6.578</a:t>
                      </a:r>
                      <a:r>
                        <a:rPr lang="en-US" sz="1400" b="1" dirty="0" smtClean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l-GR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b="1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</a:rPr>
                        <a:t>1.014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</a:rPr>
                        <a:t>***</a:t>
                      </a:r>
                      <a:endParaRPr lang="el-GR" sz="20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(-3.569)</a:t>
                      </a:r>
                      <a:endParaRPr lang="el-GR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el-GR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el-GR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82275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tx1"/>
                          </a:solidFill>
                          <a:effectLst/>
                        </a:rPr>
                        <a:t>FDI manufacturing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l-GR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el-GR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el-GR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b="1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chemeClr val="tx1"/>
                          </a:solidFill>
                          <a:effectLst/>
                        </a:rPr>
                        <a:t>2.099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</a:rPr>
                        <a:t>**</a:t>
                      </a:r>
                      <a:endParaRPr lang="el-GR" sz="18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(2.282)</a:t>
                      </a:r>
                      <a:endParaRPr lang="el-GR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b="1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chemeClr val="tx1"/>
                          </a:solidFill>
                          <a:effectLst/>
                        </a:rPr>
                        <a:t>0.290</a:t>
                      </a:r>
                      <a:endParaRPr lang="el-GR" sz="18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(0.379</a:t>
                      </a:r>
                      <a:r>
                        <a:rPr lang="en-US" sz="1400" b="1" dirty="0" smtClean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l-GR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</a:tr>
              <a:tr h="82275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tx1"/>
                          </a:solidFill>
                          <a:effectLst/>
                        </a:rPr>
                        <a:t>FDI non-manufacturing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l-GR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el-GR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el-GR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b="1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chemeClr val="tx1"/>
                          </a:solidFill>
                          <a:effectLst/>
                        </a:rPr>
                        <a:t>1.124 **</a:t>
                      </a:r>
                      <a:endParaRPr lang="el-GR" sz="1800" b="1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effectLst/>
                        </a:rPr>
                        <a:t>(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2.490</a:t>
                      </a:r>
                      <a:r>
                        <a:rPr lang="en-US" sz="1400" b="1" dirty="0" smtClean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l-GR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b="1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</a:rPr>
                        <a:t>0.608***</a:t>
                      </a:r>
                      <a:endParaRPr lang="el-GR" sz="18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(-4.769</a:t>
                      </a:r>
                      <a:r>
                        <a:rPr lang="en-US" sz="1400" b="1" dirty="0" smtClean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l-GR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 rot="10800000">
            <a:off x="1085707" y="1916832"/>
            <a:ext cx="506870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0" dirty="0"/>
              <a:t>}</a:t>
            </a:r>
            <a:endParaRPr lang="el-GR" sz="8000" dirty="0"/>
          </a:p>
        </p:txBody>
      </p:sp>
      <p:sp>
        <p:nvSpPr>
          <p:cNvPr id="3" name="Rectangle 2"/>
          <p:cNvSpPr/>
          <p:nvPr/>
        </p:nvSpPr>
        <p:spPr>
          <a:xfrm>
            <a:off x="271854" y="2336648"/>
            <a:ext cx="90120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/>
              <a:t>similar</a:t>
            </a:r>
            <a:endParaRPr lang="el-GR" sz="2000" b="1" dirty="0"/>
          </a:p>
        </p:txBody>
      </p:sp>
      <p:sp>
        <p:nvSpPr>
          <p:cNvPr id="7" name="Rectangle 6"/>
          <p:cNvSpPr/>
          <p:nvPr/>
        </p:nvSpPr>
        <p:spPr>
          <a:xfrm rot="10800000">
            <a:off x="1050808" y="3106089"/>
            <a:ext cx="450764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600" dirty="0">
                <a:solidFill>
                  <a:srgbClr val="C00000"/>
                </a:solidFill>
              </a:rPr>
              <a:t>}</a:t>
            </a:r>
            <a:endParaRPr lang="el-GR" sz="6600" dirty="0">
              <a:solidFill>
                <a:srgbClr val="C0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5344" y="3409547"/>
            <a:ext cx="111607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</a:rPr>
              <a:t>opposite</a:t>
            </a:r>
            <a:endParaRPr lang="el-GR" sz="2000" b="1" dirty="0">
              <a:solidFill>
                <a:srgbClr val="C0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 rot="10800000">
            <a:off x="1123439" y="4849344"/>
            <a:ext cx="450764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600" dirty="0">
                <a:solidFill>
                  <a:srgbClr val="C00000"/>
                </a:solidFill>
              </a:rPr>
              <a:t>}</a:t>
            </a:r>
            <a:endParaRPr lang="el-GR" sz="6600" dirty="0">
              <a:solidFill>
                <a:srgbClr val="C0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60115" y="5203287"/>
            <a:ext cx="111607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</a:rPr>
              <a:t>opposite</a:t>
            </a:r>
            <a:endParaRPr lang="el-GR" sz="2000" b="1" dirty="0">
              <a:solidFill>
                <a:srgbClr val="C0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415617" y="6134656"/>
            <a:ext cx="68767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 </a:t>
            </a:r>
            <a:r>
              <a:rPr lang="en-US" sz="1400" u="sng" dirty="0" smtClean="0"/>
              <a:t>Details in</a:t>
            </a:r>
            <a:r>
              <a:rPr lang="en-US" sz="1400" dirty="0" smtClean="0"/>
              <a:t>:  </a:t>
            </a:r>
            <a:r>
              <a:rPr lang="en-US" sz="1400" dirty="0"/>
              <a:t>Christodoulakis and </a:t>
            </a:r>
            <a:r>
              <a:rPr lang="en-US" sz="1400" dirty="0" err="1"/>
              <a:t>Sarantides</a:t>
            </a:r>
            <a:r>
              <a:rPr lang="en-US" sz="1400" dirty="0"/>
              <a:t> (2016). </a:t>
            </a:r>
            <a:r>
              <a:rPr lang="en-US" sz="1400" b="1" dirty="0"/>
              <a:t>The World </a:t>
            </a:r>
            <a:r>
              <a:rPr lang="en-US" sz="1400" b="1" dirty="0" smtClean="0"/>
              <a:t>Economy</a:t>
            </a:r>
            <a:endParaRPr lang="en-US" sz="1400" dirty="0" smtClean="0"/>
          </a:p>
          <a:p>
            <a:r>
              <a:rPr lang="en-US" sz="1400" dirty="0" smtClean="0"/>
              <a:t>“ External Asymmetries in the Euro Area and </a:t>
            </a:r>
            <a:r>
              <a:rPr lang="en-US" sz="1400" dirty="0"/>
              <a:t>the Role of FDI</a:t>
            </a:r>
            <a:r>
              <a:rPr lang="en-US" sz="1400" dirty="0" smtClean="0"/>
              <a:t>.”</a:t>
            </a:r>
          </a:p>
        </p:txBody>
      </p:sp>
      <p:sp>
        <p:nvSpPr>
          <p:cNvPr id="13" name="Rectangle 12"/>
          <p:cNvSpPr/>
          <p:nvPr/>
        </p:nvSpPr>
        <p:spPr>
          <a:xfrm>
            <a:off x="8141949" y="4214085"/>
            <a:ext cx="87876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err="1">
                <a:solidFill>
                  <a:srgbClr val="C00000"/>
                </a:solidFill>
              </a:rPr>
              <a:t>i</a:t>
            </a:r>
            <a:r>
              <a:rPr lang="en-US" sz="2000" b="1" dirty="0" err="1" smtClean="0">
                <a:solidFill>
                  <a:srgbClr val="C00000"/>
                </a:solidFill>
              </a:rPr>
              <a:t>nsign</a:t>
            </a:r>
            <a:r>
              <a:rPr lang="en-US" sz="2000" b="1" dirty="0" smtClean="0">
                <a:solidFill>
                  <a:srgbClr val="C00000"/>
                </a:solidFill>
              </a:rPr>
              <a:t>.</a:t>
            </a:r>
            <a:endParaRPr lang="el-GR" sz="2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0119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FB7BE-8E9A-4698-9353-F67351024CC4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726722" y="702568"/>
            <a:ext cx="747191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l-G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External imbalances instrumental in the</a:t>
            </a:r>
            <a:r>
              <a:rPr kumimoji="0" lang="en-US" altLang="el-GR" sz="2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2010 bail-out crises</a:t>
            </a: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2025381181"/>
              </p:ext>
            </p:extLst>
          </p:nvPr>
        </p:nvGraphicFramePr>
        <p:xfrm>
          <a:off x="726722" y="1700808"/>
          <a:ext cx="7960078" cy="41764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Rectangle 4"/>
          <p:cNvSpPr/>
          <p:nvPr/>
        </p:nvSpPr>
        <p:spPr>
          <a:xfrm>
            <a:off x="1690372" y="6306125"/>
            <a:ext cx="5544616" cy="338554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C00000"/>
                </a:solidFill>
              </a:rPr>
              <a:t>Note: Ireland was still having a surplus Trade Balance</a:t>
            </a:r>
            <a:endParaRPr lang="el-GR" sz="16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2851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FB7BE-8E9A-4698-9353-F67351024CC4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043608" y="476672"/>
            <a:ext cx="70567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l-GR" b="1" dirty="0">
                <a:latin typeface="Arial" panose="020B0604020202020204" pitchFamily="34" charset="0"/>
              </a:rPr>
              <a:t>Even when fiscal imbalances not critical in some countries </a:t>
            </a:r>
          </a:p>
        </p:txBody>
      </p:sp>
      <p:pic>
        <p:nvPicPr>
          <p:cNvPr id="4" name="Picture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992091"/>
            <a:ext cx="4814307" cy="26090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842429100"/>
              </p:ext>
            </p:extLst>
          </p:nvPr>
        </p:nvGraphicFramePr>
        <p:xfrm>
          <a:off x="3476631" y="3717032"/>
          <a:ext cx="4777795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Rectangle 5"/>
          <p:cNvSpPr/>
          <p:nvPr/>
        </p:nvSpPr>
        <p:spPr>
          <a:xfrm>
            <a:off x="251520" y="2492896"/>
            <a:ext cx="295232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Of the bail-out countries,</a:t>
            </a:r>
          </a:p>
          <a:p>
            <a:r>
              <a:rPr lang="en-US" dirty="0"/>
              <a:t>Only Greece had </a:t>
            </a:r>
            <a:endParaRPr lang="en-US" dirty="0" smtClean="0"/>
          </a:p>
          <a:p>
            <a:r>
              <a:rPr lang="en-US" dirty="0" smtClean="0"/>
              <a:t>an </a:t>
            </a:r>
            <a:r>
              <a:rPr lang="en-US" dirty="0"/>
              <a:t>excessive p</a:t>
            </a:r>
            <a:r>
              <a:rPr lang="en-US" dirty="0" smtClean="0"/>
              <a:t>ublic </a:t>
            </a:r>
            <a:r>
              <a:rPr lang="en-US" dirty="0"/>
              <a:t>debt </a:t>
            </a:r>
            <a:endParaRPr lang="en-US" dirty="0" smtClean="0"/>
          </a:p>
          <a:p>
            <a:r>
              <a:rPr lang="en-US" dirty="0" smtClean="0"/>
              <a:t>and </a:t>
            </a:r>
            <a:r>
              <a:rPr lang="en-US" dirty="0"/>
              <a:t>an excessive </a:t>
            </a:r>
            <a:endParaRPr lang="en-US" dirty="0" smtClean="0"/>
          </a:p>
          <a:p>
            <a:r>
              <a:rPr lang="en-US" dirty="0" smtClean="0"/>
              <a:t>public deficit,</a:t>
            </a:r>
            <a:endParaRPr lang="en-US" dirty="0"/>
          </a:p>
          <a:p>
            <a:r>
              <a:rPr lang="en-US" dirty="0" smtClean="0"/>
              <a:t>in </a:t>
            </a:r>
            <a:r>
              <a:rPr lang="en-US" dirty="0"/>
              <a:t>addition </a:t>
            </a:r>
            <a:endParaRPr lang="en-US" dirty="0" smtClean="0"/>
          </a:p>
          <a:p>
            <a:r>
              <a:rPr lang="en-US" dirty="0" smtClean="0"/>
              <a:t>to a huge </a:t>
            </a:r>
          </a:p>
          <a:p>
            <a:r>
              <a:rPr lang="en-US" dirty="0" smtClean="0"/>
              <a:t>external imbalance</a:t>
            </a:r>
          </a:p>
          <a:p>
            <a:endParaRPr lang="en-US" dirty="0"/>
          </a:p>
          <a:p>
            <a:r>
              <a:rPr lang="en-US" i="1" dirty="0" smtClean="0">
                <a:solidFill>
                  <a:srgbClr val="C00000"/>
                </a:solidFill>
              </a:rPr>
              <a:t>Ireland got a high GG deficit</a:t>
            </a:r>
          </a:p>
          <a:p>
            <a:r>
              <a:rPr lang="en-US" i="1" dirty="0">
                <a:solidFill>
                  <a:srgbClr val="C00000"/>
                </a:solidFill>
              </a:rPr>
              <a:t>a</a:t>
            </a:r>
            <a:r>
              <a:rPr lang="en-US" i="1" dirty="0" smtClean="0">
                <a:solidFill>
                  <a:srgbClr val="C00000"/>
                </a:solidFill>
              </a:rPr>
              <a:t>fter the banking collapse </a:t>
            </a:r>
            <a:endParaRPr lang="el-GR" i="1" dirty="0">
              <a:solidFill>
                <a:srgbClr val="C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610001" y="4903966"/>
            <a:ext cx="537327" cy="36933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dirty="0" smtClean="0"/>
              <a:t>-3%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970864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FB7BE-8E9A-4698-9353-F67351024CC4}" type="slidenum">
              <a:rPr lang="en-US" smtClean="0"/>
              <a:pPr/>
              <a:t>15</a:t>
            </a:fld>
            <a:endParaRPr lang="en-US"/>
          </a:p>
        </p:txBody>
      </p:sp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99791950"/>
              </p:ext>
            </p:extLst>
          </p:nvPr>
        </p:nvGraphicFramePr>
        <p:xfrm>
          <a:off x="1043608" y="1610284"/>
          <a:ext cx="7128792" cy="38884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4775222"/>
              </p:ext>
            </p:extLst>
          </p:nvPr>
        </p:nvGraphicFramePr>
        <p:xfrm>
          <a:off x="683568" y="213618"/>
          <a:ext cx="8229601" cy="80095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229601"/>
              </a:tblGrid>
              <a:tr h="544306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 smtClean="0">
                          <a:effectLst/>
                        </a:rPr>
                        <a:t>World Bank Governance Indicators: Regulatory </a:t>
                      </a:r>
                      <a:r>
                        <a:rPr lang="en-US" sz="2000" b="1" u="none" strike="noStrike" dirty="0">
                          <a:effectLst/>
                        </a:rPr>
                        <a:t>Quality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Reflects perceptions of the ability of the government to formulate and implement </a:t>
                      </a:r>
                      <a:endParaRPr lang="en-US" sz="1600" b="1" u="none" strike="noStrike" dirty="0" smtClean="0">
                        <a:effectLst/>
                      </a:endParaRPr>
                    </a:p>
                    <a:p>
                      <a:pPr algn="ctr" fontAlgn="b"/>
                      <a:r>
                        <a:rPr lang="en-US" sz="1600" b="1" u="none" strike="noStrike" dirty="0" smtClean="0">
                          <a:effectLst/>
                        </a:rPr>
                        <a:t>sound </a:t>
                      </a:r>
                      <a:r>
                        <a:rPr lang="en-US" sz="1600" b="1" u="none" strike="noStrike" dirty="0">
                          <a:effectLst/>
                        </a:rPr>
                        <a:t>policies and regulations that permit and promote private sector development.</a:t>
                      </a:r>
                      <a:endParaRPr lang="en-US" sz="16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78" marR="8478" marT="8478" marB="0" anchor="b">
                    <a:noFill/>
                  </a:tcPr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5940152" y="2117078"/>
            <a:ext cx="2232248" cy="28083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195736" y="1812959"/>
            <a:ext cx="72008" cy="308056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808820" y="1425618"/>
            <a:ext cx="845840" cy="36933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b="1" dirty="0" smtClean="0"/>
              <a:t>EMU</a:t>
            </a:r>
            <a:endParaRPr lang="en-US" b="1" dirty="0"/>
          </a:p>
        </p:txBody>
      </p:sp>
      <p:sp>
        <p:nvSpPr>
          <p:cNvPr id="8" name="Rectangle 7"/>
          <p:cNvSpPr/>
          <p:nvPr/>
        </p:nvSpPr>
        <p:spPr>
          <a:xfrm>
            <a:off x="1655676" y="5783024"/>
            <a:ext cx="59046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After EMU, the SOUTH improved market regulation, </a:t>
            </a:r>
          </a:p>
          <a:p>
            <a:r>
              <a:rPr lang="en-US" b="1" dirty="0" smtClean="0">
                <a:solidFill>
                  <a:srgbClr val="C00000"/>
                </a:solidFill>
              </a:rPr>
              <a:t>but the gap remained substantial</a:t>
            </a:r>
            <a:endParaRPr lang="en-US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8656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0489067"/>
              </p:ext>
            </p:extLst>
          </p:nvPr>
        </p:nvGraphicFramePr>
        <p:xfrm>
          <a:off x="1403648" y="1196752"/>
          <a:ext cx="6448425" cy="46508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Rectangle 3"/>
          <p:cNvSpPr/>
          <p:nvPr/>
        </p:nvSpPr>
        <p:spPr>
          <a:xfrm>
            <a:off x="6000760" y="714356"/>
            <a:ext cx="845840" cy="646331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b="1" dirty="0"/>
              <a:t>Global</a:t>
            </a:r>
          </a:p>
          <a:p>
            <a:pPr algn="ctr"/>
            <a:r>
              <a:rPr lang="en-US" b="1" dirty="0"/>
              <a:t>Crisis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FB7BE-8E9A-4698-9353-F67351024CC4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786183" y="1142984"/>
            <a:ext cx="142876" cy="400052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357554" y="1142984"/>
            <a:ext cx="845840" cy="36933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b="1" dirty="0" smtClean="0"/>
              <a:t>EMU</a:t>
            </a:r>
            <a:endParaRPr lang="en-US" b="1" dirty="0"/>
          </a:p>
        </p:txBody>
      </p:sp>
      <p:sp>
        <p:nvSpPr>
          <p:cNvPr id="8" name="Rectangle 7"/>
          <p:cNvSpPr/>
          <p:nvPr/>
        </p:nvSpPr>
        <p:spPr>
          <a:xfrm>
            <a:off x="1547664" y="90640"/>
            <a:ext cx="65962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POST-CRISIS, THE GAP IN TRADE BALANCES NARROWED …</a:t>
            </a:r>
            <a:endParaRPr lang="en-US" b="1" dirty="0"/>
          </a:p>
        </p:txBody>
      </p:sp>
      <p:sp>
        <p:nvSpPr>
          <p:cNvPr id="9" name="Rectangle 8"/>
          <p:cNvSpPr/>
          <p:nvPr/>
        </p:nvSpPr>
        <p:spPr>
          <a:xfrm>
            <a:off x="1571604" y="6143644"/>
            <a:ext cx="664373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en-GB" sz="1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Net Exports as % GDP (XY). Simple averages, no weights. </a:t>
            </a:r>
          </a:p>
          <a:p>
            <a:pPr eaLnBrk="0" hangingPunct="0"/>
            <a:r>
              <a:rPr lang="en-GB" sz="1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Source:  AMECO,  Eurostat.</a:t>
            </a:r>
            <a:endParaRPr lang="en-GB" sz="1400" dirty="0"/>
          </a:p>
        </p:txBody>
      </p:sp>
      <p:sp>
        <p:nvSpPr>
          <p:cNvPr id="2" name="Rectangle 1"/>
          <p:cNvSpPr/>
          <p:nvPr/>
        </p:nvSpPr>
        <p:spPr>
          <a:xfrm>
            <a:off x="7852073" y="2564904"/>
            <a:ext cx="12282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GAP=10 </a:t>
            </a:r>
            <a:r>
              <a:rPr lang="en-US" dirty="0"/>
              <a:t>pp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7740352" y="1628800"/>
            <a:ext cx="0" cy="2016224"/>
          </a:xfrm>
          <a:prstGeom prst="straightConnector1">
            <a:avLst/>
          </a:prstGeom>
          <a:ln w="41275">
            <a:solidFill>
              <a:schemeClr val="tx1"/>
            </a:solidFill>
            <a:prstDash val="sys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2785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Chart bld="series"/>
        </p:bldSub>
      </p:bldGraphic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FB7BE-8E9A-4698-9353-F67351024CC4}" type="slidenum">
              <a:rPr lang="en-US" smtClean="0"/>
              <a:pPr/>
              <a:t>17</a:t>
            </a:fld>
            <a:endParaRPr lang="en-US"/>
          </a:p>
        </p:txBody>
      </p:sp>
      <p:graphicFrame>
        <p:nvGraphicFramePr>
          <p:cNvPr id="3" name="Chart 2"/>
          <p:cNvGraphicFramePr/>
          <p:nvPr>
            <p:extLst/>
          </p:nvPr>
        </p:nvGraphicFramePr>
        <p:xfrm>
          <a:off x="693912" y="1489339"/>
          <a:ext cx="7848872" cy="42437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Rectangle 3"/>
          <p:cNvSpPr/>
          <p:nvPr/>
        </p:nvSpPr>
        <p:spPr>
          <a:xfrm>
            <a:off x="549896" y="6063962"/>
            <a:ext cx="81369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Source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Ameco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Eurostat. Real unit </a:t>
            </a: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labour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costs: total economy (QLCD). </a:t>
            </a:r>
            <a:endParaRPr lang="el-GR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Index rebased at year 2000, value =100.</a:t>
            </a:r>
            <a:endParaRPr lang="el-G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001422" y="1844824"/>
            <a:ext cx="144016" cy="335971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578502" y="1304393"/>
            <a:ext cx="845840" cy="646331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b="1" dirty="0"/>
              <a:t>Global</a:t>
            </a:r>
          </a:p>
          <a:p>
            <a:pPr algn="ctr"/>
            <a:r>
              <a:rPr lang="en-US" b="1" dirty="0"/>
              <a:t>Crisis</a:t>
            </a:r>
          </a:p>
        </p:txBody>
      </p:sp>
      <p:sp>
        <p:nvSpPr>
          <p:cNvPr id="7" name="Rectangle 6"/>
          <p:cNvSpPr/>
          <p:nvPr/>
        </p:nvSpPr>
        <p:spPr>
          <a:xfrm>
            <a:off x="693912" y="283215"/>
            <a:ext cx="776109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Competitiveness indicators based on unit labour cost</a:t>
            </a:r>
            <a:r>
              <a:rPr lang="en-US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: 2000=100</a:t>
            </a:r>
            <a:endParaRPr lang="en-US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After 2009, most improved or stopped worsening </a:t>
            </a:r>
            <a:endParaRPr lang="el-GR" dirty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6101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FB7BE-8E9A-4698-9353-F67351024CC4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485799" y="433092"/>
            <a:ext cx="792088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The narrowing of the external </a:t>
            </a:r>
            <a:r>
              <a:rPr lang="en-US" sz="2400" b="1" dirty="0" smtClean="0"/>
              <a:t>gap should </a:t>
            </a:r>
            <a:r>
              <a:rPr lang="en-US" sz="2400" b="1" dirty="0"/>
              <a:t>not be </a:t>
            </a:r>
            <a:r>
              <a:rPr lang="en-US" sz="2400" b="1" dirty="0" smtClean="0"/>
              <a:t>misleading</a:t>
            </a:r>
          </a:p>
          <a:p>
            <a:endParaRPr lang="en-US" dirty="0"/>
          </a:p>
          <a:p>
            <a:r>
              <a:rPr lang="en-US" sz="2000" dirty="0" smtClean="0"/>
              <a:t>There is some improvement in competitiveness</a:t>
            </a:r>
          </a:p>
          <a:p>
            <a:endParaRPr lang="en-US" sz="2000" dirty="0"/>
          </a:p>
          <a:p>
            <a:r>
              <a:rPr lang="en-US" sz="2000" dirty="0" smtClean="0"/>
              <a:t>But most of the correction in the SOUTH is due to the austerity programs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507" y="3859611"/>
            <a:ext cx="8721001" cy="158561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12371" y="3245312"/>
            <a:ext cx="82192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Thierry et al. (2014). “Adjustment in Euro Area Deficit Countries”. </a:t>
            </a:r>
            <a:r>
              <a:rPr lang="en-US" b="1" dirty="0"/>
              <a:t>IMF SDN 14/7.</a:t>
            </a:r>
          </a:p>
        </p:txBody>
      </p:sp>
      <p:sp>
        <p:nvSpPr>
          <p:cNvPr id="6" name="Rectangle 5"/>
          <p:cNvSpPr/>
          <p:nvPr/>
        </p:nvSpPr>
        <p:spPr>
          <a:xfrm>
            <a:off x="393203" y="2996952"/>
            <a:ext cx="8352928" cy="270462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8" name="Straight Connector 7"/>
          <p:cNvCxnSpPr/>
          <p:nvPr/>
        </p:nvCxnSpPr>
        <p:spPr>
          <a:xfrm>
            <a:off x="683568" y="5445224"/>
            <a:ext cx="6696744" cy="0"/>
          </a:xfrm>
          <a:prstGeom prst="line">
            <a:avLst/>
          </a:prstGeom>
          <a:ln w="28575">
            <a:solidFill>
              <a:srgbClr val="C0000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FB7BE-8E9A-4698-9353-F67351024CC4}" type="slidenum">
              <a:rPr lang="en-US" smtClean="0"/>
              <a:pPr/>
              <a:t>19</a:t>
            </a:fld>
            <a:endParaRPr lang="en-US"/>
          </a:p>
        </p:txBody>
      </p:sp>
      <p:graphicFrame>
        <p:nvGraphicFramePr>
          <p:cNvPr id="3" name="Chart 2"/>
          <p:cNvGraphicFramePr/>
          <p:nvPr>
            <p:extLst/>
          </p:nvPr>
        </p:nvGraphicFramePr>
        <p:xfrm>
          <a:off x="3491880" y="357165"/>
          <a:ext cx="4572000" cy="25717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Chart 3"/>
          <p:cNvGraphicFramePr/>
          <p:nvPr>
            <p:extLst/>
          </p:nvPr>
        </p:nvGraphicFramePr>
        <p:xfrm>
          <a:off x="3521901" y="3501008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Rectangle 4"/>
          <p:cNvSpPr/>
          <p:nvPr/>
        </p:nvSpPr>
        <p:spPr>
          <a:xfrm>
            <a:off x="107504" y="1042885"/>
            <a:ext cx="264604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The improvement in External Balances is correlated </a:t>
            </a:r>
            <a:r>
              <a:rPr lang="en-US" dirty="0" smtClean="0"/>
              <a:t>(negatively) </a:t>
            </a:r>
          </a:p>
          <a:p>
            <a:r>
              <a:rPr lang="en-US" dirty="0" smtClean="0"/>
              <a:t>with </a:t>
            </a:r>
            <a:r>
              <a:rPr lang="en-US" dirty="0"/>
              <a:t>more competitiveness …</a:t>
            </a:r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251520" y="4653136"/>
            <a:ext cx="264604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… but is also equally </a:t>
            </a:r>
          </a:p>
          <a:p>
            <a:r>
              <a:rPr lang="en-US" dirty="0" smtClean="0"/>
              <a:t>correlated (positively)</a:t>
            </a:r>
          </a:p>
          <a:p>
            <a:r>
              <a:rPr lang="en-US" dirty="0"/>
              <a:t>w</a:t>
            </a:r>
            <a:r>
              <a:rPr lang="en-US" dirty="0" smtClean="0"/>
              <a:t>ith higher GG surpluses</a:t>
            </a:r>
          </a:p>
          <a:p>
            <a:r>
              <a:rPr lang="en-US" dirty="0"/>
              <a:t>r</a:t>
            </a:r>
            <a:r>
              <a:rPr lang="en-US" dirty="0" smtClean="0"/>
              <a:t>equested by the austerity programs </a:t>
            </a:r>
            <a:endParaRPr lang="el-GR" dirty="0"/>
          </a:p>
        </p:txBody>
      </p:sp>
      <p:sp>
        <p:nvSpPr>
          <p:cNvPr id="7" name="Rectangle 6"/>
          <p:cNvSpPr/>
          <p:nvPr/>
        </p:nvSpPr>
        <p:spPr>
          <a:xfrm rot="16200000">
            <a:off x="2420386" y="1458383"/>
            <a:ext cx="18820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External Balances </a:t>
            </a:r>
            <a:endParaRPr lang="el-GR" dirty="0"/>
          </a:p>
        </p:txBody>
      </p:sp>
      <p:sp>
        <p:nvSpPr>
          <p:cNvPr id="8" name="Rectangle 7"/>
          <p:cNvSpPr/>
          <p:nvPr/>
        </p:nvSpPr>
        <p:spPr>
          <a:xfrm rot="16200000">
            <a:off x="7339438" y="4687942"/>
            <a:ext cx="18820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External Balances 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899066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Graphic spid="4" grpId="0">
        <p:bldAsOne/>
      </p:bldGraphic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FB7BE-8E9A-4698-9353-F67351024CC4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164526" y="1340768"/>
            <a:ext cx="6480720" cy="126188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dirty="0" smtClean="0"/>
              <a:t>Leon Tolstoy: Anna Karenina, Ch.1.</a:t>
            </a:r>
          </a:p>
          <a:p>
            <a:endParaRPr lang="en-US" dirty="0"/>
          </a:p>
          <a:p>
            <a:r>
              <a:rPr lang="en-US" sz="2000" i="1" dirty="0" smtClean="0"/>
              <a:t>“Happy </a:t>
            </a:r>
            <a:r>
              <a:rPr lang="en-US" sz="2000" i="1" dirty="0"/>
              <a:t>families are all alike; </a:t>
            </a:r>
            <a:endParaRPr lang="en-US" sz="2000" i="1" dirty="0" smtClean="0"/>
          </a:p>
          <a:p>
            <a:r>
              <a:rPr lang="en-US" sz="2000" i="1" dirty="0" smtClean="0"/>
              <a:t>every </a:t>
            </a:r>
            <a:r>
              <a:rPr lang="en-US" sz="2000" i="1" dirty="0"/>
              <a:t>unhappy family is unhappy in its own way</a:t>
            </a:r>
            <a:r>
              <a:rPr lang="en-US" sz="2000" i="1" dirty="0" smtClean="0"/>
              <a:t>.”</a:t>
            </a:r>
            <a:endParaRPr lang="el-GR" sz="2000" i="1" dirty="0"/>
          </a:p>
        </p:txBody>
      </p:sp>
      <p:sp>
        <p:nvSpPr>
          <p:cNvPr id="4" name="Rectangle 3"/>
          <p:cNvSpPr/>
          <p:nvPr/>
        </p:nvSpPr>
        <p:spPr>
          <a:xfrm>
            <a:off x="1164526" y="3717032"/>
            <a:ext cx="6480720" cy="2031325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en-US" dirty="0" smtClean="0"/>
              <a:t>Regarding the Euro Area:</a:t>
            </a:r>
          </a:p>
          <a:p>
            <a:endParaRPr lang="en-US" dirty="0">
              <a:solidFill>
                <a:srgbClr val="C00000"/>
              </a:solidFill>
            </a:endParaRPr>
          </a:p>
          <a:p>
            <a:r>
              <a:rPr lang="en-US" dirty="0" smtClean="0">
                <a:solidFill>
                  <a:srgbClr val="C00000"/>
                </a:solidFill>
              </a:rPr>
              <a:t>Before the 2008 crisis: Happy </a:t>
            </a:r>
            <a:r>
              <a:rPr lang="en-US" dirty="0">
                <a:solidFill>
                  <a:srgbClr val="C00000"/>
                </a:solidFill>
              </a:rPr>
              <a:t>families </a:t>
            </a:r>
            <a:r>
              <a:rPr lang="en-US" dirty="0" smtClean="0">
                <a:solidFill>
                  <a:srgbClr val="C00000"/>
                </a:solidFill>
              </a:rPr>
              <a:t>were </a:t>
            </a:r>
            <a:r>
              <a:rPr lang="en-US" b="1" dirty="0" smtClean="0">
                <a:solidFill>
                  <a:srgbClr val="C00000"/>
                </a:solidFill>
              </a:rPr>
              <a:t>NOT</a:t>
            </a:r>
            <a:r>
              <a:rPr lang="en-US" dirty="0" smtClean="0">
                <a:solidFill>
                  <a:srgbClr val="C00000"/>
                </a:solidFill>
              </a:rPr>
              <a:t> all </a:t>
            </a:r>
            <a:r>
              <a:rPr lang="en-US" dirty="0">
                <a:solidFill>
                  <a:srgbClr val="C00000"/>
                </a:solidFill>
              </a:rPr>
              <a:t>alike; </a:t>
            </a:r>
            <a:endParaRPr lang="en-US" dirty="0" smtClean="0">
              <a:solidFill>
                <a:srgbClr val="C00000"/>
              </a:solidFill>
            </a:endParaRPr>
          </a:p>
          <a:p>
            <a:endParaRPr lang="en-US" dirty="0" smtClean="0">
              <a:solidFill>
                <a:srgbClr val="C00000"/>
              </a:solidFill>
            </a:endParaRPr>
          </a:p>
          <a:p>
            <a:r>
              <a:rPr lang="en-US" dirty="0" smtClean="0">
                <a:solidFill>
                  <a:srgbClr val="C00000"/>
                </a:solidFill>
              </a:rPr>
              <a:t>After the 2008 crisis:    Unhappy families are all very much alike.”</a:t>
            </a:r>
          </a:p>
          <a:p>
            <a:endParaRPr lang="en-US" dirty="0">
              <a:solidFill>
                <a:srgbClr val="C00000"/>
              </a:solidFill>
            </a:endParaRPr>
          </a:p>
          <a:p>
            <a:r>
              <a:rPr lang="en-US" b="1" dirty="0" smtClean="0">
                <a:solidFill>
                  <a:srgbClr val="2512AE"/>
                </a:solidFill>
              </a:rPr>
              <a:t>Clue: Look at external imbalances before and after the 2008 </a:t>
            </a:r>
            <a:r>
              <a:rPr lang="en-US" b="1" dirty="0">
                <a:solidFill>
                  <a:srgbClr val="2512AE"/>
                </a:solidFill>
              </a:rPr>
              <a:t>c</a:t>
            </a:r>
            <a:r>
              <a:rPr lang="en-US" b="1" dirty="0" smtClean="0">
                <a:solidFill>
                  <a:srgbClr val="2512AE"/>
                </a:solidFill>
              </a:rPr>
              <a:t>risis</a:t>
            </a:r>
            <a:endParaRPr lang="el-GR" b="1" dirty="0">
              <a:solidFill>
                <a:srgbClr val="2512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07137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FB7BE-8E9A-4698-9353-F67351024CC4}" type="slidenum">
              <a:rPr lang="en-US" smtClean="0"/>
              <a:pPr/>
              <a:t>20</a:t>
            </a:fld>
            <a:endParaRPr lang="en-US"/>
          </a:p>
        </p:txBody>
      </p:sp>
      <p:graphicFrame>
        <p:nvGraphicFramePr>
          <p:cNvPr id="3" name="Chart 2"/>
          <p:cNvGraphicFramePr>
            <a:graphicFrameLocks/>
          </p:cNvGraphicFramePr>
          <p:nvPr>
            <p:extLst/>
          </p:nvPr>
        </p:nvGraphicFramePr>
        <p:xfrm>
          <a:off x="1331640" y="1766996"/>
          <a:ext cx="6408712" cy="40358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Rectangle 5"/>
          <p:cNvSpPr/>
          <p:nvPr/>
        </p:nvSpPr>
        <p:spPr>
          <a:xfrm>
            <a:off x="2051720" y="6108701"/>
            <a:ext cx="36004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Source: </a:t>
            </a:r>
            <a:r>
              <a:rPr lang="en-US" sz="1400" dirty="0" smtClean="0"/>
              <a:t>Bank </a:t>
            </a:r>
            <a:r>
              <a:rPr lang="en-US" sz="1400" dirty="0"/>
              <a:t>of Greece Conjectural Indicators</a:t>
            </a:r>
            <a:endParaRPr lang="el-GR" sz="1400" dirty="0"/>
          </a:p>
        </p:txBody>
      </p:sp>
      <p:sp>
        <p:nvSpPr>
          <p:cNvPr id="7" name="Rectangle 6"/>
          <p:cNvSpPr/>
          <p:nvPr/>
        </p:nvSpPr>
        <p:spPr>
          <a:xfrm>
            <a:off x="1342188" y="620453"/>
            <a:ext cx="70927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In Greece, </a:t>
            </a:r>
          </a:p>
          <a:p>
            <a:r>
              <a:rPr lang="en-US" sz="2400" b="1" dirty="0" smtClean="0"/>
              <a:t>improvement </a:t>
            </a:r>
            <a:r>
              <a:rPr lang="en-US" sz="2400" b="1" dirty="0"/>
              <a:t>in Trade Balance </a:t>
            </a:r>
            <a:r>
              <a:rPr lang="en-US" sz="2400" b="1" dirty="0" smtClean="0"/>
              <a:t>was impressive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147356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FB7BE-8E9A-4698-9353-F67351024CC4}" type="slidenum">
              <a:rPr lang="en-US" smtClean="0"/>
              <a:pPr/>
              <a:t>21</a:t>
            </a:fld>
            <a:endParaRPr lang="en-US"/>
          </a:p>
        </p:txBody>
      </p:sp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24540998"/>
              </p:ext>
            </p:extLst>
          </p:nvPr>
        </p:nvGraphicFramePr>
        <p:xfrm>
          <a:off x="730221" y="1412776"/>
          <a:ext cx="6855499" cy="38985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Rectangle 3"/>
          <p:cNvSpPr/>
          <p:nvPr/>
        </p:nvSpPr>
        <p:spPr>
          <a:xfrm>
            <a:off x="1907704" y="460436"/>
            <a:ext cx="51718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In Greece, the huge reduction of ULC</a:t>
            </a:r>
          </a:p>
          <a:p>
            <a:r>
              <a:rPr lang="en-US" dirty="0" smtClean="0"/>
              <a:t>had </a:t>
            </a:r>
            <a:r>
              <a:rPr lang="en-US" dirty="0"/>
              <a:t>an almost negligible effect on Non-Oil Exports</a:t>
            </a:r>
            <a:endParaRPr lang="el-GR" dirty="0"/>
          </a:p>
        </p:txBody>
      </p:sp>
      <p:sp>
        <p:nvSpPr>
          <p:cNvPr id="5" name="Rectangle 4"/>
          <p:cNvSpPr/>
          <p:nvPr/>
        </p:nvSpPr>
        <p:spPr>
          <a:xfrm>
            <a:off x="1547664" y="6503213"/>
            <a:ext cx="598302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Source: ULC data from ECB. Exports from Bank of Greece Conjectural Indicators</a:t>
            </a:r>
            <a:endParaRPr lang="el-GR" sz="1400" dirty="0"/>
          </a:p>
        </p:txBody>
      </p:sp>
      <p:sp>
        <p:nvSpPr>
          <p:cNvPr id="6" name="Rectangle 5"/>
          <p:cNvSpPr/>
          <p:nvPr/>
        </p:nvSpPr>
        <p:spPr>
          <a:xfrm>
            <a:off x="899593" y="5388323"/>
            <a:ext cx="741682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Improvement </a:t>
            </a:r>
            <a:r>
              <a:rPr lang="en-US" dirty="0"/>
              <a:t>in Trade Balance </a:t>
            </a:r>
            <a:r>
              <a:rPr lang="en-US" dirty="0" smtClean="0"/>
              <a:t>was mostly </a:t>
            </a:r>
            <a:r>
              <a:rPr lang="en-US" dirty="0"/>
              <a:t>the result of </a:t>
            </a:r>
            <a:r>
              <a:rPr lang="en-US" dirty="0" smtClean="0"/>
              <a:t>slumping demand</a:t>
            </a:r>
          </a:p>
          <a:p>
            <a:r>
              <a:rPr lang="en-US" dirty="0" smtClean="0"/>
              <a:t>Thus, external </a:t>
            </a:r>
            <a:r>
              <a:rPr lang="en-US" dirty="0"/>
              <a:t>imbalances </a:t>
            </a:r>
            <a:r>
              <a:rPr lang="en-US" b="1" i="1" dirty="0" smtClean="0">
                <a:solidFill>
                  <a:srgbClr val="C00000"/>
                </a:solidFill>
              </a:rPr>
              <a:t>are likely to re-emerge</a:t>
            </a:r>
            <a:endParaRPr lang="en-US" b="1" i="1" dirty="0">
              <a:solidFill>
                <a:srgbClr val="C00000"/>
              </a:solidFill>
            </a:endParaRPr>
          </a:p>
          <a:p>
            <a:r>
              <a:rPr lang="en-US" dirty="0"/>
              <a:t>as soon as aggregate demand recovers </a:t>
            </a:r>
            <a:r>
              <a:rPr lang="en-US" dirty="0" smtClean="0"/>
              <a:t>….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414985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FB7BE-8E9A-4698-9353-F67351024CC4}" type="slidenum">
              <a:rPr lang="en-US" smtClean="0"/>
              <a:pPr/>
              <a:t>22</a:t>
            </a:fld>
            <a:endParaRPr lang="en-US"/>
          </a:p>
        </p:txBody>
      </p:sp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40944677"/>
              </p:ext>
            </p:extLst>
          </p:nvPr>
        </p:nvGraphicFramePr>
        <p:xfrm>
          <a:off x="1059075" y="1939671"/>
          <a:ext cx="7128792" cy="38884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460011"/>
              </p:ext>
            </p:extLst>
          </p:nvPr>
        </p:nvGraphicFramePr>
        <p:xfrm>
          <a:off x="611560" y="5751159"/>
          <a:ext cx="8229601" cy="54430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229601"/>
              </a:tblGrid>
              <a:tr h="544306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u="none" strike="noStrike" dirty="0" smtClean="0">
                          <a:effectLst/>
                        </a:rPr>
                        <a:t>World Bank Governance Indicators: Regulatory Quality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78" marR="8478" marT="8478" marB="0" anchor="b">
                    <a:noFill/>
                  </a:tcPr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2195736" y="2136091"/>
            <a:ext cx="72008" cy="308056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844824" y="1780573"/>
            <a:ext cx="845840" cy="36933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b="1" dirty="0" smtClean="0"/>
              <a:t>EMU</a:t>
            </a:r>
            <a:endParaRPr lang="en-US" b="1" dirty="0"/>
          </a:p>
        </p:txBody>
      </p:sp>
      <p:sp>
        <p:nvSpPr>
          <p:cNvPr id="8" name="Rectangle 7"/>
          <p:cNvSpPr/>
          <p:nvPr/>
        </p:nvSpPr>
        <p:spPr>
          <a:xfrm>
            <a:off x="2239144" y="285419"/>
            <a:ext cx="5408258" cy="923330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But post-crisis, market quality gap widened …</a:t>
            </a:r>
          </a:p>
          <a:p>
            <a:r>
              <a:rPr lang="en-US" b="1" dirty="0">
                <a:solidFill>
                  <a:srgbClr val="C00000"/>
                </a:solidFill>
              </a:rPr>
              <a:t>Marginally improved in the NORTH</a:t>
            </a:r>
          </a:p>
          <a:p>
            <a:r>
              <a:rPr lang="en-US" b="1" dirty="0" smtClean="0">
                <a:solidFill>
                  <a:srgbClr val="C00000"/>
                </a:solidFill>
              </a:rPr>
              <a:t>Seriously  deteriorated in the SOUTH. 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801325" y="2030243"/>
            <a:ext cx="114291" cy="320041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1100">
              <a:solidFill>
                <a:schemeClr val="bg2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435551" y="1676111"/>
            <a:ext cx="845840" cy="52322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1400" b="1" dirty="0"/>
              <a:t>Global</a:t>
            </a:r>
          </a:p>
          <a:p>
            <a:pPr algn="ctr"/>
            <a:r>
              <a:rPr lang="en-US" sz="1400" b="1" dirty="0"/>
              <a:t>Crisis</a:t>
            </a:r>
          </a:p>
        </p:txBody>
      </p:sp>
    </p:spTree>
    <p:extLst>
      <p:ext uri="{BB962C8B-B14F-4D97-AF65-F5344CB8AC3E}">
        <p14:creationId xmlns:p14="http://schemas.microsoft.com/office/powerpoint/2010/main" val="1490382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FB7BE-8E9A-4698-9353-F67351024CC4}" type="slidenum">
              <a:rPr lang="en-US" smtClean="0"/>
              <a:pPr/>
              <a:t>23</a:t>
            </a:fld>
            <a:endParaRPr lang="en-US"/>
          </a:p>
        </p:txBody>
      </p:sp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12861897"/>
              </p:ext>
            </p:extLst>
          </p:nvPr>
        </p:nvGraphicFramePr>
        <p:xfrm>
          <a:off x="611560" y="764704"/>
          <a:ext cx="7776864" cy="4464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Rectangle 3"/>
          <p:cNvSpPr/>
          <p:nvPr/>
        </p:nvSpPr>
        <p:spPr>
          <a:xfrm>
            <a:off x="1403648" y="5589240"/>
            <a:ext cx="65167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2512AE"/>
                </a:solidFill>
              </a:rPr>
              <a:t>Slightly improved in Finland, Germany and France.</a:t>
            </a:r>
          </a:p>
          <a:p>
            <a:r>
              <a:rPr lang="en-US" b="1" dirty="0" smtClean="0">
                <a:solidFill>
                  <a:srgbClr val="C00000"/>
                </a:solidFill>
              </a:rPr>
              <a:t>Post-crisis deterioration in Portugal, </a:t>
            </a:r>
            <a:r>
              <a:rPr lang="en-US" b="1" u="sng" dirty="0"/>
              <a:t>Greece, </a:t>
            </a:r>
            <a:r>
              <a:rPr lang="en-US" b="1" dirty="0" smtClean="0">
                <a:solidFill>
                  <a:srgbClr val="C00000"/>
                </a:solidFill>
              </a:rPr>
              <a:t>Spain, Italy.</a:t>
            </a:r>
          </a:p>
        </p:txBody>
      </p:sp>
    </p:spTree>
    <p:extLst>
      <p:ext uri="{BB962C8B-B14F-4D97-AF65-F5344CB8AC3E}">
        <p14:creationId xmlns:p14="http://schemas.microsoft.com/office/powerpoint/2010/main" val="3031149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FB7BE-8E9A-4698-9353-F67351024CC4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819413" y="964866"/>
            <a:ext cx="7335598" cy="1323439"/>
          </a:xfrm>
          <a:prstGeom prst="rect">
            <a:avLst/>
          </a:prstGeom>
          <a:ln w="28575">
            <a:solidFill>
              <a:srgbClr val="2512AE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000" dirty="0"/>
              <a:t>IMF: </a:t>
            </a:r>
            <a:r>
              <a:rPr lang="en-US" sz="2000" dirty="0" smtClean="0"/>
              <a:t>EURO AREA POLICIES, Article IV Consultation (2014, p 70)</a:t>
            </a:r>
          </a:p>
          <a:p>
            <a:pPr algn="ctr"/>
            <a:endParaRPr lang="en-US" sz="2000" dirty="0"/>
          </a:p>
          <a:p>
            <a:pPr algn="ctr"/>
            <a:r>
              <a:rPr lang="en-US" sz="2000" dirty="0" smtClean="0"/>
              <a:t>“The recent improvements in the current accounts of debtor economies mostly reflect </a:t>
            </a:r>
            <a:r>
              <a:rPr lang="en-US" sz="2000" b="1" dirty="0" smtClean="0">
                <a:solidFill>
                  <a:srgbClr val="C00000"/>
                </a:solidFill>
              </a:rPr>
              <a:t>a large fall in investment</a:t>
            </a:r>
            <a:r>
              <a:rPr lang="en-US" sz="2000" dirty="0" smtClean="0"/>
              <a:t> across sectors”</a:t>
            </a:r>
            <a:endParaRPr lang="el-GR" sz="2000" dirty="0"/>
          </a:p>
        </p:txBody>
      </p:sp>
      <p:sp>
        <p:nvSpPr>
          <p:cNvPr id="4" name="Rectangle 3"/>
          <p:cNvSpPr/>
          <p:nvPr/>
        </p:nvSpPr>
        <p:spPr>
          <a:xfrm>
            <a:off x="3203848" y="480776"/>
            <a:ext cx="25667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/>
              <a:t>The grim diagnosis</a:t>
            </a:r>
            <a:endParaRPr lang="el-GR" sz="2400" b="1" dirty="0"/>
          </a:p>
        </p:txBody>
      </p:sp>
      <p:sp>
        <p:nvSpPr>
          <p:cNvPr id="5" name="Rectangle 4"/>
          <p:cNvSpPr/>
          <p:nvPr/>
        </p:nvSpPr>
        <p:spPr>
          <a:xfrm>
            <a:off x="971600" y="2545273"/>
            <a:ext cx="756084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In </a:t>
            </a:r>
            <a:r>
              <a:rPr lang="en-US" sz="2000" dirty="0" smtClean="0"/>
              <a:t>fact, across all countries there </a:t>
            </a:r>
            <a:r>
              <a:rPr lang="en-US" sz="2000" dirty="0"/>
              <a:t>is a symmetric effect </a:t>
            </a:r>
            <a:endParaRPr lang="en-US" sz="2000" dirty="0" smtClean="0"/>
          </a:p>
          <a:p>
            <a:r>
              <a:rPr lang="en-US" sz="2000" dirty="0" smtClean="0"/>
              <a:t>of </a:t>
            </a:r>
            <a:r>
              <a:rPr lang="en-US" sz="2000" dirty="0"/>
              <a:t>higher unemployment </a:t>
            </a:r>
            <a:r>
              <a:rPr lang="en-US" sz="2000" dirty="0" smtClean="0"/>
              <a:t>and </a:t>
            </a:r>
            <a:r>
              <a:rPr lang="en-US" sz="2000" dirty="0"/>
              <a:t>lower investment </a:t>
            </a:r>
            <a:r>
              <a:rPr lang="en-US" sz="2000" dirty="0" smtClean="0"/>
              <a:t>activity</a:t>
            </a:r>
          </a:p>
          <a:p>
            <a:endParaRPr lang="en-US" sz="2000" dirty="0"/>
          </a:p>
          <a:p>
            <a:r>
              <a:rPr lang="en-US" sz="2000" b="1" dirty="0" smtClean="0"/>
              <a:t>Definitions:</a:t>
            </a:r>
          </a:p>
          <a:p>
            <a:endParaRPr lang="en-US" sz="2000" b="1" dirty="0" smtClean="0"/>
          </a:p>
          <a:p>
            <a:r>
              <a:rPr lang="en-US" sz="2000" b="1" dirty="0" smtClean="0">
                <a:solidFill>
                  <a:srgbClr val="C00000"/>
                </a:solidFill>
              </a:rPr>
              <a:t>KY</a:t>
            </a:r>
            <a:r>
              <a:rPr lang="en-US" sz="2000" b="1" dirty="0">
                <a:solidFill>
                  <a:srgbClr val="C00000"/>
                </a:solidFill>
              </a:rPr>
              <a:t>: </a:t>
            </a:r>
            <a:r>
              <a:rPr lang="en-US" sz="2000" b="1" dirty="0"/>
              <a:t>Net Fixed Investment as %GDP </a:t>
            </a:r>
            <a:endParaRPr lang="en-US" sz="2000" b="1" dirty="0" smtClean="0"/>
          </a:p>
          <a:p>
            <a:r>
              <a:rPr lang="en-US" sz="2000" dirty="0" smtClean="0"/>
              <a:t>Improved after EMU in both NORTH and SOUTH</a:t>
            </a:r>
          </a:p>
          <a:p>
            <a:r>
              <a:rPr lang="en-US" sz="2000" dirty="0" smtClean="0"/>
              <a:t>Post-crisis, it fell in the NORTH; </a:t>
            </a:r>
            <a:r>
              <a:rPr lang="en-US" sz="2000" b="1" dirty="0" smtClean="0">
                <a:solidFill>
                  <a:srgbClr val="C00000"/>
                </a:solidFill>
              </a:rPr>
              <a:t>collapsed</a:t>
            </a:r>
            <a:r>
              <a:rPr lang="en-US" sz="2000" dirty="0" smtClean="0"/>
              <a:t> in the SOUTH</a:t>
            </a:r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r>
              <a:rPr lang="en-US" sz="2000" b="1" dirty="0">
                <a:solidFill>
                  <a:srgbClr val="C00000"/>
                </a:solidFill>
              </a:rPr>
              <a:t>UR: </a:t>
            </a:r>
            <a:r>
              <a:rPr lang="en-US" sz="2000" b="1" dirty="0"/>
              <a:t>Unemployment Rate as % civilian </a:t>
            </a:r>
            <a:r>
              <a:rPr lang="en-US" sz="2000" b="1" dirty="0" smtClean="0"/>
              <a:t>population</a:t>
            </a:r>
          </a:p>
          <a:p>
            <a:r>
              <a:rPr lang="en-US" sz="2000" dirty="0" smtClean="0"/>
              <a:t>Fell after </a:t>
            </a:r>
            <a:r>
              <a:rPr lang="en-US" sz="2000" dirty="0"/>
              <a:t>EMU in both NORTH and SOUTH</a:t>
            </a:r>
          </a:p>
          <a:p>
            <a:r>
              <a:rPr lang="en-US" sz="2000" dirty="0"/>
              <a:t>Post-crisis, </a:t>
            </a:r>
            <a:r>
              <a:rPr lang="en-US" sz="2000" dirty="0" smtClean="0"/>
              <a:t>small rise in </a:t>
            </a:r>
            <a:r>
              <a:rPr lang="en-US" sz="2000" dirty="0"/>
              <a:t>the NORTH; </a:t>
            </a:r>
            <a:r>
              <a:rPr lang="en-US" sz="2000" b="1" dirty="0" smtClean="0">
                <a:solidFill>
                  <a:srgbClr val="C00000"/>
                </a:solidFill>
              </a:rPr>
              <a:t>exploded</a:t>
            </a:r>
            <a:r>
              <a:rPr lang="en-US" sz="2000" dirty="0" smtClean="0"/>
              <a:t> in </a:t>
            </a:r>
            <a:r>
              <a:rPr lang="en-US" sz="2000" dirty="0"/>
              <a:t>the </a:t>
            </a:r>
            <a:r>
              <a:rPr lang="en-US" sz="2000" dirty="0" smtClean="0"/>
              <a:t>SOUTH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491783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53126700"/>
              </p:ext>
            </p:extLst>
          </p:nvPr>
        </p:nvGraphicFramePr>
        <p:xfrm>
          <a:off x="2928926" y="428604"/>
          <a:ext cx="5873876" cy="29557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" name="Chart 2"/>
          <p:cNvGraphicFramePr>
            <a:graphicFrameLocks/>
          </p:cNvGraphicFramePr>
          <p:nvPr>
            <p:extLst/>
          </p:nvPr>
        </p:nvGraphicFramePr>
        <p:xfrm>
          <a:off x="2786050" y="3500438"/>
          <a:ext cx="5803008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Rectangle 3"/>
          <p:cNvSpPr/>
          <p:nvPr/>
        </p:nvSpPr>
        <p:spPr>
          <a:xfrm>
            <a:off x="6929454" y="785794"/>
            <a:ext cx="144016" cy="460851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595986" y="284240"/>
            <a:ext cx="845840" cy="523220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1400" b="1" dirty="0"/>
              <a:t>Global</a:t>
            </a:r>
          </a:p>
          <a:p>
            <a:pPr algn="ctr"/>
            <a:r>
              <a:rPr lang="en-US" sz="1400" b="1" dirty="0"/>
              <a:t>Crisis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FB7BE-8E9A-4698-9353-F67351024CC4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848411" y="782143"/>
            <a:ext cx="144016" cy="460851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500562" y="428604"/>
            <a:ext cx="845840" cy="36933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b="1" dirty="0" smtClean="0"/>
              <a:t>EMU</a:t>
            </a:r>
            <a:endParaRPr lang="en-US" b="1" dirty="0"/>
          </a:p>
        </p:txBody>
      </p:sp>
      <p:sp>
        <p:nvSpPr>
          <p:cNvPr id="10" name="Rectangle 9"/>
          <p:cNvSpPr/>
          <p:nvPr/>
        </p:nvSpPr>
        <p:spPr>
          <a:xfrm>
            <a:off x="234627" y="1212613"/>
            <a:ext cx="2357422" cy="375487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dirty="0" smtClean="0"/>
              <a:t>Three periods: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b="1" dirty="0" err="1" smtClean="0"/>
              <a:t>I.Before</a:t>
            </a:r>
            <a:r>
              <a:rPr lang="en-US" b="1" dirty="0" smtClean="0"/>
              <a:t> EMU:</a:t>
            </a:r>
          </a:p>
          <a:p>
            <a:r>
              <a:rPr lang="en-US" b="1" dirty="0" smtClean="0"/>
              <a:t>Small N-S disparities</a:t>
            </a:r>
          </a:p>
          <a:p>
            <a:endParaRPr lang="en-US" b="1" dirty="0" smtClean="0"/>
          </a:p>
          <a:p>
            <a:endParaRPr lang="en-US" dirty="0" smtClean="0"/>
          </a:p>
          <a:p>
            <a:r>
              <a:rPr lang="en-US" b="1" dirty="0" err="1" smtClean="0">
                <a:solidFill>
                  <a:srgbClr val="2512AE"/>
                </a:solidFill>
              </a:rPr>
              <a:t>II.After</a:t>
            </a:r>
            <a:r>
              <a:rPr lang="en-US" b="1" dirty="0" smtClean="0">
                <a:solidFill>
                  <a:srgbClr val="2512AE"/>
                </a:solidFill>
              </a:rPr>
              <a:t> EMU:</a:t>
            </a:r>
          </a:p>
          <a:p>
            <a:r>
              <a:rPr lang="en-US" sz="2000" b="1" dirty="0" smtClean="0">
                <a:solidFill>
                  <a:srgbClr val="2512AE"/>
                </a:solidFill>
              </a:rPr>
              <a:t>Similar patterns</a:t>
            </a:r>
          </a:p>
          <a:p>
            <a:endParaRPr lang="en-US" sz="2000" b="1" dirty="0" smtClean="0">
              <a:solidFill>
                <a:srgbClr val="2512AE"/>
              </a:solidFill>
            </a:endParaRPr>
          </a:p>
          <a:p>
            <a:endParaRPr lang="en-US" dirty="0" smtClean="0"/>
          </a:p>
          <a:p>
            <a:r>
              <a:rPr lang="en-US" b="1" dirty="0" err="1" smtClean="0">
                <a:solidFill>
                  <a:srgbClr val="C00000"/>
                </a:solidFill>
              </a:rPr>
              <a:t>III.After</a:t>
            </a:r>
            <a:r>
              <a:rPr lang="en-US" b="1" dirty="0" smtClean="0">
                <a:solidFill>
                  <a:srgbClr val="C00000"/>
                </a:solidFill>
              </a:rPr>
              <a:t>  Global Crisis:</a:t>
            </a:r>
          </a:p>
          <a:p>
            <a:r>
              <a:rPr lang="en-US" b="1" dirty="0" smtClean="0">
                <a:solidFill>
                  <a:srgbClr val="C00000"/>
                </a:solidFill>
              </a:rPr>
              <a:t>Wild N-S disparities</a:t>
            </a:r>
            <a:endParaRPr lang="en-US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5273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Chart bld="series"/>
        </p:bldSub>
      </p:bldGraphic>
      <p:bldGraphic spid="3" grpId="0">
        <p:bldSub>
          <a:bldChart bld="series"/>
        </p:bldSub>
      </p:bldGraphic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FB7BE-8E9A-4698-9353-F67351024CC4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971600" y="692696"/>
            <a:ext cx="763284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A new measure is needed to capture </a:t>
            </a:r>
          </a:p>
          <a:p>
            <a:r>
              <a:rPr lang="en-US" sz="2400" dirty="0" smtClean="0"/>
              <a:t>the utilization of productive resources:</a:t>
            </a:r>
          </a:p>
          <a:p>
            <a:endParaRPr lang="en-US" sz="2400" dirty="0"/>
          </a:p>
          <a:p>
            <a:endParaRPr lang="en-US" sz="2400" dirty="0" smtClean="0"/>
          </a:p>
          <a:p>
            <a:r>
              <a:rPr lang="en-US" sz="2400" b="1" dirty="0" smtClean="0"/>
              <a:t>The </a:t>
            </a:r>
            <a:r>
              <a:rPr lang="en-US" sz="2400" b="1" dirty="0"/>
              <a:t>Capital-Employment </a:t>
            </a:r>
            <a:r>
              <a:rPr lang="en-US" sz="2400" b="1" dirty="0" smtClean="0"/>
              <a:t>Gap:  </a:t>
            </a:r>
            <a:r>
              <a:rPr lang="en-US" sz="2400" b="1" dirty="0" smtClean="0">
                <a:solidFill>
                  <a:srgbClr val="C00000"/>
                </a:solidFill>
              </a:rPr>
              <a:t>KEG </a:t>
            </a:r>
            <a:r>
              <a:rPr lang="en-US" sz="2400" b="1" dirty="0">
                <a:solidFill>
                  <a:srgbClr val="C00000"/>
                </a:solidFill>
              </a:rPr>
              <a:t>= KY – UR</a:t>
            </a:r>
          </a:p>
          <a:p>
            <a:endParaRPr lang="en-US" sz="2400" b="1" dirty="0" smtClean="0"/>
          </a:p>
          <a:p>
            <a:r>
              <a:rPr lang="en-US" sz="2400" b="1" dirty="0" smtClean="0"/>
              <a:t>(new investment %GDP) – (unemployment rate %)</a:t>
            </a:r>
          </a:p>
          <a:p>
            <a:endParaRPr lang="en-US" sz="2400" b="1" dirty="0">
              <a:solidFill>
                <a:srgbClr val="C00000"/>
              </a:solidFill>
            </a:endParaRPr>
          </a:p>
          <a:p>
            <a:endParaRPr lang="en-US" sz="2400" dirty="0"/>
          </a:p>
          <a:p>
            <a:r>
              <a:rPr lang="en-US" sz="2400" dirty="0" smtClean="0"/>
              <a:t>KEG high/positive   </a:t>
            </a:r>
            <a:r>
              <a:rPr lang="en-US" sz="2400" dirty="0" smtClean="0">
                <a:sym typeface="Wingdings" panose="05000000000000000000" pitchFamily="2" charset="2"/>
              </a:rPr>
              <a:t> </a:t>
            </a:r>
            <a:r>
              <a:rPr lang="en-US" sz="2400" dirty="0">
                <a:sym typeface="Wingdings" panose="05000000000000000000" pitchFamily="2" charset="2"/>
              </a:rPr>
              <a:t>Strong investment, </a:t>
            </a:r>
            <a:endParaRPr lang="en-US" sz="2400" dirty="0" smtClean="0">
              <a:sym typeface="Wingdings" panose="05000000000000000000" pitchFamily="2" charset="2"/>
            </a:endParaRPr>
          </a:p>
          <a:p>
            <a:r>
              <a:rPr lang="en-US" sz="2400" dirty="0">
                <a:sym typeface="Wingdings" panose="05000000000000000000" pitchFamily="2" charset="2"/>
              </a:rPr>
              <a:t>	</a:t>
            </a:r>
            <a:r>
              <a:rPr lang="en-US" sz="2400" dirty="0" smtClean="0">
                <a:sym typeface="Wingdings" panose="05000000000000000000" pitchFamily="2" charset="2"/>
              </a:rPr>
              <a:t>		Low unemployment</a:t>
            </a:r>
          </a:p>
          <a:p>
            <a:endParaRPr lang="en-US" sz="2400" dirty="0">
              <a:sym typeface="Wingdings" panose="05000000000000000000" pitchFamily="2" charset="2"/>
            </a:endParaRPr>
          </a:p>
          <a:p>
            <a:r>
              <a:rPr lang="en-US" sz="2400" dirty="0">
                <a:sym typeface="Wingdings" panose="05000000000000000000" pitchFamily="2" charset="2"/>
              </a:rPr>
              <a:t>KEG </a:t>
            </a:r>
            <a:r>
              <a:rPr lang="en-US" sz="2400" dirty="0" smtClean="0">
                <a:sym typeface="Wingdings" panose="05000000000000000000" pitchFamily="2" charset="2"/>
              </a:rPr>
              <a:t> low/negative  </a:t>
            </a:r>
            <a:r>
              <a:rPr lang="en-US" sz="2400" dirty="0">
                <a:sym typeface="Wingdings" panose="05000000000000000000" pitchFamily="2" charset="2"/>
              </a:rPr>
              <a:t> Underinvestment,  </a:t>
            </a:r>
            <a:endParaRPr lang="en-US" sz="2400" dirty="0" smtClean="0">
              <a:sym typeface="Wingdings" panose="05000000000000000000" pitchFamily="2" charset="2"/>
            </a:endParaRPr>
          </a:p>
          <a:p>
            <a:r>
              <a:rPr lang="en-US" sz="2400" dirty="0">
                <a:sym typeface="Wingdings" panose="05000000000000000000" pitchFamily="2" charset="2"/>
              </a:rPr>
              <a:t>	</a:t>
            </a:r>
            <a:r>
              <a:rPr lang="en-US" sz="2400" dirty="0" smtClean="0">
                <a:sym typeface="Wingdings" panose="05000000000000000000" pitchFamily="2" charset="2"/>
              </a:rPr>
              <a:t>		High </a:t>
            </a:r>
            <a:r>
              <a:rPr lang="en-US" sz="2400" dirty="0">
                <a:sym typeface="Wingdings" panose="05000000000000000000" pitchFamily="2" charset="2"/>
              </a:rPr>
              <a:t>unemployment</a:t>
            </a:r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1166517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FB7BE-8E9A-4698-9353-F67351024CC4}" type="slidenum">
              <a:rPr lang="en-US" smtClean="0"/>
              <a:pPr/>
              <a:t>27</a:t>
            </a:fld>
            <a:endParaRPr lang="en-US"/>
          </a:p>
        </p:txBody>
      </p:sp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32588462"/>
              </p:ext>
            </p:extLst>
          </p:nvPr>
        </p:nvGraphicFramePr>
        <p:xfrm>
          <a:off x="755576" y="966232"/>
          <a:ext cx="7848872" cy="53259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Rectangle 4"/>
          <p:cNvSpPr/>
          <p:nvPr/>
        </p:nvSpPr>
        <p:spPr>
          <a:xfrm>
            <a:off x="6514119" y="1267493"/>
            <a:ext cx="114291" cy="418236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1100">
              <a:solidFill>
                <a:schemeClr val="bg2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148344" y="736516"/>
            <a:ext cx="845840" cy="52322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1400" b="1" dirty="0"/>
              <a:t>Global</a:t>
            </a:r>
          </a:p>
          <a:p>
            <a:pPr algn="ctr"/>
            <a:r>
              <a:rPr lang="en-US" sz="1400" b="1" dirty="0"/>
              <a:t>Crisis</a:t>
            </a:r>
          </a:p>
        </p:txBody>
      </p:sp>
      <p:sp>
        <p:nvSpPr>
          <p:cNvPr id="7" name="Rectangle 6"/>
          <p:cNvSpPr/>
          <p:nvPr/>
        </p:nvSpPr>
        <p:spPr>
          <a:xfrm>
            <a:off x="3234535" y="898161"/>
            <a:ext cx="845840" cy="36933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b="1" dirty="0" smtClean="0"/>
              <a:t>EMU</a:t>
            </a:r>
            <a:endParaRPr lang="en-US" b="1" dirty="0"/>
          </a:p>
        </p:txBody>
      </p:sp>
      <p:sp>
        <p:nvSpPr>
          <p:cNvPr id="4" name="Rectangle 3"/>
          <p:cNvSpPr/>
          <p:nvPr/>
        </p:nvSpPr>
        <p:spPr>
          <a:xfrm>
            <a:off x="233815" y="234409"/>
            <a:ext cx="2976199" cy="36933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b="1" dirty="0"/>
              <a:t>The Capital-Employment Gap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1944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FB7BE-8E9A-4698-9353-F67351024CC4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23528" y="548680"/>
            <a:ext cx="8496944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/>
              <a:t>CONCLUSIONS</a:t>
            </a:r>
          </a:p>
          <a:p>
            <a:endParaRPr lang="en-US" sz="2000" dirty="0"/>
          </a:p>
          <a:p>
            <a:r>
              <a:rPr lang="en-US" sz="2000" dirty="0" smtClean="0"/>
              <a:t>1.Major disinvestment in the SOUTH prohibits a revival of production</a:t>
            </a:r>
          </a:p>
          <a:p>
            <a:endParaRPr lang="en-US" sz="2000" dirty="0" smtClean="0"/>
          </a:p>
          <a:p>
            <a:r>
              <a:rPr lang="en-US" sz="2000" dirty="0"/>
              <a:t>2</a:t>
            </a:r>
            <a:r>
              <a:rPr lang="en-US" sz="2000" dirty="0" smtClean="0"/>
              <a:t>.Market conditions dramatically deteriorated in the SOUTH</a:t>
            </a:r>
          </a:p>
          <a:p>
            <a:endParaRPr lang="en-US" sz="2000" dirty="0" smtClean="0"/>
          </a:p>
          <a:p>
            <a:r>
              <a:rPr lang="en-US" sz="2000" dirty="0"/>
              <a:t>3</a:t>
            </a:r>
            <a:r>
              <a:rPr lang="en-US" sz="2000" dirty="0" smtClean="0"/>
              <a:t>.Investment is the key for Eurozone. </a:t>
            </a:r>
          </a:p>
          <a:p>
            <a:r>
              <a:rPr lang="en-US" sz="2000" dirty="0" smtClean="0"/>
              <a:t>Otherwise, </a:t>
            </a:r>
            <a:r>
              <a:rPr lang="en-US" sz="2000" dirty="0"/>
              <a:t>e</a:t>
            </a:r>
            <a:r>
              <a:rPr lang="en-US" sz="2000" dirty="0" smtClean="0"/>
              <a:t>xternal </a:t>
            </a:r>
            <a:r>
              <a:rPr lang="en-US" sz="2000" dirty="0"/>
              <a:t>asymmetries are likely to return, if growth resumes</a:t>
            </a:r>
          </a:p>
          <a:p>
            <a:endParaRPr lang="en-US" sz="2000" dirty="0" smtClean="0"/>
          </a:p>
          <a:p>
            <a:endParaRPr lang="en-US" sz="2000" dirty="0"/>
          </a:p>
          <a:p>
            <a:r>
              <a:rPr lang="en-US" sz="2400" b="1" dirty="0" smtClean="0"/>
              <a:t>Pre - crisis : </a:t>
            </a:r>
          </a:p>
          <a:p>
            <a:r>
              <a:rPr lang="en-US" sz="2400" dirty="0" smtClean="0"/>
              <a:t>Investment activity converged, but external gap widened.</a:t>
            </a:r>
          </a:p>
          <a:p>
            <a:r>
              <a:rPr lang="en-US" sz="2400" dirty="0" smtClean="0"/>
              <a:t>The N-S divide was due to </a:t>
            </a:r>
            <a:r>
              <a:rPr lang="en-US" sz="2400" b="1" dirty="0" smtClean="0">
                <a:solidFill>
                  <a:srgbClr val="C00000"/>
                </a:solidFill>
              </a:rPr>
              <a:t>different types </a:t>
            </a:r>
            <a:r>
              <a:rPr lang="en-US" sz="2400" dirty="0" smtClean="0"/>
              <a:t>of investment</a:t>
            </a:r>
          </a:p>
          <a:p>
            <a:endParaRPr lang="en-US" sz="2400" dirty="0"/>
          </a:p>
          <a:p>
            <a:r>
              <a:rPr lang="en-US" sz="2400" b="1" dirty="0" smtClean="0"/>
              <a:t>Post-crisis: </a:t>
            </a:r>
          </a:p>
          <a:p>
            <a:r>
              <a:rPr lang="en-US" sz="2400" dirty="0" smtClean="0"/>
              <a:t>External </a:t>
            </a:r>
            <a:r>
              <a:rPr lang="en-US" sz="2400" dirty="0"/>
              <a:t>gap </a:t>
            </a:r>
            <a:r>
              <a:rPr lang="en-US" sz="2400" dirty="0" smtClean="0"/>
              <a:t>narrowed,  but  </a:t>
            </a:r>
            <a:r>
              <a:rPr lang="en-US" sz="2400" dirty="0"/>
              <a:t>i</a:t>
            </a:r>
            <a:r>
              <a:rPr lang="en-US" sz="2400" dirty="0" smtClean="0"/>
              <a:t>nvestment gap is huge.</a:t>
            </a:r>
          </a:p>
          <a:p>
            <a:r>
              <a:rPr lang="en-US" sz="2400" dirty="0" smtClean="0"/>
              <a:t>The N-S divide is caused by the </a:t>
            </a:r>
            <a:r>
              <a:rPr lang="en-US" sz="2400" b="1" dirty="0" smtClean="0">
                <a:solidFill>
                  <a:srgbClr val="C00000"/>
                </a:solidFill>
              </a:rPr>
              <a:t>different levels </a:t>
            </a:r>
            <a:r>
              <a:rPr lang="en-US" sz="2400" dirty="0" smtClean="0"/>
              <a:t>of investment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13158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3419165506"/>
              </p:ext>
            </p:extLst>
          </p:nvPr>
        </p:nvGraphicFramePr>
        <p:xfrm>
          <a:off x="539552" y="1337903"/>
          <a:ext cx="7898356" cy="46434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ctangle 5"/>
          <p:cNvSpPr/>
          <p:nvPr/>
        </p:nvSpPr>
        <p:spPr>
          <a:xfrm>
            <a:off x="1252504" y="5981373"/>
            <a:ext cx="70567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rgbClr val="0033CC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Investment  (%GDP) </a:t>
            </a:r>
            <a:r>
              <a:rPr lang="en-US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&amp; </a:t>
            </a:r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Unemployment  rate (%)</a:t>
            </a:r>
            <a:r>
              <a:rPr lang="en-US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in Greece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284118" y="260648"/>
            <a:ext cx="6840760" cy="830997"/>
          </a:xfrm>
          <a:prstGeom prst="rect">
            <a:avLst/>
          </a:prstGeom>
          <a:ln>
            <a:solidFill>
              <a:srgbClr val="2512AE"/>
            </a:solidFill>
          </a:ln>
        </p:spPr>
        <p:txBody>
          <a:bodyPr wrap="square">
            <a:spAutoFit/>
          </a:bodyPr>
          <a:lstStyle/>
          <a:p>
            <a:r>
              <a:rPr lang="en-US" sz="2400" dirty="0"/>
              <a:t>Greece is just the most dramatic case of the </a:t>
            </a:r>
            <a:r>
              <a:rPr lang="en-US" sz="2400" dirty="0" smtClean="0"/>
              <a:t>SOUTH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in terms of underinvestment and unemployment</a:t>
            </a:r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1262473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Chart bld="series"/>
        </p:bldSub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FB7BE-8E9A-4698-9353-F67351024CC4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184176" y="1618936"/>
            <a:ext cx="6318448" cy="147732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dirty="0"/>
              <a:t>“ External Asymmetries in the Euro Area and the Role of FDI.”</a:t>
            </a:r>
          </a:p>
          <a:p>
            <a:endParaRPr lang="en-US" dirty="0" smtClean="0"/>
          </a:p>
          <a:p>
            <a:r>
              <a:rPr lang="en-US" sz="1600" dirty="0"/>
              <a:t> </a:t>
            </a:r>
            <a:r>
              <a:rPr lang="en-US" sz="1600" dirty="0" smtClean="0"/>
              <a:t> N. Christodoulakis and V. </a:t>
            </a:r>
            <a:r>
              <a:rPr lang="en-US" sz="1600" dirty="0" err="1" smtClean="0"/>
              <a:t>Sarantides</a:t>
            </a:r>
            <a:endParaRPr lang="en-US" sz="1600" dirty="0" smtClean="0"/>
          </a:p>
          <a:p>
            <a:endParaRPr lang="en-US" dirty="0" smtClean="0"/>
          </a:p>
          <a:p>
            <a:r>
              <a:rPr lang="en-US" b="1" dirty="0" smtClean="0">
                <a:solidFill>
                  <a:srgbClr val="2512AE"/>
                </a:solidFill>
              </a:rPr>
              <a:t>The </a:t>
            </a:r>
            <a:r>
              <a:rPr lang="en-US" b="1" dirty="0">
                <a:solidFill>
                  <a:srgbClr val="2512AE"/>
                </a:solidFill>
              </a:rPr>
              <a:t>World </a:t>
            </a:r>
            <a:r>
              <a:rPr lang="en-US" b="1" dirty="0" smtClean="0">
                <a:solidFill>
                  <a:srgbClr val="2512AE"/>
                </a:solidFill>
              </a:rPr>
              <a:t>Economy, 2016, June. </a:t>
            </a:r>
            <a:endParaRPr lang="en-US" b="1" dirty="0">
              <a:solidFill>
                <a:srgbClr val="2512AE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15008" y="3717032"/>
            <a:ext cx="7056784" cy="175432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dirty="0" smtClean="0"/>
              <a:t>“</a:t>
            </a:r>
            <a:r>
              <a:rPr lang="en-US" dirty="0"/>
              <a:t>Disinvestment and Unemployment: </a:t>
            </a:r>
            <a:r>
              <a:rPr lang="en-US" dirty="0" smtClean="0"/>
              <a:t>The </a:t>
            </a:r>
            <a:r>
              <a:rPr lang="en-US" dirty="0"/>
              <a:t>double hazard in the Euro Area</a:t>
            </a:r>
            <a:r>
              <a:rPr lang="en-US" dirty="0" smtClean="0"/>
              <a:t>”</a:t>
            </a:r>
          </a:p>
          <a:p>
            <a:endParaRPr lang="en-US" dirty="0" smtClean="0"/>
          </a:p>
          <a:p>
            <a:r>
              <a:rPr lang="en-US" sz="1600" dirty="0"/>
              <a:t> </a:t>
            </a:r>
            <a:r>
              <a:rPr lang="en-US" sz="1600" dirty="0" smtClean="0"/>
              <a:t> N. Christodoulakis and Ch. </a:t>
            </a:r>
            <a:r>
              <a:rPr lang="en-US" sz="1600" dirty="0" err="1" smtClean="0"/>
              <a:t>Axioglou</a:t>
            </a:r>
            <a:endParaRPr lang="en-US" sz="1600" dirty="0" smtClean="0"/>
          </a:p>
          <a:p>
            <a:endParaRPr lang="en-US" dirty="0" smtClean="0"/>
          </a:p>
          <a:p>
            <a:r>
              <a:rPr lang="en-US" b="1" dirty="0" smtClean="0">
                <a:solidFill>
                  <a:srgbClr val="2512AE"/>
                </a:solidFill>
              </a:rPr>
              <a:t>Applied Economics Quarterly  (forthcoming).</a:t>
            </a:r>
            <a:endParaRPr lang="en-US" b="1" dirty="0">
              <a:solidFill>
                <a:srgbClr val="2512AE"/>
              </a:solidFill>
            </a:endParaRPr>
          </a:p>
          <a:p>
            <a:endParaRPr lang="el-GR" dirty="0"/>
          </a:p>
        </p:txBody>
      </p:sp>
      <p:sp>
        <p:nvSpPr>
          <p:cNvPr id="5" name="Rectangle 4"/>
          <p:cNvSpPr/>
          <p:nvPr/>
        </p:nvSpPr>
        <p:spPr>
          <a:xfrm>
            <a:off x="827584" y="700845"/>
            <a:ext cx="61336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Based on two research projects, funded by the Bank </a:t>
            </a:r>
            <a:r>
              <a:rPr lang="en-US" dirty="0"/>
              <a:t>of </a:t>
            </a:r>
            <a:r>
              <a:rPr lang="en-US" dirty="0" smtClean="0"/>
              <a:t>Greece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3386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971942" y="5942676"/>
            <a:ext cx="76257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After EMU, market quality improved rapidly (though not sufficiently).</a:t>
            </a:r>
          </a:p>
          <a:p>
            <a:pPr algn="ctr"/>
            <a:r>
              <a:rPr lang="en-US" b="1" dirty="0" smtClean="0">
                <a:solidFill>
                  <a:srgbClr val="C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In post-crisis Greece, quality is below the level in early 1990s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84118" y="260648"/>
            <a:ext cx="7320330" cy="830997"/>
          </a:xfrm>
          <a:prstGeom prst="rect">
            <a:avLst/>
          </a:prstGeom>
          <a:ln>
            <a:solidFill>
              <a:srgbClr val="2512AE"/>
            </a:solidFill>
          </a:ln>
        </p:spPr>
        <p:txBody>
          <a:bodyPr wrap="square">
            <a:spAutoFit/>
          </a:bodyPr>
          <a:lstStyle/>
          <a:p>
            <a:r>
              <a:rPr lang="en-US" sz="2400" dirty="0"/>
              <a:t>Greece </a:t>
            </a:r>
            <a:r>
              <a:rPr lang="en-US" sz="2400" dirty="0" smtClean="0"/>
              <a:t>also suffered the most serious deterioration of market regulation among </a:t>
            </a:r>
            <a:r>
              <a:rPr lang="en-US" sz="2400" dirty="0"/>
              <a:t>the </a:t>
            </a:r>
            <a:r>
              <a:rPr lang="en-US" sz="2400" dirty="0" smtClean="0"/>
              <a:t>countries in the SOUTH</a:t>
            </a:r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00718602"/>
              </p:ext>
            </p:extLst>
          </p:nvPr>
        </p:nvGraphicFramePr>
        <p:xfrm>
          <a:off x="1115616" y="1628800"/>
          <a:ext cx="7632848" cy="39604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Rectangle 8"/>
          <p:cNvSpPr/>
          <p:nvPr/>
        </p:nvSpPr>
        <p:spPr>
          <a:xfrm>
            <a:off x="5652120" y="1791980"/>
            <a:ext cx="129154" cy="341724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1100">
              <a:solidFill>
                <a:schemeClr val="bg2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293777" y="1440413"/>
            <a:ext cx="845840" cy="338554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1600" b="1" dirty="0" smtClean="0"/>
              <a:t>Crisis</a:t>
            </a:r>
            <a:endParaRPr lang="en-US" sz="1600" b="1" dirty="0"/>
          </a:p>
        </p:txBody>
      </p:sp>
      <p:sp>
        <p:nvSpPr>
          <p:cNvPr id="11" name="Rectangle 10"/>
          <p:cNvSpPr/>
          <p:nvPr/>
        </p:nvSpPr>
        <p:spPr>
          <a:xfrm>
            <a:off x="2195735" y="1638092"/>
            <a:ext cx="133379" cy="35711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1100">
              <a:solidFill>
                <a:schemeClr val="bg2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906195" y="1268760"/>
            <a:ext cx="845840" cy="36933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b="1" dirty="0" smtClean="0"/>
              <a:t>EMU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45108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FB7BE-8E9A-4698-9353-F67351024CC4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187624" y="764704"/>
            <a:ext cx="6768752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Greece faces tougher </a:t>
            </a:r>
            <a:r>
              <a:rPr lang="en-US" sz="2000" dirty="0" smtClean="0"/>
              <a:t>challenges than the rest of the South:</a:t>
            </a:r>
          </a:p>
          <a:p>
            <a:endParaRPr lang="en-US" sz="2000" b="1" dirty="0" smtClean="0"/>
          </a:p>
          <a:p>
            <a:endParaRPr lang="en-US" sz="2000" b="1" dirty="0"/>
          </a:p>
          <a:p>
            <a:r>
              <a:rPr lang="en-US" sz="2000" b="1" dirty="0" smtClean="0"/>
              <a:t>1.More devastating unemployment</a:t>
            </a:r>
          </a:p>
          <a:p>
            <a:endParaRPr lang="en-US" sz="2000" b="1" dirty="0"/>
          </a:p>
          <a:p>
            <a:r>
              <a:rPr lang="en-US" sz="2000" b="1" dirty="0" smtClean="0"/>
              <a:t>2.Deeper and more extensive disinvestment</a:t>
            </a:r>
          </a:p>
          <a:p>
            <a:endParaRPr lang="en-US" sz="2000" b="1" dirty="0"/>
          </a:p>
          <a:p>
            <a:r>
              <a:rPr lang="en-US" sz="2000" b="1" dirty="0" smtClean="0"/>
              <a:t>3.Regulatory quality more downgraded by the crisis</a:t>
            </a:r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/>
          </a:p>
        </p:txBody>
      </p:sp>
      <p:sp>
        <p:nvSpPr>
          <p:cNvPr id="4" name="Rectangle 3"/>
          <p:cNvSpPr/>
          <p:nvPr/>
        </p:nvSpPr>
        <p:spPr>
          <a:xfrm>
            <a:off x="1259632" y="4214416"/>
            <a:ext cx="61926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Hence, the only way ahead is:  </a:t>
            </a:r>
            <a:r>
              <a:rPr lang="en-US" sz="2400" b="1" i="1" dirty="0">
                <a:solidFill>
                  <a:srgbClr val="C00000"/>
                </a:solidFill>
              </a:rPr>
              <a:t>Invest and Reform</a:t>
            </a:r>
          </a:p>
        </p:txBody>
      </p:sp>
    </p:spTree>
    <p:extLst>
      <p:ext uri="{BB962C8B-B14F-4D97-AF65-F5344CB8AC3E}">
        <p14:creationId xmlns:p14="http://schemas.microsoft.com/office/powerpoint/2010/main" val="2706663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FB7BE-8E9A-4698-9353-F67351024CC4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123728" y="2636912"/>
            <a:ext cx="446487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i="1" dirty="0">
                <a:solidFill>
                  <a:srgbClr val="C00000"/>
                </a:solidFill>
              </a:rPr>
              <a:t>Thank you for your attention</a:t>
            </a:r>
          </a:p>
        </p:txBody>
      </p:sp>
    </p:spTree>
    <p:extLst>
      <p:ext uri="{BB962C8B-B14F-4D97-AF65-F5344CB8AC3E}">
        <p14:creationId xmlns:p14="http://schemas.microsoft.com/office/powerpoint/2010/main" val="890271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CE366-3969-4EEF-B1D4-63E6D9061D25}" type="slidenum">
              <a:rPr lang="el-GR"/>
              <a:pPr/>
              <a:t>4</a:t>
            </a:fld>
            <a:endParaRPr lang="el-GR"/>
          </a:p>
        </p:txBody>
      </p:sp>
      <p:sp>
        <p:nvSpPr>
          <p:cNvPr id="422914" name="Rectangle 2"/>
          <p:cNvSpPr>
            <a:spLocks noChangeArrowheads="1"/>
          </p:cNvSpPr>
          <p:nvPr/>
        </p:nvSpPr>
        <p:spPr bwMode="auto">
          <a:xfrm>
            <a:off x="539750" y="476250"/>
            <a:ext cx="8353425" cy="5262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3200" b="1" i="0" dirty="0"/>
              <a:t>TWO </a:t>
            </a:r>
            <a:r>
              <a:rPr lang="en-US" sz="3200" b="1" dirty="0" smtClean="0"/>
              <a:t>FAMILIES </a:t>
            </a:r>
            <a:r>
              <a:rPr lang="en-US" sz="3200" b="1" i="0" dirty="0" smtClean="0"/>
              <a:t>IN THE EURO AREA</a:t>
            </a:r>
          </a:p>
          <a:p>
            <a:endParaRPr lang="en-US" sz="3200" b="1" i="0" dirty="0"/>
          </a:p>
          <a:p>
            <a:pPr algn="l"/>
            <a:r>
              <a:rPr lang="en-US" sz="2800" b="1" i="0" dirty="0" smtClean="0">
                <a:solidFill>
                  <a:srgbClr val="0033CC"/>
                </a:solidFill>
              </a:rPr>
              <a:t>External Surplus: Improved after EMU</a:t>
            </a:r>
            <a:endParaRPr lang="en-US" sz="2800" b="1" i="0" dirty="0">
              <a:solidFill>
                <a:srgbClr val="0033CC"/>
              </a:solidFill>
            </a:endParaRPr>
          </a:p>
          <a:p>
            <a:pPr algn="l"/>
            <a:r>
              <a:rPr lang="en-US" sz="2400" b="1" i="0" dirty="0"/>
              <a:t> </a:t>
            </a:r>
          </a:p>
          <a:p>
            <a:r>
              <a:rPr lang="en-US" sz="2400" b="1" i="0" dirty="0"/>
              <a:t>	 </a:t>
            </a:r>
            <a:r>
              <a:rPr lang="en-US" sz="2400" b="1" i="0" dirty="0">
                <a:solidFill>
                  <a:srgbClr val="0033CC"/>
                </a:solidFill>
              </a:rPr>
              <a:t>AT, BE, FI, </a:t>
            </a:r>
            <a:r>
              <a:rPr lang="en-US" sz="2400" b="1" i="0" dirty="0" smtClean="0">
                <a:solidFill>
                  <a:srgbClr val="2512AE"/>
                </a:solidFill>
              </a:rPr>
              <a:t>IE, </a:t>
            </a:r>
            <a:r>
              <a:rPr lang="en-US" sz="2400" b="1" i="0" dirty="0" smtClean="0">
                <a:solidFill>
                  <a:srgbClr val="0033CC"/>
                </a:solidFill>
              </a:rPr>
              <a:t>NE</a:t>
            </a:r>
            <a:r>
              <a:rPr lang="en-US" sz="2400" b="1" i="0" dirty="0">
                <a:solidFill>
                  <a:srgbClr val="0033CC"/>
                </a:solidFill>
              </a:rPr>
              <a:t>, </a:t>
            </a:r>
            <a:r>
              <a:rPr lang="en-US" sz="2400" b="1" i="0" dirty="0" smtClean="0">
                <a:solidFill>
                  <a:srgbClr val="0033CC"/>
                </a:solidFill>
              </a:rPr>
              <a:t>GE</a:t>
            </a:r>
            <a:r>
              <a:rPr lang="en-US" sz="2400" b="1" dirty="0"/>
              <a:t> </a:t>
            </a:r>
            <a:endParaRPr lang="en-US" sz="2400" b="1" dirty="0" smtClean="0"/>
          </a:p>
          <a:p>
            <a:r>
              <a:rPr lang="en-US" sz="2400" b="1" dirty="0" smtClean="0"/>
              <a:t>		</a:t>
            </a:r>
            <a:r>
              <a:rPr lang="en-US" sz="2000" b="1" i="1" dirty="0" smtClean="0">
                <a:solidFill>
                  <a:srgbClr val="3366FF"/>
                </a:solidFill>
              </a:rPr>
              <a:t>excl</a:t>
            </a:r>
            <a:r>
              <a:rPr lang="en-US" sz="2000" b="1" i="1" dirty="0">
                <a:solidFill>
                  <a:srgbClr val="3366FF"/>
                </a:solidFill>
              </a:rPr>
              <a:t>. LUX </a:t>
            </a:r>
          </a:p>
          <a:p>
            <a:pPr algn="l"/>
            <a:endParaRPr lang="en-US" sz="2400" b="1" i="0" dirty="0">
              <a:solidFill>
                <a:srgbClr val="CC3300"/>
              </a:solidFill>
            </a:endParaRPr>
          </a:p>
          <a:p>
            <a:pPr algn="l"/>
            <a:endParaRPr lang="en-US" sz="2400" b="1" i="0" dirty="0">
              <a:solidFill>
                <a:srgbClr val="CC3300"/>
              </a:solidFill>
            </a:endParaRPr>
          </a:p>
          <a:p>
            <a:pPr algn="l"/>
            <a:endParaRPr lang="en-US" sz="2400" b="1" i="0" dirty="0">
              <a:solidFill>
                <a:srgbClr val="CC3300"/>
              </a:solidFill>
            </a:endParaRPr>
          </a:p>
          <a:p>
            <a:pPr algn="l"/>
            <a:endParaRPr lang="en-US" sz="2400" b="1" i="0" dirty="0">
              <a:solidFill>
                <a:srgbClr val="CC3300"/>
              </a:solidFill>
            </a:endParaRPr>
          </a:p>
          <a:p>
            <a:pPr algn="l"/>
            <a:r>
              <a:rPr lang="en-US" sz="2800" b="1" i="0" dirty="0">
                <a:solidFill>
                  <a:srgbClr val="FF0000"/>
                </a:solidFill>
              </a:rPr>
              <a:t>External </a:t>
            </a:r>
            <a:r>
              <a:rPr lang="en-US" sz="2800" b="1" i="0" dirty="0" smtClean="0">
                <a:solidFill>
                  <a:srgbClr val="FF0000"/>
                </a:solidFill>
              </a:rPr>
              <a:t>Deficit:</a:t>
            </a:r>
            <a:r>
              <a:rPr lang="en-US" sz="2400" b="1" i="0" dirty="0" smtClean="0">
                <a:solidFill>
                  <a:srgbClr val="FF0000"/>
                </a:solidFill>
              </a:rPr>
              <a:t> Deteriorated after EMU</a:t>
            </a:r>
            <a:endParaRPr lang="en-US" sz="2400" b="1" i="0" dirty="0">
              <a:solidFill>
                <a:srgbClr val="FF0000"/>
              </a:solidFill>
            </a:endParaRPr>
          </a:p>
          <a:p>
            <a:pPr algn="l"/>
            <a:endParaRPr lang="en-US" sz="2400" b="1" i="0" dirty="0">
              <a:solidFill>
                <a:srgbClr val="FF0000"/>
              </a:solidFill>
            </a:endParaRPr>
          </a:p>
          <a:p>
            <a:r>
              <a:rPr lang="en-US" sz="2400" b="1" i="0" dirty="0"/>
              <a:t>	 </a:t>
            </a:r>
            <a:r>
              <a:rPr lang="en-US" sz="2400" b="1" dirty="0">
                <a:solidFill>
                  <a:srgbClr val="FF0000"/>
                </a:solidFill>
              </a:rPr>
              <a:t>PT, </a:t>
            </a:r>
            <a:r>
              <a:rPr lang="en-US" sz="2400" b="1" dirty="0" smtClean="0">
                <a:solidFill>
                  <a:srgbClr val="FF0000"/>
                </a:solidFill>
              </a:rPr>
              <a:t>SP</a:t>
            </a:r>
            <a:r>
              <a:rPr lang="en-US" sz="2400" b="1" dirty="0">
                <a:solidFill>
                  <a:srgbClr val="FF0000"/>
                </a:solidFill>
              </a:rPr>
              <a:t>, FR, </a:t>
            </a:r>
            <a:r>
              <a:rPr lang="en-US" sz="2400" b="1" dirty="0" smtClean="0">
                <a:solidFill>
                  <a:srgbClr val="FF0000"/>
                </a:solidFill>
              </a:rPr>
              <a:t>IT</a:t>
            </a:r>
            <a:r>
              <a:rPr lang="en-US" sz="2400" b="1" i="0" dirty="0" smtClean="0">
                <a:solidFill>
                  <a:srgbClr val="FF0000"/>
                </a:solidFill>
              </a:rPr>
              <a:t>, EL</a:t>
            </a:r>
            <a:endParaRPr lang="el-GR" sz="2400" b="1" i="0" dirty="0"/>
          </a:p>
        </p:txBody>
      </p:sp>
      <p:sp>
        <p:nvSpPr>
          <p:cNvPr id="422915" name="Oval 3"/>
          <p:cNvSpPr>
            <a:spLocks noChangeArrowheads="1"/>
          </p:cNvSpPr>
          <p:nvPr/>
        </p:nvSpPr>
        <p:spPr bwMode="auto">
          <a:xfrm>
            <a:off x="1109300" y="5057657"/>
            <a:ext cx="3240087" cy="792162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2916" name="Oval 4"/>
          <p:cNvSpPr>
            <a:spLocks noChangeArrowheads="1"/>
          </p:cNvSpPr>
          <p:nvPr/>
        </p:nvSpPr>
        <p:spPr bwMode="auto">
          <a:xfrm>
            <a:off x="1073299" y="2060848"/>
            <a:ext cx="3671887" cy="1223640"/>
          </a:xfrm>
          <a:prstGeom prst="ellipse">
            <a:avLst/>
          </a:prstGeom>
          <a:noFill/>
          <a:ln w="9525">
            <a:solidFill>
              <a:srgbClr val="0033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2917" name="AutoShape 5"/>
          <p:cNvSpPr>
            <a:spLocks noChangeArrowheads="1"/>
          </p:cNvSpPr>
          <p:nvPr/>
        </p:nvSpPr>
        <p:spPr bwMode="auto">
          <a:xfrm>
            <a:off x="5146675" y="3005909"/>
            <a:ext cx="2305050" cy="720725"/>
          </a:xfrm>
          <a:prstGeom prst="wedgeEllipseCallout">
            <a:avLst>
              <a:gd name="adj1" fmla="val -66944"/>
              <a:gd name="adj2" fmla="val -86565"/>
            </a:avLst>
          </a:prstGeom>
          <a:noFill/>
          <a:ln w="28575">
            <a:solidFill>
              <a:srgbClr val="2512AE"/>
            </a:solidFill>
            <a:miter lim="800000"/>
            <a:headEnd/>
            <a:tailEnd/>
          </a:ln>
          <a:effectLst/>
          <a:extLst/>
        </p:spPr>
        <p:txBody>
          <a:bodyPr/>
          <a:lstStyle/>
          <a:p>
            <a:r>
              <a:rPr lang="en-US" sz="2400" b="1">
                <a:solidFill>
                  <a:srgbClr val="0033CC"/>
                </a:solidFill>
              </a:rPr>
              <a:t>“NORTH”</a:t>
            </a:r>
            <a:endParaRPr lang="el-GR" sz="2400"/>
          </a:p>
        </p:txBody>
      </p:sp>
      <p:sp>
        <p:nvSpPr>
          <p:cNvPr id="422918" name="AutoShape 6"/>
          <p:cNvSpPr>
            <a:spLocks noChangeArrowheads="1"/>
          </p:cNvSpPr>
          <p:nvPr/>
        </p:nvSpPr>
        <p:spPr bwMode="auto">
          <a:xfrm>
            <a:off x="5219700" y="5661025"/>
            <a:ext cx="2232025" cy="647700"/>
          </a:xfrm>
          <a:prstGeom prst="wedgeEllipseCallout">
            <a:avLst>
              <a:gd name="adj1" fmla="val -82718"/>
              <a:gd name="adj2" fmla="val -74019"/>
            </a:avLst>
          </a:prstGeom>
          <a:noFill/>
          <a:ln w="28575">
            <a:solidFill>
              <a:srgbClr val="C00000"/>
            </a:solidFill>
            <a:miter lim="800000"/>
            <a:headEnd/>
            <a:tailEnd/>
          </a:ln>
          <a:effectLst/>
          <a:extLst/>
        </p:spPr>
        <p:txBody>
          <a:bodyPr/>
          <a:lstStyle/>
          <a:p>
            <a:r>
              <a:rPr lang="en-US" sz="2400" b="1">
                <a:solidFill>
                  <a:srgbClr val="FF0000"/>
                </a:solidFill>
              </a:rPr>
              <a:t>“SOUTH”</a:t>
            </a:r>
            <a:endParaRPr lang="el-GR" sz="24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0528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4E5A5-CC04-480A-B5CD-9A1E9F334402}" type="slidenum">
              <a:rPr lang="el-GR"/>
              <a:pPr/>
              <a:t>5</a:t>
            </a:fld>
            <a:endParaRPr lang="el-GR"/>
          </a:p>
        </p:txBody>
      </p:sp>
      <p:sp>
        <p:nvSpPr>
          <p:cNvPr id="423938" name="Rectangle 2"/>
          <p:cNvSpPr>
            <a:spLocks noChangeArrowheads="1"/>
          </p:cNvSpPr>
          <p:nvPr/>
        </p:nvSpPr>
        <p:spPr bwMode="auto">
          <a:xfrm>
            <a:off x="5432425" y="400050"/>
            <a:ext cx="184150" cy="687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/>
            <a:r>
              <a:rPr lang="en-GB" i="0">
                <a:cs typeface="Times New Roman" pitchFamily="18" charset="0"/>
              </a:rPr>
              <a:t/>
            </a:r>
            <a:br>
              <a:rPr lang="en-GB" i="0">
                <a:cs typeface="Times New Roman" pitchFamily="18" charset="0"/>
              </a:rPr>
            </a:br>
            <a:endParaRPr lang="el-GR" sz="1100" i="0"/>
          </a:p>
          <a:p>
            <a:pPr algn="l" eaLnBrk="0" hangingPunct="0"/>
            <a:endParaRPr lang="el-GR" sz="1800" i="0"/>
          </a:p>
        </p:txBody>
      </p:sp>
      <p:sp>
        <p:nvSpPr>
          <p:cNvPr id="423939" name="Rectangle 3"/>
          <p:cNvSpPr>
            <a:spLocks noChangeArrowheads="1"/>
          </p:cNvSpPr>
          <p:nvPr/>
        </p:nvSpPr>
        <p:spPr bwMode="auto">
          <a:xfrm>
            <a:off x="952500" y="1604963"/>
            <a:ext cx="184150" cy="687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/>
            <a:r>
              <a:rPr lang="en-GB" i="0">
                <a:cs typeface="Times New Roman" pitchFamily="18" charset="0"/>
              </a:rPr>
              <a:t/>
            </a:r>
            <a:br>
              <a:rPr lang="en-GB" i="0">
                <a:cs typeface="Times New Roman" pitchFamily="18" charset="0"/>
              </a:rPr>
            </a:br>
            <a:endParaRPr lang="el-GR" sz="1100" i="0"/>
          </a:p>
          <a:p>
            <a:pPr algn="l" eaLnBrk="0" hangingPunct="0"/>
            <a:endParaRPr lang="el-GR" sz="1800" i="0"/>
          </a:p>
        </p:txBody>
      </p:sp>
      <p:graphicFrame>
        <p:nvGraphicFramePr>
          <p:cNvPr id="423940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9336841"/>
              </p:ext>
            </p:extLst>
          </p:nvPr>
        </p:nvGraphicFramePr>
        <p:xfrm>
          <a:off x="1403350" y="836711"/>
          <a:ext cx="5472906" cy="4602480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1465208"/>
                <a:gridCol w="1170762"/>
                <a:gridCol w="1511943"/>
                <a:gridCol w="1324993"/>
              </a:tblGrid>
              <a:tr h="30470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Countries</a:t>
                      </a: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1990-1998</a:t>
                      </a:r>
                      <a:endParaRPr kumimoji="0" lang="en-GB" sz="1400" b="0" i="0" u="sng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1999-2007</a:t>
                      </a:r>
                      <a:endParaRPr kumimoji="0" lang="en-GB" sz="1400" b="0" i="0" u="sng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CHANGE %GDP</a:t>
                      </a: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512AE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AT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0.16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3.93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512AE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3.78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512AE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BE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3.48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3.79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512AE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0.31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512AE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FI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4.57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7.41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512AE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2.84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512AE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GE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0.44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3.81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512AE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3.37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512AE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NL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4.90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6.58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512AE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1.68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512AE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IE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12.15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13.93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512AE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1.78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512AE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NORTH</a:t>
                      </a: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512AE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3.35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6.58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512AE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+3.23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IT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2.44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0.60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-1.84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FR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0.84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0.30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-0.54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PT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-7.55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-8.63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-1.08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SP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-1.04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-3.79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-2.74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36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EL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-6.95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-11.89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-4.94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SOUTH</a:t>
                      </a: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-0.91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-4.68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-3.78</a:t>
                      </a: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424050" name="Rectangle 114"/>
          <p:cNvSpPr>
            <a:spLocks noChangeArrowheads="1"/>
          </p:cNvSpPr>
          <p:nvPr/>
        </p:nvSpPr>
        <p:spPr bwMode="auto">
          <a:xfrm>
            <a:off x="1928794" y="5857892"/>
            <a:ext cx="4394152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GB" sz="14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Trade balances </a:t>
            </a:r>
            <a:r>
              <a:rPr lang="en-GB" sz="14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 </a:t>
            </a:r>
            <a:r>
              <a:rPr lang="en-GB" sz="14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the Eurozone as % of GDP.</a:t>
            </a:r>
            <a:endParaRPr lang="el-GR" sz="1400" b="1" dirty="0"/>
          </a:p>
          <a:p>
            <a:pPr eaLnBrk="0" hangingPunct="0"/>
            <a:r>
              <a:rPr lang="en-GB" sz="14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Simple averages, no </a:t>
            </a:r>
            <a:r>
              <a:rPr lang="en-GB" sz="14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country weights</a:t>
            </a:r>
            <a:r>
              <a:rPr lang="en-GB" sz="14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 </a:t>
            </a:r>
          </a:p>
          <a:p>
            <a:pPr eaLnBrk="0" hangingPunct="0"/>
            <a:r>
              <a:rPr lang="en-GB" sz="14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Source:  IMF World Economic Outlook, and </a:t>
            </a:r>
            <a:r>
              <a:rPr lang="en-GB" sz="1400" b="1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Eurostat</a:t>
            </a:r>
            <a:r>
              <a:rPr lang="en-GB" sz="14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</a:t>
            </a:r>
            <a:endParaRPr lang="en-GB" sz="1400" b="1" i="0" dirty="0"/>
          </a:p>
        </p:txBody>
      </p:sp>
      <p:sp>
        <p:nvSpPr>
          <p:cNvPr id="424053" name="Rectangle 117"/>
          <p:cNvSpPr>
            <a:spLocks noChangeArrowheads="1"/>
          </p:cNvSpPr>
          <p:nvPr/>
        </p:nvSpPr>
        <p:spPr bwMode="auto">
          <a:xfrm>
            <a:off x="3591293" y="232619"/>
            <a:ext cx="1892300" cy="385762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sz="1800" b="1" i="0"/>
              <a:t>Trade Balances</a:t>
            </a:r>
            <a:endParaRPr lang="el-GR" sz="1800" b="1" i="0"/>
          </a:p>
        </p:txBody>
      </p:sp>
      <p:sp>
        <p:nvSpPr>
          <p:cNvPr id="17" name="Oval 16"/>
          <p:cNvSpPr/>
          <p:nvPr/>
        </p:nvSpPr>
        <p:spPr>
          <a:xfrm>
            <a:off x="5776386" y="3186477"/>
            <a:ext cx="883846" cy="371953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5776386" y="5092619"/>
            <a:ext cx="883846" cy="352299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408922" y="3192671"/>
          <a:ext cx="1434886" cy="365760"/>
        </p:xfrm>
        <a:graphic>
          <a:graphicData uri="http://schemas.openxmlformats.org/drawingml/2006/table">
            <a:tbl>
              <a:tblPr/>
              <a:tblGrid>
                <a:gridCol w="1434886"/>
              </a:tblGrid>
              <a:tr h="357190"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2" name="Left Arrow 1"/>
          <p:cNvSpPr/>
          <p:nvPr/>
        </p:nvSpPr>
        <p:spPr>
          <a:xfrm>
            <a:off x="6952122" y="3210813"/>
            <a:ext cx="1296144" cy="30851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5" name="Left Arrow 14"/>
          <p:cNvSpPr/>
          <p:nvPr/>
        </p:nvSpPr>
        <p:spPr>
          <a:xfrm>
            <a:off x="6971928" y="5092620"/>
            <a:ext cx="1296144" cy="308519"/>
          </a:xfrm>
          <a:prstGeom prst="leftArrow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" name="Rectangle 3"/>
          <p:cNvSpPr/>
          <p:nvPr/>
        </p:nvSpPr>
        <p:spPr>
          <a:xfrm>
            <a:off x="5588468" y="830984"/>
            <a:ext cx="1259681" cy="53492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13249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34349592"/>
              </p:ext>
            </p:extLst>
          </p:nvPr>
        </p:nvGraphicFramePr>
        <p:xfrm>
          <a:off x="857224" y="1196752"/>
          <a:ext cx="7603208" cy="46508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Rectangle 3"/>
          <p:cNvSpPr/>
          <p:nvPr/>
        </p:nvSpPr>
        <p:spPr>
          <a:xfrm>
            <a:off x="3071802" y="1142984"/>
            <a:ext cx="845840" cy="36933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b="1" dirty="0" smtClean="0"/>
              <a:t>EMU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FB7BE-8E9A-4698-9353-F67351024CC4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928794" y="285728"/>
            <a:ext cx="60722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AFTER EMU, THE GAP IN TRADE BALANCES WIDENED …</a:t>
            </a:r>
            <a:endParaRPr lang="en-US" b="1" dirty="0"/>
          </a:p>
        </p:txBody>
      </p:sp>
      <p:sp>
        <p:nvSpPr>
          <p:cNvPr id="7" name="Rectangle 6"/>
          <p:cNvSpPr/>
          <p:nvPr/>
        </p:nvSpPr>
        <p:spPr>
          <a:xfrm>
            <a:off x="1571604" y="6143644"/>
            <a:ext cx="664373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en-GB" sz="14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Net Exports as % GDP (XY). Simple averages, no weights. </a:t>
            </a:r>
          </a:p>
          <a:p>
            <a:pPr eaLnBrk="0" hangingPunct="0"/>
            <a:r>
              <a:rPr lang="en-GB" sz="14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Source:  AMECO,  Eurostat.</a:t>
            </a:r>
            <a:endParaRPr lang="en-GB" sz="1400" b="1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3766211" y="2386594"/>
            <a:ext cx="3651" cy="1656184"/>
          </a:xfrm>
          <a:prstGeom prst="straightConnector1">
            <a:avLst/>
          </a:prstGeom>
          <a:ln w="41275">
            <a:solidFill>
              <a:schemeClr val="tx1"/>
            </a:solidFill>
            <a:prstDash val="sys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6732240" y="2020488"/>
            <a:ext cx="0" cy="2952328"/>
          </a:xfrm>
          <a:prstGeom prst="straightConnector1">
            <a:avLst/>
          </a:prstGeom>
          <a:ln w="41275">
            <a:solidFill>
              <a:schemeClr val="tx1"/>
            </a:solidFill>
            <a:prstDash val="sys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3782269" y="3030020"/>
            <a:ext cx="11112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GAP=9 pp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876256" y="3030020"/>
            <a:ext cx="12282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GAP=15 </a:t>
            </a:r>
            <a:r>
              <a:rPr lang="en-US" dirty="0"/>
              <a:t>pp</a:t>
            </a:r>
          </a:p>
        </p:txBody>
      </p:sp>
    </p:spTree>
    <p:extLst>
      <p:ext uri="{BB962C8B-B14F-4D97-AF65-F5344CB8AC3E}">
        <p14:creationId xmlns:p14="http://schemas.microsoft.com/office/powerpoint/2010/main" val="1742785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FB7BE-8E9A-4698-9353-F67351024CC4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488800" y="473521"/>
            <a:ext cx="8208912" cy="181588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400" b="1" dirty="0"/>
              <a:t>The importance of North-South imbalances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/>
              <a:t>was </a:t>
            </a:r>
            <a:r>
              <a:rPr lang="en-US" sz="2400" b="1" dirty="0" smtClean="0"/>
              <a:t>either ignored </a:t>
            </a:r>
            <a:r>
              <a:rPr lang="en-US" sz="2400" b="1" dirty="0"/>
              <a:t>or </a:t>
            </a:r>
            <a:r>
              <a:rPr lang="en-US" sz="2400" b="1" dirty="0" smtClean="0"/>
              <a:t>misinterpreted several times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dirty="0" smtClean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l-GR" sz="2000" dirty="0" smtClean="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Several </a:t>
            </a:r>
            <a:r>
              <a:rPr lang="en-US" altLang="el-GR" sz="2000" dirty="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argued </a:t>
            </a:r>
            <a:r>
              <a:rPr lang="en-US" altLang="el-GR" sz="2000" dirty="0" smtClean="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that</a:t>
            </a:r>
            <a:r>
              <a:rPr lang="en-US" altLang="el-GR" sz="2000" dirty="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altLang="el-GR" sz="2000" dirty="0" smtClean="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the </a:t>
            </a:r>
            <a:r>
              <a:rPr lang="en-US" altLang="el-GR" sz="2000" dirty="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external deficits have been a demand-driven phenomenon </a:t>
            </a:r>
            <a:r>
              <a:rPr lang="en-US" altLang="el-GR" sz="2000" dirty="0" smtClean="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which </a:t>
            </a:r>
            <a:r>
              <a:rPr lang="en-US" altLang="el-GR" sz="2000" dirty="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is most likely to dissipate as integration advances. </a:t>
            </a: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755576" y="2465816"/>
            <a:ext cx="7848872" cy="2123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l-GR" sz="2400" dirty="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Blanchard and </a:t>
            </a:r>
            <a:r>
              <a:rPr lang="en-US" altLang="el-GR" sz="2400" dirty="0" err="1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Giavazzi</a:t>
            </a:r>
            <a:r>
              <a:rPr lang="en-US" altLang="el-GR" sz="2400" dirty="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(2002) </a:t>
            </a:r>
            <a:endParaRPr lang="en-US" altLang="el-GR" sz="2400" dirty="0" smtClean="0">
              <a:solidFill>
                <a:srgbClr val="000000"/>
              </a:solidFill>
              <a:latin typeface="Calibri" panose="020F0502020204030204" pitchFamily="34" charset="0"/>
              <a:ea typeface="Arial Unicode MS" panose="020B0604020202020204" pitchFamily="34" charset="-128"/>
              <a:cs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l-GR" dirty="0" smtClean="0">
              <a:solidFill>
                <a:srgbClr val="000000"/>
              </a:solidFill>
              <a:latin typeface="Calibri" panose="020F0502020204030204" pitchFamily="34" charset="0"/>
              <a:ea typeface="Arial Unicode MS" panose="020B0604020202020204" pitchFamily="34" charset="-128"/>
              <a:cs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l-GR" dirty="0" smtClean="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noted </a:t>
            </a:r>
            <a:r>
              <a:rPr lang="en-US" altLang="el-GR" dirty="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that increased mobility in capital markets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l-GR" dirty="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was likely to result in large current account deficits in the short run,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l-GR" dirty="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but they disregarded any explosive pattern in the medium run,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l-GR" dirty="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and argued that countries such as </a:t>
            </a:r>
            <a:endParaRPr lang="en-US" altLang="el-GR" dirty="0" smtClean="0">
              <a:solidFill>
                <a:srgbClr val="000000"/>
              </a:solidFill>
              <a:latin typeface="Calibri" panose="020F0502020204030204" pitchFamily="34" charset="0"/>
              <a:ea typeface="Arial Unicode MS" panose="020B0604020202020204" pitchFamily="34" charset="-128"/>
              <a:cs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l-GR" b="1" dirty="0" smtClean="0">
                <a:solidFill>
                  <a:srgbClr val="C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Portugal </a:t>
            </a:r>
            <a:r>
              <a:rPr lang="en-US" altLang="el-GR" b="1" dirty="0">
                <a:solidFill>
                  <a:srgbClr val="C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and Greece </a:t>
            </a:r>
            <a:r>
              <a:rPr lang="en-US" altLang="el-GR" b="1" u="sng" dirty="0" smtClean="0">
                <a:solidFill>
                  <a:srgbClr val="C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need </a:t>
            </a:r>
            <a:r>
              <a:rPr lang="en-US" altLang="el-GR" b="1" u="sng" dirty="0">
                <a:solidFill>
                  <a:srgbClr val="C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not </a:t>
            </a:r>
            <a:r>
              <a:rPr lang="en-US" altLang="el-GR" b="1" dirty="0">
                <a:solidFill>
                  <a:srgbClr val="C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take measures to reduce their deficits</a:t>
            </a:r>
            <a:r>
              <a:rPr lang="en-US" altLang="el-GR" dirty="0" smtClean="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Rectangle 6"/>
          <p:cNvSpPr/>
          <p:nvPr/>
        </p:nvSpPr>
        <p:spPr>
          <a:xfrm>
            <a:off x="395536" y="4762735"/>
            <a:ext cx="8285137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err="1" smtClean="0">
                <a:latin typeface="Arial" panose="020B0604020202020204" pitchFamily="34" charset="0"/>
              </a:rPr>
              <a:t>Ahearne</a:t>
            </a:r>
            <a:r>
              <a:rPr lang="en-US" sz="2000" dirty="0" smtClean="0">
                <a:latin typeface="Arial" panose="020B0604020202020204" pitchFamily="34" charset="0"/>
              </a:rPr>
              <a:t> et al. (Bruegel, 2007). </a:t>
            </a:r>
            <a:r>
              <a:rPr lang="en-US" dirty="0"/>
              <a:t>Internal and External </a:t>
            </a:r>
            <a:r>
              <a:rPr lang="en-US" dirty="0" smtClean="0"/>
              <a:t>Balances </a:t>
            </a:r>
            <a:r>
              <a:rPr lang="en-US" dirty="0"/>
              <a:t>in the </a:t>
            </a:r>
            <a:r>
              <a:rPr lang="en-US" dirty="0" smtClean="0"/>
              <a:t>Euro Area </a:t>
            </a:r>
            <a:endParaRPr lang="en-US" dirty="0"/>
          </a:p>
          <a:p>
            <a:endParaRPr lang="en-US" dirty="0" smtClean="0">
              <a:latin typeface="Arial" panose="020B0604020202020204" pitchFamily="34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</a:rPr>
              <a:t>“EMU… has </a:t>
            </a:r>
            <a:r>
              <a:rPr lang="en-US" dirty="0">
                <a:latin typeface="Times New Roman" panose="02020603050405020304" pitchFamily="18" charset="0"/>
              </a:rPr>
              <a:t>increased the tendency of </a:t>
            </a:r>
            <a:r>
              <a:rPr lang="en-US" dirty="0" smtClean="0">
                <a:latin typeface="Times New Roman" panose="02020603050405020304" pitchFamily="18" charset="0"/>
              </a:rPr>
              <a:t>capital to </a:t>
            </a:r>
            <a:r>
              <a:rPr lang="en-US" dirty="0">
                <a:latin typeface="Times New Roman" panose="02020603050405020304" pitchFamily="18" charset="0"/>
              </a:rPr>
              <a:t>flow from relatively rich to relatively poor countries in the euro </a:t>
            </a:r>
            <a:r>
              <a:rPr lang="en-US" dirty="0" smtClean="0">
                <a:latin typeface="Times New Roman" panose="02020603050405020304" pitchFamily="18" charset="0"/>
              </a:rPr>
              <a:t>area. This </a:t>
            </a:r>
            <a:r>
              <a:rPr lang="en-US" dirty="0">
                <a:latin typeface="Times New Roman" panose="02020603050405020304" pitchFamily="18" charset="0"/>
              </a:rPr>
              <a:t>trend suggests that the observed current account </a:t>
            </a: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</a:rPr>
              <a:t>imbalances are </a:t>
            </a:r>
            <a:r>
              <a:rPr lang="en-US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a sign </a:t>
            </a: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</a:rPr>
              <a:t>of </a:t>
            </a:r>
            <a:r>
              <a:rPr lang="en-US" b="1" u="sng" dirty="0">
                <a:solidFill>
                  <a:srgbClr val="C00000"/>
                </a:solidFill>
                <a:latin typeface="Times New Roman" panose="02020603050405020304" pitchFamily="18" charset="0"/>
              </a:rPr>
              <a:t>the proper functioning </a:t>
            </a: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</a:rPr>
              <a:t>of the euro area </a:t>
            </a:r>
            <a:endParaRPr lang="en-US" b="1" dirty="0" smtClean="0">
              <a:solidFill>
                <a:srgbClr val="C00000"/>
              </a:solidFill>
              <a:latin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</a:rPr>
              <a:t>rather </a:t>
            </a:r>
            <a:r>
              <a:rPr lang="en-US" dirty="0">
                <a:latin typeface="Times New Roman" panose="02020603050405020304" pitchFamily="18" charset="0"/>
              </a:rPr>
              <a:t>than a sign of </a:t>
            </a:r>
            <a:r>
              <a:rPr lang="en-US" dirty="0" smtClean="0">
                <a:latin typeface="Times New Roman" panose="02020603050405020304" pitchFamily="18" charset="0"/>
              </a:rPr>
              <a:t>improper </a:t>
            </a:r>
            <a:r>
              <a:rPr lang="en-US" dirty="0">
                <a:latin typeface="Times New Roman" panose="02020603050405020304" pitchFamily="18" charset="0"/>
              </a:rPr>
              <a:t>macroeconomic management</a:t>
            </a:r>
            <a:r>
              <a:rPr lang="en-US" dirty="0" smtClean="0">
                <a:latin typeface="Times New Roman" panose="02020603050405020304" pitchFamily="18" charset="0"/>
              </a:rPr>
              <a:t>.”</a:t>
            </a:r>
            <a:endParaRPr lang="en-US" dirty="0">
              <a:effectLst/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7670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FB7BE-8E9A-4698-9353-F67351024CC4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683568" y="620688"/>
            <a:ext cx="7499176" cy="5262979"/>
          </a:xfrm>
          <a:prstGeom prst="rect">
            <a:avLst/>
          </a:prstGeom>
          <a:noFill/>
          <a:ln>
            <a:solidFill>
              <a:srgbClr val="2512AE"/>
            </a:solidFill>
          </a:ln>
          <a:effectLst/>
          <a:extLst/>
        </p:spPr>
        <p:txBody>
          <a:bodyPr wrap="square">
            <a:spAutoFit/>
          </a:bodyPr>
          <a:lstStyle/>
          <a:p>
            <a:pPr algn="ctr">
              <a:spcBef>
                <a:spcPct val="30000"/>
              </a:spcBef>
              <a:buFont typeface="Wingdings" pitchFamily="2" charset="2"/>
              <a:buNone/>
            </a:pPr>
            <a:r>
              <a:rPr lang="en-GB" sz="2400" b="1" i="0" dirty="0"/>
              <a:t>Polarisation in </a:t>
            </a:r>
            <a:r>
              <a:rPr lang="en-GB" sz="2400" b="1" i="0" dirty="0" smtClean="0"/>
              <a:t>production</a:t>
            </a:r>
          </a:p>
          <a:p>
            <a:pPr algn="ctr">
              <a:spcBef>
                <a:spcPct val="30000"/>
              </a:spcBef>
              <a:buFont typeface="Wingdings" pitchFamily="2" charset="2"/>
              <a:buNone/>
            </a:pPr>
            <a:endParaRPr lang="en-GB" sz="2400" b="1" i="0" dirty="0" smtClean="0"/>
          </a:p>
          <a:p>
            <a:pPr algn="ctr">
              <a:spcBef>
                <a:spcPct val="30000"/>
              </a:spcBef>
              <a:buFont typeface="Wingdings" pitchFamily="2" charset="2"/>
              <a:buNone/>
            </a:pPr>
            <a:r>
              <a:rPr lang="en-GB" sz="2400" b="1" dirty="0" smtClean="0"/>
              <a:t>After EMU, investment flows increased in all countries</a:t>
            </a:r>
          </a:p>
          <a:p>
            <a:pPr algn="ctr">
              <a:spcBef>
                <a:spcPct val="30000"/>
              </a:spcBef>
              <a:buFont typeface="Wingdings" pitchFamily="2" charset="2"/>
              <a:buNone/>
            </a:pPr>
            <a:r>
              <a:rPr lang="en-GB" sz="2400" b="1" dirty="0" smtClean="0"/>
              <a:t>But: Composition was vastly different</a:t>
            </a:r>
          </a:p>
          <a:p>
            <a:pPr algn="ctr">
              <a:spcBef>
                <a:spcPct val="30000"/>
              </a:spcBef>
              <a:buFont typeface="Wingdings" pitchFamily="2" charset="2"/>
              <a:buNone/>
            </a:pPr>
            <a:endParaRPr lang="en-GB" sz="2400" b="1" dirty="0">
              <a:solidFill>
                <a:srgbClr val="0033CC"/>
              </a:solidFill>
            </a:endParaRPr>
          </a:p>
          <a:p>
            <a:pPr>
              <a:spcBef>
                <a:spcPct val="30000"/>
              </a:spcBef>
              <a:buFont typeface="Wingdings" pitchFamily="2" charset="2"/>
              <a:buNone/>
            </a:pPr>
            <a:r>
              <a:rPr lang="en-GB" sz="2400" b="1" i="0" dirty="0" smtClean="0">
                <a:solidFill>
                  <a:srgbClr val="0033CC"/>
                </a:solidFill>
              </a:rPr>
              <a:t>The NORTH: Attracting more productive investment</a:t>
            </a:r>
          </a:p>
          <a:p>
            <a:pPr>
              <a:spcBef>
                <a:spcPct val="30000"/>
              </a:spcBef>
              <a:buFont typeface="Wingdings" pitchFamily="2" charset="2"/>
              <a:buNone/>
            </a:pPr>
            <a:r>
              <a:rPr lang="en-GB" sz="2400" b="1" dirty="0">
                <a:solidFill>
                  <a:srgbClr val="0033CC"/>
                </a:solidFill>
              </a:rPr>
              <a:t>	</a:t>
            </a:r>
            <a:r>
              <a:rPr lang="en-GB" sz="2400" b="1" dirty="0" smtClean="0">
                <a:solidFill>
                  <a:srgbClr val="0033CC"/>
                </a:solidFill>
              </a:rPr>
              <a:t>Producing more in the tradeable sector</a:t>
            </a:r>
          </a:p>
          <a:p>
            <a:pPr>
              <a:spcBef>
                <a:spcPct val="30000"/>
              </a:spcBef>
              <a:buFont typeface="Wingdings" pitchFamily="2" charset="2"/>
              <a:buNone/>
            </a:pPr>
            <a:endParaRPr lang="en-GB" sz="2400" b="1" i="0" dirty="0" smtClean="0">
              <a:solidFill>
                <a:srgbClr val="0033CC"/>
              </a:solidFill>
            </a:endParaRPr>
          </a:p>
          <a:p>
            <a:pPr>
              <a:spcBef>
                <a:spcPct val="30000"/>
              </a:spcBef>
              <a:buFont typeface="Wingdings" pitchFamily="2" charset="2"/>
              <a:buNone/>
            </a:pPr>
            <a:r>
              <a:rPr lang="en-GB" sz="2400" b="1" dirty="0">
                <a:solidFill>
                  <a:srgbClr val="C00000"/>
                </a:solidFill>
              </a:rPr>
              <a:t>The </a:t>
            </a:r>
            <a:r>
              <a:rPr lang="en-GB" sz="2400" b="1" dirty="0" smtClean="0">
                <a:solidFill>
                  <a:srgbClr val="C00000"/>
                </a:solidFill>
              </a:rPr>
              <a:t>SOUTH</a:t>
            </a:r>
            <a:r>
              <a:rPr lang="en-GB" sz="2400" b="1" dirty="0">
                <a:solidFill>
                  <a:srgbClr val="C00000"/>
                </a:solidFill>
              </a:rPr>
              <a:t>: Attracting more </a:t>
            </a:r>
            <a:r>
              <a:rPr lang="en-GB" sz="2400" b="1" dirty="0" smtClean="0">
                <a:solidFill>
                  <a:srgbClr val="C00000"/>
                </a:solidFill>
              </a:rPr>
              <a:t>Real-estate investment</a:t>
            </a:r>
            <a:endParaRPr lang="en-GB" sz="2400" b="1" dirty="0">
              <a:solidFill>
                <a:srgbClr val="C00000"/>
              </a:solidFill>
            </a:endParaRPr>
          </a:p>
          <a:p>
            <a:pPr>
              <a:spcBef>
                <a:spcPct val="30000"/>
              </a:spcBef>
              <a:buFont typeface="Wingdings" pitchFamily="2" charset="2"/>
              <a:buNone/>
            </a:pPr>
            <a:r>
              <a:rPr lang="en-GB" sz="2400" b="1" dirty="0">
                <a:solidFill>
                  <a:srgbClr val="C00000"/>
                </a:solidFill>
              </a:rPr>
              <a:t>	Producing more in the </a:t>
            </a:r>
            <a:r>
              <a:rPr lang="en-GB" sz="2400" b="1" dirty="0" smtClean="0">
                <a:solidFill>
                  <a:srgbClr val="C00000"/>
                </a:solidFill>
              </a:rPr>
              <a:t>service sectors</a:t>
            </a:r>
            <a:endParaRPr lang="en-GB" sz="2400" b="1" dirty="0">
              <a:solidFill>
                <a:srgbClr val="C00000"/>
              </a:solidFill>
            </a:endParaRPr>
          </a:p>
          <a:p>
            <a:pPr algn="ctr">
              <a:spcBef>
                <a:spcPct val="30000"/>
              </a:spcBef>
              <a:buFont typeface="Wingdings" pitchFamily="2" charset="2"/>
              <a:buNone/>
            </a:pPr>
            <a:endParaRPr lang="en-GB" sz="2400" b="1" i="0" dirty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4648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FB7BE-8E9A-4698-9353-F67351024CC4}" type="slidenum">
              <a:rPr lang="en-US" smtClean="0"/>
              <a:pPr/>
              <a:t>9</a:t>
            </a:fld>
            <a:endParaRPr lang="en-US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47085308"/>
              </p:ext>
            </p:extLst>
          </p:nvPr>
        </p:nvGraphicFramePr>
        <p:xfrm>
          <a:off x="1475656" y="620688"/>
          <a:ext cx="6768752" cy="4824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Rectangle 5"/>
          <p:cNvSpPr/>
          <p:nvPr/>
        </p:nvSpPr>
        <p:spPr>
          <a:xfrm>
            <a:off x="1619672" y="5877272"/>
            <a:ext cx="68767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 </a:t>
            </a:r>
            <a:r>
              <a:rPr lang="en-US" u="sng" dirty="0" smtClean="0"/>
              <a:t>Details in</a:t>
            </a:r>
            <a:r>
              <a:rPr lang="en-US" dirty="0" smtClean="0"/>
              <a:t>:  </a:t>
            </a:r>
            <a:r>
              <a:rPr lang="en-US" dirty="0"/>
              <a:t>Christodoulakis and </a:t>
            </a:r>
            <a:r>
              <a:rPr lang="en-US" dirty="0" err="1"/>
              <a:t>Sarantides</a:t>
            </a:r>
            <a:r>
              <a:rPr lang="en-US" dirty="0"/>
              <a:t> (2016). 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797015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CommonInGroups" ma:contentTypeID="0x010100C99F32645853284EB835B50D610223A1010100A120E579C51EAB44A46ECBD0880E5BC6" ma:contentTypeVersion="21" ma:contentTypeDescription="" ma:contentTypeScope="" ma:versionID="a403141326c204125f9099c96dd1bf69">
  <xsd:schema xmlns:xsd="http://www.w3.org/2001/XMLSchema" xmlns:xs="http://www.w3.org/2001/XMLSchema" xmlns:p="http://schemas.microsoft.com/office/2006/metadata/properties" xmlns:ns1="http://schemas.microsoft.com/sharepoint/v3" xmlns:ns2="a029a951-197a-4454-90a0-4e8ba8bb2239" xmlns:ns3="8e878111-5d44-4ac0-8d7d-001e9b3d0fd0" xmlns:ns4="a2c98312-a1a7-4c30-9dfa-e35e7a09d1f3" targetNamespace="http://schemas.microsoft.com/office/2006/metadata/properties" ma:root="true" ma:fieldsID="22e3c47b957e00e859a4f7030aca4564" ns1:_="" ns2:_="" ns3:_="" ns4:_="">
    <xsd:import namespace="http://schemas.microsoft.com/sharepoint/v3"/>
    <xsd:import namespace="a029a951-197a-4454-90a0-4e8ba8bb2239"/>
    <xsd:import namespace="8e878111-5d44-4ac0-8d7d-001e9b3d0fd0"/>
    <xsd:import namespace="a2c98312-a1a7-4c30-9dfa-e35e7a09d1f3"/>
    <xsd:element name="properties">
      <xsd:complexType>
        <xsd:sequence>
          <xsd:element name="documentManagement">
            <xsd:complexType>
              <xsd:all>
                <xsd:element ref="ns2:ACreated" minOccurs="0"/>
                <xsd:element ref="ns2:ACreatedBy" minOccurs="0"/>
                <xsd:element ref="ns2:AID" minOccurs="0"/>
                <xsd:element ref="ns2:AModified" minOccurs="0"/>
                <xsd:element ref="ns2:AModifiedBy" minOccurs="0"/>
                <xsd:element ref="ns2:AVersion" minOccurs="0"/>
                <xsd:element ref="ns2:CEID" minOccurs="0"/>
                <xsd:element ref="ns1:RoutingEnabled"/>
                <xsd:element ref="ns2:LanguageRef" minOccurs="0"/>
                <xsd:element ref="ns1:URL" minOccurs="0"/>
                <xsd:element ref="ns2:AlternateText" minOccurs="0"/>
                <xsd:element ref="ns2:ShowInContentGroups" minOccurs="0"/>
                <xsd:element ref="ns3:SharedWithUsers" minOccurs="0"/>
                <xsd:element ref="ns2:ItemOrder" minOccurs="0"/>
                <xsd:element ref="ns2:ContentDate" minOccurs="0"/>
                <xsd:element ref="ns2:Image" minOccurs="0"/>
                <xsd:element ref="ns3:ParentEntity" minOccurs="0"/>
                <xsd:element ref="ns3:RelatedEntity" minOccurs="0"/>
                <xsd:element ref="ns3:Source" minOccurs="0"/>
                <xsd:element ref="ns2:TitleEn" minOccurs="0"/>
                <xsd:element ref="ns4:SharedWithUsers" minOccurs="0"/>
                <xsd:element ref="ns3:OrganizationalUnit" minOccurs="0"/>
                <xsd:element ref="ns3:Topic" minOccurs="0"/>
                <xsd:element ref="ns3:TitleBackup" minOccurs="0"/>
                <xsd:element ref="ns3:DisplayTitl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RoutingEnabled" ma:index="15" ma:displayName="Active" ma:description="" ma:internalName="RoutingEnabled">
      <xsd:simpleType>
        <xsd:restriction base="dms:Boolean"/>
      </xsd:simpleType>
    </xsd:element>
    <xsd:element name="URL" ma:index="18" nillable="true" ma:displayName="URL" ma:internalName="URL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029a951-197a-4454-90a0-4e8ba8bb2239" elementFormDefault="qualified">
    <xsd:import namespace="http://schemas.microsoft.com/office/2006/documentManagement/types"/>
    <xsd:import namespace="http://schemas.microsoft.com/office/infopath/2007/PartnerControls"/>
    <xsd:element name="ACreated" ma:index="8" nillable="true" ma:displayName="ACreated" ma:format="DateTime" ma:internalName="ACreated">
      <xsd:simpleType>
        <xsd:restriction base="dms:DateTime"/>
      </xsd:simpleType>
    </xsd:element>
    <xsd:element name="ACreatedBy" ma:index="9" nillable="true" ma:displayName="ACreatedBy" ma:internalName="ACreatedBy">
      <xsd:simpleType>
        <xsd:restriction base="dms:Text">
          <xsd:maxLength value="255"/>
        </xsd:restriction>
      </xsd:simpleType>
    </xsd:element>
    <xsd:element name="AID" ma:index="10" nillable="true" ma:displayName="AID" ma:indexed="true" ma:internalName="AID" ma:percentage="FALSE">
      <xsd:simpleType>
        <xsd:restriction base="dms:Number"/>
      </xsd:simpleType>
    </xsd:element>
    <xsd:element name="AModified" ma:index="11" nillable="true" ma:displayName="AModified" ma:format="DateTime" ma:internalName="AModified">
      <xsd:simpleType>
        <xsd:restriction base="dms:DateTime"/>
      </xsd:simpleType>
    </xsd:element>
    <xsd:element name="AModifiedBy" ma:index="12" nillable="true" ma:displayName="AModifiedBy" ma:internalName="AModifiedBy">
      <xsd:simpleType>
        <xsd:restriction base="dms:Text">
          <xsd:maxLength value="255"/>
        </xsd:restriction>
      </xsd:simpleType>
    </xsd:element>
    <xsd:element name="AVersion" ma:index="13" nillable="true" ma:displayName="AVersion" ma:internalName="AVersion">
      <xsd:simpleType>
        <xsd:restriction base="dms:Text">
          <xsd:maxLength value="255"/>
        </xsd:restriction>
      </xsd:simpleType>
    </xsd:element>
    <xsd:element name="CEID" ma:index="14" nillable="true" ma:displayName="CEID" ma:internalName="CEID">
      <xsd:simpleType>
        <xsd:restriction base="dms:Text">
          <xsd:maxLength value="255"/>
        </xsd:restriction>
      </xsd:simpleType>
    </xsd:element>
    <xsd:element name="LanguageRef" ma:index="17" nillable="true" ma:displayName="LanguageRef" ma:list="{90f227ea-5920-45a7-a23d-c88bdf4e0005}" ma:internalName="LanguageRef" ma:showField="Title" ma:web="a029a951-197a-4454-90a0-4e8ba8bb223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AlternateText" ma:index="19" nillable="true" ma:displayName="AlternateText" ma:internalName="AlternateText">
      <xsd:simpleType>
        <xsd:restriction base="dms:Text">
          <xsd:maxLength value="255"/>
        </xsd:restriction>
      </xsd:simpleType>
    </xsd:element>
    <xsd:element name="ShowInContentGroups" ma:index="20" nillable="true" ma:displayName="ShowInContentGroups" ma:list="{d322c509-0e61-4df0-aa83-640ea2811344}" ma:internalName="ShowInContentGroups" ma:showField="Title" ma:web="a029a951-197a-4454-90a0-4e8ba8bb223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ItemOrder" ma:index="22" nillable="true" ma:displayName="ItemOrder" ma:internalName="ItemOrder">
      <xsd:simpleType>
        <xsd:restriction base="dms:Number"/>
      </xsd:simpleType>
    </xsd:element>
    <xsd:element name="ContentDate" ma:index="23" nillable="true" ma:displayName="ContentDate" ma:format="DateTime" ma:internalName="ContentDate">
      <xsd:simpleType>
        <xsd:restriction base="dms:DateTime"/>
      </xsd:simpleType>
    </xsd:element>
    <xsd:element name="Image" ma:index="25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TitleEn" ma:index="29" nillable="true" ma:displayName="TitleEn" ma:default="" ma:internalName="TitleEn" ma:readOnly="false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e878111-5d44-4ac0-8d7d-001e9b3d0fd0" elementFormDefault="qualified">
    <xsd:import namespace="http://schemas.microsoft.com/office/2006/documentManagement/types"/>
    <xsd:import namespace="http://schemas.microsoft.com/office/infopath/2007/PartnerControls"/>
    <xsd:element name="SharedWithUsers" ma:index="21" nillable="true" ma:displayName="Shared With" ma:default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arentEntity" ma:index="26" nillable="true" ma:displayName="ParentEntity" ma:list="{8e878111-5d44-4ac0-8d7d-001e9b3d0fd0}" ma:internalName="ParentEntity" ma:showField="Title">
      <xsd:simpleType>
        <xsd:restriction base="dms:Lookup"/>
      </xsd:simpleType>
    </xsd:element>
    <xsd:element name="RelatedEntity" ma:index="27" nillable="true" ma:displayName="RelatedEntity" ma:list="{8e878111-5d44-4ac0-8d7d-001e9b3d0fd0}" ma:internalName="RelatedEntity" ma:showField="Title">
      <xsd:simpleType>
        <xsd:restriction base="dms:Lookup"/>
      </xsd:simpleType>
    </xsd:element>
    <xsd:element name="Source" ma:index="28" nillable="true" ma:displayName="Source" ma:internalName="Source">
      <xsd:simpleType>
        <xsd:restriction base="dms:Text">
          <xsd:maxLength value="255"/>
        </xsd:restriction>
      </xsd:simpleType>
    </xsd:element>
    <xsd:element name="OrganizationalUnit" ma:index="31" nillable="true" ma:displayName="OrganizationalUnit" ma:list="{8cbccf00-dc01-452b-a0bb-21ad49d2c4da}" ma:internalName="OrganizationalUnit" ma:showField="Title">
      <xsd:simpleType>
        <xsd:restriction base="dms:Lookup"/>
      </xsd:simpleType>
    </xsd:element>
    <xsd:element name="Topic" ma:index="32" nillable="true" ma:displayName="Topic" ma:list="{38e0a57e-bf71-4fb7-8687-2e938e45e10e}" ma:internalName="Topic" ma:showField="Title">
      <xsd:simpleType>
        <xsd:restriction base="dms:Lookup"/>
      </xsd:simpleType>
    </xsd:element>
    <xsd:element name="TitleBackup" ma:index="33" nillable="true" ma:displayName="TitleBackup" ma:internalName="TitleBackup">
      <xsd:simpleType>
        <xsd:restriction base="dms:Text">
          <xsd:maxLength value="255"/>
        </xsd:restriction>
      </xsd:simpleType>
    </xsd:element>
    <xsd:element name="DisplayTitle" ma:index="34" nillable="true" ma:displayName="DisplayTitle" ma:internalName="DisplayTitl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2c98312-a1a7-4c30-9dfa-e35e7a09d1f3" elementFormDefault="qualified">
    <xsd:import namespace="http://schemas.microsoft.com/office/2006/documentManagement/types"/>
    <xsd:import namespace="http://schemas.microsoft.com/office/infopath/2007/PartnerControls"/>
    <xsd:element name="SharedWithUsers" ma:index="30" nillable="true" ma:displayName="Shared With" ma:description="" ma:internalName="SharedWithUsers0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 ma:index="16" ma:displayName="Comments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>
    <RoutingEnabled xmlns="http://schemas.microsoft.com/sharepoint/v3">true</RoutingEnabled>
    <URL xmlns="http://schemas.microsoft.com/sharepoint/v3">
      <Url xsi:nil="true"/>
      <Description xsi:nil="true"/>
    </URL>
    <ContentDate xmlns="a029a951-197a-4454-90a0-4e8ba8bb2239">2016-10-24T21:00:00+00:00</ContentDate>
    <OrganizationalUnit xmlns="8e878111-5d44-4ac0-8d7d-001e9b3d0fd0">63</OrganizationalUnit>
    <CEID xmlns="a029a951-197a-4454-90a0-4e8ba8bb2239">7a7ba814-f6b7-40c1-a272-15e8559bac07</CEID>
    <LanguageRef xmlns="a029a951-197a-4454-90a0-4e8ba8bb2239">
      <Value>2</Value>
    </LanguageRef>
    <TitleBackup xmlns="8e878111-5d44-4ac0-8d7d-001e9b3d0fd0">BOG_NORTH-SOUTH_2016</TitleBackup>
    <Topic xmlns="8e878111-5d44-4ac0-8d7d-001e9b3d0fd0">89</Topic>
    <ShowInContentGroups xmlns="a029a951-197a-4454-90a0-4e8ba8bb2239"/>
    <ItemOrder xmlns="a029a951-197a-4454-90a0-4e8ba8bb2239" xsi:nil="true"/>
    <Image xmlns="a029a951-197a-4454-90a0-4e8ba8bb2239">
      <Url xsi:nil="true"/>
      <Description xsi:nil="true"/>
    </Image>
    <AlternateText xmlns="a029a951-197a-4454-90a0-4e8ba8bb2239" xsi:nil="true"/>
    <RelatedEntity xmlns="8e878111-5d44-4ac0-8d7d-001e9b3d0fd0" xsi:nil="true"/>
    <ParentEntity xmlns="8e878111-5d44-4ac0-8d7d-001e9b3d0fd0" xsi:nil="true"/>
    <TitleEn xmlns="a029a951-197a-4454-90a0-4e8ba8bb2239" xsi:nil="true"/>
    <Source xmlns="8e878111-5d44-4ac0-8d7d-001e9b3d0fd0" xsi:nil="true"/>
    <DisplayTitle xmlns="8e878111-5d44-4ac0-8d7d-001e9b3d0fd0">BOG_NORTH-SOUTH_2016</DisplayTitle>
    <AModifiedBy xmlns="a029a951-197a-4454-90a0-4e8ba8bb2239">Anastasopoulou Eleftheria</AModifiedBy>
    <AModified xmlns="a029a951-197a-4454-90a0-4e8ba8bb2239">2019-07-27T01:28:03+00:00</AModified>
    <AID xmlns="a029a951-197a-4454-90a0-4e8ba8bb2239">12246</AID>
    <ACreated xmlns="a029a951-197a-4454-90a0-4e8ba8bb2239">2019-07-06T20:00:16+00:00</ACreated>
    <ACreatedBy xmlns="a029a951-197a-4454-90a0-4e8ba8bb2239">sp_AuthSetup</ACreatedBy>
    <AVersion xmlns="a029a951-197a-4454-90a0-4e8ba8bb2239">9.0</AVersion>
  </documentManagement>
</p:properties>
</file>

<file path=customXml/itemProps1.xml><?xml version="1.0" encoding="utf-8"?>
<ds:datastoreItem xmlns:ds="http://schemas.openxmlformats.org/officeDocument/2006/customXml" ds:itemID="{00D38717-FEBC-4FF4-99CB-DE4000988E1D}"/>
</file>

<file path=customXml/itemProps2.xml><?xml version="1.0" encoding="utf-8"?>
<ds:datastoreItem xmlns:ds="http://schemas.openxmlformats.org/officeDocument/2006/customXml" ds:itemID="{A13BE87F-A914-497C-9F05-09F379FD1888}"/>
</file>

<file path=customXml/itemProps3.xml><?xml version="1.0" encoding="utf-8"?>
<ds:datastoreItem xmlns:ds="http://schemas.openxmlformats.org/officeDocument/2006/customXml" ds:itemID="{72212EF8-EEC5-4008-BD3D-08487FB55EB3}"/>
</file>

<file path=docProps/app.xml><?xml version="1.0" encoding="utf-8"?>
<Properties xmlns="http://schemas.openxmlformats.org/officeDocument/2006/extended-properties" xmlns:vt="http://schemas.openxmlformats.org/officeDocument/2006/docPropsVTypes">
  <TotalTime>924</TotalTime>
  <Words>1819</Words>
  <Application>Microsoft Office PowerPoint</Application>
  <PresentationFormat>On-screen Show (4:3)</PresentationFormat>
  <Paragraphs>445</Paragraphs>
  <Slides>32</Slides>
  <Notes>22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Office Theme</vt:lpstr>
      <vt:lpstr>The Greek Crisis in the Context  of the North-South Divide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Estimates: Pool data from Eurozone countries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BOG_NORTH-SOUTH_2016</dc:title>
  <dc:creator>nikos</dc:creator>
  <dc:description/>
  <cp:lastModifiedBy>Moschona Maria</cp:lastModifiedBy>
  <cp:revision>116</cp:revision>
  <cp:lastPrinted>2016-10-25T08:23:51Z</cp:lastPrinted>
  <dcterms:created xsi:type="dcterms:W3CDTF">2016-06-14T18:32:10Z</dcterms:created>
  <dcterms:modified xsi:type="dcterms:W3CDTF">2016-10-25T10:31:32Z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0x010100C99F32645853284EB835B50D610223A1010100A120E579C51EAB44A46ECBD0880E5BC6</vt:lpwstr>
  </property>
  <property fmtid="{D5CDD505-2E9C-101B-9397-08002B2CF9AE}" pid="3" name="Order">
    <vt:r8>287000</vt:r8>
  </property>
  <property fmtid="{D5CDD505-2E9C-101B-9397-08002B2CF9AE}" pid="4" name="xd_ProgID">
    <vt:lpwstr/>
  </property>
  <property fmtid="{D5CDD505-2E9C-101B-9397-08002B2CF9AE}" pid="5" name="_SharedFileIndex">
    <vt:lpwstr/>
  </property>
  <property fmtid="{D5CDD505-2E9C-101B-9397-08002B2CF9AE}" pid="6" name="_SourceUrl">
    <vt:lpwstr/>
  </property>
  <property fmtid="{D5CDD505-2E9C-101B-9397-08002B2CF9AE}" pid="7" name="TemplateUrl">
    <vt:lpwstr/>
  </property>
</Properties>
</file>