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84" r:id="rId11"/>
    <p:sldId id="275" r:id="rId12"/>
    <p:sldId id="276" r:id="rId13"/>
    <p:sldId id="280" r:id="rId14"/>
    <p:sldId id="282" r:id="rId15"/>
    <p:sldId id="281" r:id="rId16"/>
    <p:sldId id="283" r:id="rId1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37" autoAdjust="0"/>
  </p:normalViewPr>
  <p:slideViewPr>
    <p:cSldViewPr>
      <p:cViewPr>
        <p:scale>
          <a:sx n="148" d="100"/>
          <a:sy n="148" d="100"/>
        </p:scale>
        <p:origin x="-56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D09D-5BC0-4CFA-B78A-0F2BD4DF78D6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F1B6-227B-4E37-B14B-70337C771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78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25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343400"/>
            <a:ext cx="5623520" cy="8581528"/>
          </a:xfrm>
        </p:spPr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16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79504" cy="60612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287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5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26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42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" y="685800"/>
            <a:ext cx="61436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1B6-227B-4E37-B14B-70337C7711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4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4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7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6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0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7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1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35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ΒΙΒΛΙΟΘΗΚΗ\ΠΑΡΟΥΣΙΑΣΕΙΣ ΠΡΩΤΕΥΟΥΣΑ ΒΙΒΛΙΟΥ\IDEAS_01-01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"/>
            <a:ext cx="9145016" cy="51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Πολιτισμού, Έρευνας και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Τεκμηρίωσης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όροφος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</a:t>
            </a:r>
          </a:p>
        </p:txBody>
      </p:sp>
    </p:spTree>
    <p:extLst>
      <p:ext uri="{BB962C8B-B14F-4D97-AF65-F5344CB8AC3E}">
        <p14:creationId xmlns:p14="http://schemas.microsoft.com/office/powerpoint/2010/main" val="127058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Πολιτισμού, Έρευνας και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Τεκμηρίωσης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όροφος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67587"/>
            <a:ext cx="3008313" cy="7923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111749" cy="3735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674031"/>
            <a:ext cx="3008313" cy="697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6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Πολιτισμού, Έρευνας και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Τεκμηρίωσης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όροφος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477" y="3361210"/>
            <a:ext cx="498234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9269" y="483518"/>
            <a:ext cx="4968552" cy="27745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5477" y="3786264"/>
            <a:ext cx="498234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4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3E34-2993-492F-9F0D-BB08590132D2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2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ofgreece.gr/Pages/el/Bank/Librar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lakka@bankofgreece.g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ankofgreece.gr/Pages/el/Bank/Library/defaul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bankofgreece.g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ankofgreece.gr/Pages/el/Bank/Library/default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8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Summon (Web-scale discovery tool)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l-GR" dirty="0" smtClean="0">
                <a:cs typeface="Arial" panose="020B0604020202020204" pitchFamily="34" charset="0"/>
              </a:rPr>
              <a:t>One</a:t>
            </a:r>
            <a:r>
              <a:rPr lang="el-GR" altLang="el-GR" dirty="0">
                <a:cs typeface="Arial" panose="020B0604020202020204" pitchFamily="34" charset="0"/>
              </a:rPr>
              <a:t>-</a:t>
            </a:r>
            <a:r>
              <a:rPr lang="en-US" altLang="el-GR" dirty="0">
                <a:cs typeface="Arial" panose="020B0604020202020204" pitchFamily="34" charset="0"/>
              </a:rPr>
              <a:t>Stop-Shop: </a:t>
            </a:r>
            <a:r>
              <a:rPr lang="el-GR" altLang="el-GR" dirty="0">
                <a:cs typeface="Arial" panose="020B0604020202020204" pitchFamily="34" charset="0"/>
              </a:rPr>
              <a:t>Μια μηχανή αναζήτησης (μια γραμμή αναζήτησης) για όλες τις υπηρεσίες της Βιβλιοθήκης</a:t>
            </a:r>
            <a:r>
              <a:rPr lang="en-US" alt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smtClean="0"/>
              <a:t>Η </a:t>
            </a:r>
            <a:r>
              <a:rPr lang="el-GR" dirty="0"/>
              <a:t>έρευνα καθίσταται εφικτή </a:t>
            </a:r>
            <a:r>
              <a:rPr lang="el-GR" b="1" dirty="0"/>
              <a:t>μέσω διαδικτύου. </a:t>
            </a:r>
          </a:p>
          <a:p>
            <a:r>
              <a:rPr lang="el-GR" dirty="0"/>
              <a:t>Ωστόσο η πρόσβαση στο </a:t>
            </a:r>
            <a:r>
              <a:rPr lang="el-GR" b="1" dirty="0"/>
              <a:t>πλήρες</a:t>
            </a:r>
            <a:r>
              <a:rPr lang="el-GR" dirty="0"/>
              <a:t> κείμενο είναι δυνατή μόνο μέσα από το </a:t>
            </a:r>
            <a:r>
              <a:rPr lang="el-GR" b="1" dirty="0"/>
              <a:t>δίκτυο της Τράπεζας. </a:t>
            </a:r>
          </a:p>
          <a:p>
            <a:r>
              <a:rPr lang="el-GR" dirty="0"/>
              <a:t>Για τα έντυπα της συλλογής, ο χρήστης χρειάζεται να επικοινωνήσει με τη Βιβλιοθήκη.</a:t>
            </a:r>
          </a:p>
          <a:p>
            <a:r>
              <a:rPr lang="el-GR" dirty="0" smtClean="0"/>
              <a:t>Σήμερα </a:t>
            </a:r>
            <a:r>
              <a:rPr lang="el-GR" dirty="0"/>
              <a:t>το </a:t>
            </a:r>
            <a:r>
              <a:rPr lang="el-GR" dirty="0" err="1"/>
              <a:t>Summon</a:t>
            </a:r>
            <a:r>
              <a:rPr lang="el-GR" dirty="0"/>
              <a:t> ευρετηριάζει 28 συνδρομητικές ηλεκτρονικές πηγές μαζί με τον </a:t>
            </a:r>
            <a:r>
              <a:rPr lang="en-US" dirty="0"/>
              <a:t>W</a:t>
            </a:r>
            <a:r>
              <a:rPr lang="el-GR" dirty="0" err="1"/>
              <a:t>ebPAC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Το </a:t>
            </a:r>
            <a:r>
              <a:rPr lang="el-GR" dirty="0" err="1"/>
              <a:t>Summon</a:t>
            </a:r>
            <a:r>
              <a:rPr lang="el-GR" dirty="0"/>
              <a:t> διευκόλυνε την αναζήτηση σε περίπου </a:t>
            </a:r>
            <a:r>
              <a:rPr lang="el-GR" b="1" dirty="0"/>
              <a:t>250.000 ηλεκτρονικά </a:t>
            </a:r>
            <a:r>
              <a:rPr lang="el-GR" b="1" dirty="0" smtClean="0"/>
              <a:t>βιβλία,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l-GR" b="1" dirty="0"/>
              <a:t>27.000 ηλεκτρονικά </a:t>
            </a:r>
            <a:r>
              <a:rPr lang="el-GR" b="1" dirty="0" smtClean="0"/>
              <a:t>περιοδικά</a:t>
            </a:r>
            <a:r>
              <a:rPr lang="el-GR" dirty="0"/>
              <a:t> </a:t>
            </a:r>
            <a:r>
              <a:rPr lang="el-GR" dirty="0" smtClean="0"/>
              <a:t>και σε </a:t>
            </a:r>
            <a:r>
              <a:rPr lang="el-GR" b="1" dirty="0" smtClean="0"/>
              <a:t>175.000</a:t>
            </a:r>
            <a:r>
              <a:rPr lang="el-GR" dirty="0" smtClean="0"/>
              <a:t> περίπου τεκμήρια της συλλογής της βιβλιοθήκης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Συνοψίζοντας </a:t>
            </a:r>
          </a:p>
        </p:txBody>
      </p:sp>
    </p:spTree>
    <p:extLst>
      <p:ext uri="{BB962C8B-B14F-4D97-AF65-F5344CB8AC3E}">
        <p14:creationId xmlns:p14="http://schemas.microsoft.com/office/powerpoint/2010/main" val="60687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Summon (Web-scale discovery tool</a:t>
            </a:r>
            <a:r>
              <a:rPr lang="en-US" dirty="0" smtClean="0"/>
              <a:t>) 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Πρόσβαση</a:t>
            </a:r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4606" y="789542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Summon (Web-scale discovery tool) </a:t>
            </a:r>
            <a:r>
              <a:rPr lang="el-GR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l-GR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l-GR" dirty="0">
                <a:latin typeface="Arial" panose="020B0604020202020204" pitchFamily="34" charset="0"/>
                <a:cs typeface="Arial" panose="020B0604020202020204" pitchFamily="34" charset="0"/>
              </a:rPr>
              <a:t>Stop-Shop: </a:t>
            </a: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Μια μηχανή αναζήτησης (μια γραμμή αναζήτησης) για όλες τις υπηρεσίες της Βιβλιοθήκης</a:t>
            </a:r>
            <a:r>
              <a:rPr lang="en-US" alt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4606" y="789542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E-Journal portal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Συνοδευτικό εργαλείο του </a:t>
            </a:r>
            <a:r>
              <a:rPr lang="en-US" dirty="0" smtClean="0"/>
              <a:t>Summon</a:t>
            </a:r>
            <a:endParaRPr lang="el-GR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906860"/>
            <a:ext cx="5111750" cy="31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Λοιπές ηλεκτρονικές πηγές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 smtClean="0"/>
              <a:t>1994</a:t>
            </a:r>
            <a:r>
              <a:rPr lang="en-US" b="1" dirty="0" smtClean="0"/>
              <a:t>:</a:t>
            </a:r>
            <a:r>
              <a:rPr lang="el-GR" b="1" dirty="0" smtClean="0"/>
              <a:t> </a:t>
            </a:r>
            <a:r>
              <a:rPr lang="el-GR" dirty="0" smtClean="0"/>
              <a:t>πρόσβαση στην </a:t>
            </a:r>
            <a:r>
              <a:rPr lang="en-US" dirty="0" err="1" smtClean="0"/>
              <a:t>EconLit</a:t>
            </a:r>
            <a:r>
              <a:rPr lang="el-GR" dirty="0" smtClean="0"/>
              <a:t> (η </a:t>
            </a:r>
            <a:r>
              <a:rPr lang="el-GR" dirty="0"/>
              <a:t>πρώτη βάση δεδομένων σε </a:t>
            </a:r>
            <a:r>
              <a:rPr lang="en-US" dirty="0" smtClean="0"/>
              <a:t>CD-ROM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b="1" dirty="0" smtClean="0"/>
              <a:t>199</a:t>
            </a:r>
            <a:r>
              <a:rPr lang="el-GR" b="1" dirty="0" smtClean="0"/>
              <a:t>5</a:t>
            </a:r>
            <a:r>
              <a:rPr lang="en-US" b="1" dirty="0" smtClean="0"/>
              <a:t>: </a:t>
            </a:r>
            <a:r>
              <a:rPr lang="el-GR" dirty="0" smtClean="0"/>
              <a:t>πρόσβαση στη</a:t>
            </a:r>
            <a:r>
              <a:rPr lang="en-US" dirty="0" smtClean="0"/>
              <a:t> </a:t>
            </a:r>
            <a:r>
              <a:rPr lang="el-GR" dirty="0" smtClean="0"/>
              <a:t>ΝΟΜΟΣ (η </a:t>
            </a:r>
            <a:r>
              <a:rPr lang="el-GR" dirty="0"/>
              <a:t>πρώτη </a:t>
            </a:r>
            <a:r>
              <a:rPr lang="en-US" dirty="0"/>
              <a:t>online </a:t>
            </a:r>
            <a:r>
              <a:rPr lang="el-GR" dirty="0"/>
              <a:t>βάση </a:t>
            </a:r>
            <a:r>
              <a:rPr lang="el-GR" dirty="0" smtClean="0"/>
              <a:t>δεδομένων)</a:t>
            </a:r>
          </a:p>
          <a:p>
            <a:r>
              <a:rPr lang="el-GR" b="1" dirty="0" smtClean="0"/>
              <a:t>1999</a:t>
            </a:r>
            <a:r>
              <a:rPr lang="en-US" b="1" dirty="0" smtClean="0"/>
              <a:t>: </a:t>
            </a:r>
            <a:r>
              <a:rPr lang="el-GR" dirty="0" smtClean="0"/>
              <a:t>πρόσβαση σε ηλεκτρονικά περιοδικά (</a:t>
            </a:r>
            <a:r>
              <a:rPr lang="en-US" dirty="0" smtClean="0"/>
              <a:t>free </a:t>
            </a:r>
            <a:r>
              <a:rPr lang="en-US" dirty="0"/>
              <a:t>online with </a:t>
            </a:r>
            <a:r>
              <a:rPr lang="en-US" dirty="0" smtClean="0"/>
              <a:t>print</a:t>
            </a:r>
            <a:r>
              <a:rPr lang="el-GR" dirty="0" smtClean="0"/>
              <a:t>)</a:t>
            </a:r>
            <a:endParaRPr lang="en-US" dirty="0"/>
          </a:p>
          <a:p>
            <a:r>
              <a:rPr lang="el-GR" b="1" dirty="0" smtClean="0"/>
              <a:t>2009</a:t>
            </a:r>
            <a:r>
              <a:rPr lang="en-US" b="1" dirty="0"/>
              <a:t>: </a:t>
            </a:r>
            <a:r>
              <a:rPr lang="el-GR" dirty="0" smtClean="0"/>
              <a:t>πρόσβαση σε πλατφόρμα ηλεκτρονικών εφημερίδων (</a:t>
            </a:r>
            <a:r>
              <a:rPr lang="en-US" dirty="0" err="1" smtClean="0"/>
              <a:t>PressDisplay</a:t>
            </a:r>
            <a:r>
              <a:rPr lang="el-GR" dirty="0" smtClean="0"/>
              <a:t>, σήμερα </a:t>
            </a:r>
            <a:r>
              <a:rPr lang="en-US" dirty="0" err="1"/>
              <a:t>PressReader</a:t>
            </a:r>
            <a:r>
              <a:rPr lang="el-GR" dirty="0"/>
              <a:t> με </a:t>
            </a:r>
            <a:r>
              <a:rPr lang="en-US" dirty="0"/>
              <a:t>7.700</a:t>
            </a:r>
            <a:r>
              <a:rPr lang="el-GR" dirty="0"/>
              <a:t> τίτλους</a:t>
            </a:r>
            <a:r>
              <a:rPr lang="en-US" dirty="0"/>
              <a:t>)</a:t>
            </a:r>
          </a:p>
          <a:p>
            <a:r>
              <a:rPr lang="en-US" b="1" dirty="0"/>
              <a:t>2009: </a:t>
            </a:r>
            <a:r>
              <a:rPr lang="el-GR" dirty="0" smtClean="0"/>
              <a:t>πρόσβαση σε ηλεκτρονική βάση με μακροοικονομικά δεδομένα (</a:t>
            </a:r>
            <a:r>
              <a:rPr lang="en-US" dirty="0" err="1"/>
              <a:t>Datastream</a:t>
            </a:r>
            <a:r>
              <a:rPr lang="en-US" dirty="0"/>
              <a:t> by TR </a:t>
            </a:r>
            <a:r>
              <a:rPr lang="el-GR" dirty="0"/>
              <a:t>και </a:t>
            </a:r>
            <a:r>
              <a:rPr lang="en-US" dirty="0"/>
              <a:t>Bank Focus by </a:t>
            </a:r>
            <a:r>
              <a:rPr lang="en-US" dirty="0" err="1" smtClean="0"/>
              <a:t>BvD</a:t>
            </a:r>
            <a:r>
              <a:rPr lang="el-GR" dirty="0"/>
              <a:t>)</a:t>
            </a:r>
          </a:p>
          <a:p>
            <a:r>
              <a:rPr lang="el-GR" b="1" dirty="0"/>
              <a:t>2013</a:t>
            </a:r>
            <a:r>
              <a:rPr lang="en-US" b="1" dirty="0"/>
              <a:t>: </a:t>
            </a:r>
            <a:r>
              <a:rPr lang="el-GR" dirty="0" smtClean="0"/>
              <a:t>πρόσβαση σε πλατφόρμα με ηλεκτρονικά βιβλία (</a:t>
            </a:r>
            <a:r>
              <a:rPr lang="en-US" dirty="0" err="1" smtClean="0"/>
              <a:t>Ebrary</a:t>
            </a:r>
            <a:r>
              <a:rPr lang="el-GR" dirty="0" smtClean="0"/>
              <a:t>, σήμερα </a:t>
            </a:r>
            <a:r>
              <a:rPr lang="en-US" dirty="0" err="1"/>
              <a:t>Ebook</a:t>
            </a:r>
            <a:r>
              <a:rPr lang="en-US" dirty="0"/>
              <a:t> </a:t>
            </a:r>
            <a:r>
              <a:rPr lang="en-US" dirty="0" smtClean="0"/>
              <a:t>Central)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Λίγα λόγια για την ιστορία</a:t>
            </a:r>
          </a:p>
        </p:txBody>
      </p:sp>
    </p:spTree>
    <p:extLst>
      <p:ext uri="{BB962C8B-B14F-4D97-AF65-F5344CB8AC3E}">
        <p14:creationId xmlns:p14="http://schemas.microsoft.com/office/powerpoint/2010/main" val="175474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Ηλεκτρονικές </a:t>
            </a:r>
            <a:r>
              <a:rPr lang="el-GR" dirty="0"/>
              <a:t>πηγές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2019: </a:t>
            </a:r>
            <a:r>
              <a:rPr lang="el-GR" dirty="0" smtClean="0"/>
              <a:t>πρόσβαση σε 50 βάσεις δεδομένων</a:t>
            </a:r>
          </a:p>
          <a:p>
            <a:pPr marL="0" indent="0" algn="ctr">
              <a:buNone/>
            </a:pP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Ηλεκτρονικά περιοδικά και βιβλία</a:t>
            </a:r>
            <a:r>
              <a:rPr lang="en-US" dirty="0"/>
              <a:t>: ABI, </a:t>
            </a:r>
            <a:r>
              <a:rPr lang="en-US" dirty="0" err="1"/>
              <a:t>EconLit</a:t>
            </a:r>
            <a:r>
              <a:rPr lang="en-US" dirty="0"/>
              <a:t>, ScienceDirect, Wiley, JSTOR, AEA web, </a:t>
            </a:r>
            <a:r>
              <a:rPr lang="en-US" dirty="0" err="1"/>
              <a:t>Ebook</a:t>
            </a:r>
            <a:r>
              <a:rPr lang="en-US" dirty="0"/>
              <a:t> Central, OECD </a:t>
            </a:r>
            <a:r>
              <a:rPr lang="en-US" dirty="0" err="1"/>
              <a:t>iLibrary</a:t>
            </a:r>
            <a:r>
              <a:rPr lang="en-US" dirty="0"/>
              <a:t>, IMF </a:t>
            </a:r>
            <a:r>
              <a:rPr lang="en-US" dirty="0" err="1"/>
              <a:t>eLibrary</a:t>
            </a:r>
            <a:r>
              <a:rPr lang="en-US" dirty="0"/>
              <a:t>, Safari Books online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Στατιστικές σειρές</a:t>
            </a:r>
            <a:r>
              <a:rPr lang="en-US" dirty="0"/>
              <a:t>: IMF, OECD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Ηλεκτρονικές εφημερίδες</a:t>
            </a:r>
            <a:r>
              <a:rPr lang="en-US" dirty="0"/>
              <a:t>: </a:t>
            </a:r>
            <a:r>
              <a:rPr lang="en-US" dirty="0" smtClean="0"/>
              <a:t>FT</a:t>
            </a:r>
            <a:r>
              <a:rPr lang="el-GR" dirty="0" smtClean="0"/>
              <a:t>.</a:t>
            </a:r>
            <a:r>
              <a:rPr lang="en-US" dirty="0" smtClean="0"/>
              <a:t>com, </a:t>
            </a:r>
            <a:r>
              <a:rPr lang="en-US" dirty="0" err="1"/>
              <a:t>PressReader</a:t>
            </a:r>
            <a:r>
              <a:rPr lang="en-US" dirty="0"/>
              <a:t>, Factiva.com, WSJ, </a:t>
            </a:r>
            <a:r>
              <a:rPr lang="el-GR" dirty="0"/>
              <a:t>Ιστορικό Αρχείο ΔΟΛ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Μακροοικονομικά δεδομένα</a:t>
            </a:r>
            <a:r>
              <a:rPr lang="en-US" dirty="0"/>
              <a:t>: </a:t>
            </a:r>
            <a:r>
              <a:rPr lang="en-US" dirty="0" err="1" smtClean="0"/>
              <a:t>Eikon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Datastream</a:t>
            </a:r>
            <a:r>
              <a:rPr lang="en-US" dirty="0" smtClean="0"/>
              <a:t>, Bank Focus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Αναλύσεις διεθνών πιστοληπτικών οίκων</a:t>
            </a:r>
            <a:r>
              <a:rPr lang="en-US" dirty="0"/>
              <a:t>: S&amp;P, Fitch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Αξιολογήσεις</a:t>
            </a:r>
            <a:r>
              <a:rPr lang="en-US" dirty="0"/>
              <a:t>: S&amp;P, Fitch, Moody’s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Working / discussion papers</a:t>
            </a:r>
            <a:r>
              <a:rPr lang="en-US" dirty="0"/>
              <a:t>: NBER, CEPR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Νομοθεσία</a:t>
            </a:r>
            <a:r>
              <a:rPr lang="en-US" dirty="0"/>
              <a:t>: </a:t>
            </a:r>
            <a:r>
              <a:rPr lang="el-GR" dirty="0"/>
              <a:t>ΝΟΜΟΣ</a:t>
            </a:r>
            <a:r>
              <a:rPr lang="en-US" dirty="0"/>
              <a:t>, Sakkoulas-online.gr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Φορολογικά</a:t>
            </a:r>
            <a:r>
              <a:rPr lang="en-US" dirty="0"/>
              <a:t>: IBFD, Tax Heaven, </a:t>
            </a:r>
            <a:r>
              <a:rPr lang="en-US" dirty="0" smtClean="0"/>
              <a:t>Fiorin.gr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Ειδησεογραφικά πρακτορεία</a:t>
            </a:r>
            <a:r>
              <a:rPr lang="en-US" dirty="0"/>
              <a:t>: Bloomberg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Ειδικά θέματα</a:t>
            </a:r>
            <a:r>
              <a:rPr lang="en-US" dirty="0"/>
              <a:t>: </a:t>
            </a:r>
            <a:r>
              <a:rPr lang="el-GR" dirty="0"/>
              <a:t>ναυτιλιακά </a:t>
            </a:r>
            <a:r>
              <a:rPr lang="en-US" dirty="0"/>
              <a:t>(Lloyd’s List Intelligence, IHS Markit), </a:t>
            </a:r>
            <a:r>
              <a:rPr lang="el-GR" dirty="0"/>
              <a:t>λογιστικά πρότυπα (</a:t>
            </a:r>
            <a:r>
              <a:rPr lang="en-US" dirty="0" err="1"/>
              <a:t>eIFRS</a:t>
            </a:r>
            <a:r>
              <a:rPr lang="en-US" dirty="0"/>
              <a:t>), </a:t>
            </a:r>
            <a:r>
              <a:rPr lang="el-GR" dirty="0"/>
              <a:t>εσωτερικός έλεγχος (</a:t>
            </a:r>
            <a:r>
              <a:rPr lang="en-US" dirty="0"/>
              <a:t>Knowledge Leader</a:t>
            </a:r>
            <a:r>
              <a:rPr lang="en-US" dirty="0" smtClean="0"/>
              <a:t>) …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Σήμερα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99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 ξεχνάτε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FontTx/>
              <a:buNone/>
            </a:pPr>
            <a:r>
              <a:rPr lang="el-GR" altLang="en-US" dirty="0">
                <a:cs typeface="Arial" panose="020B0604020202020204" pitchFamily="34" charset="0"/>
              </a:rPr>
              <a:t>Βιβλιοθήκη</a:t>
            </a:r>
          </a:p>
          <a:p>
            <a:pPr lvl="1">
              <a:buFontTx/>
              <a:buNone/>
            </a:pPr>
            <a:r>
              <a:rPr lang="el-GR" altLang="en-US" sz="1800" dirty="0">
                <a:cs typeface="Arial" panose="020B0604020202020204" pitchFamily="34" charset="0"/>
              </a:rPr>
              <a:t>Θα μας βρείτε </a:t>
            </a:r>
          </a:p>
          <a:p>
            <a:pPr lvl="1">
              <a:buFontTx/>
              <a:buNone/>
            </a:pPr>
            <a:r>
              <a:rPr lang="el-GR" altLang="en-US" sz="1800" dirty="0" smtClean="0">
                <a:cs typeface="Arial" panose="020B0604020202020204" pitchFamily="34" charset="0"/>
              </a:rPr>
              <a:t>Στην ιστοσελίδα: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00B050"/>
                </a:solidFill>
                <a:cs typeface="Arial" panose="020B0604020202020204" pitchFamily="34" charset="0"/>
                <a:hlinkClick r:id="rId3"/>
              </a:rPr>
              <a:t>http</a:t>
            </a:r>
            <a:r>
              <a:rPr lang="en-US" altLang="en-US" sz="1600" dirty="0">
                <a:solidFill>
                  <a:srgbClr val="00B050"/>
                </a:solidFill>
                <a:cs typeface="Arial" panose="020B0604020202020204" pitchFamily="34" charset="0"/>
                <a:hlinkClick r:id="rId3"/>
              </a:rPr>
              <a:t>://www.bankofgreece.gr/Pages/el/Bank/Library</a:t>
            </a:r>
            <a:endParaRPr lang="el-GR" altLang="en-US" sz="16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l-GR" altLang="en-US" sz="16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l-GR" altLang="en-US" sz="1600" dirty="0">
              <a:cs typeface="Arial" panose="020B0604020202020204" pitchFamily="34" charset="0"/>
            </a:endParaRPr>
          </a:p>
          <a:p>
            <a:pPr lvl="1" algn="ctr">
              <a:buFontTx/>
              <a:buNone/>
            </a:pPr>
            <a:r>
              <a:rPr lang="el-GR" altLang="en-US" sz="1800" dirty="0">
                <a:cs typeface="Arial" panose="020B0604020202020204" pitchFamily="34" charset="0"/>
              </a:rPr>
              <a:t>Σας ευχαριστώ για την παρουσία και την προσοχή σας!</a:t>
            </a:r>
          </a:p>
          <a:p>
            <a:pPr lvl="1" algn="ctr">
              <a:buFontTx/>
              <a:buNone/>
            </a:pPr>
            <a:r>
              <a:rPr lang="el-GR" altLang="en-US" sz="1800" dirty="0" smtClean="0">
                <a:cs typeface="Arial" panose="020B0604020202020204" pitchFamily="34" charset="0"/>
              </a:rPr>
              <a:t>Ευαγγελία Λάκκα</a:t>
            </a:r>
            <a:endParaRPr lang="el-GR" altLang="en-US" sz="1800" dirty="0">
              <a:cs typeface="Arial" panose="020B0604020202020204" pitchFamily="34" charset="0"/>
            </a:endParaRPr>
          </a:p>
          <a:p>
            <a:pPr lvl="1" algn="ctr">
              <a:buFontTx/>
              <a:buNone/>
            </a:pPr>
            <a:r>
              <a:rPr lang="el-GR" altLang="en-US" sz="1800" dirty="0">
                <a:cs typeface="Arial" panose="020B0604020202020204" pitchFamily="34" charset="0"/>
              </a:rPr>
              <a:t>(210) 320 </a:t>
            </a:r>
            <a:r>
              <a:rPr lang="el-GR" altLang="en-US" sz="1800" dirty="0" smtClean="0">
                <a:cs typeface="Arial" panose="020B0604020202020204" pitchFamily="34" charset="0"/>
              </a:rPr>
              <a:t>3129</a:t>
            </a:r>
            <a:endParaRPr lang="el-GR" altLang="en-US" sz="1800" dirty="0">
              <a:cs typeface="Arial" panose="020B0604020202020204" pitchFamily="34" charset="0"/>
            </a:endParaRPr>
          </a:p>
          <a:p>
            <a:pPr lvl="1" algn="ctr">
              <a:buFontTx/>
              <a:buNone/>
            </a:pPr>
            <a:r>
              <a:rPr lang="en-US" altLang="en-US" sz="1800" dirty="0" smtClean="0">
                <a:cs typeface="Arial" panose="020B0604020202020204" pitchFamily="34" charset="0"/>
                <a:hlinkClick r:id="rId4"/>
              </a:rPr>
              <a:t>elakka@bankofgreece.gr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πληροφορίες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445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7FF212-2D1D-4589-B252-B65057ADAAAE}"/>
              </a:ext>
            </a:extLst>
          </p:cNvPr>
          <p:cNvSpPr txBox="1"/>
          <p:nvPr/>
        </p:nvSpPr>
        <p:spPr>
          <a:xfrm>
            <a:off x="3995936" y="1419622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Η Βιβλιοθήκη της Τράπεζας της Ελλάδος</a:t>
            </a:r>
            <a:r>
              <a:rPr lang="en-US" sz="2000" b="1" dirty="0"/>
              <a:t>:</a:t>
            </a:r>
            <a:r>
              <a:rPr lang="el-GR" sz="2000" b="1" dirty="0"/>
              <a:t> </a:t>
            </a:r>
          </a:p>
          <a:p>
            <a:pPr algn="ctr"/>
            <a:r>
              <a:rPr lang="el-GR" b="1" dirty="0"/>
              <a:t>ε</a:t>
            </a:r>
            <a:r>
              <a:rPr lang="el-GR" b="1" dirty="0" smtClean="0"/>
              <a:t>ργαλεία αναζήτησης τεκμηρίων και ηλεκτρονικές πηγές</a:t>
            </a:r>
            <a:endParaRPr lang="el-GR" b="1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i="1" dirty="0" smtClean="0"/>
              <a:t>Ευαγγελία Λάκκα</a:t>
            </a:r>
            <a:endParaRPr lang="el-GR" i="1" dirty="0"/>
          </a:p>
          <a:p>
            <a:pPr algn="ctr"/>
            <a:r>
              <a:rPr lang="el-GR" sz="1100" dirty="0" smtClean="0"/>
              <a:t>Προϊσταμένη της Υπηρεσίας </a:t>
            </a:r>
            <a:r>
              <a:rPr lang="el-GR" sz="1100" dirty="0" err="1" smtClean="0"/>
              <a:t>Βιβλιοθηκονομικής</a:t>
            </a:r>
            <a:endParaRPr lang="el-GR" sz="1100" dirty="0" smtClean="0"/>
          </a:p>
          <a:p>
            <a:pPr algn="ctr"/>
            <a:r>
              <a:rPr lang="el-GR" sz="1100" dirty="0" smtClean="0"/>
              <a:t> Επεξεργασίας και Τεκμηρίωσης</a:t>
            </a:r>
          </a:p>
        </p:txBody>
      </p:sp>
    </p:spTree>
    <p:extLst>
      <p:ext uri="{BB962C8B-B14F-4D97-AF65-F5344CB8AC3E}">
        <p14:creationId xmlns:p14="http://schemas.microsoft.com/office/powerpoint/2010/main" val="381210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της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διαδικτυακή παρουσία της Βιβλιοθήκης</a:t>
            </a:r>
            <a:endParaRPr lang="en-US" sz="2400" b="1" dirty="0"/>
          </a:p>
          <a:p>
            <a:r>
              <a:rPr lang="el-GR" sz="2400" b="1" dirty="0" smtClean="0"/>
              <a:t>Πρόσβαση </a:t>
            </a:r>
            <a:r>
              <a:rPr lang="el-GR" sz="2400" b="1" dirty="0"/>
              <a:t>στον ηλεκτρονικό </a:t>
            </a:r>
            <a:r>
              <a:rPr lang="el-GR" sz="2400" b="1" dirty="0" smtClean="0"/>
              <a:t>κατάλογο (</a:t>
            </a:r>
            <a:r>
              <a:rPr lang="en-US" sz="2400" b="1" dirty="0" err="1" smtClean="0"/>
              <a:t>WebPAC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400" b="1" dirty="0" smtClean="0"/>
              <a:t>Εργαλεία ενοποιημένης αναζήτησης (</a:t>
            </a:r>
            <a:r>
              <a:rPr lang="en-US" sz="2400" b="1" dirty="0" smtClean="0"/>
              <a:t>Summon, E-Journal portal)</a:t>
            </a:r>
          </a:p>
          <a:p>
            <a:r>
              <a:rPr lang="el-GR" sz="2400" b="1" dirty="0" smtClean="0"/>
              <a:t>Ηλεκτρονικές πηγές </a:t>
            </a:r>
          </a:p>
          <a:p>
            <a:pPr mar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820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διαδικτυακή παρουσία της Βιβλιοθήκης</a:t>
            </a:r>
          </a:p>
        </p:txBody>
      </p:sp>
      <p:pic>
        <p:nvPicPr>
          <p:cNvPr id="6" name="Content Placeholder 5" descr="Βιβλιοθήκη - Google Chrome">
            <a:extLst>
              <a:ext uri="{FF2B5EF4-FFF2-40B4-BE49-F238E27FC236}">
                <a16:creationId xmlns:a16="http://schemas.microsoft.com/office/drawing/2014/main" xmlns="" id="{6283B1FF-11A3-4DF0-9D73-C9A18AB1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4" b="2382"/>
          <a:stretch/>
        </p:blipFill>
        <p:spPr>
          <a:xfrm>
            <a:off x="3923928" y="339502"/>
            <a:ext cx="4968552" cy="36724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Ιστοσελίδες </a:t>
            </a:r>
            <a:r>
              <a:rPr lang="el-GR" dirty="0"/>
              <a:t>στον </a:t>
            </a:r>
            <a:r>
              <a:rPr lang="el-GR" dirty="0" err="1"/>
              <a:t>ιστοχώρο</a:t>
            </a:r>
            <a:r>
              <a:rPr lang="el-GR" dirty="0"/>
              <a:t> της Τράπεζας της Ελλάδος από το 1999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https://www.bankofgreece.gr/Pages/el/Bank/Library/default.aspx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529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Πρόσβαση στον ηλεκτρονικό κατάλογο (</a:t>
            </a:r>
            <a:r>
              <a:rPr lang="en-US" dirty="0" err="1" smtClean="0"/>
              <a:t>WebPAC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600" dirty="0"/>
              <a:t>Απευθείας σύνδεση </a:t>
            </a:r>
            <a:r>
              <a:rPr lang="en-US" altLang="el-GR" sz="2600" dirty="0">
                <a:hlinkClick r:id="rId3"/>
              </a:rPr>
              <a:t>http://library.bankofgreece.gr</a:t>
            </a:r>
            <a:r>
              <a:rPr lang="en-US" altLang="el-GR" sz="2600" dirty="0"/>
              <a:t> </a:t>
            </a:r>
            <a:endParaRPr lang="el-GR" altLang="el-GR" sz="2600" dirty="0" smtClean="0"/>
          </a:p>
          <a:p>
            <a:pPr marL="0" indent="0">
              <a:lnSpc>
                <a:spcPct val="90000"/>
              </a:lnSpc>
              <a:buNone/>
            </a:pPr>
            <a:endParaRPr lang="el-GR" altLang="el-GR" sz="2600" dirty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600" dirty="0"/>
              <a:t>Μέσω της ιστοσελίδας της Βιβλιοθήκης </a:t>
            </a:r>
            <a:r>
              <a:rPr lang="en-US" altLang="el-GR" sz="2600" dirty="0">
                <a:hlinkClick r:id="rId4"/>
              </a:rPr>
              <a:t>http://www.bankofgreece.gr/Pages/el/Bank/Library/default.aspx</a:t>
            </a:r>
            <a:endParaRPr lang="el-GR" altLang="el-GR" sz="2600" dirty="0"/>
          </a:p>
          <a:p>
            <a:pPr mar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Ηλεκτρονικός Κατάλογος Δημόσιας Πρόσβασης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596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Ηλεκτρονικός κατάλογος (</a:t>
            </a:r>
            <a:r>
              <a:rPr lang="en-US" dirty="0" err="1" smtClean="0"/>
              <a:t>WebPAC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/>
            <a:r>
              <a:rPr lang="el-GR" sz="2800" b="1" dirty="0"/>
              <a:t>1997</a:t>
            </a:r>
            <a:r>
              <a:rPr lang="el-GR" sz="2800" dirty="0"/>
              <a:t>: εγκατάσταση του </a:t>
            </a:r>
            <a:r>
              <a:rPr lang="en-US" sz="2800" dirty="0"/>
              <a:t>Advance</a:t>
            </a:r>
            <a:r>
              <a:rPr lang="el-GR" sz="2800" dirty="0"/>
              <a:t> της </a:t>
            </a:r>
            <a:r>
              <a:rPr lang="en-US" sz="2800" dirty="0" err="1"/>
              <a:t>Geac</a:t>
            </a:r>
            <a:r>
              <a:rPr lang="el-GR" sz="2800" dirty="0"/>
              <a:t> σύστημα αυτοματοποίησης της Βιβλιοθήκης</a:t>
            </a:r>
          </a:p>
          <a:p>
            <a:pPr lvl="0"/>
            <a:r>
              <a:rPr lang="el-GR" sz="2800" b="1" dirty="0" smtClean="0"/>
              <a:t>2013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l-GR" sz="2800" dirty="0"/>
              <a:t>εγκατάσταση του </a:t>
            </a:r>
            <a:r>
              <a:rPr lang="el-GR" sz="2800" dirty="0" err="1"/>
              <a:t>Millennium</a:t>
            </a:r>
            <a:r>
              <a:rPr lang="el-GR" sz="2800" dirty="0"/>
              <a:t>  της </a:t>
            </a:r>
            <a:r>
              <a:rPr lang="en-US" sz="2800" dirty="0"/>
              <a:t>Innovative Interfaces </a:t>
            </a:r>
            <a:r>
              <a:rPr lang="en-US" sz="2800" dirty="0" err="1"/>
              <a:t>Inc</a:t>
            </a:r>
            <a:r>
              <a:rPr lang="en-US" sz="2800" dirty="0"/>
              <a:t> (III) </a:t>
            </a:r>
            <a:endParaRPr lang="en-US" sz="2800" dirty="0" smtClean="0"/>
          </a:p>
          <a:p>
            <a:pPr lvl="0"/>
            <a:r>
              <a:rPr lang="el-GR" sz="2800" b="1" dirty="0" smtClean="0"/>
              <a:t>2014</a:t>
            </a:r>
            <a:r>
              <a:rPr lang="en-US" sz="2800" dirty="0" smtClean="0"/>
              <a:t>:</a:t>
            </a:r>
            <a:r>
              <a:rPr lang="el-GR" sz="2800" dirty="0" smtClean="0"/>
              <a:t> εγκατάσταση </a:t>
            </a:r>
            <a:r>
              <a:rPr lang="el-GR" sz="2800" dirty="0"/>
              <a:t>του </a:t>
            </a:r>
            <a:r>
              <a:rPr lang="el-GR" sz="2800" dirty="0" err="1"/>
              <a:t>Sierra</a:t>
            </a:r>
            <a:r>
              <a:rPr lang="el-GR" sz="2800" dirty="0"/>
              <a:t> </a:t>
            </a:r>
            <a:r>
              <a:rPr lang="el-GR" sz="2800" dirty="0" err="1"/>
              <a:t>by</a:t>
            </a:r>
            <a:r>
              <a:rPr lang="el-GR" sz="2800" dirty="0"/>
              <a:t> </a:t>
            </a:r>
            <a:r>
              <a:rPr lang="el-GR" sz="2800" dirty="0" err="1"/>
              <a:t>Innovative</a:t>
            </a:r>
            <a:r>
              <a:rPr lang="el-GR" sz="2800" dirty="0"/>
              <a:t> </a:t>
            </a:r>
            <a:r>
              <a:rPr lang="el-GR" sz="2800" dirty="0" err="1"/>
              <a:t>Interfaces</a:t>
            </a:r>
            <a:r>
              <a:rPr lang="el-GR" sz="2800" dirty="0"/>
              <a:t>, </a:t>
            </a:r>
            <a:r>
              <a:rPr lang="el-GR" sz="2800" dirty="0" err="1"/>
              <a:t>Inc</a:t>
            </a:r>
            <a:r>
              <a:rPr lang="el-GR" sz="2800" dirty="0"/>
              <a:t>., ολοκληρωμένο σύστημα διαχείρισης των λειτουργιών  της Βιβλιοθήκης </a:t>
            </a:r>
          </a:p>
          <a:p>
            <a:pPr mar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Λίγα λό</a:t>
            </a:r>
            <a:r>
              <a:rPr lang="el-GR" dirty="0"/>
              <a:t>για για την ιστορία</a:t>
            </a:r>
          </a:p>
          <a:p>
            <a:endParaRPr lang="el-GR" dirty="0" smtClean="0"/>
          </a:p>
          <a:p>
            <a:r>
              <a:rPr lang="el-GR" dirty="0"/>
              <a:t>Συστήματα διαχείρισης των λειτουργιών της </a:t>
            </a:r>
            <a:r>
              <a:rPr lang="el-GR" dirty="0" smtClean="0"/>
              <a:t>Βιβλιοθήκης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53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Ηλεκτρονικός κατάλογος (</a:t>
            </a:r>
            <a:r>
              <a:rPr lang="en-US" dirty="0" err="1" smtClean="0"/>
              <a:t>WebPAC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l-GR" altLang="el-GR" sz="2400" dirty="0" smtClean="0">
                <a:latin typeface="Calibri" pitchFamily="34" charset="0"/>
              </a:rPr>
              <a:t>Εντοπισμός τεκμηρίων μέσα </a:t>
            </a:r>
            <a:r>
              <a:rPr lang="el-GR" altLang="el-GR" sz="2400" dirty="0">
                <a:latin typeface="Calibri" pitchFamily="34" charset="0"/>
              </a:rPr>
              <a:t>από τον ηλεκτρονικό κατάλογο </a:t>
            </a:r>
            <a:r>
              <a:rPr lang="el-GR" altLang="el-GR" sz="2400" dirty="0" smtClean="0">
                <a:latin typeface="Calibri" pitchFamily="34" charset="0"/>
              </a:rPr>
              <a:t>με αναζήτηση των κυριότερων χαρακτηριστικών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b="1" dirty="0">
                <a:latin typeface="Calibri" pitchFamily="34" charset="0"/>
              </a:rPr>
              <a:t>Τίτλος </a:t>
            </a:r>
            <a:r>
              <a:rPr lang="en-US" altLang="el-GR" sz="2200" dirty="0">
                <a:latin typeface="Calibri" pitchFamily="34" charset="0"/>
              </a:rPr>
              <a:t>(Title</a:t>
            </a:r>
            <a:r>
              <a:rPr lang="en-US" altLang="el-GR" sz="2200" dirty="0" smtClean="0">
                <a:latin typeface="Calibri" pitchFamily="34" charset="0"/>
              </a:rPr>
              <a:t>)</a:t>
            </a:r>
            <a:endParaRPr lang="el-GR" altLang="el-GR" sz="22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b="1" dirty="0">
                <a:latin typeface="Calibri" pitchFamily="34" charset="0"/>
              </a:rPr>
              <a:t>Τίτλος</a:t>
            </a:r>
            <a:r>
              <a:rPr lang="en-US" altLang="el-GR" sz="2200" b="1" dirty="0">
                <a:latin typeface="Calibri" pitchFamily="34" charset="0"/>
              </a:rPr>
              <a:t> </a:t>
            </a:r>
            <a:r>
              <a:rPr lang="el-GR" altLang="el-GR" sz="2200" b="1" dirty="0">
                <a:latin typeface="Calibri" pitchFamily="34" charset="0"/>
              </a:rPr>
              <a:t>περιοδικού </a:t>
            </a:r>
            <a:r>
              <a:rPr lang="en-US" altLang="el-GR" sz="2200" dirty="0">
                <a:latin typeface="Calibri" pitchFamily="34" charset="0"/>
              </a:rPr>
              <a:t>(Journal Title</a:t>
            </a:r>
            <a:r>
              <a:rPr lang="en-US" altLang="el-GR" sz="2200" dirty="0" smtClean="0">
                <a:latin typeface="Calibri" pitchFamily="34" charset="0"/>
              </a:rPr>
              <a:t>)</a:t>
            </a:r>
            <a:endParaRPr lang="el-GR" altLang="el-GR" sz="22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b="1" dirty="0">
                <a:latin typeface="Calibri" pitchFamily="34" charset="0"/>
              </a:rPr>
              <a:t>Τίτλος σειράς</a:t>
            </a:r>
            <a:r>
              <a:rPr lang="en-US" altLang="el-GR" sz="2200" b="1" dirty="0">
                <a:latin typeface="Calibri" pitchFamily="34" charset="0"/>
              </a:rPr>
              <a:t> </a:t>
            </a:r>
            <a:r>
              <a:rPr lang="en-US" altLang="el-GR" sz="2200" dirty="0">
                <a:latin typeface="Calibri" pitchFamily="34" charset="0"/>
              </a:rPr>
              <a:t>(Series Title</a:t>
            </a:r>
            <a:r>
              <a:rPr lang="en-US" altLang="el-GR" sz="2200" dirty="0" smtClean="0">
                <a:latin typeface="Calibri" pitchFamily="34" charset="0"/>
              </a:rPr>
              <a:t>)</a:t>
            </a:r>
            <a:endParaRPr lang="el-GR" altLang="el-GR" sz="22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b="1" dirty="0">
                <a:latin typeface="Calibri" pitchFamily="34" charset="0"/>
              </a:rPr>
              <a:t>Συγγραφέας</a:t>
            </a:r>
            <a:r>
              <a:rPr lang="en-US" altLang="el-GR" sz="2200" dirty="0">
                <a:latin typeface="Calibri" pitchFamily="34" charset="0"/>
              </a:rPr>
              <a:t> (Author</a:t>
            </a:r>
            <a:r>
              <a:rPr lang="en-US" altLang="el-GR" sz="2200" dirty="0" smtClean="0">
                <a:latin typeface="Calibri" pitchFamily="34" charset="0"/>
              </a:rPr>
              <a:t>)</a:t>
            </a:r>
            <a:endParaRPr lang="el-GR" altLang="el-GR" sz="22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b="1" dirty="0">
                <a:latin typeface="Calibri" pitchFamily="34" charset="0"/>
              </a:rPr>
              <a:t>Θέμα</a:t>
            </a:r>
            <a:r>
              <a:rPr lang="en-US" altLang="el-GR" sz="2200" dirty="0">
                <a:latin typeface="Calibri" pitchFamily="34" charset="0"/>
              </a:rPr>
              <a:t> (Subject</a:t>
            </a:r>
            <a:r>
              <a:rPr lang="en-US" altLang="el-GR" sz="2200" dirty="0" smtClean="0">
                <a:latin typeface="Calibri" pitchFamily="34" charset="0"/>
              </a:rPr>
              <a:t>)</a:t>
            </a:r>
            <a:endParaRPr lang="el-GR" altLang="el-GR" sz="2200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b="1" dirty="0">
                <a:latin typeface="Calibri" pitchFamily="34" charset="0"/>
              </a:rPr>
              <a:t>Εκδοτικός οίκος</a:t>
            </a:r>
            <a:r>
              <a:rPr lang="en-US" altLang="el-GR" sz="2200" dirty="0">
                <a:latin typeface="Calibri" pitchFamily="34" charset="0"/>
              </a:rPr>
              <a:t> (Publisher)</a:t>
            </a:r>
            <a:r>
              <a:rPr lang="el-GR" altLang="el-GR" sz="2200" dirty="0">
                <a:latin typeface="Calibri" pitchFamily="34" charset="0"/>
              </a:rPr>
              <a:t> </a:t>
            </a:r>
            <a:endParaRPr lang="el-GR" altLang="el-GR" sz="22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b="1" dirty="0" smtClean="0">
                <a:latin typeface="Calibri" pitchFamily="34" charset="0"/>
              </a:rPr>
              <a:t>Λέξη-κλειδί</a:t>
            </a:r>
            <a:r>
              <a:rPr lang="el-GR" altLang="el-GR" sz="2200" b="1" dirty="0" smtClean="0">
                <a:latin typeface="Times New Roman" pitchFamily="18" charset="0"/>
              </a:rPr>
              <a:t> </a:t>
            </a:r>
            <a:r>
              <a:rPr lang="el-GR" altLang="el-GR" sz="2200" dirty="0">
                <a:latin typeface="Calibri" pitchFamily="34" charset="0"/>
              </a:rPr>
              <a:t>(</a:t>
            </a:r>
            <a:r>
              <a:rPr lang="en-US" altLang="el-GR" sz="2200" dirty="0">
                <a:latin typeface="Calibri" pitchFamily="34" charset="0"/>
              </a:rPr>
              <a:t>Keyword)</a:t>
            </a:r>
            <a:r>
              <a:rPr lang="en-US" altLang="el-GR" sz="2200" b="1" dirty="0">
                <a:latin typeface="Calibri" pitchFamily="34" charset="0"/>
              </a:rPr>
              <a:t> </a:t>
            </a:r>
            <a:r>
              <a:rPr lang="el-GR" altLang="el-GR" sz="2200" dirty="0">
                <a:latin typeface="Calibri" pitchFamily="34" charset="0"/>
              </a:rPr>
              <a:t>με ταυτόχρονη αναζήτηση σε παραπάνω</a:t>
            </a:r>
            <a:r>
              <a:rPr lang="en-US" altLang="el-GR" sz="2200" dirty="0">
                <a:latin typeface="Calibri" pitchFamily="34" charset="0"/>
              </a:rPr>
              <a:t> </a:t>
            </a:r>
            <a:r>
              <a:rPr lang="el-GR" altLang="el-GR" sz="2200" dirty="0">
                <a:latin typeface="Calibri" pitchFamily="34" charset="0"/>
              </a:rPr>
              <a:t>από ένα </a:t>
            </a:r>
            <a:r>
              <a:rPr lang="el-GR" altLang="el-GR" sz="2200" dirty="0" smtClean="0">
                <a:latin typeface="Calibri" pitchFamily="34" charset="0"/>
              </a:rPr>
              <a:t>πεδία </a:t>
            </a:r>
            <a:endParaRPr lang="el-GR" sz="2400" b="1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919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Ηλεκτρονικός κατάλογος (</a:t>
            </a:r>
            <a:r>
              <a:rPr lang="en-US" dirty="0" err="1" smtClean="0"/>
              <a:t>WebPAC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111749" cy="38071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1100" b="1" dirty="0"/>
              <a:t>Φίλτρα </a:t>
            </a:r>
            <a:endParaRPr lang="el-GR" altLang="el-GR" sz="11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Τοποθεσία (</a:t>
            </a:r>
            <a:r>
              <a:rPr lang="en-US" altLang="el-GR" sz="1100" dirty="0" smtClean="0"/>
              <a:t>Location</a:t>
            </a:r>
            <a:r>
              <a:rPr lang="el-GR" altLang="el-GR" sz="1100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Τύπος υλικού</a:t>
            </a:r>
            <a:r>
              <a:rPr lang="en-US" altLang="el-GR" sz="1100" dirty="0" smtClean="0"/>
              <a:t> (Material Type)</a:t>
            </a:r>
            <a:endParaRPr lang="el-GR" altLang="el-GR" sz="11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Γλώσσα</a:t>
            </a:r>
            <a:r>
              <a:rPr lang="en-US" altLang="el-GR" sz="1100" dirty="0" smtClean="0"/>
              <a:t> (Language)</a:t>
            </a:r>
            <a:endParaRPr lang="el-GR" altLang="el-GR" sz="11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Έτος</a:t>
            </a:r>
            <a:r>
              <a:rPr lang="en-US" altLang="el-GR" sz="1100" dirty="0" smtClean="0"/>
              <a:t> (Year)</a:t>
            </a:r>
            <a:endParaRPr lang="el-GR" altLang="el-GR" sz="11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Εκδότης</a:t>
            </a:r>
            <a:r>
              <a:rPr lang="en-US" altLang="el-GR" sz="1100" dirty="0" smtClean="0"/>
              <a:t> (Publisher)</a:t>
            </a:r>
            <a:endParaRPr lang="el-GR" altLang="el-GR" sz="11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Ιεράρχηση αποτελεσμάτων</a:t>
            </a:r>
            <a:r>
              <a:rPr lang="en-US" altLang="el-GR" sz="1100" dirty="0" smtClean="0"/>
              <a:t> (Search and Sort)</a:t>
            </a:r>
            <a:endParaRPr lang="el-GR" altLang="el-GR" sz="1100" dirty="0" smtClean="0"/>
          </a:p>
          <a:p>
            <a:r>
              <a:rPr lang="el-GR" sz="1100" b="1" dirty="0" smtClean="0"/>
              <a:t>Τεχνικές Αναζήτησης</a:t>
            </a:r>
          </a:p>
          <a:p>
            <a:pPr marL="0" indent="0">
              <a:buNone/>
            </a:pPr>
            <a:r>
              <a:rPr lang="el-GR" altLang="el-GR" sz="1100" b="1" dirty="0">
                <a:solidFill>
                  <a:srgbClr val="FF0000"/>
                </a:solidFill>
              </a:rPr>
              <a:t> 	</a:t>
            </a:r>
            <a:r>
              <a:rPr lang="el-GR" altLang="el-GR" sz="1100" i="1" u="sng" dirty="0" smtClean="0"/>
              <a:t>Φράση</a:t>
            </a:r>
            <a:endParaRPr lang="el-GR" altLang="el-GR" sz="1100" i="1" u="sng" dirty="0"/>
          </a:p>
          <a:p>
            <a:pPr marL="0" indent="0">
              <a:buNone/>
            </a:pPr>
            <a:r>
              <a:rPr lang="el-GR" altLang="el-GR" sz="1100" dirty="0"/>
              <a:t>	Αναζητήστε ολοκληρωμένες φράσεις εσωκλείοντάς </a:t>
            </a:r>
            <a:r>
              <a:rPr lang="el-GR" altLang="el-GR" sz="1100" dirty="0" smtClean="0"/>
              <a:t>τες σε 	εισαγωγικά</a:t>
            </a:r>
            <a:r>
              <a:rPr lang="el-GR" altLang="el-GR" sz="1100" dirty="0"/>
              <a:t>. Οι όροι αναζήτησης μέσα σε διπλά 	εισαγωγικά θα εμφανίζονται μαζί σε όλα τα </a:t>
            </a:r>
            <a:r>
              <a:rPr lang="el-GR" altLang="el-GR" sz="1100" dirty="0" smtClean="0"/>
              <a:t>αποτελέσματα 	ακριβώς </a:t>
            </a:r>
            <a:r>
              <a:rPr lang="el-GR" altLang="el-GR" sz="1100" dirty="0"/>
              <a:t>όπως </a:t>
            </a:r>
            <a:r>
              <a:rPr lang="el-GR" altLang="el-GR" sz="1100" dirty="0" smtClean="0"/>
              <a:t>πληκτρολογήθηκαν π.χ</a:t>
            </a:r>
            <a:r>
              <a:rPr lang="el-GR" altLang="el-GR" sz="1100" dirty="0"/>
              <a:t>. </a:t>
            </a:r>
            <a:r>
              <a:rPr lang="en-US" altLang="el-GR" sz="1100" dirty="0"/>
              <a:t>“</a:t>
            </a:r>
            <a:r>
              <a:rPr lang="el-GR" altLang="el-GR" sz="1100" dirty="0"/>
              <a:t>οικονομική κρίση</a:t>
            </a:r>
            <a:r>
              <a:rPr lang="en-US" altLang="el-GR" sz="1100" dirty="0"/>
              <a:t>”</a:t>
            </a:r>
            <a:endParaRPr lang="el-GR" altLang="el-GR" sz="11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>
                <a:solidFill>
                  <a:srgbClr val="FF0000"/>
                </a:solidFill>
              </a:rPr>
              <a:t>	</a:t>
            </a:r>
            <a:r>
              <a:rPr lang="el-GR" altLang="el-GR" sz="1100" i="1" u="sng" dirty="0" smtClean="0"/>
              <a:t>Σύμβολα </a:t>
            </a:r>
            <a:r>
              <a:rPr lang="el-GR" altLang="el-GR" sz="1100" i="1" u="sng" dirty="0"/>
              <a:t>Μπαλαντέρ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*</a:t>
            </a:r>
            <a:r>
              <a:rPr lang="el-GR" altLang="el-GR" sz="1100" dirty="0"/>
              <a:t>   Ταυτίζεται με οποιονδήποτε αριθμό χαρακτήρων, ξεκινώντας από </a:t>
            </a:r>
            <a:r>
              <a:rPr lang="el-GR" altLang="el-GR" sz="1100" dirty="0" smtClean="0"/>
              <a:t>	την </a:t>
            </a:r>
            <a:r>
              <a:rPr lang="el-GR" altLang="el-GR" sz="1100" dirty="0"/>
              <a:t>προκαθορισμένη θέση </a:t>
            </a:r>
            <a:r>
              <a:rPr lang="el-GR" altLang="el-GR" sz="1100" dirty="0" smtClean="0"/>
              <a:t>π.χ</a:t>
            </a:r>
            <a:r>
              <a:rPr lang="el-GR" altLang="el-GR" sz="1100" dirty="0"/>
              <a:t>. </a:t>
            </a:r>
            <a:r>
              <a:rPr lang="el-GR" altLang="el-GR" sz="1100" dirty="0" err="1"/>
              <a:t>comput</a:t>
            </a:r>
            <a:r>
              <a:rPr lang="el-GR" altLang="el-GR" sz="1100" dirty="0"/>
              <a:t>* θα ταυτιστεί με όλους τους </a:t>
            </a:r>
            <a:r>
              <a:rPr lang="el-GR" altLang="el-GR" sz="1100" dirty="0" smtClean="0"/>
              <a:t>	όρους </a:t>
            </a:r>
            <a:r>
              <a:rPr lang="el-GR" altLang="el-GR" sz="1100" dirty="0"/>
              <a:t>αναζήτησης που </a:t>
            </a:r>
            <a:r>
              <a:rPr lang="el-GR" altLang="el-GR" sz="1100" dirty="0" smtClean="0"/>
              <a:t>ξεκινούν </a:t>
            </a:r>
            <a:r>
              <a:rPr lang="el-GR" altLang="el-GR" sz="1100" dirty="0"/>
              <a:t>με </a:t>
            </a:r>
            <a:r>
              <a:rPr lang="el-GR" altLang="el-GR" sz="1100" dirty="0" err="1"/>
              <a:t>comput</a:t>
            </a:r>
            <a:r>
              <a:rPr lang="en-US" altLang="el-GR" sz="1100" dirty="0"/>
              <a:t> (</a:t>
            </a:r>
            <a:r>
              <a:rPr lang="el-GR" altLang="el-GR" sz="1100" dirty="0"/>
              <a:t>όπως, </a:t>
            </a:r>
            <a:r>
              <a:rPr lang="el-GR" altLang="el-GR" sz="1100" dirty="0" err="1"/>
              <a:t>computer</a:t>
            </a:r>
            <a:r>
              <a:rPr lang="el-GR" altLang="el-GR" sz="1100" dirty="0"/>
              <a:t>, </a:t>
            </a:r>
            <a:r>
              <a:rPr lang="el-GR" altLang="el-GR" sz="1100" dirty="0" smtClean="0"/>
              <a:t>	</a:t>
            </a:r>
            <a:r>
              <a:rPr lang="en-US" altLang="el-GR" sz="1100" dirty="0" smtClean="0"/>
              <a:t>computers</a:t>
            </a:r>
            <a:r>
              <a:rPr lang="en-US" altLang="el-GR" sz="1100" dirty="0"/>
              <a:t>, </a:t>
            </a:r>
            <a:r>
              <a:rPr lang="el-GR" altLang="el-GR" sz="1100" dirty="0" err="1"/>
              <a:t>computation</a:t>
            </a:r>
            <a:r>
              <a:rPr lang="en-US" altLang="el-GR" sz="1100" dirty="0"/>
              <a:t>)</a:t>
            </a:r>
            <a:endParaRPr lang="el-GR" altLang="el-GR" sz="11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100" dirty="0" smtClean="0"/>
              <a:t>	?</a:t>
            </a:r>
            <a:r>
              <a:rPr lang="el-GR" altLang="el-GR" sz="1100" dirty="0"/>
              <a:t>   Χρησιμοποιείται για να αντικαταστήσετε ένα χαρακτήρα </a:t>
            </a:r>
            <a:r>
              <a:rPr lang="el-GR" altLang="el-GR" sz="1100" dirty="0" smtClean="0"/>
              <a:t>	οπουδήποτε </a:t>
            </a:r>
            <a:r>
              <a:rPr lang="el-GR" altLang="el-GR" sz="1100" dirty="0"/>
              <a:t>μέσα στον όρο αναζήτησης</a:t>
            </a:r>
          </a:p>
          <a:p>
            <a:pPr marL="0" indent="0">
              <a:buNone/>
            </a:pPr>
            <a:endParaRPr lang="el-GR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Φίλτρα- Τεχνικές αναζήτησης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13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Εργαλεία ενοποιημένης </a:t>
            </a:r>
            <a:r>
              <a:rPr lang="el-GR" dirty="0" smtClean="0"/>
              <a:t>αναζήτησης (</a:t>
            </a:r>
            <a:r>
              <a:rPr lang="en-US" dirty="0" smtClean="0"/>
              <a:t>Summon, E-Journal portal)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Εργαλεία ενοποιημένης αναζήτησης</a:t>
            </a:r>
            <a:endParaRPr lang="el-GR" dirty="0"/>
          </a:p>
          <a:p>
            <a:r>
              <a:rPr lang="el-GR" sz="2400" b="1" dirty="0" smtClean="0"/>
              <a:t>2011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εγκατάσταση του 360 </a:t>
            </a:r>
            <a:r>
              <a:rPr lang="en-US" sz="2400" dirty="0"/>
              <a:t>S</a:t>
            </a:r>
            <a:r>
              <a:rPr lang="en-US" sz="2400" dirty="0" smtClean="0"/>
              <a:t>earch by Serial Solutions</a:t>
            </a:r>
          </a:p>
          <a:p>
            <a:r>
              <a:rPr lang="en-US" sz="2400" b="1" dirty="0" smtClean="0"/>
              <a:t>2013:</a:t>
            </a:r>
            <a:r>
              <a:rPr lang="el-GR" sz="2400" b="1" dirty="0" smtClean="0"/>
              <a:t> </a:t>
            </a:r>
            <a:r>
              <a:rPr lang="el-GR" sz="2400" dirty="0" smtClean="0"/>
              <a:t>εγκατάσταση του</a:t>
            </a:r>
            <a:r>
              <a:rPr lang="en-US" sz="2400" dirty="0" smtClean="0"/>
              <a:t> Summon by </a:t>
            </a:r>
            <a:r>
              <a:rPr lang="en-US" sz="2400" dirty="0" err="1" smtClean="0"/>
              <a:t>Proquest</a:t>
            </a:r>
            <a:r>
              <a:rPr lang="en-US" sz="2400" dirty="0" smtClean="0"/>
              <a:t> </a:t>
            </a:r>
            <a:r>
              <a:rPr lang="el-GR" sz="2400" dirty="0" smtClean="0"/>
              <a:t>και του </a:t>
            </a:r>
            <a:r>
              <a:rPr lang="en-US" sz="2400" dirty="0" smtClean="0"/>
              <a:t>e-Journal Portal</a:t>
            </a:r>
          </a:p>
          <a:p>
            <a:r>
              <a:rPr lang="en-US" sz="2400" b="1" dirty="0" smtClean="0"/>
              <a:t>2014: </a:t>
            </a:r>
            <a:r>
              <a:rPr lang="el-GR" sz="2400" dirty="0"/>
              <a:t>εγκατάσταση </a:t>
            </a:r>
            <a:r>
              <a:rPr lang="el-GR" sz="2400" dirty="0" smtClean="0"/>
              <a:t>του</a:t>
            </a:r>
            <a:r>
              <a:rPr lang="en-US" sz="2400" dirty="0" smtClean="0"/>
              <a:t> Summon (Web-scale discovery tool) </a:t>
            </a:r>
            <a:r>
              <a:rPr lang="el-GR" sz="2400" dirty="0" smtClean="0"/>
              <a:t> </a:t>
            </a:r>
            <a:r>
              <a:rPr lang="el-GR" sz="2400" b="1" dirty="0" smtClean="0"/>
              <a:t> </a:t>
            </a:r>
            <a:endParaRPr lang="el-GR" sz="2400" b="1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Λίγα λό</a:t>
            </a:r>
            <a:r>
              <a:rPr lang="el-GR" dirty="0"/>
              <a:t>για για την ιστορία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63757546"/>
      </p:ext>
    </p:extLst>
  </p:cSld>
  <p:clrMapOvr>
    <a:masterClrMapping/>
  </p:clrMapOvr>
</p:sld>
</file>

<file path=ppt/theme/theme1.xml><?xml version="1.0" encoding="utf-8"?>
<a:theme xmlns:a="http://schemas.openxmlformats.org/drawingml/2006/main" name="PAROUSIASH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LanguageRef xmlns="a029a951-197a-4454-90a0-4e8ba8bb2239">
      <Value>1</Value>
    </LanguageRef>
    <Image xmlns="a029a951-197a-4454-90a0-4e8ba8bb2239">
      <Url xsi:nil="true"/>
      <Description xsi:nil="true"/>
    </Image>
    <TitleBackup xmlns="8e878111-5d44-4ac0-8d7d-001e9b3d0fd0" xsi:nil="true"/>
    <AlternateText xmlns="a029a951-197a-4454-90a0-4e8ba8bb2239" xsi:nil="true"/>
    <RelatedEntity xmlns="8e878111-5d44-4ac0-8d7d-001e9b3d0fd0" xsi:nil="true"/>
    <CEID xmlns="a029a951-197a-4454-90a0-4e8ba8bb2239" xsi:nil="true"/>
    <ParentEntity xmlns="8e878111-5d44-4ac0-8d7d-001e9b3d0fd0" xsi:nil="true"/>
    <TitleEn xmlns="a029a951-197a-4454-90a0-4e8ba8bb2239" xsi:nil="true"/>
    <ItemOrder xmlns="a029a951-197a-4454-90a0-4e8ba8bb2239" xsi:nil="true"/>
    <DisplayTitle xmlns="8e878111-5d44-4ac0-8d7d-001e9b3d0fd0" xsi:nil="true"/>
    <ContentDate xmlns="a029a951-197a-4454-90a0-4e8ba8bb2239">2022-01-09T22:00:00+00:00</ContentDate>
    <OrganizationalUnit xmlns="8e878111-5d44-4ac0-8d7d-001e9b3d0fd0">44</OrganizationalUnit>
    <ShowInContentGroups xmlns="a029a951-197a-4454-90a0-4e8ba8bb2239"/>
    <Topic xmlns="8e878111-5d44-4ac0-8d7d-001e9b3d0fd0" xsi:nil="true"/>
    <Source xmlns="8e878111-5d44-4ac0-8d7d-001e9b3d0fd0" xsi:nil="true"/>
    <AModifiedBy xmlns="a029a951-197a-4454-90a0-4e8ba8bb2239">Siorou Vassiliki</AModifiedBy>
    <AModified xmlns="a029a951-197a-4454-90a0-4e8ba8bb2239">2022-01-10T15:36:07+00:00</AModified>
    <AID xmlns="a029a951-197a-4454-90a0-4e8ba8bb2239">21587</AID>
    <ACreated xmlns="a029a951-197a-4454-90a0-4e8ba8bb2239">2022-01-10T13:01:50+00:00</ACreated>
    <ACreatedBy xmlns="a029a951-197a-4454-90a0-4e8ba8bb2239">Siorou Vassiliki</ACreatedBy>
    <AVersion xmlns="a029a951-197a-4454-90a0-4e8ba8bb2239">2.0</AVersion>
  </documentManagement>
</p:properties>
</file>

<file path=customXml/itemProps1.xml><?xml version="1.0" encoding="utf-8"?>
<ds:datastoreItem xmlns:ds="http://schemas.openxmlformats.org/officeDocument/2006/customXml" ds:itemID="{002FE47E-0E7D-4514-AC3D-CE2111DA5B91}"/>
</file>

<file path=customXml/itemProps2.xml><?xml version="1.0" encoding="utf-8"?>
<ds:datastoreItem xmlns:ds="http://schemas.openxmlformats.org/officeDocument/2006/customXml" ds:itemID="{3D4094F0-B212-4FE3-88D7-9C5D5311BD47}"/>
</file>

<file path=customXml/itemProps3.xml><?xml version="1.0" encoding="utf-8"?>
<ds:datastoreItem xmlns:ds="http://schemas.openxmlformats.org/officeDocument/2006/customXml" ds:itemID="{176D3D80-5C96-4C1A-935A-492929008A11}"/>
</file>

<file path=customXml/itemProps4.xml><?xml version="1.0" encoding="utf-8"?>
<ds:datastoreItem xmlns:ds="http://schemas.openxmlformats.org/officeDocument/2006/customXml" ds:itemID="{10FC702F-A564-497F-BA12-7CB83B8B0AF3}"/>
</file>

<file path=docProps/app.xml><?xml version="1.0" encoding="utf-8"?>
<Properties xmlns="http://schemas.openxmlformats.org/officeDocument/2006/extended-properties" xmlns:vt="http://schemas.openxmlformats.org/officeDocument/2006/docPropsVTypes">
  <Template>PAROUSIASH FINAL</Template>
  <TotalTime>924</TotalTime>
  <Words>682</Words>
  <Application>Microsoft Office PowerPoint</Application>
  <PresentationFormat>On-screen Show (16:9)</PresentationFormat>
  <Paragraphs>124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PAROUSIASH FINAL</vt:lpstr>
      <vt:lpstr>PowerPoint Presentation</vt:lpstr>
      <vt:lpstr>PowerPoint Presentation</vt:lpstr>
      <vt:lpstr>Δομή της παρουσίασης</vt:lpstr>
      <vt:lpstr>Η διαδικτυακή παρουσία της Βιβλιοθήκης</vt:lpstr>
      <vt:lpstr>Πρόσβαση στον ηλεκτρονικό κατάλογο (WebPAC)</vt:lpstr>
      <vt:lpstr>Ηλεκτρονικός κατάλογος (WebPAC)</vt:lpstr>
      <vt:lpstr>Ηλεκτρονικός κατάλογος (WebPAC)</vt:lpstr>
      <vt:lpstr>Ηλεκτρονικός κατάλογος (WebPAC)</vt:lpstr>
      <vt:lpstr>Εργαλεία ενοποιημένης αναζήτησης (Summon, E-Journal portal)</vt:lpstr>
      <vt:lpstr>Summon (Web-scale discovery tool) </vt:lpstr>
      <vt:lpstr>Summon (Web-scale discovery tool) </vt:lpstr>
      <vt:lpstr>Summon (Web-scale discovery tool)   </vt:lpstr>
      <vt:lpstr>E-Journal portal</vt:lpstr>
      <vt:lpstr>Λοιπές ηλεκτρονικές πηγές</vt:lpstr>
      <vt:lpstr>Ηλεκτρονικές πηγές</vt:lpstr>
      <vt:lpstr>Μην ξεχνάτε</vt:lpstr>
    </vt:vector>
  </TitlesOfParts>
  <Company>Bank of Greece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Lakka Evagelia</dc:creator>
  <dc:description>28-2-2019. Ομιλία Λ. Λάκκα για τις ηλεκτρονικές πηγές της Βιβλιοθήκης.</dc:description>
  <cp:lastModifiedBy>Lakka Evagelia</cp:lastModifiedBy>
  <cp:revision>47</cp:revision>
  <dcterms:created xsi:type="dcterms:W3CDTF">2019-02-15T11:03:43Z</dcterms:created>
  <dcterms:modified xsi:type="dcterms:W3CDTF">2019-03-04T07:44:39Z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Tags">
    <vt:lpwstr>117;#Events|5c47a9c3-35e5-4327-86ec-fa0a75d6b832</vt:lpwstr>
  </property>
  <property fmtid="{D5CDD505-2E9C-101B-9397-08002B2CF9AE}" pid="4" name="_dlc_DocIdItemGuid">
    <vt:lpwstr>bbd4ec21-841f-4489-82ce-5eaa7cced337</vt:lpwstr>
  </property>
  <property fmtid="{D5CDD505-2E9C-101B-9397-08002B2CF9AE}" pid="5" name="Order">
    <vt:r8>2158700</vt:r8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