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wmf" ContentType="image/x-wmf"/>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256" r:id="rId2"/>
    <p:sldId id="429" r:id="rId3"/>
    <p:sldId id="430" r:id="rId4"/>
    <p:sldId id="440" r:id="rId5"/>
    <p:sldId id="431" r:id="rId6"/>
    <p:sldId id="441" r:id="rId7"/>
    <p:sldId id="442" r:id="rId8"/>
    <p:sldId id="443" r:id="rId9"/>
    <p:sldId id="438" r:id="rId10"/>
    <p:sldId id="439" r:id="rId11"/>
    <p:sldId id="448" r:id="rId12"/>
    <p:sldId id="437" r:id="rId13"/>
    <p:sldId id="444" r:id="rId14"/>
    <p:sldId id="445" r:id="rId15"/>
    <p:sldId id="446" r:id="rId16"/>
    <p:sldId id="447" r:id="rId17"/>
    <p:sldId id="428" r:id="rId18"/>
  </p:sldIdLst>
  <p:sldSz cx="10287000" cy="6858000" type="35mm"/>
  <p:notesSz cx="7099300" cy="9398000"/>
  <p:defaultTextStyle>
    <a:defPPr>
      <a:defRPr lang="en-US"/>
    </a:defPPr>
    <a:lvl1pPr algn="l" rtl="0" fontAlgn="base">
      <a:spcBef>
        <a:spcPct val="0"/>
      </a:spcBef>
      <a:spcAft>
        <a:spcPct val="0"/>
      </a:spcAft>
      <a:defRPr kern="1200">
        <a:solidFill>
          <a:schemeClr val="tx2"/>
        </a:solidFill>
        <a:latin typeface="Arial" charset="0"/>
        <a:ea typeface="+mn-ea"/>
        <a:cs typeface="Arial" charset="0"/>
      </a:defRPr>
    </a:lvl1pPr>
    <a:lvl2pPr marL="457200" algn="l" rtl="0" fontAlgn="base">
      <a:spcBef>
        <a:spcPct val="0"/>
      </a:spcBef>
      <a:spcAft>
        <a:spcPct val="0"/>
      </a:spcAft>
      <a:defRPr kern="1200">
        <a:solidFill>
          <a:schemeClr val="tx2"/>
        </a:solidFill>
        <a:latin typeface="Arial" charset="0"/>
        <a:ea typeface="+mn-ea"/>
        <a:cs typeface="Arial" charset="0"/>
      </a:defRPr>
    </a:lvl2pPr>
    <a:lvl3pPr marL="914400" algn="l" rtl="0" fontAlgn="base">
      <a:spcBef>
        <a:spcPct val="0"/>
      </a:spcBef>
      <a:spcAft>
        <a:spcPct val="0"/>
      </a:spcAft>
      <a:defRPr kern="1200">
        <a:solidFill>
          <a:schemeClr val="tx2"/>
        </a:solidFill>
        <a:latin typeface="Arial" charset="0"/>
        <a:ea typeface="+mn-ea"/>
        <a:cs typeface="Arial" charset="0"/>
      </a:defRPr>
    </a:lvl3pPr>
    <a:lvl4pPr marL="1371600" algn="l" rtl="0" fontAlgn="base">
      <a:spcBef>
        <a:spcPct val="0"/>
      </a:spcBef>
      <a:spcAft>
        <a:spcPct val="0"/>
      </a:spcAft>
      <a:defRPr kern="1200">
        <a:solidFill>
          <a:schemeClr val="tx2"/>
        </a:solidFill>
        <a:latin typeface="Arial" charset="0"/>
        <a:ea typeface="+mn-ea"/>
        <a:cs typeface="Arial" charset="0"/>
      </a:defRPr>
    </a:lvl4pPr>
    <a:lvl5pPr marL="1828800" algn="l" rtl="0" fontAlgn="base">
      <a:spcBef>
        <a:spcPct val="0"/>
      </a:spcBef>
      <a:spcAft>
        <a:spcPct val="0"/>
      </a:spcAft>
      <a:defRPr kern="1200">
        <a:solidFill>
          <a:schemeClr val="tx2"/>
        </a:solidFill>
        <a:latin typeface="Arial" charset="0"/>
        <a:ea typeface="+mn-ea"/>
        <a:cs typeface="Arial" charset="0"/>
      </a:defRPr>
    </a:lvl5pPr>
    <a:lvl6pPr marL="2286000" algn="l" defTabSz="914400" rtl="0" eaLnBrk="1" latinLnBrk="0" hangingPunct="1">
      <a:defRPr kern="1200">
        <a:solidFill>
          <a:schemeClr val="tx2"/>
        </a:solidFill>
        <a:latin typeface="Arial" charset="0"/>
        <a:ea typeface="+mn-ea"/>
        <a:cs typeface="Arial" charset="0"/>
      </a:defRPr>
    </a:lvl6pPr>
    <a:lvl7pPr marL="2743200" algn="l" defTabSz="914400" rtl="0" eaLnBrk="1" latinLnBrk="0" hangingPunct="1">
      <a:defRPr kern="1200">
        <a:solidFill>
          <a:schemeClr val="tx2"/>
        </a:solidFill>
        <a:latin typeface="Arial" charset="0"/>
        <a:ea typeface="+mn-ea"/>
        <a:cs typeface="Arial" charset="0"/>
      </a:defRPr>
    </a:lvl7pPr>
    <a:lvl8pPr marL="3200400" algn="l" defTabSz="914400" rtl="0" eaLnBrk="1" latinLnBrk="0" hangingPunct="1">
      <a:defRPr kern="1200">
        <a:solidFill>
          <a:schemeClr val="tx2"/>
        </a:solidFill>
        <a:latin typeface="Arial" charset="0"/>
        <a:ea typeface="+mn-ea"/>
        <a:cs typeface="Arial" charset="0"/>
      </a:defRPr>
    </a:lvl8pPr>
    <a:lvl9pPr marL="3657600" algn="l" defTabSz="914400" rtl="0" eaLnBrk="1" latinLnBrk="0" hangingPunct="1">
      <a:defRPr kern="1200">
        <a:solidFill>
          <a:schemeClr val="tx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FF"/>
    <a:srgbClr val="16D9F2"/>
    <a:srgbClr val="FF0101"/>
    <a:srgbClr val="FC0128"/>
    <a:srgbClr val="000000"/>
    <a:srgbClr val="FF3399"/>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1036" autoAdjust="0"/>
    <p:restoredTop sz="94598" autoAdjust="0"/>
  </p:normalViewPr>
  <p:slideViewPr>
    <p:cSldViewPr>
      <p:cViewPr>
        <p:scale>
          <a:sx n="91" d="100"/>
          <a:sy n="91" d="100"/>
        </p:scale>
        <p:origin x="120" y="-318"/>
      </p:cViewPr>
      <p:guideLst>
        <p:guide orient="horz" pos="2160"/>
        <p:guide pos="32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66"/>
    </p:cViewPr>
  </p:sorterViewPr>
  <p:notesViewPr>
    <p:cSldViewPr>
      <p:cViewPr>
        <p:scale>
          <a:sx n="100" d="100"/>
          <a:sy n="100" d="100"/>
        </p:scale>
        <p:origin x="-1086" y="648"/>
      </p:cViewPr>
      <p:guideLst>
        <p:guide orient="horz" pos="2959"/>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E795E7-08B3-486D-B478-6495DCED48E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24954A0C-E0D6-4BC3-AE51-10C3A4DD14BE}">
      <dgm:prSet phldrT="[Text]"/>
      <dgm:spPr/>
      <dgm:t>
        <a:bodyPr/>
        <a:lstStyle/>
        <a:p>
          <a:r>
            <a:rPr lang="en-US" dirty="0" smtClean="0"/>
            <a:t>Alpha</a:t>
          </a:r>
          <a:endParaRPr lang="en-US" dirty="0"/>
        </a:p>
      </dgm:t>
    </dgm:pt>
    <dgm:pt modelId="{4B2D73E2-8869-426A-B1BE-40141B75FD34}" type="parTrans" cxnId="{3A95BEC5-1DBE-4AD6-B793-05545A5FD4B6}">
      <dgm:prSet/>
      <dgm:spPr/>
      <dgm:t>
        <a:bodyPr/>
        <a:lstStyle/>
        <a:p>
          <a:endParaRPr lang="en-US"/>
        </a:p>
      </dgm:t>
    </dgm:pt>
    <dgm:pt modelId="{7CE26BDD-990B-4605-BDC6-73C730B32834}" type="sibTrans" cxnId="{3A95BEC5-1DBE-4AD6-B793-05545A5FD4B6}">
      <dgm:prSet/>
      <dgm:spPr/>
      <dgm:t>
        <a:bodyPr/>
        <a:lstStyle/>
        <a:p>
          <a:endParaRPr lang="en-US"/>
        </a:p>
      </dgm:t>
    </dgm:pt>
    <dgm:pt modelId="{C75585BF-1976-4F63-8E5F-90EACDBAD83A}">
      <dgm:prSet phldrT="[Text]" custT="1"/>
      <dgm:spPr/>
      <dgm:t>
        <a:bodyPr/>
        <a:lstStyle/>
        <a:p>
          <a:r>
            <a:rPr lang="en-US" sz="2000" dirty="0" smtClean="0"/>
            <a:t>Emporiki (Crédit Agricole)</a:t>
          </a:r>
          <a:endParaRPr lang="en-US" sz="2000" dirty="0"/>
        </a:p>
      </dgm:t>
    </dgm:pt>
    <dgm:pt modelId="{C000780D-C241-41B3-99C4-D15EFCE9BDAD}" type="parTrans" cxnId="{572A8D53-52E3-4088-B279-36F7407835BD}">
      <dgm:prSet/>
      <dgm:spPr/>
      <dgm:t>
        <a:bodyPr/>
        <a:lstStyle/>
        <a:p>
          <a:endParaRPr lang="en-US"/>
        </a:p>
      </dgm:t>
    </dgm:pt>
    <dgm:pt modelId="{485D91B8-C96E-4631-A033-46A195EAE9F4}" type="sibTrans" cxnId="{572A8D53-52E3-4088-B279-36F7407835BD}">
      <dgm:prSet/>
      <dgm:spPr/>
      <dgm:t>
        <a:bodyPr/>
        <a:lstStyle/>
        <a:p>
          <a:endParaRPr lang="en-US"/>
        </a:p>
      </dgm:t>
    </dgm:pt>
    <dgm:pt modelId="{30A95230-5519-499E-A606-29C834827D02}">
      <dgm:prSet phldrT="[Text]"/>
      <dgm:spPr/>
      <dgm:t>
        <a:bodyPr/>
        <a:lstStyle/>
        <a:p>
          <a:r>
            <a:rPr lang="en-US" dirty="0" smtClean="0"/>
            <a:t>Eurobank</a:t>
          </a:r>
          <a:endParaRPr lang="en-US" dirty="0"/>
        </a:p>
      </dgm:t>
    </dgm:pt>
    <dgm:pt modelId="{6150B7E2-627C-42A8-B005-060C8A2E69A0}" type="parTrans" cxnId="{461077A0-3B0F-424B-8D26-6D507994888C}">
      <dgm:prSet/>
      <dgm:spPr/>
      <dgm:t>
        <a:bodyPr/>
        <a:lstStyle/>
        <a:p>
          <a:endParaRPr lang="en-US"/>
        </a:p>
      </dgm:t>
    </dgm:pt>
    <dgm:pt modelId="{3EE6F10A-0124-4E12-BFFF-F324618D5BCC}" type="sibTrans" cxnId="{461077A0-3B0F-424B-8D26-6D507994888C}">
      <dgm:prSet/>
      <dgm:spPr/>
      <dgm:t>
        <a:bodyPr/>
        <a:lstStyle/>
        <a:p>
          <a:endParaRPr lang="en-US"/>
        </a:p>
      </dgm:t>
    </dgm:pt>
    <dgm:pt modelId="{B957FFF6-B55D-44C6-AE3C-21168DA18BD1}">
      <dgm:prSet phldrT="[Text]" custT="1"/>
      <dgm:spPr/>
      <dgm:t>
        <a:bodyPr/>
        <a:lstStyle/>
        <a:p>
          <a:r>
            <a:rPr lang="en-US" sz="2000" dirty="0" smtClean="0"/>
            <a:t>Postal Savings Bank</a:t>
          </a:r>
          <a:endParaRPr lang="en-US" sz="2000" dirty="0"/>
        </a:p>
      </dgm:t>
    </dgm:pt>
    <dgm:pt modelId="{A339D9B3-0278-4D1F-B5FD-F327AFF6A8F6}" type="parTrans" cxnId="{7B43B43B-ADF4-4A5F-AF8F-8AD8AD5D124A}">
      <dgm:prSet/>
      <dgm:spPr/>
      <dgm:t>
        <a:bodyPr/>
        <a:lstStyle/>
        <a:p>
          <a:endParaRPr lang="en-US"/>
        </a:p>
      </dgm:t>
    </dgm:pt>
    <dgm:pt modelId="{24F5714E-47C9-453B-AE5E-A12E93B6C8E5}" type="sibTrans" cxnId="{7B43B43B-ADF4-4A5F-AF8F-8AD8AD5D124A}">
      <dgm:prSet/>
      <dgm:spPr/>
      <dgm:t>
        <a:bodyPr/>
        <a:lstStyle/>
        <a:p>
          <a:endParaRPr lang="en-US"/>
        </a:p>
      </dgm:t>
    </dgm:pt>
    <dgm:pt modelId="{E42816D1-1E26-4A32-A6E2-123D51687CA2}">
      <dgm:prSet phldrT="[Text]" custT="1"/>
      <dgm:spPr/>
      <dgm:t>
        <a:bodyPr/>
        <a:lstStyle/>
        <a:p>
          <a:r>
            <a:rPr lang="en-US" sz="2000" dirty="0" smtClean="0"/>
            <a:t>Smaller Greek banks</a:t>
          </a:r>
          <a:endParaRPr lang="en-US" sz="2000" dirty="0"/>
        </a:p>
      </dgm:t>
    </dgm:pt>
    <dgm:pt modelId="{E8F320A1-F6E7-45C1-93FB-DADC69521AE9}" type="parTrans" cxnId="{9702C1F6-D3CB-4487-BF08-57A87F46FA52}">
      <dgm:prSet/>
      <dgm:spPr/>
      <dgm:t>
        <a:bodyPr/>
        <a:lstStyle/>
        <a:p>
          <a:endParaRPr lang="en-US"/>
        </a:p>
      </dgm:t>
    </dgm:pt>
    <dgm:pt modelId="{B5E64569-6BE1-4D73-90F6-C8EB980FA903}" type="sibTrans" cxnId="{9702C1F6-D3CB-4487-BF08-57A87F46FA52}">
      <dgm:prSet/>
      <dgm:spPr/>
      <dgm:t>
        <a:bodyPr/>
        <a:lstStyle/>
        <a:p>
          <a:endParaRPr lang="en-US"/>
        </a:p>
      </dgm:t>
    </dgm:pt>
    <dgm:pt modelId="{E73BE937-9F66-4D35-82CC-ECF30E44E603}">
      <dgm:prSet phldrT="[Text]"/>
      <dgm:spPr/>
      <dgm:t>
        <a:bodyPr/>
        <a:lstStyle/>
        <a:p>
          <a:r>
            <a:rPr lang="en-US" dirty="0" smtClean="0"/>
            <a:t>NBG</a:t>
          </a:r>
          <a:endParaRPr lang="en-US" dirty="0"/>
        </a:p>
      </dgm:t>
    </dgm:pt>
    <dgm:pt modelId="{8C1BB4FA-A2E6-4550-9B2F-D7DE73949D8D}" type="parTrans" cxnId="{B10570F8-2319-4246-834A-46E9CB0D6100}">
      <dgm:prSet/>
      <dgm:spPr/>
      <dgm:t>
        <a:bodyPr/>
        <a:lstStyle/>
        <a:p>
          <a:endParaRPr lang="en-US"/>
        </a:p>
      </dgm:t>
    </dgm:pt>
    <dgm:pt modelId="{ED83DE69-ED69-4B29-BC05-3EEC633EACFD}" type="sibTrans" cxnId="{B10570F8-2319-4246-834A-46E9CB0D6100}">
      <dgm:prSet/>
      <dgm:spPr/>
      <dgm:t>
        <a:bodyPr/>
        <a:lstStyle/>
        <a:p>
          <a:endParaRPr lang="en-US"/>
        </a:p>
      </dgm:t>
    </dgm:pt>
    <dgm:pt modelId="{CC43AFED-D699-496A-92EE-78A70EAF9877}">
      <dgm:prSet phldrT="[Text]"/>
      <dgm:spPr/>
      <dgm:t>
        <a:bodyPr/>
        <a:lstStyle/>
        <a:p>
          <a:r>
            <a:rPr lang="en-US" dirty="0" smtClean="0"/>
            <a:t>Piraeus</a:t>
          </a:r>
          <a:endParaRPr lang="en-US" dirty="0"/>
        </a:p>
      </dgm:t>
    </dgm:pt>
    <dgm:pt modelId="{0537CCA5-6879-472D-B87E-9EECA8CBD9C8}" type="parTrans" cxnId="{3622FF65-32D5-46BE-A30D-C5C1688A4753}">
      <dgm:prSet/>
      <dgm:spPr/>
      <dgm:t>
        <a:bodyPr/>
        <a:lstStyle/>
        <a:p>
          <a:endParaRPr lang="en-US"/>
        </a:p>
      </dgm:t>
    </dgm:pt>
    <dgm:pt modelId="{F6AC1E82-0F9B-413F-82D3-BF5AF911421E}" type="sibTrans" cxnId="{3622FF65-32D5-46BE-A30D-C5C1688A4753}">
      <dgm:prSet/>
      <dgm:spPr/>
      <dgm:t>
        <a:bodyPr/>
        <a:lstStyle/>
        <a:p>
          <a:endParaRPr lang="en-US"/>
        </a:p>
      </dgm:t>
    </dgm:pt>
    <dgm:pt modelId="{BE50E66B-D10E-422D-A129-D37D7BF6567F}">
      <dgm:prSet custT="1"/>
      <dgm:spPr/>
      <dgm:t>
        <a:bodyPr/>
        <a:lstStyle/>
        <a:p>
          <a:r>
            <a:rPr lang="en-US" sz="2000" dirty="0" smtClean="0"/>
            <a:t>Geniki (SocGen),</a:t>
          </a:r>
          <a:endParaRPr lang="en-US" sz="2000" dirty="0"/>
        </a:p>
      </dgm:t>
    </dgm:pt>
    <dgm:pt modelId="{F6C181E6-A2ED-448D-B780-DD2D0B09F86C}" type="parTrans" cxnId="{55475F85-9F0D-434E-B07A-7D05857FB859}">
      <dgm:prSet/>
      <dgm:spPr/>
      <dgm:t>
        <a:bodyPr/>
        <a:lstStyle/>
        <a:p>
          <a:endParaRPr lang="en-US"/>
        </a:p>
      </dgm:t>
    </dgm:pt>
    <dgm:pt modelId="{43DBFFB0-6B09-4763-AB9F-719734461717}" type="sibTrans" cxnId="{55475F85-9F0D-434E-B07A-7D05857FB859}">
      <dgm:prSet/>
      <dgm:spPr/>
      <dgm:t>
        <a:bodyPr/>
        <a:lstStyle/>
        <a:p>
          <a:endParaRPr lang="en-US"/>
        </a:p>
      </dgm:t>
    </dgm:pt>
    <dgm:pt modelId="{ED981655-D0C3-4D8F-9AF7-A3DCD5F49DEA}">
      <dgm:prSet custT="1"/>
      <dgm:spPr/>
      <dgm:t>
        <a:bodyPr/>
        <a:lstStyle/>
        <a:p>
          <a:r>
            <a:rPr lang="en-US" sz="2000" dirty="0" smtClean="0"/>
            <a:t>Millennium (Millennium Group)</a:t>
          </a:r>
          <a:endParaRPr lang="en-US" sz="2000" dirty="0"/>
        </a:p>
      </dgm:t>
    </dgm:pt>
    <dgm:pt modelId="{967B05E4-7631-4F9A-B469-C6109BD7138A}" type="parTrans" cxnId="{1F896BA6-2484-4F96-B22A-8EFF189F5091}">
      <dgm:prSet/>
      <dgm:spPr/>
      <dgm:t>
        <a:bodyPr/>
        <a:lstStyle/>
        <a:p>
          <a:endParaRPr lang="en-US"/>
        </a:p>
      </dgm:t>
    </dgm:pt>
    <dgm:pt modelId="{1E95DD76-E219-4080-9871-BA226FD1E588}" type="sibTrans" cxnId="{1F896BA6-2484-4F96-B22A-8EFF189F5091}">
      <dgm:prSet/>
      <dgm:spPr/>
      <dgm:t>
        <a:bodyPr/>
        <a:lstStyle/>
        <a:p>
          <a:endParaRPr lang="en-US"/>
        </a:p>
      </dgm:t>
    </dgm:pt>
    <dgm:pt modelId="{09078BE8-6286-4CE4-83BF-E99A20507569}">
      <dgm:prSet custT="1"/>
      <dgm:spPr/>
      <dgm:t>
        <a:bodyPr/>
        <a:lstStyle/>
        <a:p>
          <a:r>
            <a:rPr lang="en-US" sz="2000" dirty="0" smtClean="0"/>
            <a:t>Greek branches of Cypriot banks</a:t>
          </a:r>
          <a:endParaRPr lang="en-US" sz="2000" dirty="0"/>
        </a:p>
      </dgm:t>
    </dgm:pt>
    <dgm:pt modelId="{416DD167-52C9-42E1-9B63-580183D30FD8}" type="parTrans" cxnId="{6C88CF43-6220-4763-B047-F2D1B1AE96C4}">
      <dgm:prSet/>
      <dgm:spPr/>
      <dgm:t>
        <a:bodyPr/>
        <a:lstStyle/>
        <a:p>
          <a:endParaRPr lang="en-US"/>
        </a:p>
      </dgm:t>
    </dgm:pt>
    <dgm:pt modelId="{39625AF4-908D-446C-8AE2-B1C47685215C}" type="sibTrans" cxnId="{6C88CF43-6220-4763-B047-F2D1B1AE96C4}">
      <dgm:prSet/>
      <dgm:spPr/>
      <dgm:t>
        <a:bodyPr/>
        <a:lstStyle/>
        <a:p>
          <a:endParaRPr lang="en-US"/>
        </a:p>
      </dgm:t>
    </dgm:pt>
    <dgm:pt modelId="{1F1F996E-357B-4E36-A659-767F8E7D37D9}">
      <dgm:prSet custT="1"/>
      <dgm:spPr/>
      <dgm:t>
        <a:bodyPr/>
        <a:lstStyle/>
        <a:p>
          <a:r>
            <a:rPr lang="en-US" sz="2000" dirty="0" smtClean="0"/>
            <a:t>“Healthy” Agricultural Bank</a:t>
          </a:r>
          <a:endParaRPr lang="en-US" sz="2000" dirty="0"/>
        </a:p>
      </dgm:t>
    </dgm:pt>
    <dgm:pt modelId="{F30F2E80-5B88-4DC8-8016-81685B197EEF}" type="parTrans" cxnId="{15584CB0-28C1-4747-BAB9-D6F6FD5E5510}">
      <dgm:prSet/>
      <dgm:spPr/>
      <dgm:t>
        <a:bodyPr/>
        <a:lstStyle/>
        <a:p>
          <a:endParaRPr lang="en-US"/>
        </a:p>
      </dgm:t>
    </dgm:pt>
    <dgm:pt modelId="{DCB66EE7-5EF5-4A41-B9B7-E117F78506B7}" type="sibTrans" cxnId="{15584CB0-28C1-4747-BAB9-D6F6FD5E5510}">
      <dgm:prSet/>
      <dgm:spPr/>
      <dgm:t>
        <a:bodyPr/>
        <a:lstStyle/>
        <a:p>
          <a:endParaRPr lang="en-US"/>
        </a:p>
      </dgm:t>
    </dgm:pt>
    <dgm:pt modelId="{2C88250F-8C6F-4649-8802-1843E6BFEDCE}">
      <dgm:prSet custT="1"/>
      <dgm:spPr/>
      <dgm:t>
        <a:bodyPr/>
        <a:lstStyle/>
        <a:p>
          <a:r>
            <a:rPr lang="en-US" sz="2000" dirty="0" smtClean="0"/>
            <a:t>Smaller Greek banks/cooperative banks </a:t>
          </a:r>
          <a:endParaRPr lang="en-US" sz="2000" dirty="0"/>
        </a:p>
      </dgm:t>
    </dgm:pt>
    <dgm:pt modelId="{1FC05396-DC3C-4183-BDD5-F7577D25461B}" type="parTrans" cxnId="{1CB07926-3837-4005-AD1F-896FCF921629}">
      <dgm:prSet/>
      <dgm:spPr/>
      <dgm:t>
        <a:bodyPr/>
        <a:lstStyle/>
        <a:p>
          <a:endParaRPr lang="en-US"/>
        </a:p>
      </dgm:t>
    </dgm:pt>
    <dgm:pt modelId="{B13DFF5E-33B5-4710-AFCB-EC938B6C638B}" type="sibTrans" cxnId="{1CB07926-3837-4005-AD1F-896FCF921629}">
      <dgm:prSet/>
      <dgm:spPr/>
      <dgm:t>
        <a:bodyPr/>
        <a:lstStyle/>
        <a:p>
          <a:endParaRPr lang="en-US"/>
        </a:p>
      </dgm:t>
    </dgm:pt>
    <dgm:pt modelId="{ACCA728E-B364-4D23-9569-4A6945C64D95}" type="pres">
      <dgm:prSet presAssocID="{97E795E7-08B3-486D-B478-6495DCED48EB}" presName="Name0" presStyleCnt="0">
        <dgm:presLayoutVars>
          <dgm:dir/>
          <dgm:animLvl val="lvl"/>
          <dgm:resizeHandles/>
        </dgm:presLayoutVars>
      </dgm:prSet>
      <dgm:spPr/>
      <dgm:t>
        <a:bodyPr/>
        <a:lstStyle/>
        <a:p>
          <a:endParaRPr lang="en-US"/>
        </a:p>
      </dgm:t>
    </dgm:pt>
    <dgm:pt modelId="{11731A98-0F4F-4B34-811F-12A8A3606757}" type="pres">
      <dgm:prSet presAssocID="{24954A0C-E0D6-4BC3-AE51-10C3A4DD14BE}" presName="linNode" presStyleCnt="0"/>
      <dgm:spPr/>
    </dgm:pt>
    <dgm:pt modelId="{B6602D12-D9F3-480E-8496-BE1D29AA014F}" type="pres">
      <dgm:prSet presAssocID="{24954A0C-E0D6-4BC3-AE51-10C3A4DD14BE}" presName="parentShp" presStyleLbl="node1" presStyleIdx="0" presStyleCnt="4" custScaleX="59204" custScaleY="25822" custLinFactNeighborX="-6532" custLinFactNeighborY="-12">
        <dgm:presLayoutVars>
          <dgm:bulletEnabled val="1"/>
        </dgm:presLayoutVars>
      </dgm:prSet>
      <dgm:spPr/>
      <dgm:t>
        <a:bodyPr/>
        <a:lstStyle/>
        <a:p>
          <a:endParaRPr lang="en-US"/>
        </a:p>
      </dgm:t>
    </dgm:pt>
    <dgm:pt modelId="{EBD9B7CD-2AF4-416F-A69A-EEA7C4CE910B}" type="pres">
      <dgm:prSet presAssocID="{24954A0C-E0D6-4BC3-AE51-10C3A4DD14BE}" presName="childShp" presStyleLbl="bgAccFollowNode1" presStyleIdx="0" presStyleCnt="4" custScaleX="94399" custScaleY="32782" custLinFactNeighborX="1164" custLinFactNeighborY="1222">
        <dgm:presLayoutVars>
          <dgm:bulletEnabled val="1"/>
        </dgm:presLayoutVars>
      </dgm:prSet>
      <dgm:spPr/>
      <dgm:t>
        <a:bodyPr/>
        <a:lstStyle/>
        <a:p>
          <a:endParaRPr lang="en-US"/>
        </a:p>
      </dgm:t>
    </dgm:pt>
    <dgm:pt modelId="{877E2B52-4FB6-41D7-8279-BEA59A688EAB}" type="pres">
      <dgm:prSet presAssocID="{7CE26BDD-990B-4605-BDC6-73C730B32834}" presName="spacing" presStyleCnt="0"/>
      <dgm:spPr/>
    </dgm:pt>
    <dgm:pt modelId="{6BD76F62-3919-41EA-B74E-81BF8E52CC8F}" type="pres">
      <dgm:prSet presAssocID="{30A95230-5519-499E-A606-29C834827D02}" presName="linNode" presStyleCnt="0"/>
      <dgm:spPr/>
    </dgm:pt>
    <dgm:pt modelId="{3696E49E-7186-4F6E-8CCD-957ADE705BC7}" type="pres">
      <dgm:prSet presAssocID="{30A95230-5519-499E-A606-29C834827D02}" presName="parentShp" presStyleLbl="node1" presStyleIdx="1" presStyleCnt="4" custScaleX="56550" custScaleY="27627" custLinFactNeighborX="-6767" custLinFactNeighborY="-1564">
        <dgm:presLayoutVars>
          <dgm:bulletEnabled val="1"/>
        </dgm:presLayoutVars>
      </dgm:prSet>
      <dgm:spPr/>
      <dgm:t>
        <a:bodyPr/>
        <a:lstStyle/>
        <a:p>
          <a:endParaRPr lang="en-US"/>
        </a:p>
      </dgm:t>
    </dgm:pt>
    <dgm:pt modelId="{060038C9-3377-4078-BE21-37C9F66F7152}" type="pres">
      <dgm:prSet presAssocID="{30A95230-5519-499E-A606-29C834827D02}" presName="childShp" presStyleLbl="bgAccFollowNode1" presStyleIdx="1" presStyleCnt="4" custScaleX="93929" custScaleY="36460" custLinFactNeighborX="5121" custLinFactNeighborY="-1564">
        <dgm:presLayoutVars>
          <dgm:bulletEnabled val="1"/>
        </dgm:presLayoutVars>
      </dgm:prSet>
      <dgm:spPr/>
      <dgm:t>
        <a:bodyPr/>
        <a:lstStyle/>
        <a:p>
          <a:endParaRPr lang="en-US"/>
        </a:p>
      </dgm:t>
    </dgm:pt>
    <dgm:pt modelId="{8CA90437-27C7-437A-99A1-3CAEDA658C91}" type="pres">
      <dgm:prSet presAssocID="{3EE6F10A-0124-4E12-BFFF-F324618D5BCC}" presName="spacing" presStyleCnt="0"/>
      <dgm:spPr/>
    </dgm:pt>
    <dgm:pt modelId="{0ADC215E-086A-4367-8C7D-6BB4B3311E89}" type="pres">
      <dgm:prSet presAssocID="{E73BE937-9F66-4D35-82CC-ECF30E44E603}" presName="linNode" presStyleCnt="0"/>
      <dgm:spPr/>
    </dgm:pt>
    <dgm:pt modelId="{4FCBC630-1908-4066-AE3B-B51B56D767E0}" type="pres">
      <dgm:prSet presAssocID="{E73BE937-9F66-4D35-82CC-ECF30E44E603}" presName="parentShp" presStyleLbl="node1" presStyleIdx="2" presStyleCnt="4" custScaleX="57303" custScaleY="27170" custLinFactNeighborX="-5945" custLinFactNeighborY="-10738">
        <dgm:presLayoutVars>
          <dgm:bulletEnabled val="1"/>
        </dgm:presLayoutVars>
      </dgm:prSet>
      <dgm:spPr/>
      <dgm:t>
        <a:bodyPr/>
        <a:lstStyle/>
        <a:p>
          <a:endParaRPr lang="en-US"/>
        </a:p>
      </dgm:t>
    </dgm:pt>
    <dgm:pt modelId="{8F4FB227-8AB9-45A3-AAC9-8530170A14A8}" type="pres">
      <dgm:prSet presAssocID="{E73BE937-9F66-4D35-82CC-ECF30E44E603}" presName="childShp" presStyleLbl="bgAccFollowNode1" presStyleIdx="2" presStyleCnt="4" custScaleX="94307" custScaleY="33629" custLinFactNeighborX="2561" custLinFactNeighborY="-9834">
        <dgm:presLayoutVars>
          <dgm:bulletEnabled val="1"/>
        </dgm:presLayoutVars>
      </dgm:prSet>
      <dgm:spPr/>
      <dgm:t>
        <a:bodyPr/>
        <a:lstStyle/>
        <a:p>
          <a:endParaRPr lang="en-US"/>
        </a:p>
      </dgm:t>
    </dgm:pt>
    <dgm:pt modelId="{9B905CF3-E203-4FE7-8547-4B1CB5EF1CFD}" type="pres">
      <dgm:prSet presAssocID="{ED83DE69-ED69-4B29-BC05-3EEC633EACFD}" presName="spacing" presStyleCnt="0"/>
      <dgm:spPr/>
    </dgm:pt>
    <dgm:pt modelId="{D65D30CC-D258-44D9-9849-768E1C5F8618}" type="pres">
      <dgm:prSet presAssocID="{CC43AFED-D699-496A-92EE-78A70EAF9877}" presName="linNode" presStyleCnt="0"/>
      <dgm:spPr/>
    </dgm:pt>
    <dgm:pt modelId="{47834CAD-DC9E-4D21-82D7-D8307F2E73A8}" type="pres">
      <dgm:prSet presAssocID="{CC43AFED-D699-496A-92EE-78A70EAF9877}" presName="parentShp" presStyleLbl="node1" presStyleIdx="3" presStyleCnt="4" custScaleX="54650" custScaleY="26714" custLinFactNeighborX="-4427" custLinFactNeighborY="-15231">
        <dgm:presLayoutVars>
          <dgm:bulletEnabled val="1"/>
        </dgm:presLayoutVars>
      </dgm:prSet>
      <dgm:spPr/>
      <dgm:t>
        <a:bodyPr/>
        <a:lstStyle/>
        <a:p>
          <a:endParaRPr lang="en-US"/>
        </a:p>
      </dgm:t>
    </dgm:pt>
    <dgm:pt modelId="{030E610D-552A-4DE0-8F36-833363D8BCD3}" type="pres">
      <dgm:prSet presAssocID="{CC43AFED-D699-496A-92EE-78A70EAF9877}" presName="childShp" presStyleLbl="bgAccFollowNode1" presStyleIdx="3" presStyleCnt="4" custScaleX="98609" custScaleY="72453" custLinFactNeighborX="7021" custLinFactNeighborY="-16959">
        <dgm:presLayoutVars>
          <dgm:bulletEnabled val="1"/>
        </dgm:presLayoutVars>
      </dgm:prSet>
      <dgm:spPr/>
      <dgm:t>
        <a:bodyPr/>
        <a:lstStyle/>
        <a:p>
          <a:endParaRPr lang="en-US"/>
        </a:p>
      </dgm:t>
    </dgm:pt>
  </dgm:ptLst>
  <dgm:cxnLst>
    <dgm:cxn modelId="{52D9AA42-15E6-465B-AFE5-20BF333F75C1}" type="presOf" srcId="{ED981655-D0C3-4D8F-9AF7-A3DCD5F49DEA}" destId="{030E610D-552A-4DE0-8F36-833363D8BCD3}" srcOrd="0" destOrd="1" presId="urn:microsoft.com/office/officeart/2005/8/layout/vList6"/>
    <dgm:cxn modelId="{263D9173-3E5A-489C-AEC5-AC901A77B81A}" type="presOf" srcId="{2C88250F-8C6F-4649-8802-1843E6BFEDCE}" destId="{8F4FB227-8AB9-45A3-AAC9-8530170A14A8}" srcOrd="0" destOrd="0" presId="urn:microsoft.com/office/officeart/2005/8/layout/vList6"/>
    <dgm:cxn modelId="{B10570F8-2319-4246-834A-46E9CB0D6100}" srcId="{97E795E7-08B3-486D-B478-6495DCED48EB}" destId="{E73BE937-9F66-4D35-82CC-ECF30E44E603}" srcOrd="2" destOrd="0" parTransId="{8C1BB4FA-A2E6-4550-9B2F-D7DE73949D8D}" sibTransId="{ED83DE69-ED69-4B29-BC05-3EEC633EACFD}"/>
    <dgm:cxn modelId="{1CB07926-3837-4005-AD1F-896FCF921629}" srcId="{E73BE937-9F66-4D35-82CC-ECF30E44E603}" destId="{2C88250F-8C6F-4649-8802-1843E6BFEDCE}" srcOrd="0" destOrd="0" parTransId="{1FC05396-DC3C-4183-BDD5-F7577D25461B}" sibTransId="{B13DFF5E-33B5-4710-AFCB-EC938B6C638B}"/>
    <dgm:cxn modelId="{7B43B43B-ADF4-4A5F-AF8F-8AD8AD5D124A}" srcId="{30A95230-5519-499E-A606-29C834827D02}" destId="{B957FFF6-B55D-44C6-AE3C-21168DA18BD1}" srcOrd="0" destOrd="0" parTransId="{A339D9B3-0278-4D1F-B5FD-F327AFF6A8F6}" sibTransId="{24F5714E-47C9-453B-AE5E-A12E93B6C8E5}"/>
    <dgm:cxn modelId="{BC35F163-2F16-44DE-89EC-8807E71670BD}" type="presOf" srcId="{24954A0C-E0D6-4BC3-AE51-10C3A4DD14BE}" destId="{B6602D12-D9F3-480E-8496-BE1D29AA014F}" srcOrd="0" destOrd="0" presId="urn:microsoft.com/office/officeart/2005/8/layout/vList6"/>
    <dgm:cxn modelId="{461077A0-3B0F-424B-8D26-6D507994888C}" srcId="{97E795E7-08B3-486D-B478-6495DCED48EB}" destId="{30A95230-5519-499E-A606-29C834827D02}" srcOrd="1" destOrd="0" parTransId="{6150B7E2-627C-42A8-B005-060C8A2E69A0}" sibTransId="{3EE6F10A-0124-4E12-BFFF-F324618D5BCC}"/>
    <dgm:cxn modelId="{1F896BA6-2484-4F96-B22A-8EFF189F5091}" srcId="{CC43AFED-D699-496A-92EE-78A70EAF9877}" destId="{ED981655-D0C3-4D8F-9AF7-A3DCD5F49DEA}" srcOrd="1" destOrd="0" parTransId="{967B05E4-7631-4F9A-B469-C6109BD7138A}" sibTransId="{1E95DD76-E219-4080-9871-BA226FD1E588}"/>
    <dgm:cxn modelId="{6C88CF43-6220-4763-B047-F2D1B1AE96C4}" srcId="{CC43AFED-D699-496A-92EE-78A70EAF9877}" destId="{09078BE8-6286-4CE4-83BF-E99A20507569}" srcOrd="2" destOrd="0" parTransId="{416DD167-52C9-42E1-9B63-580183D30FD8}" sibTransId="{39625AF4-908D-446C-8AE2-B1C47685215C}"/>
    <dgm:cxn modelId="{B1D64C2F-EDD0-4BA5-8C07-ED259A5F9761}" type="presOf" srcId="{09078BE8-6286-4CE4-83BF-E99A20507569}" destId="{030E610D-552A-4DE0-8F36-833363D8BCD3}" srcOrd="0" destOrd="2" presId="urn:microsoft.com/office/officeart/2005/8/layout/vList6"/>
    <dgm:cxn modelId="{446A9A03-788A-460A-A0E8-BCC7DC2EF6D3}" type="presOf" srcId="{E42816D1-1E26-4A32-A6E2-123D51687CA2}" destId="{060038C9-3377-4078-BE21-37C9F66F7152}" srcOrd="0" destOrd="1" presId="urn:microsoft.com/office/officeart/2005/8/layout/vList6"/>
    <dgm:cxn modelId="{15584CB0-28C1-4747-BAB9-D6F6FD5E5510}" srcId="{CC43AFED-D699-496A-92EE-78A70EAF9877}" destId="{1F1F996E-357B-4E36-A659-767F8E7D37D9}" srcOrd="3" destOrd="0" parTransId="{F30F2E80-5B88-4DC8-8016-81685B197EEF}" sibTransId="{DCB66EE7-5EF5-4A41-B9B7-E117F78506B7}"/>
    <dgm:cxn modelId="{21793481-5CFB-4EEC-ACC1-86DBA52462CA}" type="presOf" srcId="{C75585BF-1976-4F63-8E5F-90EACDBAD83A}" destId="{EBD9B7CD-2AF4-416F-A69A-EEA7C4CE910B}" srcOrd="0" destOrd="0" presId="urn:microsoft.com/office/officeart/2005/8/layout/vList6"/>
    <dgm:cxn modelId="{F083968B-1127-40CA-9EEF-F5D1BADB0CFC}" type="presOf" srcId="{1F1F996E-357B-4E36-A659-767F8E7D37D9}" destId="{030E610D-552A-4DE0-8F36-833363D8BCD3}" srcOrd="0" destOrd="3" presId="urn:microsoft.com/office/officeart/2005/8/layout/vList6"/>
    <dgm:cxn modelId="{572A8D53-52E3-4088-B279-36F7407835BD}" srcId="{24954A0C-E0D6-4BC3-AE51-10C3A4DD14BE}" destId="{C75585BF-1976-4F63-8E5F-90EACDBAD83A}" srcOrd="0" destOrd="0" parTransId="{C000780D-C241-41B3-99C4-D15EFCE9BDAD}" sibTransId="{485D91B8-C96E-4631-A033-46A195EAE9F4}"/>
    <dgm:cxn modelId="{3622FF65-32D5-46BE-A30D-C5C1688A4753}" srcId="{97E795E7-08B3-486D-B478-6495DCED48EB}" destId="{CC43AFED-D699-496A-92EE-78A70EAF9877}" srcOrd="3" destOrd="0" parTransId="{0537CCA5-6879-472D-B87E-9EECA8CBD9C8}" sibTransId="{F6AC1E82-0F9B-413F-82D3-BF5AF911421E}"/>
    <dgm:cxn modelId="{7B65045C-D268-4A2B-B981-4830D06817BD}" type="presOf" srcId="{30A95230-5519-499E-A606-29C834827D02}" destId="{3696E49E-7186-4F6E-8CCD-957ADE705BC7}" srcOrd="0" destOrd="0" presId="urn:microsoft.com/office/officeart/2005/8/layout/vList6"/>
    <dgm:cxn modelId="{3A95BEC5-1DBE-4AD6-B793-05545A5FD4B6}" srcId="{97E795E7-08B3-486D-B478-6495DCED48EB}" destId="{24954A0C-E0D6-4BC3-AE51-10C3A4DD14BE}" srcOrd="0" destOrd="0" parTransId="{4B2D73E2-8869-426A-B1BE-40141B75FD34}" sibTransId="{7CE26BDD-990B-4605-BDC6-73C730B32834}"/>
    <dgm:cxn modelId="{8DFD2022-829D-4247-A05B-3BF6B4E32442}" type="presOf" srcId="{97E795E7-08B3-486D-B478-6495DCED48EB}" destId="{ACCA728E-B364-4D23-9569-4A6945C64D95}" srcOrd="0" destOrd="0" presId="urn:microsoft.com/office/officeart/2005/8/layout/vList6"/>
    <dgm:cxn modelId="{7287DBE9-DDF2-4D85-9710-57ADDB3BE10C}" type="presOf" srcId="{B957FFF6-B55D-44C6-AE3C-21168DA18BD1}" destId="{060038C9-3377-4078-BE21-37C9F66F7152}" srcOrd="0" destOrd="0" presId="urn:microsoft.com/office/officeart/2005/8/layout/vList6"/>
    <dgm:cxn modelId="{9702C1F6-D3CB-4487-BF08-57A87F46FA52}" srcId="{30A95230-5519-499E-A606-29C834827D02}" destId="{E42816D1-1E26-4A32-A6E2-123D51687CA2}" srcOrd="1" destOrd="0" parTransId="{E8F320A1-F6E7-45C1-93FB-DADC69521AE9}" sibTransId="{B5E64569-6BE1-4D73-90F6-C8EB980FA903}"/>
    <dgm:cxn modelId="{55475F85-9F0D-434E-B07A-7D05857FB859}" srcId="{CC43AFED-D699-496A-92EE-78A70EAF9877}" destId="{BE50E66B-D10E-422D-A129-D37D7BF6567F}" srcOrd="0" destOrd="0" parTransId="{F6C181E6-A2ED-448D-B780-DD2D0B09F86C}" sibTransId="{43DBFFB0-6B09-4763-AB9F-719734461717}"/>
    <dgm:cxn modelId="{9CFC2BC7-234C-4698-A26B-F1C025FC8852}" type="presOf" srcId="{E73BE937-9F66-4D35-82CC-ECF30E44E603}" destId="{4FCBC630-1908-4066-AE3B-B51B56D767E0}" srcOrd="0" destOrd="0" presId="urn:microsoft.com/office/officeart/2005/8/layout/vList6"/>
    <dgm:cxn modelId="{F1F97ABD-8FFD-490B-92BC-D0CB71E536FA}" type="presOf" srcId="{CC43AFED-D699-496A-92EE-78A70EAF9877}" destId="{47834CAD-DC9E-4D21-82D7-D8307F2E73A8}" srcOrd="0" destOrd="0" presId="urn:microsoft.com/office/officeart/2005/8/layout/vList6"/>
    <dgm:cxn modelId="{C34BA5B6-369A-4A9F-8773-9EB403365C3D}" type="presOf" srcId="{BE50E66B-D10E-422D-A129-D37D7BF6567F}" destId="{030E610D-552A-4DE0-8F36-833363D8BCD3}" srcOrd="0" destOrd="0" presId="urn:microsoft.com/office/officeart/2005/8/layout/vList6"/>
    <dgm:cxn modelId="{0537C5BD-030B-46CA-896C-B0EFBADC186B}" type="presParOf" srcId="{ACCA728E-B364-4D23-9569-4A6945C64D95}" destId="{11731A98-0F4F-4B34-811F-12A8A3606757}" srcOrd="0" destOrd="0" presId="urn:microsoft.com/office/officeart/2005/8/layout/vList6"/>
    <dgm:cxn modelId="{5974CF1C-7CD4-4EC5-A93A-9388D68BBDC3}" type="presParOf" srcId="{11731A98-0F4F-4B34-811F-12A8A3606757}" destId="{B6602D12-D9F3-480E-8496-BE1D29AA014F}" srcOrd="0" destOrd="0" presId="urn:microsoft.com/office/officeart/2005/8/layout/vList6"/>
    <dgm:cxn modelId="{ECD6BFDE-6DC2-4970-8099-83DBBEC896DB}" type="presParOf" srcId="{11731A98-0F4F-4B34-811F-12A8A3606757}" destId="{EBD9B7CD-2AF4-416F-A69A-EEA7C4CE910B}" srcOrd="1" destOrd="0" presId="urn:microsoft.com/office/officeart/2005/8/layout/vList6"/>
    <dgm:cxn modelId="{6451BEA0-DD24-4B14-995E-22AE0AEDDEE4}" type="presParOf" srcId="{ACCA728E-B364-4D23-9569-4A6945C64D95}" destId="{877E2B52-4FB6-41D7-8279-BEA59A688EAB}" srcOrd="1" destOrd="0" presId="urn:microsoft.com/office/officeart/2005/8/layout/vList6"/>
    <dgm:cxn modelId="{C06A59BB-B18C-4262-8901-15D97AE05BA7}" type="presParOf" srcId="{ACCA728E-B364-4D23-9569-4A6945C64D95}" destId="{6BD76F62-3919-41EA-B74E-81BF8E52CC8F}" srcOrd="2" destOrd="0" presId="urn:microsoft.com/office/officeart/2005/8/layout/vList6"/>
    <dgm:cxn modelId="{2BF23165-C530-4688-9C3D-0A09AB655B33}" type="presParOf" srcId="{6BD76F62-3919-41EA-B74E-81BF8E52CC8F}" destId="{3696E49E-7186-4F6E-8CCD-957ADE705BC7}" srcOrd="0" destOrd="0" presId="urn:microsoft.com/office/officeart/2005/8/layout/vList6"/>
    <dgm:cxn modelId="{4134315E-B4EA-4576-BCC1-A100977D00E3}" type="presParOf" srcId="{6BD76F62-3919-41EA-B74E-81BF8E52CC8F}" destId="{060038C9-3377-4078-BE21-37C9F66F7152}" srcOrd="1" destOrd="0" presId="urn:microsoft.com/office/officeart/2005/8/layout/vList6"/>
    <dgm:cxn modelId="{35419446-4F7C-4F48-B0DB-C840860A22FF}" type="presParOf" srcId="{ACCA728E-B364-4D23-9569-4A6945C64D95}" destId="{8CA90437-27C7-437A-99A1-3CAEDA658C91}" srcOrd="3" destOrd="0" presId="urn:microsoft.com/office/officeart/2005/8/layout/vList6"/>
    <dgm:cxn modelId="{0072992A-3937-477F-8225-B7854ED2A0AB}" type="presParOf" srcId="{ACCA728E-B364-4D23-9569-4A6945C64D95}" destId="{0ADC215E-086A-4367-8C7D-6BB4B3311E89}" srcOrd="4" destOrd="0" presId="urn:microsoft.com/office/officeart/2005/8/layout/vList6"/>
    <dgm:cxn modelId="{464FC271-7E35-46AC-8454-CA59AC6EF286}" type="presParOf" srcId="{0ADC215E-086A-4367-8C7D-6BB4B3311E89}" destId="{4FCBC630-1908-4066-AE3B-B51B56D767E0}" srcOrd="0" destOrd="0" presId="urn:microsoft.com/office/officeart/2005/8/layout/vList6"/>
    <dgm:cxn modelId="{8A731D19-4BE4-4F4C-9EF0-88F518DD519A}" type="presParOf" srcId="{0ADC215E-086A-4367-8C7D-6BB4B3311E89}" destId="{8F4FB227-8AB9-45A3-AAC9-8530170A14A8}" srcOrd="1" destOrd="0" presId="urn:microsoft.com/office/officeart/2005/8/layout/vList6"/>
    <dgm:cxn modelId="{B0379BAA-1D21-40AC-8A08-0C818B62FDEB}" type="presParOf" srcId="{ACCA728E-B364-4D23-9569-4A6945C64D95}" destId="{9B905CF3-E203-4FE7-8547-4B1CB5EF1CFD}" srcOrd="5" destOrd="0" presId="urn:microsoft.com/office/officeart/2005/8/layout/vList6"/>
    <dgm:cxn modelId="{B95DE6DE-2A73-4B87-B8AD-B58DBA001998}" type="presParOf" srcId="{ACCA728E-B364-4D23-9569-4A6945C64D95}" destId="{D65D30CC-D258-44D9-9849-768E1C5F8618}" srcOrd="6" destOrd="0" presId="urn:microsoft.com/office/officeart/2005/8/layout/vList6"/>
    <dgm:cxn modelId="{B5D9698D-C717-47D7-9FCC-C28643FBF5A2}" type="presParOf" srcId="{D65D30CC-D258-44D9-9849-768E1C5F8618}" destId="{47834CAD-DC9E-4D21-82D7-D8307F2E73A8}" srcOrd="0" destOrd="0" presId="urn:microsoft.com/office/officeart/2005/8/layout/vList6"/>
    <dgm:cxn modelId="{1E874D51-5370-4DF8-AD73-665F1D77D927}" type="presParOf" srcId="{D65D30CC-D258-44D9-9849-768E1C5F8618}" destId="{030E610D-552A-4DE0-8F36-833363D8BCD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9B7CD-2AF4-416F-A69A-EEA7C4CE910B}">
      <dsp:nvSpPr>
        <dsp:cNvPr id="0" name=""/>
        <dsp:cNvSpPr/>
      </dsp:nvSpPr>
      <dsp:spPr>
        <a:xfrm>
          <a:off x="2843369" y="27499"/>
          <a:ext cx="4738523" cy="71088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Emporiki (Crédit Agricole)</a:t>
          </a:r>
          <a:endParaRPr lang="en-US" sz="2000" kern="1200" dirty="0"/>
        </a:p>
      </dsp:txBody>
      <dsp:txXfrm>
        <a:off x="2843369" y="116360"/>
        <a:ext cx="4471940" cy="533167"/>
      </dsp:txXfrm>
    </dsp:sp>
    <dsp:sp modelId="{B6602D12-D9F3-480E-8496-BE1D29AA014F}">
      <dsp:nvSpPr>
        <dsp:cNvPr id="0" name=""/>
        <dsp:cNvSpPr/>
      </dsp:nvSpPr>
      <dsp:spPr>
        <a:xfrm>
          <a:off x="495299" y="76205"/>
          <a:ext cx="1981232" cy="5599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Alpha</a:t>
          </a:r>
          <a:endParaRPr lang="en-US" sz="2800" kern="1200" dirty="0"/>
        </a:p>
      </dsp:txBody>
      <dsp:txXfrm>
        <a:off x="522634" y="103540"/>
        <a:ext cx="1926562" cy="505289"/>
      </dsp:txXfrm>
    </dsp:sp>
    <dsp:sp modelId="{060038C9-3377-4078-BE21-37C9F66F7152}">
      <dsp:nvSpPr>
        <dsp:cNvPr id="0" name=""/>
        <dsp:cNvSpPr/>
      </dsp:nvSpPr>
      <dsp:spPr>
        <a:xfrm>
          <a:off x="2943177" y="894827"/>
          <a:ext cx="4714930" cy="79064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Postal Savings Bank</a:t>
          </a:r>
          <a:endParaRPr lang="en-US" sz="2000" kern="1200" dirty="0"/>
        </a:p>
        <a:p>
          <a:pPr marL="228600" lvl="1" indent="-228600" algn="l" defTabSz="889000">
            <a:lnSpc>
              <a:spcPct val="90000"/>
            </a:lnSpc>
            <a:spcBef>
              <a:spcPct val="0"/>
            </a:spcBef>
            <a:spcAft>
              <a:spcPct val="15000"/>
            </a:spcAft>
            <a:buChar char="••"/>
          </a:pPr>
          <a:r>
            <a:rPr lang="en-US" sz="2000" kern="1200" dirty="0" smtClean="0"/>
            <a:t>Smaller Greek banks</a:t>
          </a:r>
          <a:endParaRPr lang="en-US" sz="2000" kern="1200" dirty="0"/>
        </a:p>
      </dsp:txBody>
      <dsp:txXfrm>
        <a:off x="2943177" y="993658"/>
        <a:ext cx="4418437" cy="592986"/>
      </dsp:txXfrm>
    </dsp:sp>
    <dsp:sp modelId="{3696E49E-7186-4F6E-8CCD-957ADE705BC7}">
      <dsp:nvSpPr>
        <dsp:cNvPr id="0" name=""/>
        <dsp:cNvSpPr/>
      </dsp:nvSpPr>
      <dsp:spPr>
        <a:xfrm>
          <a:off x="539707" y="990600"/>
          <a:ext cx="1892417" cy="59910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Eurobank</a:t>
          </a:r>
          <a:endParaRPr lang="en-US" sz="2800" kern="1200" dirty="0"/>
        </a:p>
      </dsp:txBody>
      <dsp:txXfrm>
        <a:off x="568953" y="1019846"/>
        <a:ext cx="1833925" cy="540609"/>
      </dsp:txXfrm>
    </dsp:sp>
    <dsp:sp modelId="{8F4FB227-8AB9-45A3-AAC9-8530170A14A8}">
      <dsp:nvSpPr>
        <dsp:cNvPr id="0" name=""/>
        <dsp:cNvSpPr/>
      </dsp:nvSpPr>
      <dsp:spPr>
        <a:xfrm>
          <a:off x="2860620" y="1722991"/>
          <a:ext cx="4733904" cy="729256"/>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Smaller Greek banks/cooperative banks </a:t>
          </a:r>
          <a:endParaRPr lang="en-US" sz="2000" kern="1200" dirty="0"/>
        </a:p>
      </dsp:txBody>
      <dsp:txXfrm>
        <a:off x="2860620" y="1814148"/>
        <a:ext cx="4460433" cy="546942"/>
      </dsp:txXfrm>
    </dsp:sp>
    <dsp:sp modelId="{4FCBC630-1908-4066-AE3B-B51B56D767E0}">
      <dsp:nvSpPr>
        <dsp:cNvPr id="0" name=""/>
        <dsp:cNvSpPr/>
      </dsp:nvSpPr>
      <dsp:spPr>
        <a:xfrm>
          <a:off x="558882" y="1773420"/>
          <a:ext cx="1917616" cy="5891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NBG</a:t>
          </a:r>
          <a:endParaRPr lang="en-US" sz="2800" kern="1200" dirty="0"/>
        </a:p>
      </dsp:txBody>
      <dsp:txXfrm>
        <a:off x="587644" y="1802182"/>
        <a:ext cx="1860092" cy="531667"/>
      </dsp:txXfrm>
    </dsp:sp>
    <dsp:sp modelId="{030E610D-552A-4DE0-8F36-833363D8BCD3}">
      <dsp:nvSpPr>
        <dsp:cNvPr id="0" name=""/>
        <dsp:cNvSpPr/>
      </dsp:nvSpPr>
      <dsp:spPr>
        <a:xfrm>
          <a:off x="2857508" y="2514593"/>
          <a:ext cx="4949851" cy="157116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Geniki (SocGen),</a:t>
          </a:r>
          <a:endParaRPr lang="en-US" sz="2000" kern="1200" dirty="0"/>
        </a:p>
        <a:p>
          <a:pPr marL="228600" lvl="1" indent="-228600" algn="l" defTabSz="889000">
            <a:lnSpc>
              <a:spcPct val="90000"/>
            </a:lnSpc>
            <a:spcBef>
              <a:spcPct val="0"/>
            </a:spcBef>
            <a:spcAft>
              <a:spcPct val="15000"/>
            </a:spcAft>
            <a:buChar char="••"/>
          </a:pPr>
          <a:r>
            <a:rPr lang="en-US" sz="2000" kern="1200" dirty="0" smtClean="0"/>
            <a:t>Millennium (Millennium Group)</a:t>
          </a:r>
          <a:endParaRPr lang="en-US" sz="2000" kern="1200" dirty="0"/>
        </a:p>
        <a:p>
          <a:pPr marL="228600" lvl="1" indent="-228600" algn="l" defTabSz="889000">
            <a:lnSpc>
              <a:spcPct val="90000"/>
            </a:lnSpc>
            <a:spcBef>
              <a:spcPct val="0"/>
            </a:spcBef>
            <a:spcAft>
              <a:spcPct val="15000"/>
            </a:spcAft>
            <a:buChar char="••"/>
          </a:pPr>
          <a:r>
            <a:rPr lang="en-US" sz="2000" kern="1200" dirty="0" smtClean="0"/>
            <a:t>Greek branches of Cypriot banks</a:t>
          </a:r>
          <a:endParaRPr lang="en-US" sz="2000" kern="1200" dirty="0"/>
        </a:p>
        <a:p>
          <a:pPr marL="228600" lvl="1" indent="-228600" algn="l" defTabSz="889000">
            <a:lnSpc>
              <a:spcPct val="90000"/>
            </a:lnSpc>
            <a:spcBef>
              <a:spcPct val="0"/>
            </a:spcBef>
            <a:spcAft>
              <a:spcPct val="15000"/>
            </a:spcAft>
            <a:buChar char="••"/>
          </a:pPr>
          <a:r>
            <a:rPr lang="en-US" sz="2000" kern="1200" dirty="0" smtClean="0"/>
            <a:t>“Healthy” Agricultural Bank</a:t>
          </a:r>
          <a:endParaRPr lang="en-US" sz="2000" kern="1200" dirty="0"/>
        </a:p>
      </dsp:txBody>
      <dsp:txXfrm>
        <a:off x="2857508" y="2710989"/>
        <a:ext cx="4360663" cy="1178377"/>
      </dsp:txXfrm>
    </dsp:sp>
    <dsp:sp modelId="{47834CAD-DC9E-4D21-82D7-D8307F2E73A8}">
      <dsp:nvSpPr>
        <dsp:cNvPr id="0" name=""/>
        <dsp:cNvSpPr/>
      </dsp:nvSpPr>
      <dsp:spPr>
        <a:xfrm>
          <a:off x="571498" y="3047999"/>
          <a:ext cx="1828834" cy="5793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Piraeus</a:t>
          </a:r>
          <a:endParaRPr lang="en-US" sz="2800" kern="1200" dirty="0"/>
        </a:p>
      </dsp:txBody>
      <dsp:txXfrm>
        <a:off x="599777" y="3076278"/>
        <a:ext cx="1772276" cy="52274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1588"/>
            <a:ext cx="3084513" cy="46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t" anchorCtr="0" compatLnSpc="1">
            <a:prstTxWarp prst="textNoShape">
              <a:avLst/>
            </a:prstTxWarp>
          </a:bodyPr>
          <a:lstStyle>
            <a:lvl1pPr marL="407988" indent="-407988" defTabSz="1266825" eaLnBrk="0" hangingPunct="0">
              <a:spcBef>
                <a:spcPct val="20000"/>
              </a:spcBef>
              <a:buClr>
                <a:schemeClr val="hlink"/>
              </a:buClr>
              <a:buSzTx/>
              <a:buFontTx/>
              <a:buChar char="•"/>
              <a:defRPr sz="1200" i="1">
                <a:solidFill>
                  <a:schemeClr val="tx1"/>
                </a:solidFill>
                <a:effectLst/>
                <a:latin typeface="Arial" pitchFamily="34" charset="0"/>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4016375" y="-1588"/>
            <a:ext cx="3084513" cy="46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t" anchorCtr="0" compatLnSpc="1">
            <a:prstTxWarp prst="textNoShape">
              <a:avLst/>
            </a:prstTxWarp>
          </a:bodyPr>
          <a:lstStyle>
            <a:lvl1pPr marL="407988" indent="-407988" algn="r" defTabSz="1266825" eaLnBrk="0" hangingPunct="0">
              <a:spcBef>
                <a:spcPct val="20000"/>
              </a:spcBef>
              <a:buClr>
                <a:schemeClr val="hlink"/>
              </a:buClr>
              <a:buSzTx/>
              <a:buFontTx/>
              <a:buChar char="•"/>
              <a:defRPr sz="1200" i="1">
                <a:solidFill>
                  <a:schemeClr val="tx1"/>
                </a:solidFill>
                <a:effectLst/>
                <a:latin typeface="Arial" pitchFamily="34" charset="0"/>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1588" y="8929688"/>
            <a:ext cx="3084513"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b" anchorCtr="0" compatLnSpc="1">
            <a:prstTxWarp prst="textNoShape">
              <a:avLst/>
            </a:prstTxWarp>
          </a:bodyPr>
          <a:lstStyle>
            <a:lvl1pPr marL="407988" indent="-407988" defTabSz="1266825" eaLnBrk="0" hangingPunct="0">
              <a:spcBef>
                <a:spcPct val="20000"/>
              </a:spcBef>
              <a:buClr>
                <a:schemeClr val="hlink"/>
              </a:buClr>
              <a:buSzTx/>
              <a:buFontTx/>
              <a:buChar char="•"/>
              <a:defRPr sz="1200" i="1">
                <a:solidFill>
                  <a:schemeClr val="tx1"/>
                </a:solidFill>
                <a:effectLst/>
                <a:latin typeface="Arial" pitchFamily="34" charset="0"/>
                <a:cs typeface="+mn-cs"/>
              </a:defRPr>
            </a:lvl1pPr>
          </a:lstStyle>
          <a:p>
            <a:pPr>
              <a:defRPr/>
            </a:pPr>
            <a:endParaRPr lang="en-US" dirty="0"/>
          </a:p>
        </p:txBody>
      </p:sp>
      <p:sp>
        <p:nvSpPr>
          <p:cNvPr id="3077" name="Rectangle 5"/>
          <p:cNvSpPr>
            <a:spLocks noGrp="1" noChangeArrowheads="1"/>
          </p:cNvSpPr>
          <p:nvPr>
            <p:ph type="sldNum" sz="quarter" idx="3"/>
          </p:nvPr>
        </p:nvSpPr>
        <p:spPr bwMode="auto">
          <a:xfrm>
            <a:off x="4016375" y="8929688"/>
            <a:ext cx="3084513"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b" anchorCtr="0" compatLnSpc="1">
            <a:prstTxWarp prst="textNoShape">
              <a:avLst/>
            </a:prstTxWarp>
          </a:bodyPr>
          <a:lstStyle>
            <a:lvl1pPr marL="407988" indent="-407988" algn="r" defTabSz="1266825" eaLnBrk="0" hangingPunct="0">
              <a:spcBef>
                <a:spcPct val="20000"/>
              </a:spcBef>
              <a:buClr>
                <a:schemeClr val="hlink"/>
              </a:buClr>
              <a:buSzTx/>
              <a:buFontTx/>
              <a:buChar char="•"/>
              <a:defRPr sz="1200" i="1">
                <a:solidFill>
                  <a:schemeClr val="tx1"/>
                </a:solidFill>
                <a:effectLst/>
                <a:latin typeface="Arial" pitchFamily="34" charset="0"/>
                <a:cs typeface="+mn-cs"/>
              </a:defRPr>
            </a:lvl1pPr>
          </a:lstStyle>
          <a:p>
            <a:pPr>
              <a:defRPr/>
            </a:pPr>
            <a:fld id="{A42D78A0-29FF-48D5-B3A1-99A8D410DAFF}" type="slidenum">
              <a:rPr lang="en-US"/>
              <a:pPr>
                <a:defRPr/>
              </a:pPr>
              <a:t>‹#›</a:t>
            </a:fld>
            <a:endParaRPr lang="en-US" dirty="0"/>
          </a:p>
        </p:txBody>
      </p:sp>
    </p:spTree>
    <p:extLst>
      <p:ext uri="{BB962C8B-B14F-4D97-AF65-F5344CB8AC3E}">
        <p14:creationId xmlns:p14="http://schemas.microsoft.com/office/powerpoint/2010/main" val="3027540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1588"/>
            <a:ext cx="3084513" cy="46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t" anchorCtr="0" compatLnSpc="1">
            <a:prstTxWarp prst="textNoShape">
              <a:avLst/>
            </a:prstTxWarp>
          </a:bodyPr>
          <a:lstStyle>
            <a:lvl1pPr defTabSz="1266825" eaLnBrk="0" hangingPunct="0">
              <a:spcBef>
                <a:spcPct val="0"/>
              </a:spcBef>
              <a:buClrTx/>
              <a:buSzTx/>
              <a:buFontTx/>
              <a:buNone/>
              <a:defRPr sz="1200" i="1">
                <a:solidFill>
                  <a:schemeClr val="tx1"/>
                </a:solidFill>
                <a:effectLst/>
                <a:latin typeface="Times New Roman" pitchFamily="18" charset="0"/>
                <a:cs typeface="+mn-cs"/>
              </a:defRPr>
            </a:lvl1pPr>
          </a:lstStyle>
          <a:p>
            <a:pPr>
              <a:defRPr/>
            </a:pPr>
            <a:endParaRPr lang="en-US" dirty="0"/>
          </a:p>
        </p:txBody>
      </p:sp>
      <p:sp>
        <p:nvSpPr>
          <p:cNvPr id="2051" name="Rectangle 3"/>
          <p:cNvSpPr>
            <a:spLocks noGrp="1" noChangeArrowheads="1"/>
          </p:cNvSpPr>
          <p:nvPr>
            <p:ph type="dt" idx="1"/>
          </p:nvPr>
        </p:nvSpPr>
        <p:spPr bwMode="auto">
          <a:xfrm>
            <a:off x="4016375" y="-1588"/>
            <a:ext cx="3084513" cy="46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t" anchorCtr="0" compatLnSpc="1">
            <a:prstTxWarp prst="textNoShape">
              <a:avLst/>
            </a:prstTxWarp>
          </a:bodyPr>
          <a:lstStyle>
            <a:lvl1pPr algn="r" defTabSz="1266825" eaLnBrk="0" hangingPunct="0">
              <a:spcBef>
                <a:spcPct val="0"/>
              </a:spcBef>
              <a:buClrTx/>
              <a:buSzTx/>
              <a:buFontTx/>
              <a:buNone/>
              <a:defRPr sz="1200" i="1">
                <a:solidFill>
                  <a:schemeClr val="tx1"/>
                </a:solidFill>
                <a:effectLst/>
                <a:latin typeface="Times New Roman" pitchFamily="18" charset="0"/>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1588" y="8929688"/>
            <a:ext cx="3084513"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b" anchorCtr="0" compatLnSpc="1">
            <a:prstTxWarp prst="textNoShape">
              <a:avLst/>
            </a:prstTxWarp>
          </a:bodyPr>
          <a:lstStyle>
            <a:lvl1pPr defTabSz="1266825" eaLnBrk="0" hangingPunct="0">
              <a:spcBef>
                <a:spcPct val="0"/>
              </a:spcBef>
              <a:buClrTx/>
              <a:buSzTx/>
              <a:buFontTx/>
              <a:buNone/>
              <a:defRPr sz="1200" i="1">
                <a:solidFill>
                  <a:schemeClr val="tx1"/>
                </a:solidFill>
                <a:effectLst/>
                <a:latin typeface="Times New Roman" pitchFamily="18" charset="0"/>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4016375" y="8929688"/>
            <a:ext cx="3084513"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690" tIns="0" rIns="22690" bIns="0" numCol="1" anchor="b" anchorCtr="0" compatLnSpc="1">
            <a:prstTxWarp prst="textNoShape">
              <a:avLst/>
            </a:prstTxWarp>
          </a:bodyPr>
          <a:lstStyle>
            <a:lvl1pPr algn="r" defTabSz="1266825" eaLnBrk="0" hangingPunct="0">
              <a:spcBef>
                <a:spcPct val="0"/>
              </a:spcBef>
              <a:buClrTx/>
              <a:buSzTx/>
              <a:buFontTx/>
              <a:buNone/>
              <a:defRPr sz="1200" i="1">
                <a:solidFill>
                  <a:schemeClr val="tx1"/>
                </a:solidFill>
                <a:effectLst/>
                <a:latin typeface="Times New Roman" pitchFamily="18" charset="0"/>
                <a:cs typeface="+mn-cs"/>
              </a:defRPr>
            </a:lvl1pPr>
          </a:lstStyle>
          <a:p>
            <a:pPr>
              <a:defRPr/>
            </a:pPr>
            <a:fld id="{03462C11-1EA9-434E-A914-ECA84B152725}" type="slidenum">
              <a:rPr lang="en-US"/>
              <a:pPr>
                <a:defRPr/>
              </a:pPr>
              <a:t>‹#›</a:t>
            </a:fld>
            <a:endParaRPr lang="en-US" dirty="0"/>
          </a:p>
        </p:txBody>
      </p:sp>
      <p:sp>
        <p:nvSpPr>
          <p:cNvPr id="2054" name="Rectangle 6"/>
          <p:cNvSpPr>
            <a:spLocks noGrp="1" noChangeArrowheads="1"/>
          </p:cNvSpPr>
          <p:nvPr>
            <p:ph type="body" sz="quarter" idx="3"/>
          </p:nvPr>
        </p:nvSpPr>
        <p:spPr bwMode="auto">
          <a:xfrm>
            <a:off x="946150" y="4462463"/>
            <a:ext cx="5207000" cy="42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209" tIns="55105" rIns="110209" bIns="55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7" name="Rectangle 7"/>
          <p:cNvSpPr>
            <a:spLocks noGrp="1" noRot="1" noChangeAspect="1" noChangeArrowheads="1" noTextEdit="1"/>
          </p:cNvSpPr>
          <p:nvPr>
            <p:ph type="sldImg" idx="2"/>
          </p:nvPr>
        </p:nvSpPr>
        <p:spPr bwMode="auto">
          <a:xfrm>
            <a:off x="971550" y="784225"/>
            <a:ext cx="5157788" cy="344011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3639293159"/>
      </p:ext>
    </p:extLst>
  </p:cSld>
  <p:clrMap bg1="lt1" tx1="dk1" bg2="lt2" tx2="dk2" accent1="accent1" accent2="accent2" accent3="accent3" accent4="accent4" accent5="accent5" accent6="accent6" hlink="hlink" folHlink="folHlink"/>
  <p:notesStyle>
    <a:lvl1pPr algn="l" defTabSz="1241425" rtl="0" eaLnBrk="0" fontAlgn="base" hangingPunct="0">
      <a:spcBef>
        <a:spcPct val="30000"/>
      </a:spcBef>
      <a:spcAft>
        <a:spcPct val="0"/>
      </a:spcAft>
      <a:defRPr sz="1400" kern="1200">
        <a:solidFill>
          <a:schemeClr val="tx1"/>
        </a:solidFill>
        <a:latin typeface="Times New Roman" pitchFamily="18" charset="0"/>
        <a:ea typeface="+mn-ea"/>
        <a:cs typeface="+mn-cs"/>
      </a:defRPr>
    </a:lvl1pPr>
    <a:lvl2pPr marL="528638" algn="l" defTabSz="1241425" rtl="0" eaLnBrk="0" fontAlgn="base" hangingPunct="0">
      <a:spcBef>
        <a:spcPct val="30000"/>
      </a:spcBef>
      <a:spcAft>
        <a:spcPct val="0"/>
      </a:spcAft>
      <a:defRPr sz="1400" kern="1200">
        <a:solidFill>
          <a:schemeClr val="tx1"/>
        </a:solidFill>
        <a:latin typeface="Times New Roman" pitchFamily="18" charset="0"/>
        <a:ea typeface="+mn-ea"/>
        <a:cs typeface="+mn-cs"/>
      </a:defRPr>
    </a:lvl2pPr>
    <a:lvl3pPr marL="1065213" algn="l" defTabSz="1241425" rtl="0" eaLnBrk="0" fontAlgn="base" hangingPunct="0">
      <a:spcBef>
        <a:spcPct val="30000"/>
      </a:spcBef>
      <a:spcAft>
        <a:spcPct val="0"/>
      </a:spcAft>
      <a:defRPr sz="1400" kern="1200">
        <a:solidFill>
          <a:schemeClr val="tx1"/>
        </a:solidFill>
        <a:latin typeface="Times New Roman" pitchFamily="18" charset="0"/>
        <a:ea typeface="+mn-ea"/>
        <a:cs typeface="+mn-cs"/>
      </a:defRPr>
    </a:lvl3pPr>
    <a:lvl4pPr marL="1595438" algn="l" defTabSz="1241425" rtl="0" eaLnBrk="0" fontAlgn="base" hangingPunct="0">
      <a:spcBef>
        <a:spcPct val="30000"/>
      </a:spcBef>
      <a:spcAft>
        <a:spcPct val="0"/>
      </a:spcAft>
      <a:defRPr sz="1400" kern="1200">
        <a:solidFill>
          <a:schemeClr val="tx1"/>
        </a:solidFill>
        <a:latin typeface="Times New Roman" pitchFamily="18" charset="0"/>
        <a:ea typeface="+mn-ea"/>
        <a:cs typeface="+mn-cs"/>
      </a:defRPr>
    </a:lvl4pPr>
    <a:lvl5pPr marL="2132013" algn="l" defTabSz="1241425" rtl="0" eaLnBrk="0" fontAlgn="base" hangingPunct="0">
      <a:spcBef>
        <a:spcPct val="3000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5"/>
          </p:nvPr>
        </p:nvSpPr>
        <p:spPr>
          <a:noFill/>
        </p:spPr>
        <p:txBody>
          <a:bodyPr/>
          <a:lstStyle>
            <a:lvl1pPr defTabSz="1266825" eaLnBrk="0" hangingPunct="0">
              <a:spcBef>
                <a:spcPct val="20000"/>
              </a:spcBef>
              <a:buClr>
                <a:schemeClr val="tx1"/>
              </a:buClr>
              <a:buSzPct val="75000"/>
              <a:buFont typeface="Wingdings" pitchFamily="2" charset="2"/>
              <a:defRPr>
                <a:solidFill>
                  <a:schemeClr val="tx2"/>
                </a:solidFill>
                <a:latin typeface="Arial" charset="0"/>
              </a:defRPr>
            </a:lvl1pPr>
            <a:lvl2pPr marL="742950" indent="-285750" defTabSz="1266825" eaLnBrk="0" hangingPunct="0">
              <a:spcBef>
                <a:spcPct val="20000"/>
              </a:spcBef>
              <a:buClr>
                <a:schemeClr val="tx1"/>
              </a:buClr>
              <a:buSzPct val="75000"/>
              <a:buFont typeface="Wingdings" pitchFamily="2" charset="2"/>
              <a:defRPr>
                <a:solidFill>
                  <a:schemeClr val="tx2"/>
                </a:solidFill>
                <a:latin typeface="Arial" charset="0"/>
              </a:defRPr>
            </a:lvl2pPr>
            <a:lvl3pPr marL="1143000" indent="-228600" defTabSz="1266825" eaLnBrk="0" hangingPunct="0">
              <a:spcBef>
                <a:spcPct val="20000"/>
              </a:spcBef>
              <a:buClr>
                <a:schemeClr val="tx1"/>
              </a:buClr>
              <a:buSzPct val="75000"/>
              <a:buFont typeface="Wingdings" pitchFamily="2" charset="2"/>
              <a:defRPr>
                <a:solidFill>
                  <a:schemeClr val="tx2"/>
                </a:solidFill>
                <a:latin typeface="Arial" charset="0"/>
              </a:defRPr>
            </a:lvl3pPr>
            <a:lvl4pPr marL="1600200" indent="-228600" defTabSz="1266825" eaLnBrk="0" hangingPunct="0">
              <a:spcBef>
                <a:spcPct val="20000"/>
              </a:spcBef>
              <a:buClr>
                <a:schemeClr val="tx1"/>
              </a:buClr>
              <a:buSzPct val="75000"/>
              <a:buFont typeface="Wingdings" pitchFamily="2" charset="2"/>
              <a:defRPr>
                <a:solidFill>
                  <a:schemeClr val="tx2"/>
                </a:solidFill>
                <a:latin typeface="Arial" charset="0"/>
              </a:defRPr>
            </a:lvl4pPr>
            <a:lvl5pPr marL="2057400" indent="-228600" defTabSz="1266825" eaLnBrk="0" hangingPunct="0">
              <a:spcBef>
                <a:spcPct val="20000"/>
              </a:spcBef>
              <a:buClr>
                <a:schemeClr val="tx1"/>
              </a:buClr>
              <a:buSzPct val="75000"/>
              <a:buFont typeface="Wingdings" pitchFamily="2" charset="2"/>
              <a:defRPr>
                <a:solidFill>
                  <a:schemeClr val="tx2"/>
                </a:solidFill>
                <a:latin typeface="Arial" charset="0"/>
              </a:defRPr>
            </a:lvl5pPr>
            <a:lvl6pPr marL="2514600" indent="-228600" defTabSz="1266825"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6pPr>
            <a:lvl7pPr marL="2971800" indent="-228600" defTabSz="1266825"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7pPr>
            <a:lvl8pPr marL="3429000" indent="-228600" defTabSz="1266825"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8pPr>
            <a:lvl9pPr marL="3886200" indent="-228600" defTabSz="1266825"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9pPr>
          </a:lstStyle>
          <a:p>
            <a:pPr>
              <a:spcBef>
                <a:spcPct val="0"/>
              </a:spcBef>
              <a:buClrTx/>
              <a:buSzTx/>
              <a:buFontTx/>
              <a:buNone/>
            </a:pPr>
            <a:fld id="{33767AEB-57D9-4C4D-8F75-66C9D7A75651}" type="slidenum">
              <a:rPr lang="en-US" smtClean="0">
                <a:solidFill>
                  <a:schemeClr val="tx1"/>
                </a:solidFill>
                <a:latin typeface="Times New Roman" pitchFamily="18" charset="0"/>
              </a:rPr>
              <a:pPr>
                <a:spcBef>
                  <a:spcPct val="0"/>
                </a:spcBef>
                <a:buClrTx/>
                <a:buSzTx/>
                <a:buFontTx/>
                <a:buNone/>
              </a:pPr>
              <a:t>1</a:t>
            </a:fld>
            <a:endParaRPr lang="en-US" dirty="0" smtClean="0">
              <a:solidFill>
                <a:schemeClr val="tx1"/>
              </a:solidFill>
              <a:latin typeface="Times New Roman" pitchFamily="18" charset="0"/>
            </a:endParaRPr>
          </a:p>
        </p:txBody>
      </p:sp>
      <p:sp>
        <p:nvSpPr>
          <p:cNvPr id="5122" name="Rectangle 2"/>
          <p:cNvSpPr>
            <a:spLocks noChangeArrowheads="1"/>
          </p:cNvSpPr>
          <p:nvPr/>
        </p:nvSpPr>
        <p:spPr bwMode="auto">
          <a:xfrm>
            <a:off x="4022725" y="-1588"/>
            <a:ext cx="3076575" cy="46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p:nvSpPr>
          <p:cNvPr id="36868" name="Rectangle 3"/>
          <p:cNvSpPr>
            <a:spLocks noChangeArrowheads="1"/>
          </p:cNvSpPr>
          <p:nvPr/>
        </p:nvSpPr>
        <p:spPr bwMode="auto">
          <a:xfrm>
            <a:off x="4022725" y="8929688"/>
            <a:ext cx="3076575"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690" tIns="0" rIns="22690" bIns="0" anchor="b"/>
          <a:lstStyle/>
          <a:p>
            <a:pPr algn="r" defTabSz="1266825" eaLnBrk="0" hangingPunct="0"/>
            <a:r>
              <a:rPr lang="en-US" sz="1200" i="1" dirty="0">
                <a:solidFill>
                  <a:schemeClr val="tx1"/>
                </a:solidFill>
                <a:latin typeface="Times New Roman" pitchFamily="18" charset="0"/>
              </a:rPr>
              <a:t>1</a:t>
            </a:r>
          </a:p>
        </p:txBody>
      </p:sp>
      <p:sp>
        <p:nvSpPr>
          <p:cNvPr id="5124" name="Rectangle 4"/>
          <p:cNvSpPr>
            <a:spLocks noChangeArrowheads="1"/>
          </p:cNvSpPr>
          <p:nvPr/>
        </p:nvSpPr>
        <p:spPr bwMode="auto">
          <a:xfrm>
            <a:off x="0" y="8929688"/>
            <a:ext cx="3076575"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p:nvSpPr>
          <p:cNvPr id="5125" name="Rectangle 5"/>
          <p:cNvSpPr>
            <a:spLocks noChangeArrowheads="1"/>
          </p:cNvSpPr>
          <p:nvPr/>
        </p:nvSpPr>
        <p:spPr bwMode="auto">
          <a:xfrm>
            <a:off x="0" y="-1588"/>
            <a:ext cx="3076575" cy="46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p:nvSpPr>
          <p:cNvPr id="36871" name="Rectangle 6"/>
          <p:cNvSpPr>
            <a:spLocks noGrp="1" noRot="1" noChangeAspect="1" noChangeArrowheads="1" noTextEdit="1"/>
          </p:cNvSpPr>
          <p:nvPr>
            <p:ph type="sldImg"/>
          </p:nvPr>
        </p:nvSpPr>
        <p:spPr>
          <a:ln cap="flat"/>
        </p:spPr>
      </p:sp>
      <p:sp>
        <p:nvSpPr>
          <p:cNvPr id="36872" name="Rectangle 7"/>
          <p:cNvSpPr>
            <a:spLocks noGrp="1" noChangeArrowheads="1"/>
          </p:cNvSpPr>
          <p:nvPr>
            <p:ph type="body" idx="1"/>
          </p:nvPr>
        </p:nvSpPr>
        <p:spPr>
          <a:noFill/>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1/3 of loss took place in 2015</a:t>
            </a:r>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5</a:t>
            </a:fld>
            <a:endParaRPr lang="en-US" dirty="0"/>
          </a:p>
        </p:txBody>
      </p:sp>
    </p:spTree>
    <p:extLst>
      <p:ext uri="{BB962C8B-B14F-4D97-AF65-F5344CB8AC3E}">
        <p14:creationId xmlns:p14="http://schemas.microsoft.com/office/powerpoint/2010/main" val="112384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Conflict between monetary policy and</a:t>
            </a:r>
            <a:r>
              <a:rPr lang="en-US" baseline="0" dirty="0" smtClean="0"/>
              <a:t> fin stability would exist whether the two functions separate or not. </a:t>
            </a:r>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6</a:t>
            </a:fld>
            <a:endParaRPr lang="en-US" dirty="0"/>
          </a:p>
        </p:txBody>
      </p:sp>
    </p:spTree>
    <p:extLst>
      <p:ext uri="{BB962C8B-B14F-4D97-AF65-F5344CB8AC3E}">
        <p14:creationId xmlns:p14="http://schemas.microsoft.com/office/powerpoint/2010/main" val="3780480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7</a:t>
            </a:fld>
            <a:endParaRPr lang="en-US" dirty="0"/>
          </a:p>
        </p:txBody>
      </p:sp>
    </p:spTree>
    <p:extLst>
      <p:ext uri="{BB962C8B-B14F-4D97-AF65-F5344CB8AC3E}">
        <p14:creationId xmlns:p14="http://schemas.microsoft.com/office/powerpoint/2010/main" val="1109339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Greek state contributed remaining 5.5bn through CoCos and common equity. Use of Cocos helped minimize</a:t>
            </a:r>
            <a:r>
              <a:rPr lang="en-US" baseline="0" dirty="0" smtClean="0"/>
              <a:t> state shareholding in the banks.</a:t>
            </a:r>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9</a:t>
            </a:fld>
            <a:endParaRPr lang="en-US" dirty="0"/>
          </a:p>
        </p:txBody>
      </p:sp>
    </p:spTree>
    <p:extLst>
      <p:ext uri="{BB962C8B-B14F-4D97-AF65-F5344CB8AC3E}">
        <p14:creationId xmlns:p14="http://schemas.microsoft.com/office/powerpoint/2010/main" val="313643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Pillar-2 SREP ratios are higher, reflecting exposure to Greek sovereign risk and high level of NPLs</a:t>
            </a:r>
            <a:r>
              <a:rPr lang="en-US" baseline="0" dirty="0" smtClean="0"/>
              <a:t> </a:t>
            </a:r>
            <a:r>
              <a:rPr lang="en-US" dirty="0" smtClean="0"/>
              <a:t>(Supervisory Review &amp; Evaluation Process).</a:t>
            </a:r>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11</a:t>
            </a:fld>
            <a:endParaRPr lang="en-US" dirty="0"/>
          </a:p>
        </p:txBody>
      </p:sp>
    </p:spTree>
    <p:extLst>
      <p:ext uri="{BB962C8B-B14F-4D97-AF65-F5344CB8AC3E}">
        <p14:creationId xmlns:p14="http://schemas.microsoft.com/office/powerpoint/2010/main" val="3324247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Greek state’s share </a:t>
            </a:r>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12</a:t>
            </a:fld>
            <a:endParaRPr lang="en-US" dirty="0"/>
          </a:p>
        </p:txBody>
      </p:sp>
    </p:spTree>
    <p:extLst>
      <p:ext uri="{BB962C8B-B14F-4D97-AF65-F5344CB8AC3E}">
        <p14:creationId xmlns:p14="http://schemas.microsoft.com/office/powerpoint/2010/main" val="3648999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13</a:t>
            </a:fld>
            <a:endParaRPr lang="en-US" dirty="0"/>
          </a:p>
        </p:txBody>
      </p:sp>
    </p:spTree>
    <p:extLst>
      <p:ext uri="{BB962C8B-B14F-4D97-AF65-F5344CB8AC3E}">
        <p14:creationId xmlns:p14="http://schemas.microsoft.com/office/powerpoint/2010/main" val="13714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P-to-B of 0.82: Presumably to avoid near-full dillution of the equity holdings of the engineers’ fund in Attica bank. </a:t>
            </a:r>
            <a:endParaRPr lang="en-US" dirty="0"/>
          </a:p>
        </p:txBody>
      </p:sp>
      <p:sp>
        <p:nvSpPr>
          <p:cNvPr id="4" name="Slide Number Placeholder 3"/>
          <p:cNvSpPr>
            <a:spLocks noGrp="1"/>
          </p:cNvSpPr>
          <p:nvPr>
            <p:ph type="sldNum" sz="quarter" idx="10"/>
          </p:nvPr>
        </p:nvSpPr>
        <p:spPr/>
        <p:txBody>
          <a:bodyPr/>
          <a:lstStyle/>
          <a:p>
            <a:pPr>
              <a:defRPr/>
            </a:pPr>
            <a:fld id="{03462C11-1EA9-434E-A914-ECA84B152725}" type="slidenum">
              <a:rPr lang="en-US" smtClean="0"/>
              <a:pPr>
                <a:defRPr/>
              </a:pPr>
              <a:t>15</a:t>
            </a:fld>
            <a:endParaRPr lang="en-US" dirty="0"/>
          </a:p>
        </p:txBody>
      </p:sp>
    </p:spTree>
    <p:extLst>
      <p:ext uri="{BB962C8B-B14F-4D97-AF65-F5344CB8AC3E}">
        <p14:creationId xmlns:p14="http://schemas.microsoft.com/office/powerpoint/2010/main" val="4246592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427"/>
            <a:ext cx="87439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43050" y="3886200"/>
            <a:ext cx="72009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82E15EDD-1C16-4A58-9221-0543B84E6637}" type="slidenum">
              <a:rPr lang="en-US"/>
              <a:pPr>
                <a:defRPr/>
              </a:pPr>
              <a:t>‹#›</a:t>
            </a:fld>
            <a:endParaRPr lang="en-US" dirty="0"/>
          </a:p>
        </p:txBody>
      </p:sp>
      <p:sp>
        <p:nvSpPr>
          <p:cNvPr id="6"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690647197"/>
      </p:ext>
    </p:extLst>
  </p:cSld>
  <p:clrMapOvr>
    <a:masterClrMapping/>
  </p:clrMapOvr>
  <p:transition>
    <p:pull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B026DF28-3043-4315-8929-AE1321FA1003}" type="slidenum">
              <a:rPr lang="en-US"/>
              <a:pPr>
                <a:defRPr/>
              </a:pPr>
              <a:t>‹#›</a:t>
            </a:fld>
            <a:endParaRPr lang="en-US" dirty="0"/>
          </a:p>
        </p:txBody>
      </p:sp>
      <p:sp>
        <p:nvSpPr>
          <p:cNvPr id="6"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288988341"/>
      </p:ext>
    </p:extLst>
  </p:cSld>
  <p:clrMapOvr>
    <a:masterClrMapping/>
  </p:clrMapOvr>
  <p:transition>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2026" y="228602"/>
            <a:ext cx="2132013" cy="6130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2" y="228602"/>
            <a:ext cx="6245225" cy="6130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45A65F37-3239-4B60-BABE-BED277883D06}" type="slidenum">
              <a:rPr lang="en-US"/>
              <a:pPr>
                <a:defRPr/>
              </a:pPr>
              <a:t>‹#›</a:t>
            </a:fld>
            <a:endParaRPr lang="en-US" dirty="0"/>
          </a:p>
        </p:txBody>
      </p:sp>
      <p:sp>
        <p:nvSpPr>
          <p:cNvPr id="6"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383012649"/>
      </p:ext>
    </p:extLst>
  </p:cSld>
  <p:clrMapOvr>
    <a:masterClrMapping/>
  </p:clrMapOvr>
  <p:transition>
    <p:pull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453438"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05002"/>
            <a:ext cx="8366126" cy="4454525"/>
          </a:xfrm>
        </p:spPr>
        <p:txBody>
          <a:bodyPr/>
          <a:lstStyle/>
          <a:p>
            <a:pPr lvl="0"/>
            <a:endParaRPr lang="en-US" noProof="0" dirty="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9B12687B-23EB-41D6-8A83-33088A16F8B8}" type="slidenum">
              <a:rPr lang="en-US"/>
              <a:pPr>
                <a:defRPr/>
              </a:pPr>
              <a:t>‹#›</a:t>
            </a:fld>
            <a:endParaRPr lang="en-US" dirty="0"/>
          </a:p>
        </p:txBody>
      </p:sp>
      <p:sp>
        <p:nvSpPr>
          <p:cNvPr id="6"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282512566"/>
      </p:ext>
    </p:extLst>
  </p:cSld>
  <p:clrMapOvr>
    <a:masterClrMapping/>
  </p:clrMapOvr>
  <p:transition>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FF92EA6F-9AE1-4CDB-A008-630838715BF5}" type="slidenum">
              <a:rPr lang="en-US"/>
              <a:pPr>
                <a:defRPr/>
              </a:pPr>
              <a:t>‹#›</a:t>
            </a:fld>
            <a:endParaRPr lang="en-US" dirty="0"/>
          </a:p>
        </p:txBody>
      </p:sp>
      <p:sp>
        <p:nvSpPr>
          <p:cNvPr id="6"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4237445492"/>
      </p:ext>
    </p:extLst>
  </p:cSld>
  <p:clrMapOvr>
    <a:masterClrMapping/>
  </p:clrMapOvr>
  <p:transition>
    <p:pull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0" y="4406902"/>
            <a:ext cx="87439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12800"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7E3FF24A-4F35-4719-BD08-DD031D44990D}" type="slidenum">
              <a:rPr lang="en-US"/>
              <a:pPr>
                <a:defRPr/>
              </a:pPr>
              <a:t>‹#›</a:t>
            </a:fld>
            <a:endParaRPr lang="en-US" dirty="0"/>
          </a:p>
        </p:txBody>
      </p:sp>
      <p:sp>
        <p:nvSpPr>
          <p:cNvPr id="6"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4013320975"/>
      </p:ext>
    </p:extLst>
  </p:cSld>
  <p:clrMapOvr>
    <a:masterClrMapping/>
  </p:clrMapOvr>
  <p:transition>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1" y="1905002"/>
            <a:ext cx="4106863"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73664" y="1905002"/>
            <a:ext cx="4106862"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1A09DC35-FB7B-4F6D-9966-043F7CC2D793}" type="slidenum">
              <a:rPr lang="en-US"/>
              <a:pPr>
                <a:defRPr/>
              </a:pPr>
              <a:t>‹#›</a:t>
            </a:fld>
            <a:endParaRPr lang="en-US" dirty="0"/>
          </a:p>
        </p:txBody>
      </p:sp>
      <p:sp>
        <p:nvSpPr>
          <p:cNvPr id="7"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4047544876"/>
      </p:ext>
    </p:extLst>
  </p:cSld>
  <p:clrMapOvr>
    <a:masterClrMapping/>
  </p:clrMapOvr>
  <p:transition>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4638"/>
            <a:ext cx="92583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4350" y="1535113"/>
            <a:ext cx="45450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0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26050" y="1535113"/>
            <a:ext cx="4546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6050" y="2174875"/>
            <a:ext cx="4546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3"/>
          <p:cNvSpPr>
            <a:spLocks noGrp="1" noChangeArrowheads="1"/>
          </p:cNvSpPr>
          <p:nvPr>
            <p:ph type="sldNum" sz="quarter" idx="11"/>
          </p:nvPr>
        </p:nvSpPr>
        <p:spPr>
          <a:ln/>
        </p:spPr>
        <p:txBody>
          <a:bodyPr/>
          <a:lstStyle>
            <a:lvl1pPr>
              <a:defRPr/>
            </a:lvl1pPr>
          </a:lstStyle>
          <a:p>
            <a:pPr>
              <a:defRPr/>
            </a:pPr>
            <a:fld id="{9BC50701-B128-4621-AC87-C45586DF95DF}" type="slidenum">
              <a:rPr lang="en-US"/>
              <a:pPr>
                <a:defRPr/>
              </a:pPr>
              <a:t>‹#›</a:t>
            </a:fld>
            <a:endParaRPr lang="en-US" dirty="0"/>
          </a:p>
        </p:txBody>
      </p:sp>
      <p:sp>
        <p:nvSpPr>
          <p:cNvPr id="9"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602495975"/>
      </p:ext>
    </p:extLst>
  </p:cSld>
  <p:clrMapOvr>
    <a:masterClrMapping/>
  </p:clrMapOvr>
  <p:transition>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3"/>
          <p:cNvSpPr>
            <a:spLocks noGrp="1" noChangeArrowheads="1"/>
          </p:cNvSpPr>
          <p:nvPr>
            <p:ph type="sldNum" sz="quarter" idx="11"/>
          </p:nvPr>
        </p:nvSpPr>
        <p:spPr>
          <a:ln/>
        </p:spPr>
        <p:txBody>
          <a:bodyPr/>
          <a:lstStyle>
            <a:lvl1pPr>
              <a:defRPr/>
            </a:lvl1pPr>
          </a:lstStyle>
          <a:p>
            <a:pPr>
              <a:defRPr/>
            </a:pPr>
            <a:fld id="{BA29369A-24C6-44EF-B3D5-2E35BAE42E0C}" type="slidenum">
              <a:rPr lang="en-US"/>
              <a:pPr>
                <a:defRPr/>
              </a:pPr>
              <a:t>‹#›</a:t>
            </a:fld>
            <a:endParaRPr lang="en-US" dirty="0"/>
          </a:p>
        </p:txBody>
      </p:sp>
      <p:sp>
        <p:nvSpPr>
          <p:cNvPr id="5"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291247792"/>
      </p:ext>
    </p:extLst>
  </p:cSld>
  <p:clrMapOvr>
    <a:masterClrMapping/>
  </p:clrMapOvr>
  <p:transition>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3"/>
          <p:cNvSpPr>
            <a:spLocks noGrp="1" noChangeArrowheads="1"/>
          </p:cNvSpPr>
          <p:nvPr>
            <p:ph type="sldNum" sz="quarter" idx="11"/>
          </p:nvPr>
        </p:nvSpPr>
        <p:spPr>
          <a:ln/>
        </p:spPr>
        <p:txBody>
          <a:bodyPr/>
          <a:lstStyle>
            <a:lvl1pPr>
              <a:defRPr/>
            </a:lvl1pPr>
          </a:lstStyle>
          <a:p>
            <a:pPr>
              <a:defRPr/>
            </a:pPr>
            <a:fld id="{60CE3AD5-57A6-4202-B1F6-AE1758683235}" type="slidenum">
              <a:rPr lang="en-US"/>
              <a:pPr>
                <a:defRPr/>
              </a:pPr>
              <a:t>‹#›</a:t>
            </a:fld>
            <a:endParaRPr lang="en-US" dirty="0"/>
          </a:p>
        </p:txBody>
      </p:sp>
      <p:sp>
        <p:nvSpPr>
          <p:cNvPr id="4"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660347611"/>
      </p:ext>
    </p:extLst>
  </p:cSld>
  <p:clrMapOvr>
    <a:masterClrMapping/>
  </p:clrMapOvr>
  <p:transition>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1" y="273050"/>
            <a:ext cx="338455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022725" y="273052"/>
            <a:ext cx="5749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4351" y="1435102"/>
            <a:ext cx="3384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BC059BA4-4EAD-45CB-BE85-9A782B65F1CF}" type="slidenum">
              <a:rPr lang="en-US"/>
              <a:pPr>
                <a:defRPr/>
              </a:pPr>
              <a:t>‹#›</a:t>
            </a:fld>
            <a:endParaRPr lang="en-US" dirty="0"/>
          </a:p>
        </p:txBody>
      </p:sp>
      <p:sp>
        <p:nvSpPr>
          <p:cNvPr id="7"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82881301"/>
      </p:ext>
    </p:extLst>
  </p:cSld>
  <p:clrMapOvr>
    <a:masterClrMapping/>
  </p:clrMapOvr>
  <p:transition>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125" y="4800600"/>
            <a:ext cx="6172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16125"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016125"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659AD0B9-0DC7-4F0D-ACAE-9B5F7F1ED452}" type="slidenum">
              <a:rPr lang="en-US"/>
              <a:pPr>
                <a:defRPr/>
              </a:pPr>
              <a:t>‹#›</a:t>
            </a:fld>
            <a:endParaRPr lang="en-US" dirty="0"/>
          </a:p>
        </p:txBody>
      </p:sp>
      <p:sp>
        <p:nvSpPr>
          <p:cNvPr id="7" name="Rectangle 7"/>
          <p:cNvSpPr>
            <a:spLocks noGrp="1" noChangeArrowheads="1"/>
          </p:cNvSpPr>
          <p:nvPr>
            <p:ph type="dt" sz="half" idx="12"/>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187299740"/>
      </p:ext>
    </p:extLst>
  </p:cSld>
  <p:clrMapOvr>
    <a:masterClrMapping/>
  </p:clrMapOvr>
  <p:transition>
    <p:pull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60000"/>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ftr" sz="quarter" idx="3"/>
          </p:nvPr>
        </p:nvSpPr>
        <p:spPr bwMode="auto">
          <a:xfrm>
            <a:off x="3506788" y="6235700"/>
            <a:ext cx="3273425"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spcBef>
                <a:spcPct val="0"/>
              </a:spcBef>
              <a:buClrTx/>
              <a:buSzTx/>
              <a:buFontTx/>
              <a:buNone/>
              <a:defRPr sz="1400">
                <a:solidFill>
                  <a:schemeClr val="tx1"/>
                </a:solidFill>
                <a:effectLst/>
                <a:latin typeface="Times New Roman" pitchFamily="18" charset="0"/>
                <a:cs typeface="+mn-cs"/>
              </a:defRPr>
            </a:lvl1pPr>
          </a:lstStyle>
          <a:p>
            <a:pPr>
              <a:defRPr/>
            </a:pPr>
            <a:endParaRPr lang="en-US" dirty="0"/>
          </a:p>
        </p:txBody>
      </p:sp>
      <p:sp>
        <p:nvSpPr>
          <p:cNvPr id="1027" name="Rectangle 3"/>
          <p:cNvSpPr>
            <a:spLocks noGrp="1" noChangeArrowheads="1"/>
          </p:cNvSpPr>
          <p:nvPr>
            <p:ph type="sldNum" sz="quarter" idx="4"/>
          </p:nvPr>
        </p:nvSpPr>
        <p:spPr bwMode="auto">
          <a:xfrm>
            <a:off x="8183563" y="6389688"/>
            <a:ext cx="2103437"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eaLnBrk="0" hangingPunct="0">
              <a:spcBef>
                <a:spcPct val="0"/>
              </a:spcBef>
              <a:buClrTx/>
              <a:buSzTx/>
              <a:buFontTx/>
              <a:buNone/>
              <a:defRPr sz="1100" b="1">
                <a:effectLst/>
                <a:latin typeface="Arial" pitchFamily="34" charset="0"/>
                <a:cs typeface="+mn-cs"/>
              </a:defRPr>
            </a:lvl1pPr>
          </a:lstStyle>
          <a:p>
            <a:pPr>
              <a:defRPr/>
            </a:pPr>
            <a:fld id="{2096BD77-5C55-4FC9-8498-3B51C9C959AF}" type="slidenum">
              <a:rPr lang="en-US"/>
              <a:pPr>
                <a:defRPr/>
              </a:pPr>
              <a:t>‹#›</a:t>
            </a:fld>
            <a:endParaRPr lang="en-US" dirty="0"/>
          </a:p>
        </p:txBody>
      </p:sp>
      <p:sp>
        <p:nvSpPr>
          <p:cNvPr id="1028" name="Rectangle 4"/>
          <p:cNvSpPr>
            <a:spLocks noChangeArrowheads="1"/>
          </p:cNvSpPr>
          <p:nvPr/>
        </p:nvSpPr>
        <p:spPr bwMode="auto">
          <a:xfrm>
            <a:off x="1108075" y="2132013"/>
            <a:ext cx="8070850" cy="411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p:nvSpPr>
          <p:cNvPr id="1029" name="Rectangle 5"/>
          <p:cNvSpPr>
            <a:spLocks noGrp="1" noChangeArrowheads="1"/>
          </p:cNvSpPr>
          <p:nvPr>
            <p:ph type="title"/>
          </p:nvPr>
        </p:nvSpPr>
        <p:spPr bwMode="auto">
          <a:xfrm>
            <a:off x="990600" y="228600"/>
            <a:ext cx="84534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lvl="0"/>
            <a:r>
              <a:rPr lang="en-US" smtClean="0"/>
              <a:t>Click to eit Master title style</a:t>
            </a:r>
          </a:p>
        </p:txBody>
      </p:sp>
      <p:sp>
        <p:nvSpPr>
          <p:cNvPr id="1030" name="Rectangle 6"/>
          <p:cNvSpPr>
            <a:spLocks noGrp="1" noChangeArrowheads="1"/>
          </p:cNvSpPr>
          <p:nvPr>
            <p:ph type="body" idx="1"/>
          </p:nvPr>
        </p:nvSpPr>
        <p:spPr bwMode="auto">
          <a:xfrm>
            <a:off x="914400" y="1905000"/>
            <a:ext cx="8366125" cy="445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1"/>
            <a:r>
              <a:rPr lang="en-US" smtClean="0"/>
              <a:t>Third level</a:t>
            </a:r>
          </a:p>
          <a:p>
            <a:pPr lvl="1"/>
            <a:r>
              <a:rPr lang="en-US" smtClean="0"/>
              <a:t>Fourth level</a:t>
            </a:r>
          </a:p>
          <a:p>
            <a:pPr lvl="1"/>
            <a:r>
              <a:rPr lang="en-US" smtClean="0"/>
              <a:t>Fifth level</a:t>
            </a:r>
          </a:p>
        </p:txBody>
      </p:sp>
      <p:sp>
        <p:nvSpPr>
          <p:cNvPr id="1031" name="Rectangle 7"/>
          <p:cNvSpPr>
            <a:spLocks noGrp="1" noChangeArrowheads="1"/>
          </p:cNvSpPr>
          <p:nvPr>
            <p:ph type="dt" sz="half" idx="2"/>
          </p:nvPr>
        </p:nvSpPr>
        <p:spPr bwMode="auto">
          <a:xfrm>
            <a:off x="790575" y="6248400"/>
            <a:ext cx="2136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marL="342900" indent="-342900" eaLnBrk="0" hangingPunct="0">
              <a:spcBef>
                <a:spcPct val="20000"/>
              </a:spcBef>
              <a:buClrTx/>
              <a:buSzTx/>
              <a:buFontTx/>
              <a:buNone/>
              <a:defRPr sz="1400">
                <a:solidFill>
                  <a:schemeClr val="tx1"/>
                </a:solidFill>
                <a:effectLst/>
                <a:latin typeface="Arial" pitchFamily="34" charset="0"/>
                <a:cs typeface="+mn-cs"/>
              </a:defRPr>
            </a:lvl1pPr>
          </a:lstStyle>
          <a:p>
            <a:pPr>
              <a:defRPr/>
            </a:pPr>
            <a:endParaRPr lang="en-US" dirty="0"/>
          </a:p>
        </p:txBody>
      </p:sp>
      <p:sp useBgFill="1">
        <p:nvSpPr>
          <p:cNvPr id="1032" name="Rectangle 8"/>
          <p:cNvSpPr>
            <a:spLocks noChangeArrowheads="1"/>
          </p:cNvSpPr>
          <p:nvPr/>
        </p:nvSpPr>
        <p:spPr bwMode="white">
          <a:xfrm>
            <a:off x="7416800" y="152400"/>
            <a:ext cx="2830513" cy="5588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pull dir="u"/>
  </p:transition>
  <p:hf hdr="0" ftr="0" dt="0"/>
  <p:txStyles>
    <p:titleStyle>
      <a:lvl1pPr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5pPr>
      <a:lvl6pPr marL="457200"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6pPr>
      <a:lvl7pPr marL="914400"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7pPr>
      <a:lvl8pPr marL="1371600"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8pPr>
      <a:lvl9pPr marL="1828800" algn="ctr" rtl="0" eaLnBrk="0" fontAlgn="base" hangingPunct="0">
        <a:spcBef>
          <a:spcPct val="0"/>
        </a:spcBef>
        <a:spcAft>
          <a:spcPct val="0"/>
        </a:spcAft>
        <a:defRPr sz="3200" b="1">
          <a:solidFill>
            <a:schemeClr val="tx1"/>
          </a:solidFill>
          <a:effectLst>
            <a:outerShdw blurRad="38100" dist="38100" dir="2700000" algn="tl">
              <a:srgbClr val="000000"/>
            </a:outerShdw>
          </a:effectLst>
          <a:latin typeface="Arial" pitchFamily="34" charset="0"/>
        </a:defRPr>
      </a:lvl9pPr>
    </p:titleStyle>
    <p:bodyStyle>
      <a:lvl1pPr marL="234950" indent="-234950" algn="l" rtl="0" eaLnBrk="0" fontAlgn="base" hangingPunct="0">
        <a:spcBef>
          <a:spcPct val="0"/>
        </a:spcBef>
        <a:spcAft>
          <a:spcPct val="20000"/>
        </a:spcAft>
        <a:buClr>
          <a:schemeClr val="tx1"/>
        </a:buClr>
        <a:buSzPct val="75000"/>
        <a:buFont typeface="Wingdings" pitchFamily="2" charset="2"/>
        <a:buChar char="l"/>
        <a:defRPr sz="2000">
          <a:solidFill>
            <a:schemeClr val="tx2"/>
          </a:solidFill>
          <a:effectLst>
            <a:outerShdw blurRad="38100" dist="38100" dir="2700000" algn="tl">
              <a:srgbClr val="000000"/>
            </a:outerShdw>
          </a:effectLst>
          <a:latin typeface="+mn-lt"/>
          <a:ea typeface="+mn-ea"/>
          <a:cs typeface="+mn-cs"/>
        </a:defRPr>
      </a:lvl1pPr>
      <a:lvl2pPr marL="804863" indent="-225425" algn="l" rtl="0" eaLnBrk="0" fontAlgn="base" hangingPunct="0">
        <a:spcBef>
          <a:spcPct val="0"/>
        </a:spcBef>
        <a:spcAft>
          <a:spcPct val="20000"/>
        </a:spcAft>
        <a:defRPr sz="2000">
          <a:solidFill>
            <a:schemeClr val="tx2"/>
          </a:solidFill>
          <a:effectLst>
            <a:outerShdw blurRad="38100" dist="38100" dir="2700000" algn="tl">
              <a:srgbClr val="000000"/>
            </a:outerShdw>
          </a:effectLst>
          <a:latin typeface="+mn-lt"/>
        </a:defRPr>
      </a:lvl2pPr>
      <a:lvl3pPr marL="1147763"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1"/>
          </p:nvPr>
        </p:nvSpPr>
        <p:spPr>
          <a:noFill/>
        </p:spPr>
        <p:txBody>
          <a:bodyPr/>
          <a:lstStyle>
            <a:lvl1pPr eaLnBrk="0" hangingPunct="0">
              <a:spcBef>
                <a:spcPct val="20000"/>
              </a:spcBef>
              <a:buClr>
                <a:schemeClr val="tx1"/>
              </a:buClr>
              <a:buSzPct val="75000"/>
              <a:buFont typeface="Wingdings" pitchFamily="2" charset="2"/>
              <a:defRPr>
                <a:solidFill>
                  <a:schemeClr val="tx2"/>
                </a:solidFill>
                <a:latin typeface="Arial" charset="0"/>
              </a:defRPr>
            </a:lvl1pPr>
            <a:lvl2pPr marL="742950" indent="-285750" eaLnBrk="0" hangingPunct="0">
              <a:spcBef>
                <a:spcPct val="20000"/>
              </a:spcBef>
              <a:buClr>
                <a:schemeClr val="tx1"/>
              </a:buClr>
              <a:buSzPct val="75000"/>
              <a:buFont typeface="Wingdings" pitchFamily="2" charset="2"/>
              <a:defRPr>
                <a:solidFill>
                  <a:schemeClr val="tx2"/>
                </a:solidFill>
                <a:latin typeface="Arial" charset="0"/>
              </a:defRPr>
            </a:lvl2pPr>
            <a:lvl3pPr marL="1143000" indent="-228600" eaLnBrk="0" hangingPunct="0">
              <a:spcBef>
                <a:spcPct val="20000"/>
              </a:spcBef>
              <a:buClr>
                <a:schemeClr val="tx1"/>
              </a:buClr>
              <a:buSzPct val="75000"/>
              <a:buFont typeface="Wingdings" pitchFamily="2" charset="2"/>
              <a:defRPr>
                <a:solidFill>
                  <a:schemeClr val="tx2"/>
                </a:solidFill>
                <a:latin typeface="Arial" charset="0"/>
              </a:defRPr>
            </a:lvl3pPr>
            <a:lvl4pPr marL="1600200" indent="-228600" eaLnBrk="0" hangingPunct="0">
              <a:spcBef>
                <a:spcPct val="20000"/>
              </a:spcBef>
              <a:buClr>
                <a:schemeClr val="tx1"/>
              </a:buClr>
              <a:buSzPct val="75000"/>
              <a:buFont typeface="Wingdings" pitchFamily="2" charset="2"/>
              <a:defRPr>
                <a:solidFill>
                  <a:schemeClr val="tx2"/>
                </a:solidFill>
                <a:latin typeface="Arial" charset="0"/>
              </a:defRPr>
            </a:lvl4pPr>
            <a:lvl5pPr marL="2057400" indent="-228600" eaLnBrk="0" hangingPunct="0">
              <a:spcBef>
                <a:spcPct val="20000"/>
              </a:spcBef>
              <a:buClr>
                <a:schemeClr val="tx1"/>
              </a:buClr>
              <a:buSzPct val="75000"/>
              <a:buFont typeface="Wingdings" pitchFamily="2" charset="2"/>
              <a:defRPr>
                <a:solidFill>
                  <a:schemeClr val="tx2"/>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defRPr>
                <a:solidFill>
                  <a:schemeClr val="tx2"/>
                </a:solidFill>
                <a:latin typeface="Arial" charset="0"/>
              </a:defRPr>
            </a:lvl9pPr>
          </a:lstStyle>
          <a:p>
            <a:pPr>
              <a:spcBef>
                <a:spcPct val="0"/>
              </a:spcBef>
              <a:buClrTx/>
              <a:buSzTx/>
              <a:buFontTx/>
              <a:buNone/>
            </a:pPr>
            <a:fld id="{C3ED25EE-9C77-4DCE-B4E4-9ECCFD31318C}" type="slidenum">
              <a:rPr lang="en-US" smtClean="0"/>
              <a:pPr>
                <a:spcBef>
                  <a:spcPct val="0"/>
                </a:spcBef>
                <a:buClrTx/>
                <a:buSzTx/>
                <a:buFontTx/>
                <a:buNone/>
              </a:pPr>
              <a:t>1</a:t>
            </a:fld>
            <a:endParaRPr lang="en-US" dirty="0" smtClean="0"/>
          </a:p>
        </p:txBody>
      </p:sp>
      <p:sp>
        <p:nvSpPr>
          <p:cNvPr id="4098" name="Rectangle 2"/>
          <p:cNvSpPr>
            <a:spLocks noChangeArrowheads="1"/>
          </p:cNvSpPr>
          <p:nvPr/>
        </p:nvSpPr>
        <p:spPr bwMode="auto">
          <a:xfrm>
            <a:off x="779463" y="6235700"/>
            <a:ext cx="2103437"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p:nvSpPr>
          <p:cNvPr id="4099" name="Rectangle 3"/>
          <p:cNvSpPr>
            <a:spLocks noGrp="1" noChangeArrowheads="1"/>
          </p:cNvSpPr>
          <p:nvPr>
            <p:ph type="title"/>
          </p:nvPr>
        </p:nvSpPr>
        <p:spPr>
          <a:xfrm>
            <a:off x="77788" y="2555876"/>
            <a:ext cx="9829800" cy="1177924"/>
          </a:xfrm>
        </p:spPr>
        <p:txBody>
          <a:bodyPr tIns="92075" bIns="92075" anchor="ctr"/>
          <a:lstStyle/>
          <a:p>
            <a:pPr>
              <a:defRPr/>
            </a:pPr>
            <a:r>
              <a:rPr lang="en-US" dirty="0" smtClean="0">
                <a:effectLst/>
              </a:rPr>
              <a:t>European Banking Supervision in Greece:</a:t>
            </a:r>
            <a:br>
              <a:rPr lang="en-US" dirty="0" smtClean="0">
                <a:effectLst/>
              </a:rPr>
            </a:br>
            <a:r>
              <a:rPr lang="en-US" dirty="0" smtClean="0">
                <a:effectLst/>
              </a:rPr>
              <a:t>The First 18 Months</a:t>
            </a:r>
            <a:endParaRPr lang="en-US" dirty="0" smtClean="0">
              <a:cs typeface="Times New Roman" pitchFamily="18" charset="0"/>
            </a:endParaRPr>
          </a:p>
        </p:txBody>
      </p:sp>
      <p:sp useBgFill="1">
        <p:nvSpPr>
          <p:cNvPr id="4100" name="Rectangle 4"/>
          <p:cNvSpPr>
            <a:spLocks noChangeArrowheads="1"/>
          </p:cNvSpPr>
          <p:nvPr/>
        </p:nvSpPr>
        <p:spPr bwMode="white">
          <a:xfrm>
            <a:off x="7442200" y="152400"/>
            <a:ext cx="2830513" cy="5588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useBgFill="1">
        <p:nvSpPr>
          <p:cNvPr id="4102" name="Rectangle 6"/>
          <p:cNvSpPr>
            <a:spLocks noChangeArrowheads="1"/>
          </p:cNvSpPr>
          <p:nvPr/>
        </p:nvSpPr>
        <p:spPr bwMode="white">
          <a:xfrm>
            <a:off x="9907588" y="6477000"/>
            <a:ext cx="381000" cy="3810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p:nvSpPr>
          <p:cNvPr id="4103" name="Rectangle 7"/>
          <p:cNvSpPr>
            <a:spLocks noChangeArrowheads="1"/>
          </p:cNvSpPr>
          <p:nvPr/>
        </p:nvSpPr>
        <p:spPr bwMode="auto">
          <a:xfrm>
            <a:off x="1143000" y="4038600"/>
            <a:ext cx="8458200" cy="1687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lnSpc>
                <a:spcPct val="110000"/>
              </a:lnSpc>
              <a:spcBef>
                <a:spcPct val="20000"/>
              </a:spcBef>
              <a:buClr>
                <a:schemeClr val="tx1"/>
              </a:buClr>
              <a:buSzPct val="75000"/>
              <a:buFont typeface="Wingdings" pitchFamily="2" charset="2"/>
              <a:buNone/>
              <a:defRPr/>
            </a:pPr>
            <a:r>
              <a:rPr lang="en-US" sz="2800" dirty="0">
                <a:solidFill>
                  <a:schemeClr val="tx1"/>
                </a:solidFill>
                <a:effectLst>
                  <a:outerShdw blurRad="38100" dist="38100" dir="2700000" algn="tl">
                    <a:srgbClr val="000000">
                      <a:alpha val="43137"/>
                    </a:srgbClr>
                  </a:outerShdw>
                </a:effectLst>
                <a:latin typeface="Arial" pitchFamily="34" charset="0"/>
                <a:cs typeface="+mn-cs"/>
              </a:rPr>
              <a:t>Miranda </a:t>
            </a:r>
            <a:r>
              <a:rPr lang="en-US" sz="2800" dirty="0" smtClean="0">
                <a:solidFill>
                  <a:schemeClr val="tx1"/>
                </a:solidFill>
                <a:effectLst>
                  <a:outerShdw blurRad="38100" dist="38100" dir="2700000" algn="tl">
                    <a:srgbClr val="000000">
                      <a:alpha val="43137"/>
                    </a:srgbClr>
                  </a:outerShdw>
                </a:effectLst>
                <a:latin typeface="Arial" pitchFamily="34" charset="0"/>
                <a:cs typeface="+mn-cs"/>
              </a:rPr>
              <a:t>Xafa, CIGI</a:t>
            </a:r>
          </a:p>
          <a:p>
            <a:pPr algn="ctr" eaLnBrk="0" hangingPunct="0">
              <a:lnSpc>
                <a:spcPct val="110000"/>
              </a:lnSpc>
              <a:spcBef>
                <a:spcPct val="20000"/>
              </a:spcBef>
              <a:buClr>
                <a:schemeClr val="tx1"/>
              </a:buClr>
              <a:buSzPct val="75000"/>
              <a:buFont typeface="Wingdings" pitchFamily="2" charset="2"/>
              <a:buNone/>
              <a:defRPr/>
            </a:pPr>
            <a:r>
              <a:rPr lang="en-US" sz="2800" dirty="0" smtClean="0">
                <a:solidFill>
                  <a:schemeClr val="tx1"/>
                </a:solidFill>
                <a:effectLst>
                  <a:outerShdw blurRad="38100" dist="38100" dir="2700000" algn="tl">
                    <a:srgbClr val="000000">
                      <a:alpha val="43137"/>
                    </a:srgbClr>
                  </a:outerShdw>
                </a:effectLst>
                <a:latin typeface="Arial" pitchFamily="34" charset="0"/>
                <a:cs typeface="+mn-cs"/>
              </a:rPr>
              <a:t>Bank of Greece Seminar</a:t>
            </a:r>
          </a:p>
          <a:p>
            <a:pPr algn="ctr" eaLnBrk="0" hangingPunct="0">
              <a:lnSpc>
                <a:spcPct val="110000"/>
              </a:lnSpc>
              <a:spcBef>
                <a:spcPct val="20000"/>
              </a:spcBef>
              <a:buClr>
                <a:schemeClr val="tx1"/>
              </a:buClr>
              <a:buSzPct val="75000"/>
              <a:buFont typeface="Wingdings" pitchFamily="2" charset="2"/>
              <a:buNone/>
              <a:defRPr/>
            </a:pPr>
            <a:r>
              <a:rPr lang="en-US" sz="2800" dirty="0" smtClean="0">
                <a:solidFill>
                  <a:schemeClr val="tx1"/>
                </a:solidFill>
                <a:effectLst>
                  <a:outerShdw blurRad="38100" dist="38100" dir="2700000" algn="tl">
                    <a:srgbClr val="000000">
                      <a:alpha val="43137"/>
                    </a:srgbClr>
                  </a:outerShdw>
                </a:effectLst>
                <a:latin typeface="Arial" pitchFamily="34" charset="0"/>
                <a:cs typeface="+mn-cs"/>
              </a:rPr>
              <a:t>July 14, 2016</a:t>
            </a:r>
            <a:endParaRPr lang="en-US" sz="2800" dirty="0">
              <a:solidFill>
                <a:schemeClr val="tx1"/>
              </a:solidFill>
              <a:effectLst>
                <a:outerShdw blurRad="38100" dist="38100" dir="2700000" algn="tl">
                  <a:srgbClr val="000000">
                    <a:alpha val="43137"/>
                  </a:srgbClr>
                </a:outerShdw>
              </a:effectLst>
              <a:latin typeface="Arial" pitchFamily="34" charset="0"/>
              <a:cs typeface="+mn-cs"/>
            </a:endParaRPr>
          </a:p>
        </p:txBody>
      </p:sp>
      <p:sp>
        <p:nvSpPr>
          <p:cNvPr id="4104" name="Line 8"/>
          <p:cNvSpPr>
            <a:spLocks noChangeShapeType="1"/>
          </p:cNvSpPr>
          <p:nvPr/>
        </p:nvSpPr>
        <p:spPr bwMode="auto">
          <a:xfrm>
            <a:off x="876300" y="2514600"/>
            <a:ext cx="8564563" cy="0"/>
          </a:xfrm>
          <a:prstGeom prst="line">
            <a:avLst/>
          </a:prstGeom>
          <a:noFill/>
          <a:ln w="76200">
            <a:solidFill>
              <a:srgbClr val="4EBBF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sp>
        <p:nvSpPr>
          <p:cNvPr id="4105" name="Line 9"/>
          <p:cNvSpPr>
            <a:spLocks noChangeShapeType="1"/>
          </p:cNvSpPr>
          <p:nvPr/>
        </p:nvSpPr>
        <p:spPr bwMode="auto">
          <a:xfrm>
            <a:off x="876301" y="3733800"/>
            <a:ext cx="8564562" cy="0"/>
          </a:xfrm>
          <a:prstGeom prst="line">
            <a:avLst/>
          </a:prstGeom>
          <a:noFill/>
          <a:ln w="76200">
            <a:solidFill>
              <a:srgbClr val="4EBBF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spcBef>
                <a:spcPct val="20000"/>
              </a:spcBef>
              <a:buClr>
                <a:schemeClr val="tx1"/>
              </a:buClr>
              <a:buSzPct val="75000"/>
              <a:buFont typeface="Wingdings" pitchFamily="2" charset="2"/>
              <a:buNone/>
              <a:defRPr/>
            </a:pPr>
            <a:endParaRPr lang="en-US" dirty="0">
              <a:effectLst>
                <a:outerShdw blurRad="38100" dist="38100" dir="2700000" algn="tl">
                  <a:srgbClr val="000000">
                    <a:alpha val="43137"/>
                  </a:srgbClr>
                </a:outerShdw>
              </a:effectLst>
              <a:latin typeface="Arial" pitchFamily="34" charset="0"/>
              <a:cs typeface="+mn-cs"/>
            </a:endParaRPr>
          </a:p>
        </p:txBody>
      </p:sp>
      <p:pic>
        <p:nvPicPr>
          <p:cNvPr id="10" name="Picture 4" descr="j018610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2763" y="476250"/>
            <a:ext cx="1230312" cy="184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descr="TR00034_[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3075" y="184150"/>
            <a:ext cx="19304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state’s share has been diluted to minority stakes in all systemic banks</a:t>
            </a:r>
            <a:endParaRPr lang="en-US"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10</a:t>
            </a:fld>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9700" y="1447800"/>
            <a:ext cx="7520112" cy="4517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409700" y="6096000"/>
            <a:ext cx="4343400" cy="369332"/>
          </a:xfrm>
          <a:prstGeom prst="rect">
            <a:avLst/>
          </a:prstGeom>
          <a:noFill/>
        </p:spPr>
        <p:txBody>
          <a:bodyPr wrap="square" rtlCol="0">
            <a:spAutoFit/>
          </a:bodyPr>
          <a:lstStyle/>
          <a:p>
            <a:r>
              <a:rPr lang="en-US" dirty="0" smtClean="0"/>
              <a:t>Source: HFSF</a:t>
            </a:r>
            <a:endParaRPr lang="en-US" dirty="0"/>
          </a:p>
        </p:txBody>
      </p:sp>
    </p:spTree>
    <p:extLst>
      <p:ext uri="{BB962C8B-B14F-4D97-AF65-F5344CB8AC3E}">
        <p14:creationId xmlns:p14="http://schemas.microsoft.com/office/powerpoint/2010/main" val="592683352"/>
      </p:ext>
    </p:extLst>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453438" cy="990600"/>
          </a:xfrm>
        </p:spPr>
        <p:txBody>
          <a:bodyPr/>
          <a:lstStyle/>
          <a:p>
            <a:r>
              <a:rPr lang="en-US" dirty="0" smtClean="0"/>
              <a:t>Minimizing the Greek state’s equity stake was a key objective</a:t>
            </a:r>
            <a:endParaRPr lang="en-US" dirty="0"/>
          </a:p>
        </p:txBody>
      </p:sp>
      <p:sp>
        <p:nvSpPr>
          <p:cNvPr id="3" name="Content Placeholder 2"/>
          <p:cNvSpPr>
            <a:spLocks noGrp="1"/>
          </p:cNvSpPr>
          <p:nvPr>
            <p:ph idx="1"/>
          </p:nvPr>
        </p:nvSpPr>
        <p:spPr>
          <a:xfrm>
            <a:off x="914400" y="1295400"/>
            <a:ext cx="8877300" cy="5064125"/>
          </a:xfrm>
        </p:spPr>
        <p:txBody>
          <a:bodyPr/>
          <a:lstStyle/>
          <a:p>
            <a:r>
              <a:rPr lang="en-US" sz="2400" dirty="0" smtClean="0"/>
              <a:t>Greek state’s share diluted to minority stakes in all four banks.</a:t>
            </a:r>
          </a:p>
          <a:p>
            <a:pPr marL="0" indent="0">
              <a:buNone/>
            </a:pPr>
            <a:endParaRPr lang="en-US" sz="800" dirty="0" smtClean="0"/>
          </a:p>
          <a:p>
            <a:r>
              <a:rPr lang="en-US" sz="2400" dirty="0" smtClean="0"/>
              <a:t>MOU states that “</a:t>
            </a:r>
            <a:r>
              <a:rPr lang="en-US" sz="2400" i="1" dirty="0" smtClean="0"/>
              <a:t>the recapitalization framework will be developed with a view to preserving private management of recapitalized banks</a:t>
            </a:r>
            <a:r>
              <a:rPr lang="en-US" sz="2400" dirty="0" smtClean="0"/>
              <a:t>”; maximizing the capital raised from private investors was key objective, even if it implied massive dilution of existing shareholders (including the Greek state). </a:t>
            </a:r>
          </a:p>
          <a:p>
            <a:pPr marL="0" indent="0">
              <a:buNone/>
            </a:pPr>
            <a:endParaRPr lang="en-US" sz="800" dirty="0" smtClean="0"/>
          </a:p>
          <a:p>
            <a:r>
              <a:rPr lang="en-US" sz="2400" dirty="0" smtClean="0"/>
              <a:t>Announcement of a </a:t>
            </a:r>
            <a:r>
              <a:rPr lang="en-US" sz="2400" dirty="0" smtClean="0">
                <a:latin typeface="Calibri"/>
              </a:rPr>
              <a:t>€</a:t>
            </a:r>
            <a:r>
              <a:rPr lang="en-US" sz="2400" dirty="0" smtClean="0"/>
              <a:t>25bn buffer took markets by surprise, but ultimately provided comfort that adequate backstop available.</a:t>
            </a:r>
          </a:p>
          <a:p>
            <a:pPr marL="0" indent="0">
              <a:buNone/>
            </a:pPr>
            <a:endParaRPr lang="en-US" sz="800" dirty="0" smtClean="0"/>
          </a:p>
          <a:p>
            <a:r>
              <a:rPr lang="en-US" sz="2400" dirty="0" smtClean="0"/>
              <a:t>Uncertainty (outlook, MOU implementation) explains why SSM required higher capital ratios in Greece than under 2014 pan-European assessment: 9.5% for baseline (vs. 8.0%), 8.0% for adverse (vs. 5.5%); higher Pillar-2 SREP ratios. </a:t>
            </a:r>
            <a:endParaRPr lang="en-US" sz="2400"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11</a:t>
            </a:fld>
            <a:endParaRPr lang="en-US" dirty="0"/>
          </a:p>
        </p:txBody>
      </p:sp>
    </p:spTree>
    <p:extLst>
      <p:ext uri="{BB962C8B-B14F-4D97-AF65-F5344CB8AC3E}">
        <p14:creationId xmlns:p14="http://schemas.microsoft.com/office/powerpoint/2010/main" val="871680846"/>
      </p:ext>
    </p:extLst>
  </p:cSld>
  <p:clrMapOvr>
    <a:masterClrMapping/>
  </p:clrMapOvr>
  <p:transition>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bank shares acquired by the Greek state in 2013 are worth near-zero today</a:t>
            </a:r>
            <a:endParaRPr lang="en-US"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12</a:t>
            </a:fld>
            <a:endParaRPr lang="en-U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85900" y="1447800"/>
            <a:ext cx="7469874" cy="4486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485900" y="6172200"/>
            <a:ext cx="4191000" cy="369332"/>
          </a:xfrm>
          <a:prstGeom prst="rect">
            <a:avLst/>
          </a:prstGeom>
          <a:noFill/>
        </p:spPr>
        <p:txBody>
          <a:bodyPr wrap="square" rtlCol="0">
            <a:spAutoFit/>
          </a:bodyPr>
          <a:lstStyle/>
          <a:p>
            <a:r>
              <a:rPr lang="en-US" dirty="0" smtClean="0"/>
              <a:t>Source: HFSF</a:t>
            </a:r>
            <a:endParaRPr lang="en-US" dirty="0"/>
          </a:p>
        </p:txBody>
      </p:sp>
    </p:spTree>
    <p:extLst>
      <p:ext uri="{BB962C8B-B14F-4D97-AF65-F5344CB8AC3E}">
        <p14:creationId xmlns:p14="http://schemas.microsoft.com/office/powerpoint/2010/main" val="3947016652"/>
      </p:ext>
    </p:extLst>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453438" cy="990600"/>
          </a:xfrm>
        </p:spPr>
        <p:txBody>
          <a:bodyPr/>
          <a:lstStyle/>
          <a:p>
            <a:r>
              <a:rPr lang="en-US" dirty="0" smtClean="0"/>
              <a:t>NPLs at record-high level</a:t>
            </a:r>
            <a:endParaRPr lang="en-US" dirty="0"/>
          </a:p>
        </p:txBody>
      </p:sp>
      <p:sp>
        <p:nvSpPr>
          <p:cNvPr id="3" name="Content Placeholder 2"/>
          <p:cNvSpPr>
            <a:spLocks noGrp="1"/>
          </p:cNvSpPr>
          <p:nvPr>
            <p:ph idx="1"/>
          </p:nvPr>
        </p:nvSpPr>
        <p:spPr>
          <a:xfrm>
            <a:off x="914400" y="1524000"/>
            <a:ext cx="8366125" cy="4835525"/>
          </a:xfrm>
        </p:spPr>
        <p:txBody>
          <a:bodyPr/>
          <a:lstStyle/>
          <a:p>
            <a:r>
              <a:rPr lang="en-US" sz="2400" dirty="0" smtClean="0"/>
              <a:t>NPEs (NPLs + performing restructured loans) amount to about 50% of loans, by far the highest in the Euro area; in mid-2015 provisions covered 40-45% of NPEs.</a:t>
            </a:r>
          </a:p>
          <a:p>
            <a:r>
              <a:rPr lang="en-US" sz="2400" dirty="0" smtClean="0"/>
              <a:t>Unusually high level results from 8 years of recession, fears of Grexit, and erosion of payment culture.</a:t>
            </a:r>
          </a:p>
          <a:p>
            <a:r>
              <a:rPr lang="en-US" sz="2400" dirty="0" smtClean="0"/>
              <a:t>NPEs broad-based across all sectors, rather than focused on real estate as in Ireland and Spain.</a:t>
            </a:r>
          </a:p>
          <a:p>
            <a:r>
              <a:rPr lang="en-US" sz="2400" dirty="0"/>
              <a:t>Asset quality deteriorated in 2015, </a:t>
            </a:r>
            <a:r>
              <a:rPr lang="en-US" sz="2400" dirty="0" smtClean="0"/>
              <a:t>as </a:t>
            </a:r>
            <a:r>
              <a:rPr lang="en-US" sz="2400" dirty="0"/>
              <a:t>NPEs </a:t>
            </a:r>
            <a:r>
              <a:rPr lang="en-US" sz="2400" dirty="0" smtClean="0"/>
              <a:t>rose </a:t>
            </a:r>
            <a:r>
              <a:rPr lang="en-US" sz="2400" dirty="0"/>
              <a:t>by 9% </a:t>
            </a:r>
            <a:r>
              <a:rPr lang="en-US" sz="2400" dirty="0" smtClean="0"/>
              <a:t>to </a:t>
            </a:r>
            <a:r>
              <a:rPr lang="en-US" sz="2400" dirty="0" smtClean="0">
                <a:latin typeface="Calibri"/>
              </a:rPr>
              <a:t>€</a:t>
            </a:r>
            <a:r>
              <a:rPr lang="en-US" sz="2400" dirty="0" smtClean="0"/>
              <a:t>117bn</a:t>
            </a:r>
            <a:r>
              <a:rPr lang="en-US" sz="2400" dirty="0"/>
              <a:t>.</a:t>
            </a:r>
          </a:p>
          <a:p>
            <a:r>
              <a:rPr lang="en-US" sz="2400" dirty="0" smtClean="0"/>
              <a:t>Long-overdue legislation passed in May enabled banks to sell loans to service companies and distressed debt funds.</a:t>
            </a:r>
          </a:p>
          <a:p>
            <a:endParaRPr lang="en-US" sz="2400"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13</a:t>
            </a:fld>
            <a:endParaRPr lang="en-US" dirty="0"/>
          </a:p>
        </p:txBody>
      </p:sp>
    </p:spTree>
    <p:extLst>
      <p:ext uri="{BB962C8B-B14F-4D97-AF65-F5344CB8AC3E}">
        <p14:creationId xmlns:p14="http://schemas.microsoft.com/office/powerpoint/2010/main" val="213535867"/>
      </p:ext>
    </p:extLst>
  </p:cSld>
  <p:clrMapOvr>
    <a:masterClrMapping/>
  </p:clrMapOvr>
  <p:transition>
    <p:pull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Governance</a:t>
            </a:r>
            <a:endParaRPr lang="en-US" dirty="0"/>
          </a:p>
        </p:txBody>
      </p:sp>
      <p:sp>
        <p:nvSpPr>
          <p:cNvPr id="3" name="Content Placeholder 2"/>
          <p:cNvSpPr>
            <a:spLocks noGrp="1"/>
          </p:cNvSpPr>
          <p:nvPr>
            <p:ph idx="1"/>
          </p:nvPr>
        </p:nvSpPr>
        <p:spPr/>
        <p:txBody>
          <a:bodyPr/>
          <a:lstStyle/>
          <a:p>
            <a:r>
              <a:rPr lang="en-US" sz="2400" dirty="0" smtClean="0"/>
              <a:t>Program conditionality imposed strict criteria for the selection of bank managers, beyond the SSM’s “fit and proper” requirements, to avoid government interference in management decisions.</a:t>
            </a:r>
          </a:p>
          <a:p>
            <a:pPr marL="0" indent="0">
              <a:buNone/>
            </a:pPr>
            <a:endParaRPr lang="en-US" sz="1200" dirty="0" smtClean="0"/>
          </a:p>
          <a:p>
            <a:r>
              <a:rPr lang="en-US" sz="2400" dirty="0" smtClean="0"/>
              <a:t>Ongoing assessment process of bank management and boards to signal the end of state involvement in the banking sector. </a:t>
            </a:r>
            <a:endParaRPr lang="en-US" sz="2400"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14</a:t>
            </a:fld>
            <a:endParaRPr lang="en-US" dirty="0"/>
          </a:p>
        </p:txBody>
      </p:sp>
    </p:spTree>
    <p:extLst>
      <p:ext uri="{BB962C8B-B14F-4D97-AF65-F5344CB8AC3E}">
        <p14:creationId xmlns:p14="http://schemas.microsoft.com/office/powerpoint/2010/main" val="2120512833"/>
      </p:ext>
    </p:extLst>
  </p:cSld>
  <p:clrMapOvr>
    <a:masterClrMapping/>
  </p:clrMapOvr>
  <p:transition>
    <p:pull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453438" cy="990600"/>
          </a:xfrm>
        </p:spPr>
        <p:txBody>
          <a:bodyPr/>
          <a:lstStyle/>
          <a:p>
            <a:r>
              <a:rPr lang="en-US" dirty="0" smtClean="0"/>
              <a:t>The case of Attica bank</a:t>
            </a:r>
            <a:endParaRPr lang="en-US" dirty="0"/>
          </a:p>
        </p:txBody>
      </p:sp>
      <p:sp>
        <p:nvSpPr>
          <p:cNvPr id="3" name="Content Placeholder 2"/>
          <p:cNvSpPr>
            <a:spLocks noGrp="1"/>
          </p:cNvSpPr>
          <p:nvPr>
            <p:ph idx="1"/>
          </p:nvPr>
        </p:nvSpPr>
        <p:spPr>
          <a:xfrm>
            <a:off x="914400" y="1295400"/>
            <a:ext cx="8496300" cy="5181600"/>
          </a:xfrm>
        </p:spPr>
        <p:txBody>
          <a:bodyPr/>
          <a:lstStyle/>
          <a:p>
            <a:r>
              <a:rPr lang="en-US" sz="2400" dirty="0" smtClean="0"/>
              <a:t>Attica bank, majority-owned by engineers’ pension fund, failed to raise the full amount of additional capital requirements (</a:t>
            </a:r>
            <a:r>
              <a:rPr lang="en-US" sz="2400" dirty="0" smtClean="0">
                <a:latin typeface="Calibri"/>
              </a:rPr>
              <a:t>€</a:t>
            </a:r>
            <a:r>
              <a:rPr lang="en-US" sz="2400" dirty="0" smtClean="0"/>
              <a:t>0.8bn under adverse scenario).</a:t>
            </a:r>
          </a:p>
          <a:p>
            <a:r>
              <a:rPr lang="en-US" sz="2400" dirty="0" smtClean="0"/>
              <a:t>State-controlled enterprises were strong-armed to participate in the offering, ag</a:t>
            </a:r>
            <a:r>
              <a:rPr lang="en-US" sz="2400" dirty="0"/>
              <a:t>ainst the effort to </a:t>
            </a:r>
            <a:r>
              <a:rPr lang="en-US" sz="2400" dirty="0" smtClean="0"/>
              <a:t>break the link between banks and their sovereigns. </a:t>
            </a:r>
          </a:p>
          <a:p>
            <a:r>
              <a:rPr lang="en-US" sz="2400" dirty="0" smtClean="0"/>
              <a:t>Attica’s bank recap concluded at P/B of 0.82, far above the 0.30-0.35 range for the systemic banks.</a:t>
            </a:r>
          </a:p>
          <a:p>
            <a:r>
              <a:rPr lang="en-US" sz="2400" dirty="0" smtClean="0"/>
              <a:t>Discussions between European supervisors and bank management ongoing regarding corporate governance and the bank’s business model.</a:t>
            </a:r>
          </a:p>
          <a:p>
            <a:r>
              <a:rPr lang="en-US" sz="2400" dirty="0" smtClean="0"/>
              <a:t>Attica may end up in resolution; if so, earlier action would have been desirable (before capital increase, bail-in).</a:t>
            </a:r>
            <a:endParaRPr lang="en-US" sz="2400"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15</a:t>
            </a:fld>
            <a:endParaRPr lang="en-US" dirty="0"/>
          </a:p>
        </p:txBody>
      </p:sp>
    </p:spTree>
    <p:extLst>
      <p:ext uri="{BB962C8B-B14F-4D97-AF65-F5344CB8AC3E}">
        <p14:creationId xmlns:p14="http://schemas.microsoft.com/office/powerpoint/2010/main" val="1461082369"/>
      </p:ext>
    </p:extLst>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914400" y="1752600"/>
            <a:ext cx="8572500" cy="4606925"/>
          </a:xfrm>
        </p:spPr>
        <p:txBody>
          <a:bodyPr/>
          <a:lstStyle/>
          <a:p>
            <a:r>
              <a:rPr lang="en-US" sz="2400" dirty="0" smtClean="0"/>
              <a:t>Overall, SSM viewed as justifiably strict by Greek bankers and supervisors; “tough but fair”.</a:t>
            </a:r>
          </a:p>
          <a:p>
            <a:pPr marL="0" indent="0">
              <a:buNone/>
            </a:pPr>
            <a:endParaRPr lang="en-US" sz="800" dirty="0" smtClean="0"/>
          </a:p>
          <a:p>
            <a:r>
              <a:rPr lang="en-US" sz="2400" dirty="0" smtClean="0"/>
              <a:t>SSM handled well challenges arising from 2015 Greek crisis; closely monitored situation and acted quickly to assess capital requirements.</a:t>
            </a:r>
          </a:p>
          <a:p>
            <a:pPr marL="0" indent="0">
              <a:buNone/>
            </a:pPr>
            <a:endParaRPr lang="en-US" sz="800" dirty="0" smtClean="0"/>
          </a:p>
          <a:p>
            <a:r>
              <a:rPr lang="en-US" sz="2400" dirty="0" smtClean="0"/>
              <a:t>Though size and modalities of recap can be questioned ex post, eminently sensible ex ante in view of uncertainties, need to minimize taxpayer funding and state’s equity stake.</a:t>
            </a:r>
          </a:p>
          <a:p>
            <a:pPr marL="0" indent="0">
              <a:buNone/>
            </a:pPr>
            <a:endParaRPr lang="en-US" sz="800" dirty="0" smtClean="0"/>
          </a:p>
          <a:p>
            <a:r>
              <a:rPr lang="en-US" sz="2400" dirty="0" smtClean="0"/>
              <a:t>ECB may have been too slow to take over supervision of Attica bank from BoG.</a:t>
            </a:r>
          </a:p>
          <a:p>
            <a:endParaRPr lang="en-US" sz="2400"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16</a:t>
            </a:fld>
            <a:endParaRPr lang="en-US" dirty="0"/>
          </a:p>
        </p:txBody>
      </p:sp>
    </p:spTree>
    <p:extLst>
      <p:ext uri="{BB962C8B-B14F-4D97-AF65-F5344CB8AC3E}">
        <p14:creationId xmlns:p14="http://schemas.microsoft.com/office/powerpoint/2010/main" val="70785277"/>
      </p:ext>
    </p:extLst>
  </p:cSld>
  <p:clrMapOvr>
    <a:masterClrMapping/>
  </p:clrMapOvr>
  <p:transition>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981200"/>
            <a:ext cx="8453438" cy="1828800"/>
          </a:xfrm>
        </p:spPr>
        <p:txBody>
          <a:bodyPr/>
          <a:lstStyle/>
          <a:p>
            <a:r>
              <a:rPr lang="en-US" dirty="0" smtClean="0"/>
              <a:t>Thank you!</a:t>
            </a:r>
            <a:endParaRPr lang="en-US" dirty="0"/>
          </a:p>
        </p:txBody>
      </p:sp>
      <p:sp>
        <p:nvSpPr>
          <p:cNvPr id="3" name="Slide Number Placeholder 2"/>
          <p:cNvSpPr>
            <a:spLocks noGrp="1"/>
          </p:cNvSpPr>
          <p:nvPr>
            <p:ph type="sldNum" sz="quarter" idx="11"/>
          </p:nvPr>
        </p:nvSpPr>
        <p:spPr/>
        <p:txBody>
          <a:bodyPr/>
          <a:lstStyle/>
          <a:p>
            <a:pPr>
              <a:defRPr/>
            </a:pPr>
            <a:fld id="{BA29369A-24C6-44EF-B3D5-2E35BAE42E0C}" type="slidenum">
              <a:rPr lang="en-US" smtClean="0"/>
              <a:pPr>
                <a:defRPr/>
              </a:pPr>
              <a:t>17</a:t>
            </a:fld>
            <a:endParaRPr lang="en-US" dirty="0"/>
          </a:p>
        </p:txBody>
      </p:sp>
    </p:spTree>
    <p:extLst>
      <p:ext uri="{BB962C8B-B14F-4D97-AF65-F5344CB8AC3E}">
        <p14:creationId xmlns:p14="http://schemas.microsoft.com/office/powerpoint/2010/main" val="3372978668"/>
      </p:ext>
    </p:extLst>
  </p:cSld>
  <p:clrMapOvr>
    <a:masterClrMapping/>
  </p:clrMapOvr>
  <p:transition>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consolidation in Greek banking sector since onset of crisis in 2010</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7621111"/>
              </p:ext>
            </p:extLst>
          </p:nvPr>
        </p:nvGraphicFramePr>
        <p:xfrm>
          <a:off x="914400" y="1905000"/>
          <a:ext cx="8366125" cy="4454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2</a:t>
            </a:fld>
            <a:endParaRPr lang="en-US" dirty="0"/>
          </a:p>
        </p:txBody>
      </p:sp>
      <p:sp>
        <p:nvSpPr>
          <p:cNvPr id="5" name="Left Arrow Callout 4"/>
          <p:cNvSpPr/>
          <p:nvPr/>
        </p:nvSpPr>
        <p:spPr bwMode="auto">
          <a:xfrm>
            <a:off x="1943100" y="2133600"/>
            <a:ext cx="914400" cy="914400"/>
          </a:xfrm>
          <a:prstGeom prst="leftArrowCallou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20000"/>
              </a:spcBef>
              <a:spcAft>
                <a:spcPct val="0"/>
              </a:spcAft>
              <a:buClr>
                <a:schemeClr val="tx1"/>
              </a:buClr>
              <a:buSzPct val="75000"/>
              <a:buFont typeface="Wingdings" pitchFamily="2" charset="2"/>
              <a:buNone/>
              <a:tabLst/>
            </a:pPr>
            <a:endParaRPr kumimoji="0" lang="en-US" sz="1800" b="0" i="0" u="none" strike="noStrike" cap="none" normalizeH="0" baseline="0" dirty="0" smtClean="0">
              <a:ln>
                <a:noFill/>
              </a:ln>
              <a:solidFill>
                <a:schemeClr val="tx2"/>
              </a:solidFill>
              <a:effectLst>
                <a:outerShdw blurRad="38100" dist="38100" dir="2700000" algn="tl">
                  <a:srgbClr val="000000">
                    <a:alpha val="43137"/>
                  </a:srgbClr>
                </a:outerShdw>
              </a:effectLst>
              <a:latin typeface="Arial" pitchFamily="34" charset="0"/>
            </a:endParaRPr>
          </a:p>
        </p:txBody>
      </p:sp>
      <p:sp>
        <p:nvSpPr>
          <p:cNvPr id="6" name="Left Arrow Callout 5"/>
          <p:cNvSpPr/>
          <p:nvPr/>
        </p:nvSpPr>
        <p:spPr bwMode="auto">
          <a:xfrm>
            <a:off x="6515100" y="2737945"/>
            <a:ext cx="914400" cy="914400"/>
          </a:xfrm>
          <a:prstGeom prst="leftArrowCallou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20000"/>
              </a:spcBef>
              <a:spcAft>
                <a:spcPct val="0"/>
              </a:spcAft>
              <a:buClr>
                <a:schemeClr val="tx1"/>
              </a:buClr>
              <a:buSzPct val="75000"/>
              <a:buFont typeface="Wingdings" pitchFamily="2" charset="2"/>
              <a:buNone/>
              <a:tabLst/>
            </a:pPr>
            <a:endParaRPr kumimoji="0" lang="en-US" sz="1800" b="0" i="0" u="none" strike="noStrike" cap="none" normalizeH="0" baseline="0" dirty="0" smtClean="0">
              <a:ln>
                <a:noFill/>
              </a:ln>
              <a:solidFill>
                <a:schemeClr val="tx2"/>
              </a:solidFill>
              <a:effectLst>
                <a:outerShdw blurRad="38100" dist="38100" dir="2700000" algn="tl">
                  <a:srgbClr val="000000">
                    <a:alpha val="43137"/>
                  </a:srgbClr>
                </a:outerShdw>
              </a:effectLst>
              <a:latin typeface="Arial" pitchFamily="34" charset="0"/>
            </a:endParaRPr>
          </a:p>
        </p:txBody>
      </p:sp>
    </p:spTree>
    <p:extLst>
      <p:ext uri="{BB962C8B-B14F-4D97-AF65-F5344CB8AC3E}">
        <p14:creationId xmlns:p14="http://schemas.microsoft.com/office/powerpoint/2010/main" val="3274258856"/>
      </p:ext>
    </p:extLst>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300" y="228600"/>
            <a:ext cx="8567738" cy="1066800"/>
          </a:xfrm>
        </p:spPr>
        <p:txBody>
          <a:bodyPr/>
          <a:lstStyle/>
          <a:p>
            <a:r>
              <a:rPr lang="en-US" dirty="0" smtClean="0"/>
              <a:t>Following a wave of consolidation, the four systemic banks account for 98% of assets</a:t>
            </a:r>
            <a:endParaRPr lang="en-US"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3</a:t>
            </a:fld>
            <a:endParaRPr lang="en-US" dirty="0"/>
          </a:p>
        </p:txBody>
      </p:sp>
      <p:sp>
        <p:nvSpPr>
          <p:cNvPr id="5" name="TextBox 4"/>
          <p:cNvSpPr txBox="1"/>
          <p:nvPr/>
        </p:nvSpPr>
        <p:spPr>
          <a:xfrm>
            <a:off x="1562100" y="6096000"/>
            <a:ext cx="4267200" cy="369332"/>
          </a:xfrm>
          <a:prstGeom prst="rect">
            <a:avLst/>
          </a:prstGeom>
          <a:noFill/>
        </p:spPr>
        <p:txBody>
          <a:bodyPr wrap="square" rtlCol="0">
            <a:spAutoFit/>
          </a:bodyPr>
          <a:lstStyle/>
          <a:p>
            <a:r>
              <a:rPr lang="en-US" dirty="0" smtClean="0"/>
              <a:t>Source: Banks’ annual reports</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85900" y="1371600"/>
            <a:ext cx="7295909"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9000370"/>
      </p:ext>
    </p:extLst>
  </p:cSld>
  <p:clrMapOvr>
    <a:masterClrMapping/>
  </p:clrMapOvr>
  <p:transition>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453438" cy="990600"/>
          </a:xfrm>
        </p:spPr>
        <p:txBody>
          <a:bodyPr/>
          <a:lstStyle/>
          <a:p>
            <a:r>
              <a:rPr lang="en-US" dirty="0" smtClean="0"/>
              <a:t>Events leading up to the 2015 bank recapitalization</a:t>
            </a:r>
            <a:endParaRPr lang="en-US" dirty="0"/>
          </a:p>
        </p:txBody>
      </p:sp>
      <p:sp>
        <p:nvSpPr>
          <p:cNvPr id="3" name="Content Placeholder 2"/>
          <p:cNvSpPr>
            <a:spLocks noGrp="1"/>
          </p:cNvSpPr>
          <p:nvPr>
            <p:ph idx="1"/>
          </p:nvPr>
        </p:nvSpPr>
        <p:spPr>
          <a:xfrm>
            <a:off x="914400" y="1295400"/>
            <a:ext cx="8953500" cy="5064125"/>
          </a:xfrm>
        </p:spPr>
        <p:txBody>
          <a:bodyPr/>
          <a:lstStyle/>
          <a:p>
            <a:r>
              <a:rPr lang="en-US" sz="2400" u="sng" dirty="0" smtClean="0"/>
              <a:t>Oct 2014</a:t>
            </a:r>
            <a:r>
              <a:rPr lang="en-US" sz="2400" dirty="0" smtClean="0"/>
              <a:t>: Soon after the SSM Comprehensive Assessment, political developments trigger large deposit withdrawals, funding pressures, and a rise in NPLs. </a:t>
            </a:r>
          </a:p>
          <a:p>
            <a:r>
              <a:rPr lang="en-US" sz="2400" u="sng" dirty="0" smtClean="0"/>
              <a:t>Jan 25, 2015</a:t>
            </a:r>
            <a:r>
              <a:rPr lang="en-US" sz="2400" dirty="0" smtClean="0"/>
              <a:t>: Radical left wins election on a defiant platform, rejecting austerity and MOU.</a:t>
            </a:r>
          </a:p>
          <a:p>
            <a:r>
              <a:rPr lang="en-US" sz="2400" u="sng" dirty="0" smtClean="0"/>
              <a:t>Feb 4, 2015</a:t>
            </a:r>
            <a:r>
              <a:rPr lang="en-US" sz="2400" dirty="0" smtClean="0"/>
              <a:t>: ECB withdraws waiver that permitted access to ECB funding, due to lack of credible program implementation; ELA peaks at </a:t>
            </a:r>
            <a:r>
              <a:rPr lang="en-US" sz="2400" dirty="0" smtClean="0">
                <a:latin typeface="Calibri"/>
              </a:rPr>
              <a:t>€</a:t>
            </a:r>
            <a:r>
              <a:rPr lang="en-US" sz="2400" dirty="0" smtClean="0"/>
              <a:t>88bn in July.</a:t>
            </a:r>
          </a:p>
          <a:p>
            <a:r>
              <a:rPr lang="en-US" sz="2400" u="sng" dirty="0" smtClean="0"/>
              <a:t>June 26, 2015</a:t>
            </a:r>
            <a:r>
              <a:rPr lang="en-US" sz="2400" dirty="0" smtClean="0"/>
              <a:t>: Referendum announced </a:t>
            </a:r>
            <a:r>
              <a:rPr lang="en-US" sz="2400" dirty="0"/>
              <a:t>for July </a:t>
            </a:r>
            <a:r>
              <a:rPr lang="en-US" sz="2400" dirty="0" smtClean="0"/>
              <a:t>5; three-week bank holiday announced, capital controls imposed; ELA frozen. </a:t>
            </a:r>
          </a:p>
          <a:p>
            <a:r>
              <a:rPr lang="en-US" sz="2400" u="sng" dirty="0" smtClean="0"/>
              <a:t>July 12, 2015</a:t>
            </a:r>
            <a:r>
              <a:rPr lang="en-US" sz="2400" dirty="0" smtClean="0"/>
              <a:t>: After a 5-month standoff, government agrees to a third bailout funded with </a:t>
            </a:r>
            <a:r>
              <a:rPr lang="en-US" sz="2400" dirty="0" smtClean="0">
                <a:latin typeface="Calibri"/>
              </a:rPr>
              <a:t>€</a:t>
            </a:r>
            <a:r>
              <a:rPr lang="en-US" sz="2400" dirty="0" smtClean="0"/>
              <a:t>86bn, o/w </a:t>
            </a:r>
            <a:r>
              <a:rPr lang="en-US" sz="2400" dirty="0" smtClean="0">
                <a:latin typeface="Calibri"/>
              </a:rPr>
              <a:t>€</a:t>
            </a:r>
            <a:r>
              <a:rPr lang="en-US" sz="2400" dirty="0" smtClean="0"/>
              <a:t>25bn set aside for bank recap.</a:t>
            </a:r>
          </a:p>
          <a:p>
            <a:endParaRPr lang="en-US" sz="2400"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4</a:t>
            </a:fld>
            <a:endParaRPr lang="en-US" dirty="0"/>
          </a:p>
        </p:txBody>
      </p:sp>
    </p:spTree>
    <p:extLst>
      <p:ext uri="{BB962C8B-B14F-4D97-AF65-F5344CB8AC3E}">
        <p14:creationId xmlns:p14="http://schemas.microsoft.com/office/powerpoint/2010/main" val="821957020"/>
      </p:ext>
    </p:extLst>
  </p:cSld>
  <p:clrMapOvr>
    <a:masterClrMapping/>
  </p:clrMapOvr>
  <p:transition>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deposits have halved from </a:t>
            </a:r>
            <a:r>
              <a:rPr lang="en-US" dirty="0" smtClean="0">
                <a:latin typeface="Calibri"/>
              </a:rPr>
              <a:t>€</a:t>
            </a:r>
            <a:r>
              <a:rPr lang="en-US" dirty="0" smtClean="0"/>
              <a:t>240bn to </a:t>
            </a:r>
            <a:r>
              <a:rPr lang="en-US" dirty="0" smtClean="0">
                <a:latin typeface="Calibri"/>
              </a:rPr>
              <a:t>€</a:t>
            </a:r>
            <a:r>
              <a:rPr lang="en-US" dirty="0" smtClean="0"/>
              <a:t>120bn during the crisis</a:t>
            </a:r>
            <a:endParaRPr lang="en-US"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5</a:t>
            </a:fld>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09700" y="1447800"/>
            <a:ext cx="7620000" cy="4562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409700" y="6172200"/>
            <a:ext cx="3581400" cy="369332"/>
          </a:xfrm>
          <a:prstGeom prst="rect">
            <a:avLst/>
          </a:prstGeom>
          <a:noFill/>
        </p:spPr>
        <p:txBody>
          <a:bodyPr wrap="square" rtlCol="0">
            <a:spAutoFit/>
          </a:bodyPr>
          <a:lstStyle/>
          <a:p>
            <a:r>
              <a:rPr lang="en-US" dirty="0" smtClean="0"/>
              <a:t>Source: Bank of Greece</a:t>
            </a:r>
            <a:endParaRPr lang="en-US" dirty="0"/>
          </a:p>
        </p:txBody>
      </p:sp>
    </p:spTree>
    <p:extLst>
      <p:ext uri="{BB962C8B-B14F-4D97-AF65-F5344CB8AC3E}">
        <p14:creationId xmlns:p14="http://schemas.microsoft.com/office/powerpoint/2010/main" val="1315078630"/>
      </p:ext>
    </p:extLst>
  </p:cSld>
  <p:clrMapOvr>
    <a:masterClrMapping/>
  </p:clrMapOvr>
  <p:transition>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ECB acted throughout on assumption that Greece would remain in the Euro area</a:t>
            </a:r>
            <a:endParaRPr lang="en-US" dirty="0"/>
          </a:p>
        </p:txBody>
      </p:sp>
      <p:sp>
        <p:nvSpPr>
          <p:cNvPr id="3" name="Content Placeholder 2"/>
          <p:cNvSpPr>
            <a:spLocks noGrp="1"/>
          </p:cNvSpPr>
          <p:nvPr>
            <p:ph idx="1"/>
          </p:nvPr>
        </p:nvSpPr>
        <p:spPr>
          <a:xfrm>
            <a:off x="914400" y="1524000"/>
            <a:ext cx="8366125" cy="4835525"/>
          </a:xfrm>
        </p:spPr>
        <p:txBody>
          <a:bodyPr/>
          <a:lstStyle/>
          <a:p>
            <a:pPr marL="0" indent="0">
              <a:buNone/>
            </a:pPr>
            <a:endParaRPr lang="en-US" sz="1000" dirty="0" smtClean="0"/>
          </a:p>
          <a:p>
            <a:r>
              <a:rPr lang="en-US" sz="2400" i="1" dirty="0">
                <a:effectLst>
                  <a:outerShdw blurRad="38100" dist="38100" dir="2700000" algn="tl">
                    <a:srgbClr val="000000">
                      <a:alpha val="43137"/>
                    </a:srgbClr>
                  </a:outerShdw>
                </a:effectLst>
              </a:rPr>
              <a:t>“I don't want to underplay the difficulty that the ECB and the Governing Council of the ECB had in the last few weeks about having to take decisions between making sure the payment system continued to work, liquidity provision, monetary policy and not to amass excessive risk for the euro system all at the same time</a:t>
            </a:r>
            <a:r>
              <a:rPr lang="en-US" sz="2400" i="1" dirty="0" smtClean="0">
                <a:effectLst>
                  <a:outerShdw blurRad="38100" dist="38100" dir="2700000" algn="tl">
                    <a:srgbClr val="000000">
                      <a:alpha val="43137"/>
                    </a:srgbClr>
                  </a:outerShdw>
                </a:effectLst>
              </a:rPr>
              <a:t>” (ECB Press Conference, July 16, 2015).</a:t>
            </a:r>
          </a:p>
          <a:p>
            <a:pPr marL="0" indent="0">
              <a:buNone/>
            </a:pPr>
            <a:endParaRPr lang="en-US" sz="1000" i="1" dirty="0" smtClean="0">
              <a:effectLst>
                <a:outerShdw blurRad="38100" dist="38100" dir="2700000" algn="tl">
                  <a:srgbClr val="000000">
                    <a:alpha val="43137"/>
                  </a:srgbClr>
                </a:outerShdw>
              </a:effectLst>
            </a:endParaRPr>
          </a:p>
          <a:p>
            <a:r>
              <a:rPr lang="en-US" sz="2400" dirty="0"/>
              <a:t>Draghi: ECB had to walk a tightrope between ensuring sufficient liquidity for Greek banks and putting the Euro area’s financial stability at risk.</a:t>
            </a:r>
          </a:p>
          <a:p>
            <a:endParaRPr lang="en-US" sz="2400" i="1"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6</a:t>
            </a:fld>
            <a:endParaRPr lang="en-US" dirty="0"/>
          </a:p>
        </p:txBody>
      </p:sp>
    </p:spTree>
    <p:extLst>
      <p:ext uri="{BB962C8B-B14F-4D97-AF65-F5344CB8AC3E}">
        <p14:creationId xmlns:p14="http://schemas.microsoft.com/office/powerpoint/2010/main" val="3076817536"/>
      </p:ext>
    </p:extLst>
  </p:cSld>
  <p:clrMapOvr>
    <a:masterClrMapping/>
  </p:clrMapOvr>
  <p:transition>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453438" cy="1066800"/>
          </a:xfrm>
        </p:spPr>
        <p:txBody>
          <a:bodyPr/>
          <a:lstStyle/>
          <a:p>
            <a:r>
              <a:rPr lang="en-US" dirty="0" smtClean="0"/>
              <a:t>Whether Greek banks were still solvent in mid-2015 is debatable</a:t>
            </a:r>
            <a:endParaRPr lang="en-US" dirty="0"/>
          </a:p>
        </p:txBody>
      </p:sp>
      <p:sp>
        <p:nvSpPr>
          <p:cNvPr id="3" name="Content Placeholder 2"/>
          <p:cNvSpPr>
            <a:spLocks noGrp="1"/>
          </p:cNvSpPr>
          <p:nvPr>
            <p:ph idx="1"/>
          </p:nvPr>
        </p:nvSpPr>
        <p:spPr>
          <a:xfrm>
            <a:off x="914400" y="1371600"/>
            <a:ext cx="9182100" cy="4987925"/>
          </a:xfrm>
        </p:spPr>
        <p:txBody>
          <a:bodyPr/>
          <a:lstStyle/>
          <a:p>
            <a:r>
              <a:rPr lang="en-GB" sz="2400" i="1" dirty="0">
                <a:effectLst>
                  <a:outerShdw blurRad="38100" dist="38100" dir="2700000" algn="tl">
                    <a:srgbClr val="000000">
                      <a:alpha val="43137"/>
                    </a:srgbClr>
                  </a:outerShdw>
                </a:effectLst>
              </a:rPr>
              <a:t>“</a:t>
            </a:r>
            <a:r>
              <a:rPr lang="en-US" sz="2400" i="1" dirty="0">
                <a:effectLst>
                  <a:outerShdw blurRad="38100" dist="38100" dir="2700000" algn="tl">
                    <a:srgbClr val="000000">
                      <a:alpha val="43137"/>
                    </a:srgbClr>
                  </a:outerShdw>
                </a:effectLst>
              </a:rPr>
              <a:t>However, [...given] the enormous influence that the quality of the government paper has on the solvency of the </a:t>
            </a:r>
            <a:r>
              <a:rPr lang="en-US" sz="2400" i="1" dirty="0" smtClean="0">
                <a:effectLst>
                  <a:outerShdw blurRad="38100" dist="38100" dir="2700000" algn="tl">
                    <a:srgbClr val="000000">
                      <a:alpha val="43137"/>
                    </a:srgbClr>
                  </a:outerShdw>
                </a:effectLst>
              </a:rPr>
              <a:t>banks, </a:t>
            </a:r>
            <a:r>
              <a:rPr lang="en-US" sz="2400" i="1" dirty="0">
                <a:effectLst>
                  <a:outerShdw blurRad="38100" dist="38100" dir="2700000" algn="tl">
                    <a:srgbClr val="000000">
                      <a:alpha val="43137"/>
                    </a:srgbClr>
                  </a:outerShdw>
                </a:effectLst>
              </a:rPr>
              <a:t>well, you question their solvency in prospective </a:t>
            </a:r>
            <a:r>
              <a:rPr lang="en-US" sz="2400" i="1" dirty="0" smtClean="0">
                <a:effectLst>
                  <a:outerShdw blurRad="38100" dist="38100" dir="2700000" algn="tl">
                    <a:srgbClr val="000000">
                      <a:alpha val="43137"/>
                    </a:srgbClr>
                  </a:outerShdw>
                </a:effectLst>
              </a:rPr>
              <a:t>terms. [Looking] </a:t>
            </a:r>
            <a:r>
              <a:rPr lang="en-US" sz="2400" i="1" dirty="0">
                <a:effectLst>
                  <a:outerShdw blurRad="38100" dist="38100" dir="2700000" algn="tl">
                    <a:srgbClr val="000000">
                      <a:alpha val="43137"/>
                    </a:srgbClr>
                  </a:outerShdw>
                </a:effectLst>
              </a:rPr>
              <a:t>at the quality of the government </a:t>
            </a:r>
            <a:r>
              <a:rPr lang="en-US" sz="2400" i="1" dirty="0" smtClean="0">
                <a:effectLst>
                  <a:outerShdw blurRad="38100" dist="38100" dir="2700000" algn="tl">
                    <a:srgbClr val="000000">
                      <a:alpha val="43137"/>
                    </a:srgbClr>
                  </a:outerShdw>
                </a:effectLst>
              </a:rPr>
              <a:t>paper*, </a:t>
            </a:r>
            <a:r>
              <a:rPr lang="en-US" sz="2400" i="1" dirty="0">
                <a:effectLst>
                  <a:outerShdw blurRad="38100" dist="38100" dir="2700000" algn="tl">
                    <a:srgbClr val="000000">
                      <a:alpha val="43137"/>
                    </a:srgbClr>
                  </a:outerShdw>
                </a:effectLst>
              </a:rPr>
              <a:t>but also at the quality of the overall banks' balance sheets after such a protracted recession, and therefore with a foreseeable increase in non-performing loans [...] an overall envelope of €</a:t>
            </a:r>
            <a:r>
              <a:rPr lang="en-US" sz="2400" i="1" dirty="0" smtClean="0">
                <a:effectLst>
                  <a:outerShdw blurRad="38100" dist="38100" dir="2700000" algn="tl">
                    <a:srgbClr val="000000">
                      <a:alpha val="43137"/>
                    </a:srgbClr>
                  </a:outerShdw>
                </a:effectLst>
              </a:rPr>
              <a:t>25bn, </a:t>
            </a:r>
            <a:r>
              <a:rPr lang="en-US" sz="2400" i="1" dirty="0">
                <a:effectLst>
                  <a:outerShdw blurRad="38100" dist="38100" dir="2700000" algn="tl">
                    <a:srgbClr val="000000">
                      <a:alpha val="43137"/>
                    </a:srgbClr>
                  </a:outerShdw>
                </a:effectLst>
              </a:rPr>
              <a:t>out of a program of €</a:t>
            </a:r>
            <a:r>
              <a:rPr lang="en-US" sz="2400" i="1" dirty="0" smtClean="0">
                <a:effectLst>
                  <a:outerShdw blurRad="38100" dist="38100" dir="2700000" algn="tl">
                    <a:srgbClr val="000000">
                      <a:alpha val="43137"/>
                    </a:srgbClr>
                  </a:outerShdw>
                </a:effectLst>
              </a:rPr>
              <a:t>86bn, </a:t>
            </a:r>
            <a:r>
              <a:rPr lang="en-US" sz="2400" i="1" dirty="0">
                <a:effectLst>
                  <a:outerShdw blurRad="38100" dist="38100" dir="2700000" algn="tl">
                    <a:srgbClr val="000000">
                      <a:alpha val="43137"/>
                    </a:srgbClr>
                  </a:outerShdw>
                </a:effectLst>
              </a:rPr>
              <a:t>was earmarked for the Greek banking system</a:t>
            </a:r>
            <a:r>
              <a:rPr lang="en-US" sz="2400" i="1" dirty="0" smtClean="0">
                <a:effectLst>
                  <a:outerShdw blurRad="38100" dist="38100" dir="2700000" algn="tl">
                    <a:srgbClr val="000000">
                      <a:alpha val="43137"/>
                    </a:srgbClr>
                  </a:outerShdw>
                </a:effectLst>
              </a:rPr>
              <a:t>”.</a:t>
            </a:r>
          </a:p>
          <a:p>
            <a:r>
              <a:rPr lang="en-US" sz="2400" dirty="0" smtClean="0">
                <a:effectLst>
                  <a:outerShdw blurRad="38100" dist="38100" dir="2700000" algn="tl">
                    <a:srgbClr val="000000">
                      <a:alpha val="43137"/>
                    </a:srgbClr>
                  </a:outerShdw>
                </a:effectLst>
              </a:rPr>
              <a:t>On a static basis, banks fulfilled min. requirement </a:t>
            </a:r>
            <a:r>
              <a:rPr lang="en-GB" sz="2400" dirty="0" smtClean="0">
                <a:effectLst>
                  <a:outerShdw blurRad="38100" dist="38100" dir="2700000" algn="tl">
                    <a:srgbClr val="000000">
                      <a:alpha val="43137"/>
                    </a:srgbClr>
                  </a:outerShdw>
                </a:effectLst>
              </a:rPr>
              <a:t>of </a:t>
            </a:r>
            <a:r>
              <a:rPr lang="en-GB" sz="2400" dirty="0">
                <a:effectLst>
                  <a:outerShdw blurRad="38100" dist="38100" dir="2700000" algn="tl">
                    <a:srgbClr val="000000">
                      <a:alpha val="43137"/>
                    </a:srgbClr>
                  </a:outerShdw>
                </a:effectLst>
              </a:rPr>
              <a:t>a </a:t>
            </a:r>
            <a:r>
              <a:rPr lang="en-US" sz="2400" dirty="0" smtClean="0">
                <a:effectLst>
                  <a:outerShdw blurRad="38100" dist="38100" dir="2700000" algn="tl">
                    <a:srgbClr val="000000">
                      <a:alpha val="43137"/>
                    </a:srgbClr>
                  </a:outerShdw>
                </a:effectLst>
              </a:rPr>
              <a:t>CET1 capital </a:t>
            </a:r>
            <a:r>
              <a:rPr lang="en-US" sz="2400" dirty="0">
                <a:effectLst>
                  <a:outerShdw blurRad="38100" dist="38100" dir="2700000" algn="tl">
                    <a:srgbClr val="000000">
                      <a:alpha val="43137"/>
                    </a:srgbClr>
                  </a:outerShdw>
                </a:effectLst>
              </a:rPr>
              <a:t>of 4.5% and a total capital ratio of 8%, but </a:t>
            </a:r>
            <a:r>
              <a:rPr lang="en-GB" sz="2400" dirty="0" smtClean="0">
                <a:effectLst>
                  <a:outerShdw blurRad="38100" dist="38100" dir="2700000" algn="tl">
                    <a:srgbClr val="000000">
                      <a:alpha val="43137"/>
                    </a:srgbClr>
                  </a:outerShdw>
                </a:effectLst>
              </a:rPr>
              <a:t>on </a:t>
            </a:r>
            <a:r>
              <a:rPr lang="en-GB" sz="2400" dirty="0">
                <a:effectLst>
                  <a:outerShdw blurRad="38100" dist="38100" dir="2700000" algn="tl">
                    <a:srgbClr val="000000">
                      <a:alpha val="43137"/>
                    </a:srgbClr>
                  </a:outerShdw>
                </a:effectLst>
              </a:rPr>
              <a:t>a forward-looking basis Greek banks were “failing or likely to fail</a:t>
            </a:r>
            <a:r>
              <a:rPr lang="en-GB" sz="2400" dirty="0" smtClean="0">
                <a:effectLst>
                  <a:outerShdw blurRad="38100" dist="38100" dir="2700000" algn="tl">
                    <a:srgbClr val="000000">
                      <a:alpha val="43137"/>
                    </a:srgbClr>
                  </a:outerShdw>
                </a:effectLst>
              </a:rPr>
              <a:t>”.</a:t>
            </a:r>
          </a:p>
          <a:p>
            <a:pPr marL="0" indent="0">
              <a:buNone/>
            </a:pPr>
            <a:r>
              <a:rPr lang="en-GB" sz="2400" dirty="0" smtClean="0">
                <a:effectLst>
                  <a:outerShdw blurRad="38100" dist="38100" dir="2700000" algn="tl">
                    <a:srgbClr val="000000">
                      <a:alpha val="43137"/>
                    </a:srgbClr>
                  </a:outerShdw>
                </a:effectLst>
              </a:rPr>
              <a:t>* </a:t>
            </a:r>
            <a:r>
              <a:rPr lang="en-GB" dirty="0" smtClean="0">
                <a:effectLst>
                  <a:outerShdw blurRad="38100" dist="38100" dir="2700000" algn="tl">
                    <a:srgbClr val="000000">
                      <a:alpha val="43137"/>
                    </a:srgbClr>
                  </a:outerShdw>
                </a:effectLst>
              </a:rPr>
              <a:t>Direct exposure to the sovereign is low (≈7% of assets), but DTAs and DTCs constitute 50% of banks’ Tier 1 capital. </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7</a:t>
            </a:fld>
            <a:endParaRPr lang="en-US" dirty="0"/>
          </a:p>
        </p:txBody>
      </p:sp>
    </p:spTree>
    <p:extLst>
      <p:ext uri="{BB962C8B-B14F-4D97-AF65-F5344CB8AC3E}">
        <p14:creationId xmlns:p14="http://schemas.microsoft.com/office/powerpoint/2010/main" val="1658704419"/>
      </p:ext>
    </p:extLst>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453438" cy="838200"/>
          </a:xfrm>
        </p:spPr>
        <p:txBody>
          <a:bodyPr/>
          <a:lstStyle/>
          <a:p>
            <a:r>
              <a:rPr lang="en-US" dirty="0"/>
              <a:t>T</a:t>
            </a:r>
            <a:r>
              <a:rPr lang="en-US" dirty="0" smtClean="0"/>
              <a:t>he 2015 bank recapitalization</a:t>
            </a:r>
            <a:endParaRPr lang="en-US" dirty="0"/>
          </a:p>
        </p:txBody>
      </p:sp>
      <p:sp>
        <p:nvSpPr>
          <p:cNvPr id="3" name="Content Placeholder 2"/>
          <p:cNvSpPr>
            <a:spLocks noGrp="1"/>
          </p:cNvSpPr>
          <p:nvPr>
            <p:ph idx="1"/>
          </p:nvPr>
        </p:nvSpPr>
        <p:spPr>
          <a:xfrm>
            <a:off x="914400" y="1219200"/>
            <a:ext cx="8724900" cy="5140325"/>
          </a:xfrm>
        </p:spPr>
        <p:txBody>
          <a:bodyPr/>
          <a:lstStyle/>
          <a:p>
            <a:r>
              <a:rPr lang="en-US" sz="2400" dirty="0" smtClean="0"/>
              <a:t>All parties agreed that recap should be concluded before the BRRD’s bail-in rules took effect on Jan 1, 2016 to avoid haircutting corporate deposits; aggressive timeline required rapid conclusion of AQR and stress tests.</a:t>
            </a:r>
          </a:p>
          <a:p>
            <a:pPr marL="0" indent="0">
              <a:buNone/>
            </a:pPr>
            <a:endParaRPr lang="en-US" sz="800" dirty="0"/>
          </a:p>
          <a:p>
            <a:r>
              <a:rPr lang="en-US" sz="2400" u="sng" dirty="0" smtClean="0"/>
              <a:t>Oct 2015</a:t>
            </a:r>
            <a:r>
              <a:rPr lang="en-US" sz="2400" dirty="0" smtClean="0"/>
              <a:t>: SSM found that systemic banks needed </a:t>
            </a:r>
            <a:r>
              <a:rPr lang="en-US" sz="2400" dirty="0" smtClean="0">
                <a:latin typeface="Calibri"/>
              </a:rPr>
              <a:t>€</a:t>
            </a:r>
            <a:r>
              <a:rPr lang="en-US" sz="2400" dirty="0" smtClean="0"/>
              <a:t>14.4bn of additional capital (o/w </a:t>
            </a:r>
            <a:r>
              <a:rPr lang="en-US" sz="2400" dirty="0" smtClean="0">
                <a:latin typeface="Calibri"/>
              </a:rPr>
              <a:t>€</a:t>
            </a:r>
            <a:r>
              <a:rPr lang="en-US" sz="2400" dirty="0" smtClean="0"/>
              <a:t>4.4bn under baseline plus </a:t>
            </a:r>
            <a:r>
              <a:rPr lang="en-US" sz="2400" dirty="0" smtClean="0">
                <a:latin typeface="Calibri"/>
              </a:rPr>
              <a:t>€</a:t>
            </a:r>
            <a:r>
              <a:rPr lang="en-US" sz="2400" dirty="0" smtClean="0"/>
              <a:t>10bn under adverse scenario).</a:t>
            </a:r>
          </a:p>
          <a:p>
            <a:pPr marL="0" indent="0">
              <a:buNone/>
            </a:pPr>
            <a:endParaRPr lang="en-US" sz="800" dirty="0" smtClean="0"/>
          </a:p>
          <a:p>
            <a:r>
              <a:rPr lang="en-US" sz="2400" dirty="0" smtClean="0"/>
              <a:t>Banks managed to raise private funds to cover the baseline shortfall, thus avoiding resolution. But requiring all banks to raise capital simultaneously, in a risk-off market environment, could only be achieved at fire-sale prices (P/B = 0.30-35).</a:t>
            </a:r>
            <a:endParaRPr lang="en-US" sz="2400"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8</a:t>
            </a:fld>
            <a:endParaRPr lang="en-US" dirty="0"/>
          </a:p>
        </p:txBody>
      </p:sp>
    </p:spTree>
    <p:extLst>
      <p:ext uri="{BB962C8B-B14F-4D97-AF65-F5344CB8AC3E}">
        <p14:creationId xmlns:p14="http://schemas.microsoft.com/office/powerpoint/2010/main" val="691429098"/>
      </p:ext>
    </p:extLst>
  </p:cSld>
  <p:clrMapOvr>
    <a:masterClrMapping/>
  </p:clrMapOvr>
  <p:transition>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Banks raised </a:t>
            </a:r>
            <a:r>
              <a:rPr lang="en-US" dirty="0" smtClean="0">
                <a:latin typeface="Calibri"/>
              </a:rPr>
              <a:t>€</a:t>
            </a:r>
            <a:r>
              <a:rPr lang="en-US" dirty="0" smtClean="0"/>
              <a:t>9bn from private investors through new equity, bail-in, asset sales</a:t>
            </a:r>
            <a:endParaRPr lang="en-US" dirty="0"/>
          </a:p>
        </p:txBody>
      </p:sp>
      <p:sp>
        <p:nvSpPr>
          <p:cNvPr id="4" name="Slide Number Placeholder 3"/>
          <p:cNvSpPr>
            <a:spLocks noGrp="1"/>
          </p:cNvSpPr>
          <p:nvPr>
            <p:ph type="sldNum" sz="quarter" idx="11"/>
          </p:nvPr>
        </p:nvSpPr>
        <p:spPr/>
        <p:txBody>
          <a:bodyPr/>
          <a:lstStyle/>
          <a:p>
            <a:pPr>
              <a:defRPr/>
            </a:pPr>
            <a:fld id="{FF92EA6F-9AE1-4CDB-A008-630838715BF5}" type="slidenum">
              <a:rPr lang="en-US" smtClean="0"/>
              <a:pPr>
                <a:defRPr/>
              </a:pPr>
              <a:t>9</a:t>
            </a:fld>
            <a:endParaRPr lang="en-US"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3500" y="1447800"/>
            <a:ext cx="7712877" cy="4724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333500" y="6324600"/>
            <a:ext cx="5791200" cy="369332"/>
          </a:xfrm>
          <a:prstGeom prst="rect">
            <a:avLst/>
          </a:prstGeom>
          <a:noFill/>
        </p:spPr>
        <p:txBody>
          <a:bodyPr wrap="square" rtlCol="0">
            <a:spAutoFit/>
          </a:bodyPr>
          <a:lstStyle/>
          <a:p>
            <a:r>
              <a:rPr lang="en-US" dirty="0" smtClean="0"/>
              <a:t>Source: HFSF; “other” refers mainly to asset sales</a:t>
            </a:r>
            <a:endParaRPr lang="en-US" dirty="0"/>
          </a:p>
        </p:txBody>
      </p:sp>
    </p:spTree>
    <p:extLst>
      <p:ext uri="{BB962C8B-B14F-4D97-AF65-F5344CB8AC3E}">
        <p14:creationId xmlns:p14="http://schemas.microsoft.com/office/powerpoint/2010/main" val="1160048814"/>
      </p:ext>
    </p:extLst>
  </p:cSld>
  <p:clrMapOvr>
    <a:masterClrMapping/>
  </p:clrMapOvr>
  <p:transition>
    <p:pull dir="u"/>
  </p:transition>
  <p:timing>
    <p:tnLst>
      <p:par>
        <p:cTn id="1" dur="indefinite" restart="never" nodeType="tmRoot"/>
      </p:par>
    </p:tnLst>
  </p:timing>
</p:sld>
</file>

<file path=ppt/theme/theme1.xml><?xml version="1.0" encoding="utf-8"?>
<a:theme xmlns:a="http://schemas.openxmlformats.org/drawingml/2006/main" name="030998">
  <a:themeElements>
    <a:clrScheme name="">
      <a:dk1>
        <a:srgbClr val="000000"/>
      </a:dk1>
      <a:lt1>
        <a:srgbClr val="FFFF00"/>
      </a:lt1>
      <a:dk2>
        <a:srgbClr val="063DE8"/>
      </a:dk2>
      <a:lt2>
        <a:srgbClr val="FFFFFF"/>
      </a:lt2>
      <a:accent1>
        <a:srgbClr val="618FFD"/>
      </a:accent1>
      <a:accent2>
        <a:srgbClr val="00AE00"/>
      </a:accent2>
      <a:accent3>
        <a:srgbClr val="AAAFF2"/>
      </a:accent3>
      <a:accent4>
        <a:srgbClr val="DADA00"/>
      </a:accent4>
      <a:accent5>
        <a:srgbClr val="B7C6FE"/>
      </a:accent5>
      <a:accent6>
        <a:srgbClr val="009D00"/>
      </a:accent6>
      <a:hlink>
        <a:srgbClr val="91CFF8"/>
      </a:hlink>
      <a:folHlink>
        <a:srgbClr val="CECECE"/>
      </a:folHlink>
    </a:clrScheme>
    <a:fontScheme name="03099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20000"/>
          </a:spcBef>
          <a:spcAft>
            <a:spcPct val="0"/>
          </a:spcAft>
          <a:buClr>
            <a:schemeClr val="tx1"/>
          </a:buClr>
          <a:buSzPct val="75000"/>
          <a:buFont typeface="Wingdings" pitchFamily="2" charset="2"/>
          <a:buNone/>
          <a:tabLst/>
          <a:defRPr kumimoji="0" lang="en-US" sz="1800" b="0" i="0" u="none" strike="noStrike" cap="none" normalizeH="0" baseline="0" smtClean="0">
            <a:ln>
              <a:noFill/>
            </a:ln>
            <a:solidFill>
              <a:schemeClr val="tx2"/>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20000"/>
          </a:spcBef>
          <a:spcAft>
            <a:spcPct val="0"/>
          </a:spcAft>
          <a:buClr>
            <a:schemeClr val="tx1"/>
          </a:buClr>
          <a:buSzPct val="75000"/>
          <a:buFont typeface="Wingdings" pitchFamily="2" charset="2"/>
          <a:buNone/>
          <a:tabLst/>
          <a:defRPr kumimoji="0" lang="en-US" sz="1800" b="0" i="0" u="none" strike="noStrike" cap="none" normalizeH="0" baseline="0" smtClean="0">
            <a:ln>
              <a:noFill/>
            </a:ln>
            <a:solidFill>
              <a:schemeClr val="tx2"/>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030998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309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030998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30998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30998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30998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030998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RoutingEnabled xmlns="http://schemas.microsoft.com/sharepoint/v3">true</RoutingEnabled>
    <URL xmlns="http://schemas.microsoft.com/sharepoint/v3">
      <Url xsi:nil="true"/>
      <Description xsi:nil="true"/>
    </URL>
    <ContentDate xmlns="a029a951-197a-4454-90a0-4e8ba8bb2239">2016-07-18T06:18:00+00:00</ContentDate>
    <OrganizationalUnit xmlns="8e878111-5d44-4ac0-8d7d-001e9b3d0fd0">41</OrganizationalUnit>
    <CEID xmlns="a029a951-197a-4454-90a0-4e8ba8bb2239">bcf4d1b6-938b-4086-9c64-819eb0b3d4a1</CEID>
    <LanguageRef xmlns="a029a951-197a-4454-90a0-4e8ba8bb2239">
      <Value>1</Value>
    </LanguageRef>
    <TitleBackup xmlns="8e878111-5d44-4ac0-8d7d-001e9b3d0fd0">European_Banking_Supervision_in_Greece-The_First_18_Months_14_July_2016-Miranda_Xafa</TitleBackup>
    <Topic xmlns="8e878111-5d44-4ac0-8d7d-001e9b3d0fd0">91</Topic>
    <ShowInContentGroups xmlns="a029a951-197a-4454-90a0-4e8ba8bb2239"/>
    <ItemOrder xmlns="a029a951-197a-4454-90a0-4e8ba8bb2239" xsi:nil="true"/>
    <Image xmlns="a029a951-197a-4454-90a0-4e8ba8bb2239">
      <Url xsi:nil="true"/>
      <Description xsi:nil="true"/>
    </Image>
    <AlternateText xmlns="a029a951-197a-4454-90a0-4e8ba8bb2239" xsi:nil="true"/>
    <RelatedEntity xmlns="8e878111-5d44-4ac0-8d7d-001e9b3d0fd0" xsi:nil="true"/>
    <ParentEntity xmlns="8e878111-5d44-4ac0-8d7d-001e9b3d0fd0" xsi:nil="true"/>
    <TitleEn xmlns="a029a951-197a-4454-90a0-4e8ba8bb2239" xsi:nil="true"/>
    <Source xmlns="8e878111-5d44-4ac0-8d7d-001e9b3d0fd0" xsi:nil="true"/>
    <DisplayTitle xmlns="8e878111-5d44-4ac0-8d7d-001e9b3d0fd0">European_Banking_Supervision_in_Greece-The_First_18_Months_14_July_2016-Miranda_Xafa</DisplayTitle>
    <AModifiedBy xmlns="a029a951-197a-4454-90a0-4e8ba8bb2239">Anastasopoulou Eleftheria</AModifiedBy>
    <AModified xmlns="a029a951-197a-4454-90a0-4e8ba8bb2239">2019-07-26T22:43:33+00:00</AModified>
    <AID xmlns="a029a951-197a-4454-90a0-4e8ba8bb2239">11223</AID>
    <ACreated xmlns="a029a951-197a-4454-90a0-4e8ba8bb2239">2019-07-06T19:40:03+00:00</ACreated>
    <ACreatedBy xmlns="a029a951-197a-4454-90a0-4e8ba8bb2239">sp_AuthSetup</ACreatedBy>
    <AVersion xmlns="a029a951-197a-4454-90a0-4e8ba8bb2239">9.0</AVers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CommonInGroups" ma:contentTypeID="0x010100C99F32645853284EB835B50D610223A1010100A120E579C51EAB44A46ECBD0880E5BC6" ma:contentTypeVersion="21" ma:contentTypeDescription="" ma:contentTypeScope="" ma:versionID="a403141326c204125f9099c96dd1bf69">
  <xsd:schema xmlns:xsd="http://www.w3.org/2001/XMLSchema" xmlns:xs="http://www.w3.org/2001/XMLSchema" xmlns:p="http://schemas.microsoft.com/office/2006/metadata/properties" xmlns:ns1="http://schemas.microsoft.com/sharepoint/v3" xmlns:ns2="a029a951-197a-4454-90a0-4e8ba8bb2239" xmlns:ns3="8e878111-5d44-4ac0-8d7d-001e9b3d0fd0" xmlns:ns4="a2c98312-a1a7-4c30-9dfa-e35e7a09d1f3" targetNamespace="http://schemas.microsoft.com/office/2006/metadata/properties" ma:root="true" ma:fieldsID="22e3c47b957e00e859a4f7030aca4564" ns1:_="" ns2:_="" ns3:_="" ns4:_="">
    <xsd:import namespace="http://schemas.microsoft.com/sharepoint/v3"/>
    <xsd:import namespace="a029a951-197a-4454-90a0-4e8ba8bb2239"/>
    <xsd:import namespace="8e878111-5d44-4ac0-8d7d-001e9b3d0fd0"/>
    <xsd:import namespace="a2c98312-a1a7-4c30-9dfa-e35e7a09d1f3"/>
    <xsd:element name="properties">
      <xsd:complexType>
        <xsd:sequence>
          <xsd:element name="documentManagement">
            <xsd:complexType>
              <xsd:all>
                <xsd:element ref="ns2:ACreated" minOccurs="0"/>
                <xsd:element ref="ns2:ACreatedBy" minOccurs="0"/>
                <xsd:element ref="ns2:AID" minOccurs="0"/>
                <xsd:element ref="ns2:AModified" minOccurs="0"/>
                <xsd:element ref="ns2:AModifiedBy" minOccurs="0"/>
                <xsd:element ref="ns2:AVersion" minOccurs="0"/>
                <xsd:element ref="ns2:CEID" minOccurs="0"/>
                <xsd:element ref="ns1:RoutingEnabled"/>
                <xsd:element ref="ns2:LanguageRef" minOccurs="0"/>
                <xsd:element ref="ns1:URL" minOccurs="0"/>
                <xsd:element ref="ns2:AlternateText" minOccurs="0"/>
                <xsd:element ref="ns2:ShowInContentGroups" minOccurs="0"/>
                <xsd:element ref="ns3:SharedWithUsers" minOccurs="0"/>
                <xsd:element ref="ns2:ItemOrder" minOccurs="0"/>
                <xsd:element ref="ns2:ContentDate" minOccurs="0"/>
                <xsd:element ref="ns2:Image" minOccurs="0"/>
                <xsd:element ref="ns3:ParentEntity" minOccurs="0"/>
                <xsd:element ref="ns3:RelatedEntity" minOccurs="0"/>
                <xsd:element ref="ns3:Source" minOccurs="0"/>
                <xsd:element ref="ns2:TitleEn" minOccurs="0"/>
                <xsd:element ref="ns4:SharedWithUsers" minOccurs="0"/>
                <xsd:element ref="ns3:OrganizationalUnit" minOccurs="0"/>
                <xsd:element ref="ns3:Topic" minOccurs="0"/>
                <xsd:element ref="ns3:TitleBackup" minOccurs="0"/>
                <xsd:element ref="ns3:DisplayTitl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Enabled" ma:index="15" ma:displayName="Active" ma:description="" ma:internalName="RoutingEnabled">
      <xsd:simpleType>
        <xsd:restriction base="dms:Boolean"/>
      </xsd:simpleType>
    </xsd:element>
    <xsd:element name="URL" ma:index="18"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29a951-197a-4454-90a0-4e8ba8bb2239" elementFormDefault="qualified">
    <xsd:import namespace="http://schemas.microsoft.com/office/2006/documentManagement/types"/>
    <xsd:import namespace="http://schemas.microsoft.com/office/infopath/2007/PartnerControls"/>
    <xsd:element name="ACreated" ma:index="8" nillable="true" ma:displayName="ACreated" ma:format="DateTime" ma:internalName="ACreated">
      <xsd:simpleType>
        <xsd:restriction base="dms:DateTime"/>
      </xsd:simpleType>
    </xsd:element>
    <xsd:element name="ACreatedBy" ma:index="9" nillable="true" ma:displayName="ACreatedBy" ma:internalName="ACreatedBy">
      <xsd:simpleType>
        <xsd:restriction base="dms:Text">
          <xsd:maxLength value="255"/>
        </xsd:restriction>
      </xsd:simpleType>
    </xsd:element>
    <xsd:element name="AID" ma:index="10" nillable="true" ma:displayName="AID" ma:indexed="true" ma:internalName="AID" ma:percentage="FALSE">
      <xsd:simpleType>
        <xsd:restriction base="dms:Number"/>
      </xsd:simpleType>
    </xsd:element>
    <xsd:element name="AModified" ma:index="11" nillable="true" ma:displayName="AModified" ma:format="DateTime" ma:internalName="AModified">
      <xsd:simpleType>
        <xsd:restriction base="dms:DateTime"/>
      </xsd:simpleType>
    </xsd:element>
    <xsd:element name="AModifiedBy" ma:index="12" nillable="true" ma:displayName="AModifiedBy" ma:internalName="AModifiedBy">
      <xsd:simpleType>
        <xsd:restriction base="dms:Text">
          <xsd:maxLength value="255"/>
        </xsd:restriction>
      </xsd:simpleType>
    </xsd:element>
    <xsd:element name="AVersion" ma:index="13" nillable="true" ma:displayName="AVersion" ma:internalName="AVersion">
      <xsd:simpleType>
        <xsd:restriction base="dms:Text">
          <xsd:maxLength value="255"/>
        </xsd:restriction>
      </xsd:simpleType>
    </xsd:element>
    <xsd:element name="CEID" ma:index="14" nillable="true" ma:displayName="CEID" ma:internalName="CEID">
      <xsd:simpleType>
        <xsd:restriction base="dms:Text">
          <xsd:maxLength value="255"/>
        </xsd:restriction>
      </xsd:simpleType>
    </xsd:element>
    <xsd:element name="LanguageRef" ma:index="17" nillable="true" ma:displayName="LanguageRef" ma:list="{90f227ea-5920-45a7-a23d-c88bdf4e0005}" ma:internalName="LanguageRef" ma:showField="Title" ma:web="a029a951-197a-4454-90a0-4e8ba8bb2239">
      <xsd:complexType>
        <xsd:complexContent>
          <xsd:extension base="dms:MultiChoiceLookup">
            <xsd:sequence>
              <xsd:element name="Value" type="dms:Lookup" maxOccurs="unbounded" minOccurs="0" nillable="true"/>
            </xsd:sequence>
          </xsd:extension>
        </xsd:complexContent>
      </xsd:complexType>
    </xsd:element>
    <xsd:element name="AlternateText" ma:index="19" nillable="true" ma:displayName="AlternateText" ma:internalName="AlternateText">
      <xsd:simpleType>
        <xsd:restriction base="dms:Text">
          <xsd:maxLength value="255"/>
        </xsd:restriction>
      </xsd:simpleType>
    </xsd:element>
    <xsd:element name="ShowInContentGroups" ma:index="20" nillable="true" ma:displayName="ShowInContentGroups" ma:list="{d322c509-0e61-4df0-aa83-640ea2811344}" ma:internalName="ShowInContentGroups" ma:showField="Title" ma:web="a029a951-197a-4454-90a0-4e8ba8bb2239">
      <xsd:complexType>
        <xsd:complexContent>
          <xsd:extension base="dms:MultiChoiceLookup">
            <xsd:sequence>
              <xsd:element name="Value" type="dms:Lookup" maxOccurs="unbounded" minOccurs="0" nillable="true"/>
            </xsd:sequence>
          </xsd:extension>
        </xsd:complexContent>
      </xsd:complexType>
    </xsd:element>
    <xsd:element name="ItemOrder" ma:index="22" nillable="true" ma:displayName="ItemOrder" ma:internalName="ItemOrder">
      <xsd:simpleType>
        <xsd:restriction base="dms:Number"/>
      </xsd:simpleType>
    </xsd:element>
    <xsd:element name="ContentDate" ma:index="23" nillable="true" ma:displayName="ContentDate" ma:format="DateTime" ma:internalName="ContentDate">
      <xsd:simpleType>
        <xsd:restriction base="dms:DateTime"/>
      </xsd:simpleType>
    </xsd:element>
    <xsd:element name="Image" ma:index="25"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TitleEn" ma:index="29" nillable="true" ma:displayName="TitleEn" ma:default="" ma:internalName="TitleE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878111-5d44-4ac0-8d7d-001e9b3d0fd0" elementFormDefault="qualified">
    <xsd:import namespace="http://schemas.microsoft.com/office/2006/documentManagement/types"/>
    <xsd:import namespace="http://schemas.microsoft.com/office/infopath/2007/PartnerControls"/>
    <xsd:element name="SharedWithUsers" ma:index="21" nillable="true" ma:displayName="Shared With" ma:defaul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arentEntity" ma:index="26" nillable="true" ma:displayName="ParentEntity" ma:list="{8e878111-5d44-4ac0-8d7d-001e9b3d0fd0}" ma:internalName="ParentEntity" ma:showField="Title">
      <xsd:simpleType>
        <xsd:restriction base="dms:Lookup"/>
      </xsd:simpleType>
    </xsd:element>
    <xsd:element name="RelatedEntity" ma:index="27" nillable="true" ma:displayName="RelatedEntity" ma:list="{8e878111-5d44-4ac0-8d7d-001e9b3d0fd0}" ma:internalName="RelatedEntity" ma:showField="Title">
      <xsd:simpleType>
        <xsd:restriction base="dms:Lookup"/>
      </xsd:simpleType>
    </xsd:element>
    <xsd:element name="Source" ma:index="28" nillable="true" ma:displayName="Source" ma:internalName="Source">
      <xsd:simpleType>
        <xsd:restriction base="dms:Text">
          <xsd:maxLength value="255"/>
        </xsd:restriction>
      </xsd:simpleType>
    </xsd:element>
    <xsd:element name="OrganizationalUnit" ma:index="31" nillable="true" ma:displayName="OrganizationalUnit" ma:list="{8cbccf00-dc01-452b-a0bb-21ad49d2c4da}" ma:internalName="OrganizationalUnit" ma:showField="Title">
      <xsd:simpleType>
        <xsd:restriction base="dms:Lookup"/>
      </xsd:simpleType>
    </xsd:element>
    <xsd:element name="Topic" ma:index="32" nillable="true" ma:displayName="Topic" ma:list="{38e0a57e-bf71-4fb7-8687-2e938e45e10e}" ma:internalName="Topic" ma:showField="Title">
      <xsd:simpleType>
        <xsd:restriction base="dms:Lookup"/>
      </xsd:simpleType>
    </xsd:element>
    <xsd:element name="TitleBackup" ma:index="33" nillable="true" ma:displayName="TitleBackup" ma:internalName="TitleBackup">
      <xsd:simpleType>
        <xsd:restriction base="dms:Text">
          <xsd:maxLength value="255"/>
        </xsd:restriction>
      </xsd:simpleType>
    </xsd:element>
    <xsd:element name="DisplayTitle" ma:index="34" nillable="true" ma:displayName="DisplayTitle" ma:internalName="DisplayTitl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2c98312-a1a7-4c30-9dfa-e35e7a09d1f3" elementFormDefault="qualified">
    <xsd:import namespace="http://schemas.microsoft.com/office/2006/documentManagement/types"/>
    <xsd:import namespace="http://schemas.microsoft.com/office/infopath/2007/PartnerControls"/>
    <xsd:element name="SharedWithUsers" ma:index="30" nillable="true" ma:displayName="Shared With" ma:description="" ma:internalName="SharedWithUsers0"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16"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37E176-ADBE-4283-8D16-00312FAB68CD}"/>
</file>

<file path=customXml/itemProps2.xml><?xml version="1.0" encoding="utf-8"?>
<ds:datastoreItem xmlns:ds="http://schemas.openxmlformats.org/officeDocument/2006/customXml" ds:itemID="{867CA36C-ED5D-4BE6-9F99-9A99B1E28706}"/>
</file>

<file path=customXml/itemProps3.xml><?xml version="1.0" encoding="utf-8"?>
<ds:datastoreItem xmlns:ds="http://schemas.openxmlformats.org/officeDocument/2006/customXml" ds:itemID="{10E7C2D9-6910-4D5A-9A54-0D5D17D59200}"/>
</file>

<file path=docProps/app.xml><?xml version="1.0" encoding="utf-8"?>
<Properties xmlns="http://schemas.openxmlformats.org/officeDocument/2006/extended-properties" xmlns:vt="http://schemas.openxmlformats.org/officeDocument/2006/docPropsVTypes">
  <Template>G:\mspres\030998.ppt</Template>
  <TotalTime>44204</TotalTime>
  <Pages>2</Pages>
  <Words>1320</Words>
  <Application>Microsoft Office PowerPoint</Application>
  <PresentationFormat>35mm Slides</PresentationFormat>
  <Paragraphs>114</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030998</vt:lpstr>
      <vt:lpstr>European Banking Supervision in Greece: The First 18 Months</vt:lpstr>
      <vt:lpstr>Rapid consolidation in Greek banking sector since onset of crisis in 2010</vt:lpstr>
      <vt:lpstr>Following a wave of consolidation, the four systemic banks account for 98% of assets</vt:lpstr>
      <vt:lpstr>Events leading up to the 2015 bank recapitalization</vt:lpstr>
      <vt:lpstr>Bank deposits have halved from €240bn to €120bn during the crisis</vt:lpstr>
      <vt:lpstr>ECB acted throughout on assumption that Greece would remain in the Euro area</vt:lpstr>
      <vt:lpstr>Whether Greek banks were still solvent in mid-2015 is debatable</vt:lpstr>
      <vt:lpstr>The 2015 bank recapitalization</vt:lpstr>
      <vt:lpstr>Banks raised €9bn from private investors through new equity, bail-in, asset sales</vt:lpstr>
      <vt:lpstr>The state’s share has been diluted to minority stakes in all systemic banks</vt:lpstr>
      <vt:lpstr>Minimizing the Greek state’s equity stake was a key objective</vt:lpstr>
      <vt:lpstr>The bank shares acquired by the Greek state in 2013 are worth near-zero today</vt:lpstr>
      <vt:lpstr>NPLs at record-high level</vt:lpstr>
      <vt:lpstr>Governance</vt:lpstr>
      <vt:lpstr>The case of Attica bank</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European_Banking_Supervision_in_Greece-The_First_18_Months_14_July_2016-Miranda_Xafa</dc:title>
  <dc:creator>GRAPHIC DESIGN</dc:creator>
  <dc:description/>
  <cp:lastModifiedBy>Moschona Maria</cp:lastModifiedBy>
  <cp:revision>1345</cp:revision>
  <cp:lastPrinted>2001-06-21T14:03:31Z</cp:lastPrinted>
  <dcterms:created xsi:type="dcterms:W3CDTF">1996-09-17T03:13:36Z</dcterms:created>
  <dcterms:modified xsi:type="dcterms:W3CDTF">2016-07-14T06:08:09Z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0x010100C99F32645853284EB835B50D610223A1010100A120E579C51EAB44A46ECBD0880E5BC6</vt:lpwstr>
  </property>
  <property fmtid="{D5CDD505-2E9C-101B-9397-08002B2CF9AE}" pid="3" name="RelatedDocumentTopic">
    <vt:lpwstr>89</vt:lpwstr>
  </property>
  <property fmtid="{D5CDD505-2E9C-101B-9397-08002B2CF9AE}" pid="4" name="Order">
    <vt:r8>177000</vt:r8>
  </property>
  <property fmtid="{D5CDD505-2E9C-101B-9397-08002B2CF9AE}" pid="5" name="xd_ProgID">
    <vt:lpwstr/>
  </property>
  <property fmtid="{D5CDD505-2E9C-101B-9397-08002B2CF9AE}" pid="6" name="_SharedFileIndex">
    <vt:lpwstr/>
  </property>
  <property fmtid="{D5CDD505-2E9C-101B-9397-08002B2CF9AE}" pid="7" name="_SourceUrl">
    <vt:lpwstr/>
  </property>
  <property fmtid="{D5CDD505-2E9C-101B-9397-08002B2CF9AE}" pid="8" name="TemplateUrl">
    <vt:lpwstr/>
  </property>
</Properties>
</file>