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slides/slide23.xml" ContentType="application/vnd.openxmlformats-officedocument.presentationml.slide+xml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27" r:id="rId1"/>
    <p:sldMasterId id="2147483889" r:id="rId2"/>
    <p:sldMasterId id="2147483914" r:id="rId3"/>
    <p:sldMasterId id="2147483919" r:id="rId4"/>
  </p:sldMasterIdLst>
  <p:notesMasterIdLst>
    <p:notesMasterId r:id="rId28"/>
  </p:notesMasterIdLst>
  <p:handoutMasterIdLst>
    <p:handoutMasterId r:id="rId29"/>
  </p:handoutMasterIdLst>
  <p:sldIdLst>
    <p:sldId id="256" r:id="rId5"/>
    <p:sldId id="288" r:id="rId6"/>
    <p:sldId id="289" r:id="rId7"/>
    <p:sldId id="29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83" r:id="rId18"/>
    <p:sldId id="275" r:id="rId19"/>
    <p:sldId id="285" r:id="rId20"/>
    <p:sldId id="286" r:id="rId21"/>
    <p:sldId id="284" r:id="rId22"/>
    <p:sldId id="280" r:id="rId23"/>
    <p:sldId id="281" r:id="rId24"/>
    <p:sldId id="282" r:id="rId25"/>
    <p:sldId id="287" r:id="rId26"/>
    <p:sldId id="279" r:id="rId27"/>
  </p:sldIdLst>
  <p:sldSz cx="12192000" cy="6858000"/>
  <p:notesSz cx="6811963" cy="99425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umimoji="1" sz="2667" kern="1200">
        <a:solidFill>
          <a:schemeClr val="tx1"/>
        </a:solidFill>
        <a:latin typeface="Segoe UI" pitchFamily="34" charset="0"/>
        <a:ea typeface="+mn-ea"/>
        <a:cs typeface="Arial" charset="0"/>
      </a:defRPr>
    </a:lvl1pPr>
    <a:lvl2pPr marL="609585" algn="l" rtl="0" fontAlgn="base">
      <a:spcBef>
        <a:spcPct val="0"/>
      </a:spcBef>
      <a:spcAft>
        <a:spcPct val="0"/>
      </a:spcAft>
      <a:defRPr kumimoji="1" sz="2667" kern="1200">
        <a:solidFill>
          <a:schemeClr val="tx1"/>
        </a:solidFill>
        <a:latin typeface="Segoe UI" pitchFamily="34" charset="0"/>
        <a:ea typeface="+mn-ea"/>
        <a:cs typeface="Arial" charset="0"/>
      </a:defRPr>
    </a:lvl2pPr>
    <a:lvl3pPr marL="1219170" algn="l" rtl="0" fontAlgn="base">
      <a:spcBef>
        <a:spcPct val="0"/>
      </a:spcBef>
      <a:spcAft>
        <a:spcPct val="0"/>
      </a:spcAft>
      <a:defRPr kumimoji="1" sz="2667" kern="1200">
        <a:solidFill>
          <a:schemeClr val="tx1"/>
        </a:solidFill>
        <a:latin typeface="Segoe UI" pitchFamily="34" charset="0"/>
        <a:ea typeface="+mn-ea"/>
        <a:cs typeface="Arial" charset="0"/>
      </a:defRPr>
    </a:lvl3pPr>
    <a:lvl4pPr marL="1828754" algn="l" rtl="0" fontAlgn="base">
      <a:spcBef>
        <a:spcPct val="0"/>
      </a:spcBef>
      <a:spcAft>
        <a:spcPct val="0"/>
      </a:spcAft>
      <a:defRPr kumimoji="1" sz="2667" kern="1200">
        <a:solidFill>
          <a:schemeClr val="tx1"/>
        </a:solidFill>
        <a:latin typeface="Segoe UI" pitchFamily="34" charset="0"/>
        <a:ea typeface="+mn-ea"/>
        <a:cs typeface="Arial" charset="0"/>
      </a:defRPr>
    </a:lvl4pPr>
    <a:lvl5pPr marL="2438339" algn="l" rtl="0" fontAlgn="base">
      <a:spcBef>
        <a:spcPct val="0"/>
      </a:spcBef>
      <a:spcAft>
        <a:spcPct val="0"/>
      </a:spcAft>
      <a:defRPr kumimoji="1" sz="2667" kern="1200">
        <a:solidFill>
          <a:schemeClr val="tx1"/>
        </a:solidFill>
        <a:latin typeface="Segoe UI" pitchFamily="34" charset="0"/>
        <a:ea typeface="+mn-ea"/>
        <a:cs typeface="Arial" charset="0"/>
      </a:defRPr>
    </a:lvl5pPr>
    <a:lvl6pPr marL="3047924" algn="l" defTabSz="1219170" rtl="0" eaLnBrk="1" latinLnBrk="0" hangingPunct="1">
      <a:defRPr kumimoji="1" sz="2667" kern="1200">
        <a:solidFill>
          <a:schemeClr val="tx1"/>
        </a:solidFill>
        <a:latin typeface="Segoe UI" pitchFamily="34" charset="0"/>
        <a:ea typeface="+mn-ea"/>
        <a:cs typeface="Arial" charset="0"/>
      </a:defRPr>
    </a:lvl6pPr>
    <a:lvl7pPr marL="3657509" algn="l" defTabSz="1219170" rtl="0" eaLnBrk="1" latinLnBrk="0" hangingPunct="1">
      <a:defRPr kumimoji="1" sz="2667" kern="1200">
        <a:solidFill>
          <a:schemeClr val="tx1"/>
        </a:solidFill>
        <a:latin typeface="Segoe UI" pitchFamily="34" charset="0"/>
        <a:ea typeface="+mn-ea"/>
        <a:cs typeface="Arial" charset="0"/>
      </a:defRPr>
    </a:lvl7pPr>
    <a:lvl8pPr marL="4267093" algn="l" defTabSz="1219170" rtl="0" eaLnBrk="1" latinLnBrk="0" hangingPunct="1">
      <a:defRPr kumimoji="1" sz="2667" kern="1200">
        <a:solidFill>
          <a:schemeClr val="tx1"/>
        </a:solidFill>
        <a:latin typeface="Segoe UI" pitchFamily="34" charset="0"/>
        <a:ea typeface="+mn-ea"/>
        <a:cs typeface="Arial" charset="0"/>
      </a:defRPr>
    </a:lvl8pPr>
    <a:lvl9pPr marL="4876678" algn="l" defTabSz="1219170" rtl="0" eaLnBrk="1" latinLnBrk="0" hangingPunct="1">
      <a:defRPr kumimoji="1" sz="2667" kern="1200">
        <a:solidFill>
          <a:schemeClr val="tx1"/>
        </a:solidFill>
        <a:latin typeface="Segoe U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61" userDrawn="1">
          <p15:clr>
            <a:srgbClr val="A4A3A4"/>
          </p15:clr>
        </p15:guide>
        <p15:guide id="2" pos="13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87" userDrawn="1">
          <p15:clr>
            <a:srgbClr val="A4A3A4"/>
          </p15:clr>
        </p15:guide>
        <p15:guide id="2" pos="214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itz, Sonja" initials="FS" lastIdx="6" clrIdx="0">
    <p:extLst>
      <p:ext uri="{19B8F6BF-5375-455C-9EA6-DF929625EA0E}">
        <p15:presenceInfo xmlns:p15="http://schemas.microsoft.com/office/powerpoint/2012/main" userId="Fritz, Sonj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A60000"/>
    <a:srgbClr val="C0C0C0"/>
    <a:srgbClr val="FFFFF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81096" autoAdjust="0"/>
  </p:normalViewPr>
  <p:slideViewPr>
    <p:cSldViewPr>
      <p:cViewPr varScale="1">
        <p:scale>
          <a:sx n="71" d="100"/>
          <a:sy n="71" d="100"/>
        </p:scale>
        <p:origin x="534" y="60"/>
      </p:cViewPr>
      <p:guideLst>
        <p:guide orient="horz" pos="1661"/>
        <p:guide pos="13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70" d="100"/>
          <a:sy n="70" d="100"/>
        </p:scale>
        <p:origin x="-4566" y="-504"/>
      </p:cViewPr>
      <p:guideLst>
        <p:guide orient="horz" pos="2187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openxmlformats.org/officeDocument/2006/relationships/customXml" Target="../customXml/item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035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1174" y="0"/>
            <a:ext cx="2950790" cy="49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690" tIns="46346" rIns="92690" bIns="46346" numCol="1" anchor="t" anchorCtr="0" compatLnSpc="1">
            <a:prstTxWarp prst="textNoShape">
              <a:avLst/>
            </a:prstTxWarp>
          </a:bodyPr>
          <a:lstStyle>
            <a:lvl1pPr algn="r" defTabSz="927086" eaLnBrk="0" hangingPunct="0">
              <a:defRPr kumimoji="0"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ADCD113-96A3-4F00-9B8D-9DE608252265}" type="datetime1">
              <a:rPr lang="de-DE"/>
              <a:pPr>
                <a:defRPr/>
              </a:pPr>
              <a:t>02.11.2017</a:t>
            </a:fld>
            <a:endParaRPr lang="de-DE" dirty="0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405981" y="9445070"/>
            <a:ext cx="3405982" cy="497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690" tIns="46346" rIns="92690" bIns="46346" numCol="1" anchor="b" anchorCtr="0" compatLnSpc="1">
            <a:prstTxWarp prst="textNoShape">
              <a:avLst/>
            </a:prstTxWarp>
          </a:bodyPr>
          <a:lstStyle>
            <a:lvl1pPr algn="r" defTabSz="927086" eaLnBrk="0" hangingPunct="0">
              <a:defRPr kumimoji="0"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BBE06E9-A941-45B7-84D4-B209BC481D66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382" cy="497444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7813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95" tIns="45798" rIns="91595" bIns="45798" rtlCol="0" anchor="ctr"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9443480"/>
            <a:ext cx="2952382" cy="497444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>
          <a:xfrm>
            <a:off x="681197" y="4723330"/>
            <a:ext cx="5449570" cy="4473813"/>
          </a:xfrm>
          <a:prstGeom prst="rect">
            <a:avLst/>
          </a:prstGeom>
        </p:spPr>
        <p:txBody>
          <a:bodyPr vert="horz" lIns="91595" tIns="45798" rIns="91595" bIns="45798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293895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just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1pPr>
    <a:lvl2pPr marL="838179" indent="-228594" algn="just" rtl="0" eaLnBrk="0" fontAlgn="base" hangingPunct="0">
      <a:spcBef>
        <a:spcPct val="30000"/>
      </a:spcBef>
      <a:spcAft>
        <a:spcPct val="0"/>
      </a:spcAft>
      <a:buChar char="•"/>
      <a:defRPr kumimoji="1" sz="16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2pPr>
    <a:lvl3pPr marL="1219170" algn="just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3pPr>
    <a:lvl4pPr marL="1828754" algn="just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4pPr>
    <a:lvl5pPr marL="2438339" algn="just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000"/>
          </a:xfrm>
          <a:prstGeom prst="rect">
            <a:avLst/>
          </a:prstGeom>
        </p:spPr>
      </p:pic>
      <p:sp>
        <p:nvSpPr>
          <p:cNvPr id="3104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776706" y="1988841"/>
            <a:ext cx="10037801" cy="1152128"/>
          </a:xfrm>
        </p:spPr>
        <p:txBody>
          <a:bodyPr/>
          <a:lstStyle>
            <a:lvl1pPr>
              <a:defRPr sz="4000" b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title</a:t>
            </a:r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775521" y="3284984"/>
            <a:ext cx="10062273" cy="216024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de-DE" noProof="0" dirty="0" err="1" smtClean="0"/>
              <a:t>subtitle</a:t>
            </a:r>
            <a:r>
              <a:rPr lang="de-DE" noProof="0" dirty="0" smtClean="0"/>
              <a:t>, </a:t>
            </a:r>
            <a:r>
              <a:rPr lang="de-DE" noProof="0" dirty="0" err="1" smtClean="0"/>
              <a:t>author</a:t>
            </a:r>
            <a:r>
              <a:rPr lang="de-DE" noProof="0" dirty="0" smtClean="0"/>
              <a:t> </a:t>
            </a:r>
            <a:r>
              <a:rPr lang="de-DE" noProof="0" dirty="0" err="1" smtClean="0"/>
              <a:t>and</a:t>
            </a:r>
            <a:r>
              <a:rPr lang="de-DE" noProof="0" dirty="0" smtClean="0"/>
              <a:t> </a:t>
            </a:r>
            <a:r>
              <a:rPr lang="de-DE" noProof="0" dirty="0" err="1" smtClean="0"/>
              <a:t>date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62940634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495616" y="6437265"/>
            <a:ext cx="745067" cy="320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F9235A4-C45F-4C1D-A853-156740FFB23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103445" y="2708920"/>
            <a:ext cx="10081120" cy="2304256"/>
          </a:xfrm>
        </p:spPr>
        <p:txBody>
          <a:bodyPr/>
          <a:lstStyle>
            <a:lvl1pPr algn="ctr">
              <a:defRPr sz="4000" b="0" baseline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de-DE" noProof="0" dirty="0" err="1" smtClean="0"/>
              <a:t>section</a:t>
            </a:r>
            <a:r>
              <a:rPr lang="de-DE" noProof="0" dirty="0" smtClean="0"/>
              <a:t> </a:t>
            </a:r>
            <a:r>
              <a:rPr lang="de-DE" noProof="0" dirty="0" err="1" smtClean="0"/>
              <a:t>heading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6752707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04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680928" y="1988841"/>
            <a:ext cx="10133579" cy="1152128"/>
          </a:xfrm>
        </p:spPr>
        <p:txBody>
          <a:bodyPr/>
          <a:lstStyle>
            <a:lvl1pPr>
              <a:defRPr sz="4000" b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title</a:t>
            </a:r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679510" y="3284984"/>
            <a:ext cx="10158284" cy="216024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de-DE" noProof="0" dirty="0" err="1" smtClean="0"/>
              <a:t>subtitle</a:t>
            </a:r>
            <a:r>
              <a:rPr lang="de-DE" noProof="0" dirty="0" smtClean="0"/>
              <a:t>, </a:t>
            </a:r>
            <a:r>
              <a:rPr lang="de-DE" noProof="0" dirty="0" err="1" smtClean="0"/>
              <a:t>author</a:t>
            </a:r>
            <a:r>
              <a:rPr lang="de-DE" noProof="0" dirty="0" smtClean="0"/>
              <a:t> </a:t>
            </a:r>
            <a:r>
              <a:rPr lang="de-DE" noProof="0" dirty="0" err="1" smtClean="0"/>
              <a:t>and</a:t>
            </a:r>
            <a:r>
              <a:rPr lang="de-DE" noProof="0" dirty="0" smtClean="0"/>
              <a:t> </a:t>
            </a:r>
            <a:r>
              <a:rPr lang="de-DE" noProof="0" dirty="0" err="1" smtClean="0"/>
              <a:t>date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345955936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391479" y="836615"/>
            <a:ext cx="9965268" cy="466725"/>
          </a:xfrm>
        </p:spPr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391478" y="1916832"/>
            <a:ext cx="9985109" cy="4248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2nd level</a:t>
            </a:r>
          </a:p>
          <a:p>
            <a:pPr lvl="2"/>
            <a:r>
              <a:rPr lang="en-US" dirty="0" smtClean="0"/>
              <a:t>3rd level</a:t>
            </a:r>
            <a:endParaRPr lang="en-GB" dirty="0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39008" y="6437265"/>
            <a:ext cx="74506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600" b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9EFF5B98-047A-4C2F-A2A1-311FBF014A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470760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4921" y="836615"/>
            <a:ext cx="1054100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815415" y="1773239"/>
            <a:ext cx="10561671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graph, table or image</a:t>
            </a:r>
            <a:endParaRPr lang="en-GB" dirty="0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39008" y="6437265"/>
            <a:ext cx="74506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600" b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9EFF5B98-047A-4C2F-A2A1-311FBF014A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801301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545093" y="6440779"/>
            <a:ext cx="745067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4921" y="836615"/>
            <a:ext cx="1054100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4943874" y="1773239"/>
            <a:ext cx="6433212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graph, table or image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15413" y="1772816"/>
            <a:ext cx="3840427" cy="432048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2nd level</a:t>
            </a:r>
          </a:p>
          <a:p>
            <a:pPr lvl="2"/>
            <a:r>
              <a:rPr lang="en-US" dirty="0" smtClean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901566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103445" y="2708920"/>
            <a:ext cx="10081120" cy="2304256"/>
          </a:xfrm>
        </p:spPr>
        <p:txBody>
          <a:bodyPr/>
          <a:lstStyle>
            <a:lvl1pPr algn="ctr">
              <a:defRPr sz="4000" b="0" baseline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de-DE" noProof="0" dirty="0" err="1" smtClean="0"/>
              <a:t>section</a:t>
            </a:r>
            <a:r>
              <a:rPr lang="de-DE" noProof="0" dirty="0" smtClean="0"/>
              <a:t> </a:t>
            </a:r>
            <a:r>
              <a:rPr lang="de-DE" noProof="0" dirty="0" err="1" smtClean="0"/>
              <a:t>heading</a:t>
            </a:r>
            <a:endParaRPr lang="de-DE" noProof="0" dirty="0" smtClean="0"/>
          </a:p>
        </p:txBody>
      </p:sp>
      <p:sp>
        <p:nvSpPr>
          <p:cNvPr id="6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39008" y="6437265"/>
            <a:ext cx="74506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600" b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9EFF5B98-047A-4C2F-A2A1-311FBF014AA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87362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391479" y="836615"/>
            <a:ext cx="9965268" cy="466725"/>
          </a:xfrm>
        </p:spPr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391478" y="1916832"/>
            <a:ext cx="9985109" cy="4248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2nd level</a:t>
            </a:r>
          </a:p>
          <a:p>
            <a:pPr lvl="2"/>
            <a:r>
              <a:rPr lang="en-US" dirty="0" smtClean="0"/>
              <a:t>3rd level</a:t>
            </a:r>
            <a:endParaRPr lang="en-GB" dirty="0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39008" y="6437265"/>
            <a:ext cx="74506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600" b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9EFF5B98-047A-4C2F-A2A1-311FBF014A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119030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4921" y="836615"/>
            <a:ext cx="1054100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815415" y="1773239"/>
            <a:ext cx="10561671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graph, table or image</a:t>
            </a:r>
            <a:endParaRPr lang="en-GB" dirty="0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39008" y="6437265"/>
            <a:ext cx="74506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600" b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9EFF5B98-047A-4C2F-A2A1-311FBF014A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390961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4921" y="836615"/>
            <a:ext cx="1054100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4943874" y="1773239"/>
            <a:ext cx="6433212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graph, table or image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15413" y="1772816"/>
            <a:ext cx="3840427" cy="432048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2nd level</a:t>
            </a:r>
          </a:p>
          <a:p>
            <a:pPr lvl="2"/>
            <a:r>
              <a:rPr lang="en-US" dirty="0" smtClean="0"/>
              <a:t>3rd level</a:t>
            </a:r>
            <a:endParaRPr lang="en-GB" dirty="0"/>
          </a:p>
        </p:txBody>
      </p:sp>
      <p:sp>
        <p:nvSpPr>
          <p:cNvPr id="8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39008" y="6437265"/>
            <a:ext cx="74506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600" b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9EFF5B98-047A-4C2F-A2A1-311FBF014A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294414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000"/>
          </a:xfrm>
          <a:prstGeom prst="rect">
            <a:avLst/>
          </a:prstGeom>
        </p:spPr>
      </p:pic>
      <p:sp>
        <p:nvSpPr>
          <p:cNvPr id="9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31371" y="2708920"/>
            <a:ext cx="11425269" cy="2304256"/>
          </a:xfrm>
        </p:spPr>
        <p:txBody>
          <a:bodyPr/>
          <a:lstStyle>
            <a:lvl1pPr algn="ctr">
              <a:defRPr sz="4000" b="0" baseline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de-DE" noProof="0" dirty="0" err="1" smtClean="0"/>
              <a:t>section</a:t>
            </a:r>
            <a:r>
              <a:rPr lang="de-DE" noProof="0" dirty="0" smtClean="0"/>
              <a:t> </a:t>
            </a:r>
            <a:r>
              <a:rPr lang="de-DE" noProof="0" dirty="0" err="1" smtClean="0"/>
              <a:t>heading</a:t>
            </a:r>
            <a:endParaRPr lang="de-DE" noProof="0" dirty="0" smtClean="0"/>
          </a:p>
        </p:txBody>
      </p:sp>
      <p:sp>
        <p:nvSpPr>
          <p:cNvPr id="6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39008" y="6437265"/>
            <a:ext cx="74506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600" b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9EFF5B98-047A-4C2F-A2A1-311FBF014AA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9122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04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680928" y="1988841"/>
            <a:ext cx="10133579" cy="1152128"/>
          </a:xfrm>
        </p:spPr>
        <p:txBody>
          <a:bodyPr/>
          <a:lstStyle>
            <a:lvl1pPr>
              <a:defRPr sz="4000" b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title</a:t>
            </a:r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679510" y="3284984"/>
            <a:ext cx="10158284" cy="216024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de-DE" noProof="0" dirty="0" err="1" smtClean="0"/>
              <a:t>subtitle</a:t>
            </a:r>
            <a:r>
              <a:rPr lang="de-DE" noProof="0" dirty="0" smtClean="0"/>
              <a:t>, </a:t>
            </a:r>
            <a:r>
              <a:rPr lang="de-DE" noProof="0" dirty="0" err="1" smtClean="0"/>
              <a:t>author</a:t>
            </a:r>
            <a:r>
              <a:rPr lang="de-DE" noProof="0" dirty="0" smtClean="0"/>
              <a:t> </a:t>
            </a:r>
            <a:r>
              <a:rPr lang="de-DE" noProof="0" dirty="0" err="1" smtClean="0"/>
              <a:t>and</a:t>
            </a:r>
            <a:r>
              <a:rPr lang="de-DE" noProof="0" dirty="0" smtClean="0"/>
              <a:t> </a:t>
            </a:r>
            <a:r>
              <a:rPr lang="de-DE" noProof="0" dirty="0" err="1" smtClean="0"/>
              <a:t>date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2992804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528437" y="6437265"/>
            <a:ext cx="745067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75A4-C57B-493D-B98B-CB0AFC23458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391479" y="836615"/>
            <a:ext cx="9965268" cy="466725"/>
          </a:xfrm>
        </p:spPr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391478" y="1916832"/>
            <a:ext cx="9985109" cy="4248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2nd level</a:t>
            </a:r>
          </a:p>
          <a:p>
            <a:pPr lvl="2"/>
            <a:r>
              <a:rPr lang="en-US" dirty="0" smtClean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046387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4921" y="836615"/>
            <a:ext cx="1054100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815415" y="1773239"/>
            <a:ext cx="10561671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graph, table or image</a:t>
            </a:r>
            <a:endParaRPr lang="en-GB" dirty="0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528437" y="6437265"/>
            <a:ext cx="745067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75A4-C57B-493D-B98B-CB0AFC23458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170855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4921" y="836615"/>
            <a:ext cx="1054100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4943874" y="1773239"/>
            <a:ext cx="6433212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graph, table or image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15413" y="1772816"/>
            <a:ext cx="3840427" cy="432048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2nd level</a:t>
            </a:r>
          </a:p>
          <a:p>
            <a:pPr lvl="2"/>
            <a:r>
              <a:rPr lang="en-US" dirty="0" smtClean="0"/>
              <a:t>3rd level</a:t>
            </a:r>
            <a:endParaRPr lang="en-GB" dirty="0"/>
          </a:p>
        </p:txBody>
      </p:sp>
      <p:sp>
        <p:nvSpPr>
          <p:cNvPr id="8" name="Rectangle 5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528437" y="6437265"/>
            <a:ext cx="745067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75A4-C57B-493D-B98B-CB0AFC23458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901566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6CE43-EFE2-42ED-8C4D-43D93F3C5BD9}" type="datetimeFigureOut">
              <a:rPr lang="en-GB" smtClean="0"/>
              <a:t>02.11.2017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77B95-828B-4729-BBFA-BBD6BCDAC87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553540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385"/>
            <a:ext cx="12192000" cy="487680"/>
          </a:xfrm>
          <a:prstGeom prst="rect">
            <a:avLst/>
          </a:prstGeom>
        </p:spPr>
      </p:pic>
      <p:sp>
        <p:nvSpPr>
          <p:cNvPr id="2051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431372" y="836615"/>
            <a:ext cx="11388984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sp>
        <p:nvSpPr>
          <p:cNvPr id="2052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371" y="1773240"/>
            <a:ext cx="11425269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2nd Layer</a:t>
            </a:r>
          </a:p>
          <a:p>
            <a:pPr lvl="2"/>
            <a:r>
              <a:rPr lang="de-DE" dirty="0" smtClean="0"/>
              <a:t>3rd Layer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1"/>
            <a:ext cx="12192000" cy="52388"/>
          </a:xfrm>
          <a:prstGeom prst="rect">
            <a:avLst/>
          </a:prstGeom>
          <a:solidFill>
            <a:srgbClr val="D2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3200" b="1" dirty="0">
              <a:latin typeface="Arial" charset="0"/>
            </a:endParaRPr>
          </a:p>
        </p:txBody>
      </p:sp>
      <p:sp>
        <p:nvSpPr>
          <p:cNvPr id="10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39008" y="6437265"/>
            <a:ext cx="74506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600" b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9EFF5B98-047A-4C2F-A2A1-311FBF014A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04" r:id="rId2"/>
    <p:sldLayoutId id="2147483905" r:id="rId3"/>
    <p:sldLayoutId id="2147483924" r:id="rId4"/>
    <p:sldLayoutId id="2147483913" r:id="rId5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A60000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A60000"/>
          </a:solidFill>
          <a:latin typeface="Segoe UI" pitchFamily="34" charset="0"/>
          <a:cs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A60000"/>
          </a:solidFill>
          <a:latin typeface="Segoe UI" pitchFamily="34" charset="0"/>
          <a:cs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A60000"/>
          </a:solidFill>
          <a:latin typeface="Segoe UI" pitchFamily="34" charset="0"/>
          <a:cs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A60000"/>
          </a:solidFill>
          <a:latin typeface="Segoe UI" pitchFamily="34" charset="0"/>
          <a:cs typeface="Segoe UI" pitchFamily="34" charset="0"/>
        </a:defRPr>
      </a:lvl5pPr>
      <a:lvl6pPr marL="609585"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A60000"/>
          </a:solidFill>
          <a:latin typeface="Arial" charset="0"/>
        </a:defRPr>
      </a:lvl6pPr>
      <a:lvl7pPr marL="1219170"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A60000"/>
          </a:solidFill>
          <a:latin typeface="Arial" charset="0"/>
        </a:defRPr>
      </a:lvl7pPr>
      <a:lvl8pPr marL="1828754"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A60000"/>
          </a:solidFill>
          <a:latin typeface="Arial" charset="0"/>
        </a:defRPr>
      </a:lvl8pPr>
      <a:lvl9pPr marL="2438339"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A60000"/>
          </a:solidFill>
          <a:latin typeface="Arial" charset="0"/>
        </a:defRPr>
      </a:lvl9pPr>
    </p:titleStyle>
    <p:bodyStyle>
      <a:lvl1pPr marL="457189" indent="-457189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0000"/>
        </a:buClr>
        <a:buSzPct val="90000"/>
        <a:buFont typeface="Wingdings" pitchFamily="2" charset="2"/>
        <a:buChar char="l"/>
        <a:defRPr kumimoji="1" sz="2667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990575" indent="-38099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A6A6"/>
        </a:buClr>
        <a:buFont typeface="Wingdings" pitchFamily="2" charset="2"/>
        <a:buChar char="§"/>
        <a:defRPr kumimoji="1" sz="2667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Segoe UI" pitchFamily="34" charset="0"/>
        <a:buChar char="-"/>
        <a:defRPr kumimoji="1" sz="2667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667">
          <a:solidFill>
            <a:schemeClr val="tx2"/>
          </a:solidFill>
          <a:latin typeface="+mn-lt"/>
          <a:cs typeface="Segoe UI" pitchFamily="34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667">
          <a:solidFill>
            <a:schemeClr val="tx2"/>
          </a:solidFill>
          <a:latin typeface="+mn-lt"/>
          <a:cs typeface="Segoe UI" pitchFamily="34" charset="0"/>
        </a:defRPr>
      </a:lvl5pPr>
      <a:lvl6pPr marL="3352716" indent="-304792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667">
          <a:solidFill>
            <a:schemeClr val="tx2"/>
          </a:solidFill>
          <a:latin typeface="+mn-lt"/>
        </a:defRPr>
      </a:lvl6pPr>
      <a:lvl7pPr marL="3962301" indent="-304792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667">
          <a:solidFill>
            <a:schemeClr val="tx2"/>
          </a:solidFill>
          <a:latin typeface="+mn-lt"/>
        </a:defRPr>
      </a:lvl7pPr>
      <a:lvl8pPr marL="4571886" indent="-304792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667">
          <a:solidFill>
            <a:schemeClr val="tx2"/>
          </a:solidFill>
          <a:latin typeface="+mn-lt"/>
        </a:defRPr>
      </a:lvl8pPr>
      <a:lvl9pPr marL="5181470" indent="-304792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667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8597"/>
            <a:ext cx="12192000" cy="487680"/>
          </a:xfrm>
          <a:prstGeom prst="rect">
            <a:avLst/>
          </a:prstGeom>
        </p:spPr>
      </p:pic>
      <p:sp>
        <p:nvSpPr>
          <p:cNvPr id="2051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390654" y="836615"/>
            <a:ext cx="996526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sp>
        <p:nvSpPr>
          <p:cNvPr id="2052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90653" y="1773240"/>
            <a:ext cx="9997017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2nd Layer</a:t>
            </a:r>
          </a:p>
          <a:p>
            <a:pPr lvl="2"/>
            <a:r>
              <a:rPr lang="de-DE" dirty="0" smtClean="0"/>
              <a:t>3rd Layer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1"/>
            <a:ext cx="12192000" cy="52388"/>
          </a:xfrm>
          <a:prstGeom prst="rect">
            <a:avLst/>
          </a:prstGeom>
          <a:solidFill>
            <a:srgbClr val="D2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3200" b="1" dirty="0">
              <a:latin typeface="Arial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9168342" y="6461079"/>
            <a:ext cx="2186517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defRPr/>
            </a:pPr>
            <a:r>
              <a:rPr lang="en-US" sz="1333" b="0" dirty="0" smtClean="0">
                <a:latin typeface="Segoe UI" pitchFamily="34" charset="0"/>
                <a:cs typeface="Segoe UI" pitchFamily="34" charset="0"/>
              </a:rPr>
              <a:t>Restricted </a:t>
            </a:r>
            <a:endParaRPr lang="en-GB" sz="1333" b="0" dirty="0" smtClean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0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39008" y="6437265"/>
            <a:ext cx="74506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600" b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9EFF5B98-047A-4C2F-A2A1-311FBF014A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305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25" r:id="rId4"/>
    <p:sldLayoutId id="2147483918" r:id="rId5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A60000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A60000"/>
          </a:solidFill>
          <a:latin typeface="Segoe UI" pitchFamily="34" charset="0"/>
          <a:cs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A60000"/>
          </a:solidFill>
          <a:latin typeface="Segoe UI" pitchFamily="34" charset="0"/>
          <a:cs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A60000"/>
          </a:solidFill>
          <a:latin typeface="Segoe UI" pitchFamily="34" charset="0"/>
          <a:cs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A60000"/>
          </a:solidFill>
          <a:latin typeface="Segoe UI" pitchFamily="34" charset="0"/>
          <a:cs typeface="Segoe UI" pitchFamily="34" charset="0"/>
        </a:defRPr>
      </a:lvl5pPr>
      <a:lvl6pPr marL="609585"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A60000"/>
          </a:solidFill>
          <a:latin typeface="Arial" charset="0"/>
        </a:defRPr>
      </a:lvl6pPr>
      <a:lvl7pPr marL="1219170"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A60000"/>
          </a:solidFill>
          <a:latin typeface="Arial" charset="0"/>
        </a:defRPr>
      </a:lvl7pPr>
      <a:lvl8pPr marL="1828754"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A60000"/>
          </a:solidFill>
          <a:latin typeface="Arial" charset="0"/>
        </a:defRPr>
      </a:lvl8pPr>
      <a:lvl9pPr marL="2438339"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A60000"/>
          </a:solidFill>
          <a:latin typeface="Arial" charset="0"/>
        </a:defRPr>
      </a:lvl9pPr>
    </p:titleStyle>
    <p:bodyStyle>
      <a:lvl1pPr marL="457189" indent="-457189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0000"/>
        </a:buClr>
        <a:buSzPct val="90000"/>
        <a:buFont typeface="Wingdings" pitchFamily="2" charset="2"/>
        <a:buChar char="l"/>
        <a:defRPr kumimoji="1" sz="2667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990575" indent="-38099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A6A6"/>
        </a:buClr>
        <a:buFont typeface="Wingdings" pitchFamily="2" charset="2"/>
        <a:buChar char="§"/>
        <a:defRPr kumimoji="1" sz="2667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Segoe UI" pitchFamily="34" charset="0"/>
        <a:buChar char="-"/>
        <a:defRPr kumimoji="1" sz="2667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667">
          <a:solidFill>
            <a:schemeClr val="tx2"/>
          </a:solidFill>
          <a:latin typeface="+mn-lt"/>
          <a:cs typeface="Segoe UI" pitchFamily="34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667">
          <a:solidFill>
            <a:schemeClr val="tx2"/>
          </a:solidFill>
          <a:latin typeface="+mn-lt"/>
          <a:cs typeface="Segoe UI" pitchFamily="34" charset="0"/>
        </a:defRPr>
      </a:lvl5pPr>
      <a:lvl6pPr marL="3352716" indent="-304792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667">
          <a:solidFill>
            <a:schemeClr val="tx2"/>
          </a:solidFill>
          <a:latin typeface="+mn-lt"/>
        </a:defRPr>
      </a:lvl6pPr>
      <a:lvl7pPr marL="3962301" indent="-304792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667">
          <a:solidFill>
            <a:schemeClr val="tx2"/>
          </a:solidFill>
          <a:latin typeface="+mn-lt"/>
        </a:defRPr>
      </a:lvl7pPr>
      <a:lvl8pPr marL="4571886" indent="-304792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667">
          <a:solidFill>
            <a:schemeClr val="tx2"/>
          </a:solidFill>
          <a:latin typeface="+mn-lt"/>
        </a:defRPr>
      </a:lvl8pPr>
      <a:lvl9pPr marL="5181470" indent="-304792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667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0320"/>
            <a:ext cx="12192000" cy="487680"/>
          </a:xfrm>
          <a:prstGeom prst="rect">
            <a:avLst/>
          </a:prstGeom>
        </p:spPr>
      </p:pic>
      <p:sp>
        <p:nvSpPr>
          <p:cNvPr id="2051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390654" y="836615"/>
            <a:ext cx="996526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sp>
        <p:nvSpPr>
          <p:cNvPr id="2052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90653" y="1773240"/>
            <a:ext cx="9997017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2nd Layer</a:t>
            </a:r>
          </a:p>
          <a:p>
            <a:pPr lvl="2"/>
            <a:r>
              <a:rPr lang="de-DE" dirty="0" smtClean="0"/>
              <a:t>3rd Layer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1"/>
            <a:ext cx="12192000" cy="52388"/>
          </a:xfrm>
          <a:prstGeom prst="rect">
            <a:avLst/>
          </a:prstGeom>
          <a:solidFill>
            <a:srgbClr val="D2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3200" b="1" dirty="0">
              <a:latin typeface="Arial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9168342" y="6461079"/>
            <a:ext cx="2186517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defRPr/>
            </a:pPr>
            <a:r>
              <a:rPr lang="en-US" sz="1333" b="0" dirty="0" smtClean="0">
                <a:latin typeface="Segoe UI" pitchFamily="34" charset="0"/>
                <a:cs typeface="Segoe UI" pitchFamily="34" charset="0"/>
              </a:rPr>
              <a:t>Restricted </a:t>
            </a:r>
            <a:endParaRPr lang="en-GB" sz="1333" b="0" dirty="0" smtClean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0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39008" y="6437265"/>
            <a:ext cx="74506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600" b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9EFF5B98-047A-4C2F-A2A1-311FBF014A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530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6" r:id="rId4"/>
    <p:sldLayoutId id="2147483923" r:id="rId5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baseline="0">
          <a:solidFill>
            <a:srgbClr val="A60000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A60000"/>
          </a:solidFill>
          <a:latin typeface="Segoe UI" pitchFamily="34" charset="0"/>
          <a:cs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A60000"/>
          </a:solidFill>
          <a:latin typeface="Segoe UI" pitchFamily="34" charset="0"/>
          <a:cs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A60000"/>
          </a:solidFill>
          <a:latin typeface="Segoe UI" pitchFamily="34" charset="0"/>
          <a:cs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A60000"/>
          </a:solidFill>
          <a:latin typeface="Segoe UI" pitchFamily="34" charset="0"/>
          <a:cs typeface="Segoe UI" pitchFamily="34" charset="0"/>
        </a:defRPr>
      </a:lvl5pPr>
      <a:lvl6pPr marL="609585"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A60000"/>
          </a:solidFill>
          <a:latin typeface="Arial" charset="0"/>
        </a:defRPr>
      </a:lvl6pPr>
      <a:lvl7pPr marL="1219170"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A60000"/>
          </a:solidFill>
          <a:latin typeface="Arial" charset="0"/>
        </a:defRPr>
      </a:lvl7pPr>
      <a:lvl8pPr marL="1828754"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A60000"/>
          </a:solidFill>
          <a:latin typeface="Arial" charset="0"/>
        </a:defRPr>
      </a:lvl8pPr>
      <a:lvl9pPr marL="2438339"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A60000"/>
          </a:solidFill>
          <a:latin typeface="Arial" charset="0"/>
        </a:defRPr>
      </a:lvl9pPr>
    </p:titleStyle>
    <p:bodyStyle>
      <a:lvl1pPr marL="457189" indent="-457189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0000"/>
        </a:buClr>
        <a:buSzPct val="90000"/>
        <a:buFont typeface="Wingdings" pitchFamily="2" charset="2"/>
        <a:buChar char="l"/>
        <a:defRPr kumimoji="1" sz="2667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990575" indent="-38099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A6A6"/>
        </a:buClr>
        <a:buFont typeface="Wingdings" pitchFamily="2" charset="2"/>
        <a:buChar char="§"/>
        <a:defRPr kumimoji="1" sz="2667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Segoe UI" pitchFamily="34" charset="0"/>
        <a:buChar char="-"/>
        <a:defRPr kumimoji="1" sz="2667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667">
          <a:solidFill>
            <a:schemeClr val="tx2"/>
          </a:solidFill>
          <a:latin typeface="+mn-lt"/>
          <a:cs typeface="Segoe UI" pitchFamily="34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667">
          <a:solidFill>
            <a:schemeClr val="tx2"/>
          </a:solidFill>
          <a:latin typeface="+mn-lt"/>
          <a:cs typeface="Segoe UI" pitchFamily="34" charset="0"/>
        </a:defRPr>
      </a:lvl5pPr>
      <a:lvl6pPr marL="3352716" indent="-304792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667">
          <a:solidFill>
            <a:schemeClr val="tx2"/>
          </a:solidFill>
          <a:latin typeface="+mn-lt"/>
        </a:defRPr>
      </a:lvl6pPr>
      <a:lvl7pPr marL="3962301" indent="-304792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667">
          <a:solidFill>
            <a:schemeClr val="tx2"/>
          </a:solidFill>
          <a:latin typeface="+mn-lt"/>
        </a:defRPr>
      </a:lvl7pPr>
      <a:lvl8pPr marL="4571886" indent="-304792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667">
          <a:solidFill>
            <a:schemeClr val="tx2"/>
          </a:solidFill>
          <a:latin typeface="+mn-lt"/>
        </a:defRPr>
      </a:lvl8pPr>
      <a:lvl9pPr marL="5181470" indent="-304792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667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 sz="quarter"/>
          </p:nvPr>
        </p:nvSpPr>
        <p:spPr>
          <a:xfrm>
            <a:off x="1793228" y="1484784"/>
            <a:ext cx="10037801" cy="1152128"/>
          </a:xfrm>
        </p:spPr>
        <p:txBody>
          <a:bodyPr/>
          <a:lstStyle/>
          <a:p>
            <a:r>
              <a:rPr lang="en-GB" b="1" dirty="0"/>
              <a:t>Macroprudential policies:</a:t>
            </a:r>
            <a:br>
              <a:rPr lang="en-GB" b="1" dirty="0"/>
            </a:br>
            <a:r>
              <a:rPr lang="en-GB" b="1" dirty="0" smtClean="0"/>
              <a:t>Seven issues and seven questions</a:t>
            </a:r>
            <a:endParaRPr lang="en-US" dirty="0" smtClean="0"/>
          </a:p>
        </p:txBody>
      </p:sp>
      <p:sp>
        <p:nvSpPr>
          <p:cNvPr id="7171" name="Subtitle 2"/>
          <p:cNvSpPr>
            <a:spLocks noGrp="1"/>
          </p:cNvSpPr>
          <p:nvPr>
            <p:ph type="subTitle" sz="quarter" idx="1"/>
          </p:nvPr>
        </p:nvSpPr>
        <p:spPr>
          <a:xfrm>
            <a:off x="1793228" y="2780928"/>
            <a:ext cx="10062273" cy="3240360"/>
          </a:xfrm>
        </p:spPr>
        <p:txBody>
          <a:bodyPr/>
          <a:lstStyle/>
          <a:p>
            <a:pPr lvl="0"/>
            <a:r>
              <a:rPr lang="en-US" b="1" dirty="0" smtClean="0">
                <a:solidFill>
                  <a:srgbClr val="000000"/>
                </a:solidFill>
                <a:latin typeface="Segoe UI"/>
              </a:rPr>
              <a:t>Stijn Claessens</a:t>
            </a:r>
          </a:p>
          <a:p>
            <a:pPr lvl="0"/>
            <a:r>
              <a:rPr lang="en-GB" dirty="0" smtClean="0">
                <a:solidFill>
                  <a:srgbClr val="000000"/>
                </a:solidFill>
                <a:latin typeface="Segoe UI"/>
              </a:rPr>
              <a:t>Head </a:t>
            </a:r>
            <a:r>
              <a:rPr lang="en-GB" dirty="0">
                <a:solidFill>
                  <a:srgbClr val="000000"/>
                </a:solidFill>
                <a:latin typeface="Segoe UI"/>
              </a:rPr>
              <a:t>of Financial Stability Policy, Monetary and Economic Department</a:t>
            </a:r>
          </a:p>
          <a:p>
            <a:endParaRPr lang="en-US" sz="1600" i="1" dirty="0" smtClean="0">
              <a:solidFill>
                <a:srgbClr val="000000">
                  <a:lumMod val="85000"/>
                  <a:lumOff val="15000"/>
                </a:srgbClr>
              </a:solidFill>
              <a:latin typeface="Segoe UI"/>
            </a:endParaRPr>
          </a:p>
          <a:p>
            <a:r>
              <a:rPr lang="en-GB" dirty="0" smtClean="0"/>
              <a:t>First </a:t>
            </a:r>
            <a:r>
              <a:rPr lang="en-GB" dirty="0"/>
              <a:t>Annual Workshop of ESCB Research Cluster 3 </a:t>
            </a:r>
            <a:endParaRPr lang="en-GB" dirty="0" smtClean="0"/>
          </a:p>
          <a:p>
            <a:r>
              <a:rPr lang="en-GB" b="1" i="1" dirty="0" smtClean="0"/>
              <a:t>Financial </a:t>
            </a:r>
            <a:r>
              <a:rPr lang="en-GB" b="1" i="1" dirty="0"/>
              <a:t>stability, macroprudential regulation and microprudential supervision </a:t>
            </a:r>
            <a:endParaRPr lang="en-GB" b="1" i="1" dirty="0" smtClean="0"/>
          </a:p>
          <a:p>
            <a:r>
              <a:rPr lang="en-GB" dirty="0" smtClean="0"/>
              <a:t>2 and </a:t>
            </a:r>
            <a:r>
              <a:rPr lang="en-GB" dirty="0"/>
              <a:t>3 November 2017 </a:t>
            </a:r>
            <a:r>
              <a:rPr lang="en-GB" dirty="0" smtClean="0"/>
              <a:t>Athens 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461" y="548680"/>
            <a:ext cx="10445323" cy="466725"/>
          </a:xfrm>
        </p:spPr>
        <p:txBody>
          <a:bodyPr/>
          <a:lstStyle/>
          <a:p>
            <a:r>
              <a:rPr lang="en-US" dirty="0"/>
              <a:t>Question 3: How to coordinate </a:t>
            </a:r>
            <a:r>
              <a:rPr lang="en-US" dirty="0" smtClean="0"/>
              <a:t>MaP </a:t>
            </a:r>
            <a:r>
              <a:rPr lang="en-US" dirty="0"/>
              <a:t>and </a:t>
            </a:r>
            <a:r>
              <a:rPr lang="en-US" dirty="0" smtClean="0"/>
              <a:t>MoP </a:t>
            </a:r>
            <a:r>
              <a:rPr lang="en-US" dirty="0"/>
              <a:t>in practice?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08461" y="1484784"/>
            <a:ext cx="9484083" cy="4680520"/>
          </a:xfrm>
        </p:spPr>
        <p:txBody>
          <a:bodyPr/>
          <a:lstStyle/>
          <a:p>
            <a:pPr>
              <a:lnSpc>
                <a:spcPts val="3400"/>
              </a:lnSpc>
            </a:pPr>
            <a:r>
              <a:rPr lang="en-GB" sz="2400" dirty="0">
                <a:cs typeface="Times New Roman" pitchFamily="18" charset="0"/>
              </a:rPr>
              <a:t>When policies operate </a:t>
            </a:r>
            <a:r>
              <a:rPr lang="en-GB" sz="2400" dirty="0" smtClean="0">
                <a:cs typeface="Times New Roman" pitchFamily="18" charset="0"/>
              </a:rPr>
              <a:t>perfectly, </a:t>
            </a:r>
            <a:r>
              <a:rPr lang="en-GB" sz="2400" dirty="0">
                <a:cs typeface="Times New Roman" pitchFamily="18" charset="0"/>
              </a:rPr>
              <a:t>no major challenges</a:t>
            </a:r>
          </a:p>
          <a:p>
            <a:pPr lvl="1">
              <a:lnSpc>
                <a:spcPts val="3400"/>
              </a:lnSpc>
            </a:pPr>
            <a:r>
              <a:rPr lang="en-GB" sz="2000" dirty="0">
                <a:cs typeface="Times New Roman" pitchFamily="18" charset="0"/>
              </a:rPr>
              <a:t>Complement each other, </a:t>
            </a:r>
            <a:r>
              <a:rPr lang="en-GB" sz="2000" dirty="0" smtClean="0">
                <a:cs typeface="Times New Roman" pitchFamily="18" charset="0"/>
              </a:rPr>
              <a:t>eg, phases </a:t>
            </a:r>
            <a:r>
              <a:rPr lang="en-GB" sz="2000" dirty="0">
                <a:cs typeface="Times New Roman" pitchFamily="18" charset="0"/>
              </a:rPr>
              <a:t>of </a:t>
            </a:r>
            <a:r>
              <a:rPr lang="en-GB" sz="2000" dirty="0" smtClean="0">
                <a:cs typeface="Times New Roman" pitchFamily="18" charset="0"/>
              </a:rPr>
              <a:t>business and financial </a:t>
            </a:r>
            <a:r>
              <a:rPr lang="en-GB" sz="2000" dirty="0">
                <a:cs typeface="Times New Roman" pitchFamily="18" charset="0"/>
              </a:rPr>
              <a:t>cycles overlap</a:t>
            </a:r>
          </a:p>
          <a:p>
            <a:pPr lvl="1">
              <a:lnSpc>
                <a:spcPts val="3400"/>
              </a:lnSpc>
            </a:pPr>
            <a:r>
              <a:rPr lang="en-US" sz="2000" dirty="0">
                <a:cs typeface="Times New Roman" pitchFamily="18" charset="0"/>
              </a:rPr>
              <a:t>Both: clear mandate, decision-making, accountability </a:t>
            </a:r>
          </a:p>
          <a:p>
            <a:pPr>
              <a:lnSpc>
                <a:spcPts val="3400"/>
              </a:lnSpc>
            </a:pPr>
            <a:r>
              <a:rPr lang="en-US" sz="2400" dirty="0" smtClean="0">
                <a:cs typeface="Times New Roman" pitchFamily="18" charset="0"/>
              </a:rPr>
              <a:t>But </a:t>
            </a:r>
            <a:r>
              <a:rPr lang="en-US" sz="2400" dirty="0">
                <a:cs typeface="Times New Roman" pitchFamily="18" charset="0"/>
              </a:rPr>
              <a:t>constraints on one can imply the other has to do more</a:t>
            </a:r>
          </a:p>
          <a:p>
            <a:pPr lvl="1">
              <a:lnSpc>
                <a:spcPts val="3400"/>
              </a:lnSpc>
            </a:pPr>
            <a:r>
              <a:rPr lang="en-US" sz="2000" dirty="0">
                <a:cs typeface="Times New Roman" pitchFamily="18" charset="0"/>
              </a:rPr>
              <a:t>With imperfect </a:t>
            </a:r>
            <a:r>
              <a:rPr lang="en-US" sz="2000" dirty="0" smtClean="0">
                <a:cs typeface="Times New Roman" pitchFamily="18" charset="0"/>
              </a:rPr>
              <a:t>MaP</a:t>
            </a:r>
            <a:r>
              <a:rPr lang="en-US" sz="2000" dirty="0">
                <a:cs typeface="Times New Roman" pitchFamily="18" charset="0"/>
              </a:rPr>
              <a:t>, </a:t>
            </a:r>
            <a:r>
              <a:rPr lang="en-US" sz="2000" dirty="0" smtClean="0">
                <a:cs typeface="Times New Roman" pitchFamily="18" charset="0"/>
              </a:rPr>
              <a:t>MoP </a:t>
            </a:r>
            <a:r>
              <a:rPr lang="en-US" sz="2000" dirty="0">
                <a:cs typeface="Times New Roman" pitchFamily="18" charset="0"/>
              </a:rPr>
              <a:t>has to do some (“getting into the cracks”)</a:t>
            </a:r>
          </a:p>
          <a:p>
            <a:pPr lvl="1">
              <a:lnSpc>
                <a:spcPts val="3400"/>
              </a:lnSpc>
            </a:pPr>
            <a:r>
              <a:rPr lang="en-US" sz="2000" dirty="0">
                <a:cs typeface="Times New Roman" pitchFamily="18" charset="0"/>
              </a:rPr>
              <a:t>With constraints on </a:t>
            </a:r>
            <a:r>
              <a:rPr lang="en-US" sz="2000" dirty="0" smtClean="0">
                <a:cs typeface="Times New Roman" pitchFamily="18" charset="0"/>
              </a:rPr>
              <a:t>MoP </a:t>
            </a:r>
            <a:r>
              <a:rPr lang="en-US" sz="2000" dirty="0">
                <a:cs typeface="Times New Roman" pitchFamily="18" charset="0"/>
              </a:rPr>
              <a:t>(fixed </a:t>
            </a:r>
            <a:r>
              <a:rPr lang="en-US" sz="2000" dirty="0" smtClean="0">
                <a:cs typeface="Times New Roman" pitchFamily="18" charset="0"/>
              </a:rPr>
              <a:t>exchange rate</a:t>
            </a:r>
            <a:r>
              <a:rPr lang="en-US" sz="2000" dirty="0">
                <a:cs typeface="Times New Roman" pitchFamily="18" charset="0"/>
              </a:rPr>
              <a:t>, ZLB), </a:t>
            </a:r>
            <a:r>
              <a:rPr lang="en-US" sz="2000" dirty="0" smtClean="0">
                <a:cs typeface="Times New Roman" pitchFamily="18" charset="0"/>
              </a:rPr>
              <a:t>MaP </a:t>
            </a:r>
            <a:r>
              <a:rPr lang="en-US" sz="2000" dirty="0">
                <a:cs typeface="Times New Roman" pitchFamily="18" charset="0"/>
              </a:rPr>
              <a:t>has to do more</a:t>
            </a:r>
          </a:p>
          <a:p>
            <a:pPr>
              <a:lnSpc>
                <a:spcPts val="3400"/>
              </a:lnSpc>
            </a:pPr>
            <a:r>
              <a:rPr lang="en-US" sz="2400" u="sng" dirty="0" smtClean="0">
                <a:cs typeface="Times New Roman" pitchFamily="18" charset="0"/>
              </a:rPr>
              <a:t>Yet</a:t>
            </a:r>
            <a:r>
              <a:rPr lang="en-US" sz="2400" u="sng" dirty="0">
                <a:cs typeface="Times New Roman" pitchFamily="18" charset="0"/>
              </a:rPr>
              <a:t>: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much </a:t>
            </a:r>
            <a:r>
              <a:rPr lang="en-US" sz="2400" dirty="0">
                <a:cs typeface="Times New Roman" pitchFamily="18" charset="0"/>
              </a:rPr>
              <a:t>more work needed for clear-cut policy advice</a:t>
            </a:r>
          </a:p>
          <a:p>
            <a:pPr lvl="1">
              <a:lnSpc>
                <a:spcPts val="3400"/>
              </a:lnSpc>
            </a:pPr>
            <a:r>
              <a:rPr lang="en-US" sz="2000" dirty="0">
                <a:cs typeface="Times New Roman" pitchFamily="18" charset="0"/>
              </a:rPr>
              <a:t>How much to adapt each policy to the other? How to inform each other? How to coordinate? What is governance? Where does MaP best reside?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EFF5B98-047A-4C2F-A2A1-311FBF014AAC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9133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701" y="476672"/>
            <a:ext cx="10661347" cy="466725"/>
          </a:xfrm>
        </p:spPr>
        <p:txBody>
          <a:bodyPr/>
          <a:lstStyle/>
          <a:p>
            <a:r>
              <a:rPr lang="en-US" altLang="ko-KR" dirty="0" smtClean="0"/>
              <a:t>Issue </a:t>
            </a:r>
            <a:r>
              <a:rPr lang="en-US" altLang="ko-KR" dirty="0"/>
              <a:t>4: </a:t>
            </a:r>
            <a:r>
              <a:rPr lang="en-US" altLang="ko-KR" dirty="0" smtClean="0"/>
              <a:t>MaPs </a:t>
            </a:r>
            <a:r>
              <a:rPr lang="en-US" altLang="ko-KR" dirty="0"/>
              <a:t>are used </a:t>
            </a:r>
            <a:r>
              <a:rPr lang="en-US" altLang="ko-KR" dirty="0" smtClean="0"/>
              <a:t>in </a:t>
            </a:r>
            <a:r>
              <a:rPr lang="en-US" altLang="ko-KR" dirty="0"/>
              <a:t>a g</a:t>
            </a:r>
            <a:r>
              <a:rPr lang="en-US" altLang="ko-KR" dirty="0" smtClean="0"/>
              <a:t>lobalised world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631504" y="1556792"/>
            <a:ext cx="10441160" cy="4608512"/>
          </a:xfrm>
        </p:spPr>
        <p:txBody>
          <a:bodyPr/>
          <a:lstStyle/>
          <a:p>
            <a:pPr marL="457200" indent="-457200"/>
            <a:r>
              <a:rPr lang="en-US" sz="2400" dirty="0" smtClean="0">
                <a:cs typeface="Times New Roman" pitchFamily="18" charset="0"/>
              </a:rPr>
              <a:t>MaPs </a:t>
            </a:r>
            <a:r>
              <a:rPr lang="en-US" sz="2400" dirty="0">
                <a:cs typeface="Times New Roman" pitchFamily="18" charset="0"/>
              </a:rPr>
              <a:t>l</a:t>
            </a:r>
            <a:r>
              <a:rPr lang="en-US" altLang="ko-KR" sz="2400" dirty="0"/>
              <a:t>ess effective in open economies</a:t>
            </a:r>
          </a:p>
          <a:p>
            <a:pPr marL="985838" lvl="1" indent="-457200" defTabSz="985838"/>
            <a:r>
              <a:rPr lang="en-US" sz="2000" dirty="0">
                <a:cs typeface="Times New Roman" pitchFamily="18" charset="0"/>
              </a:rPr>
              <a:t>Higher use of </a:t>
            </a:r>
            <a:r>
              <a:rPr lang="en-US" sz="2000" dirty="0" smtClean="0">
                <a:cs typeface="Times New Roman" pitchFamily="18" charset="0"/>
              </a:rPr>
              <a:t>MaPs </a:t>
            </a:r>
            <a:r>
              <a:rPr lang="en-US" sz="2000" dirty="0" smtClean="0"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cs typeface="Times New Roman" pitchFamily="18" charset="0"/>
                <a:sym typeface="Symbol"/>
              </a:rPr>
              <a:t> </a:t>
            </a:r>
            <a:r>
              <a:rPr lang="en-US" sz="2000" dirty="0">
                <a:cs typeface="Times New Roman" pitchFamily="18" charset="0"/>
              </a:rPr>
              <a:t>increases cross-border claims</a:t>
            </a:r>
          </a:p>
          <a:p>
            <a:pPr marL="457200" indent="-457200"/>
            <a:r>
              <a:rPr lang="en-US" sz="2400" dirty="0" smtClean="0"/>
              <a:t>Globalisation</a:t>
            </a:r>
            <a:r>
              <a:rPr lang="en-US" sz="2400" dirty="0"/>
              <a:t>, Global Financial </a:t>
            </a:r>
            <a:r>
              <a:rPr lang="en-US" sz="2400" dirty="0" smtClean="0"/>
              <a:t>Cycle: </a:t>
            </a:r>
            <a:r>
              <a:rPr lang="en-US" sz="2400" dirty="0"/>
              <a:t>less control of domestic finance  </a:t>
            </a:r>
          </a:p>
          <a:p>
            <a:pPr marL="457200" indent="-457200"/>
            <a:r>
              <a:rPr lang="en-US" sz="2400" dirty="0" smtClean="0">
                <a:cs typeface="Times New Roman" pitchFamily="18" charset="0"/>
              </a:rPr>
              <a:t>MoPs </a:t>
            </a:r>
            <a:r>
              <a:rPr lang="en-US" sz="2400" dirty="0">
                <a:cs typeface="Times New Roman" pitchFamily="18" charset="0"/>
              </a:rPr>
              <a:t>and </a:t>
            </a:r>
            <a:r>
              <a:rPr lang="en-US" sz="2400" dirty="0" smtClean="0">
                <a:cs typeface="Times New Roman" pitchFamily="18" charset="0"/>
              </a:rPr>
              <a:t>MaPs </a:t>
            </a:r>
            <a:r>
              <a:rPr lang="en-US" sz="2400" dirty="0">
                <a:cs typeface="Times New Roman" pitchFamily="18" charset="0"/>
              </a:rPr>
              <a:t>hard to coordinate </a:t>
            </a:r>
            <a:r>
              <a:rPr lang="en-US" sz="2400" dirty="0" smtClean="0">
                <a:cs typeface="Times New Roman" pitchFamily="18" charset="0"/>
              </a:rPr>
              <a:t>(</a:t>
            </a:r>
            <a:r>
              <a:rPr lang="en-US" sz="2400" dirty="0">
                <a:cs typeface="Times New Roman" pitchFamily="18" charset="0"/>
              </a:rPr>
              <a:t>gains small/uncertain, cooperation </a:t>
            </a:r>
            <a:r>
              <a:rPr lang="en-US" sz="2400" dirty="0" smtClean="0">
                <a:cs typeface="Times New Roman" pitchFamily="18" charset="0"/>
              </a:rPr>
              <a:t>difficult</a:t>
            </a:r>
            <a:r>
              <a:rPr lang="en-US" sz="2400" dirty="0">
                <a:cs typeface="Times New Roman" pitchFamily="18" charset="0"/>
              </a:rPr>
              <a:t>, limited forums, or just ex-post, when in crises) </a:t>
            </a:r>
          </a:p>
          <a:p>
            <a:pPr marL="0" indent="0">
              <a:buNone/>
            </a:pPr>
            <a:r>
              <a:rPr lang="en-US" sz="2400" dirty="0">
                <a:cs typeface="Times New Roman" pitchFamily="18" charset="0"/>
                <a:sym typeface="Symbol"/>
              </a:rPr>
              <a:t>	</a:t>
            </a:r>
            <a:r>
              <a:rPr lang="en-US" sz="2400" dirty="0">
                <a:sym typeface="Wingdings" panose="05000000000000000000" pitchFamily="2" charset="2"/>
              </a:rPr>
              <a:t> </a:t>
            </a:r>
            <a:r>
              <a:rPr lang="en-US" sz="2400" dirty="0" smtClean="0">
                <a:cs typeface="Times New Roman" pitchFamily="18" charset="0"/>
                <a:sym typeface="Symbol"/>
              </a:rPr>
              <a:t> </a:t>
            </a:r>
            <a:r>
              <a:rPr lang="en-US" sz="2400" dirty="0">
                <a:cs typeface="Times New Roman" pitchFamily="18" charset="0"/>
                <a:sym typeface="Symbol"/>
              </a:rPr>
              <a:t>Need to c</a:t>
            </a:r>
            <a:r>
              <a:rPr lang="en-US" sz="2400" dirty="0">
                <a:cs typeface="Times New Roman" pitchFamily="18" charset="0"/>
              </a:rPr>
              <a:t>onsider </a:t>
            </a:r>
            <a:r>
              <a:rPr lang="en-US" sz="2400" dirty="0" smtClean="0">
                <a:cs typeface="Times New Roman" pitchFamily="18" charset="0"/>
              </a:rPr>
              <a:t>MaPs </a:t>
            </a:r>
            <a:r>
              <a:rPr lang="en-US" sz="2400" dirty="0">
                <a:cs typeface="Times New Roman" pitchFamily="18" charset="0"/>
              </a:rPr>
              <a:t>together with CFM tools </a:t>
            </a:r>
          </a:p>
          <a:p>
            <a:pPr marL="457200" indent="-457200"/>
            <a:r>
              <a:rPr lang="en-US" sz="2400" dirty="0"/>
              <a:t>Challenges</a:t>
            </a:r>
          </a:p>
          <a:p>
            <a:pPr marL="985838" lvl="1" indent="-457200">
              <a:tabLst>
                <a:tab pos="806450" algn="l"/>
              </a:tabLst>
            </a:pPr>
            <a:r>
              <a:rPr lang="en-US" sz="2000" dirty="0">
                <a:cs typeface="Times New Roman" pitchFamily="18" charset="0"/>
              </a:rPr>
              <a:t>S</a:t>
            </a:r>
            <a:r>
              <a:rPr lang="en-GB" sz="2000" dirty="0">
                <a:cs typeface="Times New Roman" pitchFamily="18" charset="0"/>
              </a:rPr>
              <a:t>pillovers of </a:t>
            </a:r>
            <a:r>
              <a:rPr lang="en-GB" sz="2000" dirty="0" smtClean="0">
                <a:cs typeface="Times New Roman" pitchFamily="18" charset="0"/>
              </a:rPr>
              <a:t>MaPs</a:t>
            </a:r>
            <a:r>
              <a:rPr lang="en-GB" sz="2000" dirty="0">
                <a:cs typeface="Times New Roman" pitchFamily="18" charset="0"/>
              </a:rPr>
              <a:t>, while generally small, </a:t>
            </a:r>
            <a:r>
              <a:rPr lang="en-GB" sz="2000" dirty="0" smtClean="0">
                <a:cs typeface="Times New Roman" pitchFamily="18" charset="0"/>
              </a:rPr>
              <a:t>very heterogeneous</a:t>
            </a:r>
            <a:endParaRPr lang="en-GB" sz="2000" dirty="0">
              <a:cs typeface="Times New Roman" pitchFamily="18" charset="0"/>
            </a:endParaRPr>
          </a:p>
          <a:p>
            <a:pPr marL="985838" lvl="1" indent="-457200">
              <a:tabLst>
                <a:tab pos="806450" algn="l"/>
              </a:tabLst>
            </a:pPr>
            <a:r>
              <a:rPr lang="en-US" sz="2000" dirty="0"/>
              <a:t>Also </a:t>
            </a:r>
            <a:r>
              <a:rPr lang="en-US" sz="2000" dirty="0" smtClean="0"/>
              <a:t>MaPs </a:t>
            </a:r>
            <a:r>
              <a:rPr lang="en-US" sz="2000" dirty="0"/>
              <a:t>less impact with more developed finance</a:t>
            </a:r>
          </a:p>
          <a:p>
            <a:pPr marL="1203325" lvl="2" indent="-360363">
              <a:buNone/>
            </a:pPr>
            <a:r>
              <a:rPr lang="en-US" sz="2000" dirty="0" smtClean="0">
                <a:sym typeface="Wingdings" panose="05000000000000000000" pitchFamily="2" charset="2"/>
              </a:rPr>
              <a:t>  </a:t>
            </a:r>
            <a:r>
              <a:rPr lang="en-US" sz="2000" dirty="0" smtClean="0">
                <a:cs typeface="Times New Roman" pitchFamily="18" charset="0"/>
                <a:sym typeface="Symbol"/>
              </a:rPr>
              <a:t> </a:t>
            </a:r>
            <a:r>
              <a:rPr lang="en-US" sz="2000" dirty="0">
                <a:cs typeface="Times New Roman" pitchFamily="18" charset="0"/>
              </a:rPr>
              <a:t>More developed financial markets, tap alternatives, </a:t>
            </a:r>
            <a:r>
              <a:rPr lang="en-US" sz="2000" dirty="0" smtClean="0">
                <a:cs typeface="Times New Roman" pitchFamily="18" charset="0"/>
              </a:rPr>
              <a:t>circumvent</a:t>
            </a:r>
            <a:endParaRPr lang="en-US" sz="2000" dirty="0"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EFF5B98-047A-4C2F-A2A1-311FBF014AAC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1287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2164" y="451643"/>
            <a:ext cx="10310460" cy="466725"/>
          </a:xfrm>
        </p:spPr>
        <p:txBody>
          <a:bodyPr/>
          <a:lstStyle/>
          <a:p>
            <a:r>
              <a:rPr lang="en-US" dirty="0"/>
              <a:t>Question 4: How to </a:t>
            </a:r>
            <a:r>
              <a:rPr lang="en-US" dirty="0" smtClean="0"/>
              <a:t>balance, coordinate MaPs and CFMs?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EFF5B98-047A-4C2F-A2A1-311FBF014AAC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03876" y="2608534"/>
            <a:ext cx="2109107" cy="2133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3343218" y="2603205"/>
            <a:ext cx="2300999" cy="2057400"/>
          </a:xfrm>
          <a:prstGeom prst="rect">
            <a:avLst/>
          </a:prstGeom>
          <a:ln>
            <a:noFill/>
          </a:ln>
        </p:spPr>
      </p:pic>
      <p:grpSp>
        <p:nvGrpSpPr>
          <p:cNvPr id="24" name="Group 18"/>
          <p:cNvGrpSpPr/>
          <p:nvPr/>
        </p:nvGrpSpPr>
        <p:grpSpPr>
          <a:xfrm>
            <a:off x="1847528" y="1628800"/>
            <a:ext cx="2362200" cy="4303789"/>
            <a:chOff x="3324128" y="2895600"/>
            <a:chExt cx="2438400" cy="3383280"/>
          </a:xfrm>
        </p:grpSpPr>
        <p:grpSp>
          <p:nvGrpSpPr>
            <p:cNvPr id="25" name="Group 7"/>
            <p:cNvGrpSpPr/>
            <p:nvPr/>
          </p:nvGrpSpPr>
          <p:grpSpPr>
            <a:xfrm>
              <a:off x="3357283" y="2895600"/>
              <a:ext cx="2364522" cy="3383280"/>
              <a:chOff x="3563551" y="1752600"/>
              <a:chExt cx="2029529" cy="4221480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4193434" y="2346948"/>
                <a:ext cx="787612" cy="242616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8" name="Oval 27"/>
              <p:cNvSpPr/>
              <p:nvPr/>
            </p:nvSpPr>
            <p:spPr>
              <a:xfrm>
                <a:off x="3563551" y="1752600"/>
                <a:ext cx="2019841" cy="1447800"/>
              </a:xfrm>
              <a:prstGeom prst="ellipse">
                <a:avLst/>
              </a:prstGeom>
              <a:solidFill>
                <a:srgbClr val="5482AB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/>
                <a:bevelB w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3581400" y="4720828"/>
                <a:ext cx="2011680" cy="1253252"/>
              </a:xfrm>
              <a:prstGeom prst="roundRect">
                <a:avLst/>
              </a:prstGeom>
              <a:solidFill>
                <a:srgbClr val="5482A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/>
                <a:bevelB w="1397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prstClr val="black"/>
                    </a:solidFill>
                    <a:latin typeface="+mj-lt"/>
                    <a:cs typeface="Arial" pitchFamily="34" charset="0"/>
                  </a:rPr>
                  <a:t>Price Stability</a:t>
                </a:r>
              </a:p>
              <a:p>
                <a:pPr algn="ctr"/>
                <a:r>
                  <a:rPr lang="en-US" sz="1600" b="1" dirty="0">
                    <a:solidFill>
                      <a:prstClr val="black"/>
                    </a:solidFill>
                    <a:latin typeface="+mj-lt"/>
                    <a:cs typeface="Arial" pitchFamily="34" charset="0"/>
                  </a:rPr>
                  <a:t>Economic Activity</a:t>
                </a: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3324128" y="3183821"/>
              <a:ext cx="2438400" cy="653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prstClr val="black"/>
                  </a:solidFill>
                  <a:latin typeface="+mj-lt"/>
                  <a:cs typeface="Arial" pitchFamily="34" charset="0"/>
                </a:rPr>
                <a:t>Monetary Policy</a:t>
              </a:r>
              <a:endParaRPr lang="en-US" sz="2400" b="1" dirty="0">
                <a:solidFill>
                  <a:prstClr val="black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4693814" y="1444760"/>
            <a:ext cx="5334000" cy="4648200"/>
          </a:xfrm>
          <a:prstGeom prst="rect">
            <a:avLst/>
          </a:prstGeom>
          <a:noFill/>
          <a:ln w="50800">
            <a:solidFill>
              <a:srgbClr val="C24D5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" name="Group 9"/>
          <p:cNvGrpSpPr/>
          <p:nvPr/>
        </p:nvGrpSpPr>
        <p:grpSpPr>
          <a:xfrm>
            <a:off x="4927537" y="1628801"/>
            <a:ext cx="2262234" cy="4280118"/>
            <a:chOff x="6164334" y="1752600"/>
            <a:chExt cx="2141466" cy="4221480"/>
          </a:xfrm>
        </p:grpSpPr>
        <p:grpSp>
          <p:nvGrpSpPr>
            <p:cNvPr id="32" name="Group 6"/>
            <p:cNvGrpSpPr/>
            <p:nvPr/>
          </p:nvGrpSpPr>
          <p:grpSpPr>
            <a:xfrm>
              <a:off x="6164334" y="1752600"/>
              <a:ext cx="2141466" cy="4221480"/>
              <a:chOff x="6164334" y="1752600"/>
              <a:chExt cx="2141466" cy="4221480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6868310" y="2774258"/>
                <a:ext cx="675490" cy="1946570"/>
              </a:xfrm>
              <a:prstGeom prst="rect">
                <a:avLst/>
              </a:prstGeom>
            </p:spPr>
          </p:pic>
          <p:sp>
            <p:nvSpPr>
              <p:cNvPr id="35" name="Oval 5"/>
              <p:cNvSpPr/>
              <p:nvPr/>
            </p:nvSpPr>
            <p:spPr>
              <a:xfrm>
                <a:off x="6164334" y="1752600"/>
                <a:ext cx="2141465" cy="1447800"/>
              </a:xfrm>
              <a:prstGeom prst="ellipse">
                <a:avLst/>
              </a:prstGeom>
              <a:solidFill>
                <a:srgbClr val="E6A65D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/>
                <a:bevelB w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6164334" y="4720828"/>
                <a:ext cx="2141466" cy="1253252"/>
              </a:xfrm>
              <a:prstGeom prst="roundRect">
                <a:avLst/>
              </a:prstGeom>
              <a:solidFill>
                <a:srgbClr val="E6A65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/>
                <a:bevelB w="1397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prstClr val="black"/>
                    </a:solidFill>
                    <a:latin typeface="+mj-lt"/>
                    <a:cs typeface="Arial" pitchFamily="34" charset="0"/>
                  </a:rPr>
                  <a:t>Financial Stability</a:t>
                </a:r>
              </a:p>
              <a:p>
                <a:pPr algn="ctr"/>
                <a:r>
                  <a:rPr lang="en-US" sz="1600" b="1" dirty="0">
                    <a:solidFill>
                      <a:prstClr val="black"/>
                    </a:solidFill>
                    <a:latin typeface="+mj-lt"/>
                    <a:cs typeface="Arial" pitchFamily="34" charset="0"/>
                  </a:rPr>
                  <a:t>Systemic </a:t>
                </a:r>
                <a:r>
                  <a:rPr lang="pl-PL" sz="1600" b="1" dirty="0" err="1">
                    <a:solidFill>
                      <a:prstClr val="black"/>
                    </a:solidFill>
                    <a:latin typeface="+mj-lt"/>
                    <a:cs typeface="Arial" pitchFamily="34" charset="0"/>
                  </a:rPr>
                  <a:t>Risk</a:t>
                </a:r>
                <a:endParaRPr lang="en-US" sz="1600" b="1" dirty="0">
                  <a:solidFill>
                    <a:prstClr val="black"/>
                  </a:solidFill>
                  <a:latin typeface="+mj-lt"/>
                  <a:cs typeface="Arial" pitchFamily="34" charset="0"/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6168266" y="2134321"/>
              <a:ext cx="2133599" cy="758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pc="-100" dirty="0">
                  <a:solidFill>
                    <a:prstClr val="black"/>
                  </a:solidFill>
                  <a:latin typeface="+mj-lt"/>
                  <a:cs typeface="Arial" pitchFamily="34" charset="0"/>
                </a:rPr>
                <a:t>Macroprudential</a:t>
              </a:r>
            </a:p>
            <a:p>
              <a:pPr algn="ctr"/>
              <a:r>
                <a:rPr lang="en-US" sz="2400" b="1" spc="-100" dirty="0">
                  <a:solidFill>
                    <a:prstClr val="black"/>
                  </a:solidFill>
                  <a:latin typeface="+mj-lt"/>
                  <a:cs typeface="Arial" pitchFamily="34" charset="0"/>
                </a:rPr>
                <a:t>Policy</a:t>
              </a:r>
              <a:endParaRPr lang="en-US" sz="2000" b="1" spc="-100" dirty="0">
                <a:solidFill>
                  <a:prstClr val="black"/>
                </a:solidFill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37" name="Group 2"/>
          <p:cNvGrpSpPr/>
          <p:nvPr/>
        </p:nvGrpSpPr>
        <p:grpSpPr>
          <a:xfrm>
            <a:off x="7526793" y="1716479"/>
            <a:ext cx="2277836" cy="4216110"/>
            <a:chOff x="737616" y="1740357"/>
            <a:chExt cx="2286000" cy="4233723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644144" y="2951364"/>
              <a:ext cx="736600" cy="1793212"/>
            </a:xfrm>
            <a:prstGeom prst="rect">
              <a:avLst/>
            </a:prstGeom>
          </p:spPr>
        </p:pic>
        <p:sp>
          <p:nvSpPr>
            <p:cNvPr id="39" name="Oval 38"/>
            <p:cNvSpPr/>
            <p:nvPr/>
          </p:nvSpPr>
          <p:spPr>
            <a:xfrm>
              <a:off x="737616" y="1740357"/>
              <a:ext cx="2286000" cy="1447800"/>
            </a:xfrm>
            <a:prstGeom prst="ellipse">
              <a:avLst/>
            </a:prstGeom>
            <a:solidFill>
              <a:srgbClr val="C24D5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39700"/>
              <a:bevelB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pc="-100" dirty="0">
                  <a:solidFill>
                    <a:prstClr val="black"/>
                  </a:solidFill>
                  <a:latin typeface="+mj-lt"/>
                  <a:cs typeface="Arial" pitchFamily="34" charset="0"/>
                </a:rPr>
                <a:t>CFM Measures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838200" y="4720828"/>
              <a:ext cx="2133600" cy="1253252"/>
            </a:xfrm>
            <a:prstGeom prst="roundRect">
              <a:avLst/>
            </a:prstGeom>
            <a:solidFill>
              <a:srgbClr val="C24D5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39700"/>
              <a:bevelB w="1397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prstClr val="black"/>
                  </a:solidFill>
                  <a:latin typeface="+mj-lt"/>
                  <a:cs typeface="Arial" pitchFamily="34" charset="0"/>
                </a:rPr>
                <a:t>Stable Capital Flows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8124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1398" y="548680"/>
            <a:ext cx="9965268" cy="466725"/>
          </a:xfrm>
        </p:spPr>
        <p:txBody>
          <a:bodyPr/>
          <a:lstStyle/>
          <a:p>
            <a:r>
              <a:rPr lang="en-US" dirty="0"/>
              <a:t>How to distinguish </a:t>
            </a:r>
            <a:r>
              <a:rPr lang="en-US" dirty="0" smtClean="0"/>
              <a:t>MaPs </a:t>
            </a:r>
            <a:r>
              <a:rPr lang="en-US" dirty="0"/>
              <a:t>and CFMs? How to guide their use?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lvl="1" indent="-342900">
              <a:buClr>
                <a:srgbClr val="A60000"/>
              </a:buClr>
              <a:buSzPct val="90000"/>
              <a:buFont typeface="Wingdings" pitchFamily="2" charset="2"/>
              <a:buChar char="l"/>
            </a:pPr>
            <a:r>
              <a:rPr lang="en-US" sz="2400" dirty="0">
                <a:cs typeface="Times New Roman" pitchFamily="18" charset="0"/>
              </a:rPr>
              <a:t>Some distinctions between </a:t>
            </a:r>
            <a:r>
              <a:rPr lang="en-US" sz="2400" dirty="0" smtClean="0">
                <a:cs typeface="Times New Roman" pitchFamily="18" charset="0"/>
              </a:rPr>
              <a:t>MaPs </a:t>
            </a:r>
            <a:r>
              <a:rPr lang="en-US" sz="2400" dirty="0">
                <a:cs typeface="Times New Roman" pitchFamily="18" charset="0"/>
              </a:rPr>
              <a:t>and CFMs</a:t>
            </a:r>
          </a:p>
          <a:p>
            <a:pPr lvl="1"/>
            <a:r>
              <a:rPr lang="en-US" sz="2400" i="1" dirty="0">
                <a:cs typeface="Times New Roman" pitchFamily="18" charset="0"/>
              </a:rPr>
              <a:t>Operational</a:t>
            </a:r>
            <a:r>
              <a:rPr lang="en-US" sz="2400" dirty="0">
                <a:cs typeface="Times New Roman" pitchFamily="18" charset="0"/>
              </a:rPr>
              <a:t>: capital flows vs domestic finance </a:t>
            </a:r>
          </a:p>
          <a:p>
            <a:pPr lvl="1"/>
            <a:r>
              <a:rPr lang="en-US" sz="2400" i="1" dirty="0">
                <a:cs typeface="Times New Roman" pitchFamily="18" charset="0"/>
              </a:rPr>
              <a:t>Legal</a:t>
            </a:r>
            <a:r>
              <a:rPr lang="en-US" sz="2400" dirty="0">
                <a:cs typeface="Times New Roman" pitchFamily="18" charset="0"/>
              </a:rPr>
              <a:t>: residents vs non-residents </a:t>
            </a:r>
          </a:p>
          <a:p>
            <a:r>
              <a:rPr lang="en-US" sz="2400" dirty="0" smtClean="0">
                <a:cs typeface="Times New Roman" pitchFamily="18" charset="0"/>
              </a:rPr>
              <a:t>But </a:t>
            </a:r>
            <a:r>
              <a:rPr lang="en-US" sz="2400" dirty="0">
                <a:cs typeface="Times New Roman" pitchFamily="18" charset="0"/>
              </a:rPr>
              <a:t>also much overlap and both may be needed </a:t>
            </a:r>
          </a:p>
          <a:p>
            <a:pPr lvl="1"/>
            <a:r>
              <a:rPr lang="en-US" sz="2400" dirty="0">
                <a:cs typeface="Times New Roman" pitchFamily="18" charset="0"/>
              </a:rPr>
              <a:t>Some </a:t>
            </a:r>
            <a:r>
              <a:rPr lang="en-US" sz="2400" dirty="0" smtClean="0">
                <a:cs typeface="Times New Roman" pitchFamily="18" charset="0"/>
              </a:rPr>
              <a:t>MaPs </a:t>
            </a:r>
            <a:r>
              <a:rPr lang="en-US" sz="2400" dirty="0">
                <a:cs typeface="Times New Roman" pitchFamily="18" charset="0"/>
              </a:rPr>
              <a:t>can affect non-residents more, </a:t>
            </a:r>
            <a:r>
              <a:rPr lang="en-US" sz="2400" dirty="0" smtClean="0">
                <a:cs typeface="Times New Roman" pitchFamily="18" charset="0"/>
              </a:rPr>
              <a:t>like </a:t>
            </a:r>
            <a:r>
              <a:rPr lang="en-US" sz="2400" dirty="0">
                <a:cs typeface="Times New Roman" pitchFamily="18" charset="0"/>
              </a:rPr>
              <a:t>CFMs</a:t>
            </a:r>
          </a:p>
          <a:p>
            <a:pPr lvl="1"/>
            <a:r>
              <a:rPr lang="en-US" sz="2400" dirty="0">
                <a:cs typeface="Times New Roman" pitchFamily="18" charset="0"/>
              </a:rPr>
              <a:t>CFMs </a:t>
            </a:r>
            <a:r>
              <a:rPr lang="en-US" sz="2400" dirty="0" smtClean="0">
                <a:cs typeface="Times New Roman" pitchFamily="18" charset="0"/>
              </a:rPr>
              <a:t>needed; where MaPs </a:t>
            </a:r>
            <a:r>
              <a:rPr lang="en-US" sz="2400" dirty="0">
                <a:cs typeface="Times New Roman" pitchFamily="18" charset="0"/>
              </a:rPr>
              <a:t>do not apply; or when </a:t>
            </a:r>
            <a:r>
              <a:rPr lang="en-US" sz="2400" dirty="0" smtClean="0">
                <a:cs typeface="Times New Roman" pitchFamily="18" charset="0"/>
              </a:rPr>
              <a:t>MaPs </a:t>
            </a:r>
            <a:r>
              <a:rPr lang="en-US" sz="2400" dirty="0">
                <a:cs typeface="Times New Roman" pitchFamily="18" charset="0"/>
              </a:rPr>
              <a:t>distort</a:t>
            </a:r>
          </a:p>
          <a:p>
            <a:r>
              <a:rPr lang="en-US" sz="2400" dirty="0" smtClean="0">
                <a:cs typeface="Times New Roman" pitchFamily="18" charset="0"/>
              </a:rPr>
              <a:t>So, </a:t>
            </a:r>
            <a:r>
              <a:rPr lang="en-US" sz="2400" dirty="0">
                <a:cs typeface="Times New Roman" pitchFamily="18" charset="0"/>
              </a:rPr>
              <a:t>how to guide use of </a:t>
            </a:r>
            <a:r>
              <a:rPr lang="en-US" sz="2400" dirty="0" smtClean="0">
                <a:cs typeface="Times New Roman" pitchFamily="18" charset="0"/>
              </a:rPr>
              <a:t>MaPs </a:t>
            </a:r>
            <a:r>
              <a:rPr lang="en-US" sz="2400" dirty="0">
                <a:cs typeface="Times New Roman" pitchFamily="18" charset="0"/>
              </a:rPr>
              <a:t>and CFM?</a:t>
            </a:r>
          </a:p>
          <a:p>
            <a:pPr lvl="1"/>
            <a:r>
              <a:rPr lang="en-US" sz="2400" dirty="0">
                <a:cs typeface="Times New Roman" pitchFamily="18" charset="0"/>
              </a:rPr>
              <a:t>Unilaterally. Relative to other tools, policies </a:t>
            </a:r>
          </a:p>
          <a:p>
            <a:pPr lvl="1"/>
            <a:r>
              <a:rPr lang="en-US" sz="2400" u="sng" dirty="0">
                <a:cs typeface="Times New Roman" pitchFamily="18" charset="0"/>
              </a:rPr>
              <a:t>And</a:t>
            </a:r>
            <a:r>
              <a:rPr lang="en-US" sz="2400" dirty="0">
                <a:cs typeface="Times New Roman" pitchFamily="18" charset="0"/>
              </a:rPr>
              <a:t> multilaterally. To assure open, efficient and stable system </a:t>
            </a:r>
          </a:p>
          <a:p>
            <a:pPr lvl="1"/>
            <a:endParaRPr lang="en-US" sz="2400" dirty="0">
              <a:cs typeface="Times New Roman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EFF5B98-047A-4C2F-A2A1-311FBF014AAC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5422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478" y="548680"/>
            <a:ext cx="9965268" cy="466725"/>
          </a:xfrm>
        </p:spPr>
        <p:txBody>
          <a:bodyPr/>
          <a:lstStyle/>
          <a:p>
            <a:r>
              <a:rPr lang="en-US" dirty="0" smtClean="0"/>
              <a:t>Issue 5: </a:t>
            </a:r>
            <a:r>
              <a:rPr lang="en-US" dirty="0"/>
              <a:t>Need to consider risks within non-bank markets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EFF5B98-047A-4C2F-A2A1-311FBF014AAC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1391478" y="1772816"/>
            <a:ext cx="10147529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SzPct val="90000"/>
              <a:buFont typeface="Wingdings" pitchFamily="2" charset="2"/>
              <a:buChar char="l"/>
              <a:defRPr kumimoji="1" sz="200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Font typeface="Wingdings" pitchFamily="2" charset="2"/>
              <a:buChar char="§"/>
              <a:defRPr kumimoji="1" sz="200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Segoe UI" pitchFamily="34" charset="0"/>
              <a:buChar char="-"/>
              <a:defRPr kumimoji="1" sz="2000" baseline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  <a:cs typeface="Segoe U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  <a:cs typeface="Segoe U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SzPct val="90000"/>
              <a:buFont typeface="Wingdings" pitchFamily="2" charset="2"/>
              <a:buChar char="l"/>
              <a:tabLst/>
              <a:defRPr/>
            </a:pPr>
            <a:r>
              <a:rPr kumimoji="1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Non-bank financing can be procyclical, create tail risks</a:t>
            </a:r>
          </a:p>
          <a:p>
            <a:pPr marL="742950" marR="0" lvl="1" indent="-28575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1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Much of it built-in (eg margins, MTM, collateral)</a:t>
            </a:r>
          </a:p>
          <a:p>
            <a:pPr marL="742950" marR="0" lvl="1" indent="-28575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Some of it tail-risk type (eg privately produced</a:t>
            </a:r>
            <a:r>
              <a:rPr kumimoji="1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safe </a:t>
            </a:r>
            <a:r>
              <a:rPr lang="en-US" kern="0" dirty="0" smtClean="0">
                <a:solidFill>
                  <a:srgbClr val="000000"/>
                </a:solidFill>
              </a:rPr>
              <a:t>assets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) </a:t>
            </a:r>
            <a:endParaRPr kumimoji="1" lang="en-GB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SzPct val="90000"/>
              <a:buFont typeface="Wingdings" pitchFamily="2" charset="2"/>
              <a:buChar char="l"/>
              <a:tabLst/>
              <a:defRPr/>
            </a:pPr>
            <a:r>
              <a:rPr kumimoji="1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Can have adverse real sector consequences</a:t>
            </a:r>
          </a:p>
          <a:p>
            <a:pPr lvl="1">
              <a:defRPr/>
            </a:pP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Fire-sales, asset price busts, recessions; </a:t>
            </a:r>
            <a:r>
              <a:rPr lang="en-US" kern="0" dirty="0">
                <a:solidFill>
                  <a:srgbClr val="000000"/>
                </a:solidFill>
              </a:rPr>
              <a:t>booms </a:t>
            </a:r>
            <a:r>
              <a:rPr lang="en-US" kern="0" dirty="0" smtClean="0">
                <a:solidFill>
                  <a:srgbClr val="000000"/>
                </a:solidFill>
              </a:rPr>
              <a:t>leading </a:t>
            </a:r>
            <a:r>
              <a:rPr lang="en-US" kern="0" dirty="0">
                <a:solidFill>
                  <a:srgbClr val="000000"/>
                </a:solidFill>
              </a:rPr>
              <a:t>to misallocations</a:t>
            </a:r>
            <a:r>
              <a:rPr kumimoji="1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endParaRPr kumimoji="1" lang="en-GB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SzPct val="90000"/>
              <a:buFont typeface="Wingdings" pitchFamily="2" charset="2"/>
              <a:buChar char="l"/>
              <a:tabLst/>
              <a:defRPr/>
            </a:pPr>
            <a:r>
              <a:rPr kumimoji="1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No comprehensive conceptual approach to such risks to date</a:t>
            </a: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SzPct val="90000"/>
              <a:buFont typeface="Wingdings" pitchFamily="2" charset="2"/>
              <a:buChar char="l"/>
              <a:tabLst/>
              <a:defRPr/>
            </a:pPr>
            <a:r>
              <a:rPr kumimoji="1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Challenges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1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Financial innovation: needs a dynamic, system view of risks and productivity </a:t>
            </a:r>
          </a:p>
          <a:p>
            <a:pPr marL="742950" marR="0" lvl="1" indent="-28575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1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Instability of complex systems: needs new modelling, eg agent-based</a:t>
            </a:r>
            <a:endParaRPr kumimoji="1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308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473" y="620688"/>
            <a:ext cx="10441160" cy="1080120"/>
          </a:xfrm>
        </p:spPr>
        <p:txBody>
          <a:bodyPr/>
          <a:lstStyle/>
          <a:p>
            <a:r>
              <a:rPr lang="en-US" dirty="0"/>
              <a:t>Question </a:t>
            </a:r>
            <a:r>
              <a:rPr lang="en-US" dirty="0" smtClean="0"/>
              <a:t>5: </a:t>
            </a:r>
            <a:r>
              <a:rPr lang="en-US" dirty="0"/>
              <a:t>What is </a:t>
            </a:r>
            <a:r>
              <a:rPr lang="en-US" dirty="0" smtClean="0"/>
              <a:t>the best </a:t>
            </a:r>
            <a:r>
              <a:rPr lang="en-US" dirty="0"/>
              <a:t>MaP approach for risks within non-bank markets?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EFF5B98-047A-4C2F-A2A1-311FBF014AAC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1343472" y="1916832"/>
            <a:ext cx="1015312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SzPct val="90000"/>
              <a:buFont typeface="Wingdings" pitchFamily="2" charset="2"/>
              <a:buChar char="l"/>
              <a:defRPr kumimoji="1" sz="200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Font typeface="Wingdings" pitchFamily="2" charset="2"/>
              <a:buChar char="§"/>
              <a:defRPr kumimoji="1" sz="200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Segoe UI" pitchFamily="34" charset="0"/>
              <a:buChar char="-"/>
              <a:defRPr kumimoji="1" sz="2000" baseline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  <a:cs typeface="Segoe U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  <a:cs typeface="Segoe U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SzPct val="90000"/>
              <a:buFont typeface="Wingdings" pitchFamily="2" charset="2"/>
              <a:buChar char="l"/>
              <a:tabLst/>
              <a:defRPr/>
            </a:pPr>
            <a:r>
              <a:rPr kumimoji="1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Regulate intramarket-based financing, using an activity-based approach? </a:t>
            </a:r>
          </a:p>
          <a:p>
            <a:pPr marL="742950" marR="0" lvl="1" indent="-28575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Indirect, as in higher capital, liquidity for securities financing transactions? </a:t>
            </a:r>
          </a:p>
          <a:p>
            <a:pPr marL="742950" marR="0" lvl="1" indent="-28575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Direct, as in minimum margins, early redemption fees,</a:t>
            </a:r>
            <a:r>
              <a:rPr kumimoji="1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gates, limits on redemptions?</a:t>
            </a:r>
          </a:p>
          <a:p>
            <a:pPr lvl="1">
              <a:defRPr/>
            </a:pP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State-contingent policies, as in “through the cycle” </a:t>
            </a:r>
            <a:r>
              <a:rPr lang="en-US" kern="0" dirty="0">
                <a:solidFill>
                  <a:srgbClr val="000000"/>
                </a:solidFill>
              </a:rPr>
              <a:t>rules, akin to </a:t>
            </a:r>
            <a:r>
              <a:rPr lang="en-US" kern="0" dirty="0" smtClean="0">
                <a:solidFill>
                  <a:srgbClr val="000000"/>
                </a:solidFill>
              </a:rPr>
              <a:t>CCyB?</a:t>
            </a:r>
            <a:endParaRPr kumimoji="1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1077913" marR="0" lvl="2" indent="-2508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egoe UI" pitchFamily="34" charset="0"/>
              <a:buChar char="-"/>
              <a:tabLst/>
              <a:defRPr/>
            </a:pP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Eg through the cycle margin and risk approaches</a:t>
            </a:r>
          </a:p>
          <a:p>
            <a:pPr marL="1077913" marR="0" lvl="2" indent="-2508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egoe UI" pitchFamily="34" charset="0"/>
              <a:buChar char="-"/>
              <a:tabLst/>
              <a:defRPr/>
            </a:pPr>
            <a:endParaRPr kumimoji="1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SzPct val="90000"/>
              <a:buFont typeface="Wingdings" pitchFamily="2" charset="2"/>
              <a:buChar char="l"/>
              <a:tabLst/>
              <a:defRPr/>
            </a:pPr>
            <a:r>
              <a:rPr kumimoji="1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Adapt mandates for regulators to allow non-bank system oversight? </a:t>
            </a:r>
          </a:p>
          <a:p>
            <a:pPr marL="631825" marR="0" lvl="1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1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How to adapt governance of toolkit? How to cover capital markets?</a:t>
            </a:r>
          </a:p>
          <a:p>
            <a:pPr marL="892175" lvl="2">
              <a:defRPr/>
            </a:pPr>
            <a:r>
              <a:rPr lang="en-US" kern="0" dirty="0">
                <a:solidFill>
                  <a:srgbClr val="000000"/>
                </a:solidFill>
              </a:rPr>
              <a:t>Cannot aim for full predictability, some ex-post, discretionary actions necessary</a:t>
            </a:r>
          </a:p>
          <a:p>
            <a:pPr marL="892175" lvl="2">
              <a:defRPr/>
            </a:pP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How to combine with need </a:t>
            </a:r>
            <a:r>
              <a:rPr lang="en-US" kern="0" dirty="0">
                <a:solidFill>
                  <a:srgbClr val="000000"/>
                </a:solidFill>
              </a:rPr>
              <a:t>in capital markets for 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certainty, property rights? </a:t>
            </a:r>
            <a:endParaRPr kumimoji="1" lang="en-GB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SzPct val="90000"/>
              <a:buFont typeface="Wingdings" pitchFamily="2" charset="2"/>
              <a:buChar char="l"/>
              <a:tabLst/>
              <a:defRPr/>
            </a:pPr>
            <a:endParaRPr kumimoji="1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SzPct val="90000"/>
              <a:buFont typeface="Wingdings" pitchFamily="2" charset="2"/>
              <a:buChar char="l"/>
              <a:tabLst/>
              <a:defRPr/>
            </a:pPr>
            <a:endParaRPr kumimoji="1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826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480" y="548680"/>
            <a:ext cx="9965268" cy="466725"/>
          </a:xfrm>
        </p:spPr>
        <p:txBody>
          <a:bodyPr/>
          <a:lstStyle/>
          <a:p>
            <a:r>
              <a:rPr lang="en-US" dirty="0" smtClean="0"/>
              <a:t>Issue 6: </a:t>
            </a:r>
            <a:r>
              <a:rPr lang="en-US" dirty="0"/>
              <a:t>Data on systemic risks </a:t>
            </a:r>
            <a:r>
              <a:rPr lang="en-US" dirty="0" smtClean="0"/>
              <a:t>is still </a:t>
            </a:r>
            <a:r>
              <a:rPr lang="en-US" dirty="0"/>
              <a:t>incomplete, </a:t>
            </a:r>
            <a:r>
              <a:rPr lang="en-US" dirty="0" smtClean="0"/>
              <a:t>and market </a:t>
            </a:r>
            <a:r>
              <a:rPr lang="en-US" dirty="0"/>
              <a:t>discipline </a:t>
            </a:r>
            <a:r>
              <a:rPr lang="en-US" dirty="0" smtClean="0"/>
              <a:t>on system is limited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EFF5B98-047A-4C2F-A2A1-311FBF014AAC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415480" y="1916832"/>
            <a:ext cx="10513168" cy="379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lnSpc>
                <a:spcPct val="110000"/>
              </a:lnSpc>
              <a:spcBef>
                <a:spcPct val="20000"/>
              </a:spcBef>
              <a:buClr>
                <a:srgbClr val="A60000"/>
              </a:buClr>
              <a:buSzPct val="90000"/>
              <a:buFont typeface="Wingdings" pitchFamily="2" charset="2"/>
              <a:buChar char="l"/>
            </a:pPr>
            <a:r>
              <a:rPr lang="en-US" sz="2400" kern="0" dirty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System-risk measures still incomplete</a:t>
            </a:r>
          </a:p>
          <a:p>
            <a:pPr marL="742950" lvl="1" indent="-285750" eaLnBrk="0" hangingPunct="0">
              <a:lnSpc>
                <a:spcPct val="110000"/>
              </a:lnSpc>
              <a:spcBef>
                <a:spcPct val="20000"/>
              </a:spcBef>
              <a:buClr>
                <a:srgbClr val="A6A6A6"/>
              </a:buClr>
              <a:buFont typeface="Wingdings" pitchFamily="2" charset="2"/>
              <a:buChar char="§"/>
            </a:pPr>
            <a:r>
              <a:rPr lang="en-US" sz="2000" kern="0" dirty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And vary greatly as scope, institutional coverage, methodology </a:t>
            </a:r>
            <a:r>
              <a:rPr lang="en-US" sz="2000" kern="0" dirty="0" smtClean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are not </a:t>
            </a:r>
            <a:r>
              <a:rPr lang="en-US" sz="2000" kern="0" dirty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uniform </a:t>
            </a:r>
            <a:endParaRPr lang="en-US" sz="2000" kern="0" dirty="0" smtClean="0">
              <a:solidFill>
                <a:srgbClr val="000000"/>
              </a:solidFill>
              <a:ea typeface="Segoe UI" pitchFamily="34" charset="0"/>
              <a:cs typeface="Segoe UI" pitchFamily="34" charset="0"/>
            </a:endParaRPr>
          </a:p>
          <a:p>
            <a:pPr marL="190515" indent="-342900" eaLnBrk="0" hangingPunct="0">
              <a:lnSpc>
                <a:spcPct val="110000"/>
              </a:lnSpc>
              <a:spcBef>
                <a:spcPct val="20000"/>
              </a:spcBef>
              <a:buClr>
                <a:srgbClr val="A60000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400" kern="0" dirty="0" smtClean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Better use and </a:t>
            </a:r>
            <a:r>
              <a:rPr lang="en-US" sz="2400" kern="0" dirty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more data </a:t>
            </a:r>
            <a:r>
              <a:rPr lang="en-US" sz="2400" kern="0" dirty="0" smtClean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needed</a:t>
            </a:r>
            <a:endParaRPr lang="en-US" sz="2400" kern="0" dirty="0">
              <a:solidFill>
                <a:srgbClr val="000000"/>
              </a:solidFill>
              <a:ea typeface="Segoe UI" pitchFamily="34" charset="0"/>
              <a:cs typeface="Segoe UI" pitchFamily="34" charset="0"/>
            </a:endParaRPr>
          </a:p>
          <a:p>
            <a:pPr marL="804863" lvl="1" indent="-342900" eaLnBrk="0" hangingPunct="0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kern="0" dirty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Improved </a:t>
            </a:r>
            <a:r>
              <a:rPr lang="en-US" sz="2000" kern="0" dirty="0" smtClean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measurement: start </a:t>
            </a:r>
            <a:r>
              <a:rPr lang="en-US" sz="2000" kern="0" dirty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with better use of existing data</a:t>
            </a:r>
          </a:p>
          <a:p>
            <a:pPr marL="804863" lvl="1" indent="-342900" eaLnBrk="0" hangingPunct="0">
              <a:spcBef>
                <a:spcPct val="200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kern="0" dirty="0" smtClean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Even with significant </a:t>
            </a:r>
            <a:r>
              <a:rPr lang="en-US" sz="2000" kern="0" dirty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progress </a:t>
            </a:r>
            <a:r>
              <a:rPr lang="en-US" sz="2000" kern="0" dirty="0" smtClean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using </a:t>
            </a:r>
            <a:r>
              <a:rPr lang="en-US" sz="2000" kern="0" dirty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existing data, more </a:t>
            </a:r>
            <a:r>
              <a:rPr lang="en-US" sz="2000" kern="0" dirty="0" smtClean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data needed</a:t>
            </a:r>
            <a:endParaRPr lang="en-US" sz="2000" kern="0" dirty="0">
              <a:solidFill>
                <a:srgbClr val="000000"/>
              </a:solidFill>
              <a:ea typeface="Segoe UI" pitchFamily="34" charset="0"/>
              <a:cs typeface="Segoe UI" pitchFamily="34" charset="0"/>
            </a:endParaRPr>
          </a:p>
          <a:p>
            <a:pPr marL="342900" lvl="0" indent="-342900" eaLnBrk="0" hangingPunct="0">
              <a:lnSpc>
                <a:spcPct val="110000"/>
              </a:lnSpc>
              <a:spcBef>
                <a:spcPct val="20000"/>
              </a:spcBef>
              <a:buClr>
                <a:srgbClr val="A60000"/>
              </a:buClr>
              <a:buSzPct val="90000"/>
              <a:buFont typeface="Wingdings" pitchFamily="2" charset="2"/>
              <a:buChar char="l"/>
            </a:pPr>
            <a:r>
              <a:rPr lang="en-US" sz="2400" kern="0" dirty="0" smtClean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Markets </a:t>
            </a:r>
            <a:r>
              <a:rPr lang="en-US" sz="2400" kern="0" dirty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cannot be expected to monitor system developments</a:t>
            </a:r>
          </a:p>
          <a:p>
            <a:pPr marL="804863" lvl="1" indent="-285750" eaLnBrk="0" hangingPunct="0">
              <a:lnSpc>
                <a:spcPct val="110000"/>
              </a:lnSpc>
              <a:spcBef>
                <a:spcPct val="20000"/>
              </a:spcBef>
              <a:buClr>
                <a:srgbClr val="A6A6A6"/>
              </a:buClr>
              <a:buFont typeface="Wingdings" pitchFamily="2" charset="2"/>
              <a:buChar char="§"/>
            </a:pPr>
            <a:r>
              <a:rPr lang="en-US" sz="2000" kern="0" dirty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Cannot rely solely on </a:t>
            </a:r>
            <a:r>
              <a:rPr lang="en-US" sz="2000" kern="0" dirty="0" smtClean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financial (investor) </a:t>
            </a:r>
            <a:r>
              <a:rPr lang="en-US" sz="2000" kern="0" dirty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disclosure</a:t>
            </a:r>
          </a:p>
          <a:p>
            <a:pPr marL="804863" lvl="1" indent="-285750" eaLnBrk="0" hangingPunct="0">
              <a:lnSpc>
                <a:spcPct val="110000"/>
              </a:lnSpc>
              <a:spcBef>
                <a:spcPct val="20000"/>
              </a:spcBef>
              <a:buClr>
                <a:srgbClr val="A6A6A6"/>
              </a:buClr>
              <a:buFont typeface="Wingdings" pitchFamily="2" charset="2"/>
              <a:buChar char="§"/>
            </a:pPr>
            <a:r>
              <a:rPr lang="en-US" sz="2000" kern="0" dirty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Need better information on system risks, vulnerabilities  </a:t>
            </a:r>
          </a:p>
          <a:p>
            <a:pPr marL="804863" lvl="1" indent="-285750" eaLnBrk="0" hangingPunct="0">
              <a:lnSpc>
                <a:spcPct val="110000"/>
              </a:lnSpc>
              <a:spcBef>
                <a:spcPct val="20000"/>
              </a:spcBef>
              <a:buClr>
                <a:srgbClr val="A6A6A6"/>
              </a:buClr>
              <a:buFont typeface="Wingdings" pitchFamily="2" charset="2"/>
              <a:buChar char="§"/>
            </a:pPr>
            <a:r>
              <a:rPr lang="en-US" sz="2000" kern="0" dirty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And </a:t>
            </a:r>
            <a:r>
              <a:rPr lang="en-US" sz="2000" kern="0" dirty="0" smtClean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better </a:t>
            </a:r>
            <a:r>
              <a:rPr lang="en-US" sz="2000" kern="0" dirty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incentives to use these data</a:t>
            </a:r>
          </a:p>
        </p:txBody>
      </p:sp>
    </p:spTree>
    <p:extLst>
      <p:ext uri="{BB962C8B-B14F-4D97-AF65-F5344CB8AC3E}">
        <p14:creationId xmlns:p14="http://schemas.microsoft.com/office/powerpoint/2010/main" val="1214410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496" y="764704"/>
            <a:ext cx="10729192" cy="466725"/>
          </a:xfrm>
        </p:spPr>
        <p:txBody>
          <a:bodyPr/>
          <a:lstStyle/>
          <a:p>
            <a:r>
              <a:rPr lang="en-US" dirty="0" smtClean="0"/>
              <a:t>Question 6: </a:t>
            </a:r>
            <a:r>
              <a:rPr lang="en-US" dirty="0"/>
              <a:t>How can market discipline complement </a:t>
            </a:r>
            <a:r>
              <a:rPr lang="en-US" dirty="0" err="1" smtClean="0"/>
              <a:t>MaPs</a:t>
            </a:r>
            <a:r>
              <a:rPr lang="en-US" dirty="0" smtClean="0"/>
              <a:t>?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EFF5B98-047A-4C2F-A2A1-311FBF014AAC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36643" y="1700808"/>
            <a:ext cx="10002365" cy="4520433"/>
          </a:xfrm>
        </p:spPr>
        <p:txBody>
          <a:bodyPr/>
          <a:lstStyle/>
          <a:p>
            <a:pPr marL="457189" lvl="1" indent="-457189">
              <a:buClr>
                <a:srgbClr val="A60000"/>
              </a:buClr>
              <a:buSzPct val="90000"/>
              <a:buFont typeface="Wingdings" pitchFamily="2" charset="2"/>
              <a:buChar char="l"/>
            </a:pPr>
            <a:r>
              <a:rPr lang="en-US" sz="2400" dirty="0" smtClean="0"/>
              <a:t>What data to collect and disclose (more)?</a:t>
            </a:r>
            <a:endParaRPr lang="en-US" sz="2400" dirty="0"/>
          </a:p>
          <a:p>
            <a:pPr lvl="1"/>
            <a:r>
              <a:rPr lang="en-US" sz="2400" dirty="0" smtClean="0"/>
              <a:t>More on banks? Stress tests? Intra-financial system </a:t>
            </a:r>
            <a:r>
              <a:rPr lang="en-US" sz="2400" dirty="0"/>
              <a:t>exposures?</a:t>
            </a:r>
          </a:p>
          <a:p>
            <a:pPr lvl="1"/>
            <a:r>
              <a:rPr lang="en-US" sz="2400" dirty="0" smtClean="0"/>
              <a:t>Financial </a:t>
            </a:r>
            <a:r>
              <a:rPr lang="en-US" sz="2400" dirty="0"/>
              <a:t>stability reports </a:t>
            </a:r>
            <a:r>
              <a:rPr lang="en-US" sz="2400" dirty="0" smtClean="0"/>
              <a:t>to include </a:t>
            </a:r>
            <a:r>
              <a:rPr lang="en-US" sz="2400" dirty="0"/>
              <a:t>more of market activities</a:t>
            </a:r>
            <a:r>
              <a:rPr lang="en-US" sz="2400" dirty="0" smtClean="0"/>
              <a:t>?</a:t>
            </a:r>
          </a:p>
          <a:p>
            <a:pPr lvl="2"/>
            <a:r>
              <a:rPr lang="en-US" sz="2000" dirty="0" smtClean="0"/>
              <a:t>Collect, </a:t>
            </a:r>
            <a:r>
              <a:rPr lang="en-US" sz="2000" dirty="0"/>
              <a:t>publish margins, overall </a:t>
            </a:r>
            <a:r>
              <a:rPr lang="en-US" sz="2000" dirty="0" smtClean="0"/>
              <a:t>exposures? </a:t>
            </a:r>
          </a:p>
          <a:p>
            <a:pPr lvl="2"/>
            <a:r>
              <a:rPr lang="en-US" sz="2000" dirty="0" smtClean="0"/>
              <a:t>Net </a:t>
            </a:r>
            <a:r>
              <a:rPr lang="en-US" sz="2000" dirty="0"/>
              <a:t>or gross activities, stock or flows, including </a:t>
            </a:r>
            <a:r>
              <a:rPr lang="en-US" sz="2000" dirty="0" smtClean="0"/>
              <a:t>re-use? </a:t>
            </a:r>
            <a:endParaRPr lang="en-US" sz="2400" dirty="0"/>
          </a:p>
          <a:p>
            <a:r>
              <a:rPr lang="en-US" sz="2400" dirty="0"/>
              <a:t>How to assure market </a:t>
            </a:r>
            <a:r>
              <a:rPr lang="en-US" sz="2400" u="sng" dirty="0"/>
              <a:t>and</a:t>
            </a:r>
            <a:r>
              <a:rPr lang="en-US" sz="2400" dirty="0"/>
              <a:t> regulatory discipline complement?</a:t>
            </a:r>
          </a:p>
          <a:p>
            <a:pPr lvl="1"/>
            <a:r>
              <a:rPr lang="en-US" sz="2400" dirty="0"/>
              <a:t>How </a:t>
            </a:r>
            <a:r>
              <a:rPr lang="en-US" sz="2400" dirty="0" smtClean="0"/>
              <a:t>to </a:t>
            </a:r>
            <a:r>
              <a:rPr lang="en-US" sz="2400" dirty="0"/>
              <a:t>allow </a:t>
            </a:r>
            <a:r>
              <a:rPr lang="en-US" sz="2400" u="sng" dirty="0" smtClean="0"/>
              <a:t>and</a:t>
            </a:r>
            <a:r>
              <a:rPr lang="en-US" sz="2400" dirty="0" smtClean="0"/>
              <a:t> </a:t>
            </a:r>
            <a:r>
              <a:rPr lang="en-US" sz="2400" dirty="0"/>
              <a:t>encourage </a:t>
            </a:r>
            <a:r>
              <a:rPr lang="en-US" sz="2400" dirty="0" smtClean="0"/>
              <a:t>for </a:t>
            </a:r>
            <a:r>
              <a:rPr lang="en-US" sz="2400" dirty="0"/>
              <a:t>more analyses? What </a:t>
            </a:r>
            <a:r>
              <a:rPr lang="en-US" sz="2400" dirty="0" smtClean="0"/>
              <a:t>incentives for market participants to collect and use system information?</a:t>
            </a:r>
          </a:p>
          <a:p>
            <a:pPr lvl="1"/>
            <a:r>
              <a:rPr lang="en-US" sz="2400" dirty="0" smtClean="0"/>
              <a:t>Would greater use of mutual insurance mechanisms help?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2771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478" y="692696"/>
            <a:ext cx="9965268" cy="466725"/>
          </a:xfrm>
        </p:spPr>
        <p:txBody>
          <a:bodyPr/>
          <a:lstStyle/>
          <a:p>
            <a:r>
              <a:rPr lang="en-US" dirty="0" smtClean="0"/>
              <a:t>Issue 7: </a:t>
            </a:r>
            <a:r>
              <a:rPr lang="en-US" dirty="0"/>
              <a:t>Financial structures affect stability (and growth)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91478" y="1628800"/>
            <a:ext cx="9985109" cy="4248472"/>
          </a:xfrm>
        </p:spPr>
        <p:txBody>
          <a:bodyPr/>
          <a:lstStyle/>
          <a:p>
            <a:pPr marL="342900" lvl="0" indent="-342900"/>
            <a:r>
              <a:rPr lang="en-US" sz="2400" dirty="0">
                <a:solidFill>
                  <a:srgbClr val="000000"/>
                </a:solidFill>
              </a:rPr>
              <a:t>Financial system diversity affects financial stability</a:t>
            </a:r>
          </a:p>
          <a:p>
            <a:pPr marL="722313" lvl="1" indent="-285750"/>
            <a:r>
              <a:rPr lang="en-US" sz="2200" dirty="0">
                <a:solidFill>
                  <a:srgbClr val="000000"/>
                </a:solidFill>
              </a:rPr>
              <a:t>Crises more </a:t>
            </a:r>
            <a:r>
              <a:rPr lang="en-US" sz="2200" dirty="0" smtClean="0">
                <a:solidFill>
                  <a:srgbClr val="000000"/>
                </a:solidFill>
              </a:rPr>
              <a:t>likely, recovery </a:t>
            </a:r>
            <a:r>
              <a:rPr lang="en-US" sz="2200" dirty="0">
                <a:solidFill>
                  <a:srgbClr val="000000"/>
                </a:solidFill>
              </a:rPr>
              <a:t>from busts worse for </a:t>
            </a:r>
            <a:r>
              <a:rPr lang="en-US" sz="2200" i="1" dirty="0">
                <a:solidFill>
                  <a:srgbClr val="000000"/>
                </a:solidFill>
              </a:rPr>
              <a:t>bank-dominated systems</a:t>
            </a:r>
          </a:p>
          <a:p>
            <a:pPr marL="1071563" lvl="2" indent="-303213"/>
            <a:r>
              <a:rPr lang="en-US" sz="2200" dirty="0"/>
              <a:t>Especially real estate booms and busts </a:t>
            </a:r>
            <a:r>
              <a:rPr lang="en-US" sz="2200" dirty="0" smtClean="0"/>
              <a:t>are bad</a:t>
            </a:r>
            <a:endParaRPr lang="en-US" sz="2200" dirty="0"/>
          </a:p>
          <a:p>
            <a:pPr marL="722313" lvl="1" indent="-285750"/>
            <a:r>
              <a:rPr lang="en-US" sz="2200" dirty="0">
                <a:solidFill>
                  <a:srgbClr val="000000"/>
                </a:solidFill>
              </a:rPr>
              <a:t>Diversity (“spare wheel”) helps, for various reasons</a:t>
            </a:r>
          </a:p>
          <a:p>
            <a:pPr marL="722313" lvl="1" indent="-285750"/>
            <a:r>
              <a:rPr lang="en-US" sz="2200" dirty="0">
                <a:solidFill>
                  <a:srgbClr val="000000"/>
                </a:solidFill>
              </a:rPr>
              <a:t>But: Procyclicality over shorter run higher with </a:t>
            </a:r>
            <a:r>
              <a:rPr lang="en-US" sz="2200" i="1" dirty="0">
                <a:solidFill>
                  <a:srgbClr val="000000"/>
                </a:solidFill>
              </a:rPr>
              <a:t>market-based financing </a:t>
            </a:r>
          </a:p>
          <a:p>
            <a:pPr marL="0" lv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P.S. </a:t>
            </a:r>
            <a:endParaRPr lang="en-US" sz="2400" dirty="0">
              <a:solidFill>
                <a:srgbClr val="000000"/>
              </a:solidFill>
            </a:endParaRPr>
          </a:p>
          <a:p>
            <a:pPr marL="342900" lvl="0" indent="-342900"/>
            <a:r>
              <a:rPr lang="en-US" sz="2400" dirty="0">
                <a:solidFill>
                  <a:srgbClr val="000000"/>
                </a:solidFill>
              </a:rPr>
              <a:t>Financial structures also affect growth, innovation, productivity </a:t>
            </a:r>
          </a:p>
          <a:p>
            <a:pPr marL="342900" lvl="0" indent="-342900"/>
            <a:r>
              <a:rPr lang="en-US" sz="2400" dirty="0">
                <a:solidFill>
                  <a:srgbClr val="000000"/>
                </a:solidFill>
              </a:rPr>
              <a:t>Level of financial development can affect growth</a:t>
            </a:r>
          </a:p>
          <a:p>
            <a:pPr marL="742950" lvl="1" indent="-285750"/>
            <a:r>
              <a:rPr lang="en-US" sz="2000" dirty="0">
                <a:solidFill>
                  <a:srgbClr val="000000"/>
                </a:solidFill>
              </a:rPr>
              <a:t>Positive, but revisited: declining over time and maybe peaking at high depth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EFF5B98-047A-4C2F-A2A1-311FBF014AAC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4871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319" y="620688"/>
            <a:ext cx="9965268" cy="466725"/>
          </a:xfrm>
        </p:spPr>
        <p:txBody>
          <a:bodyPr/>
          <a:lstStyle/>
          <a:p>
            <a:r>
              <a:rPr lang="en-US" dirty="0"/>
              <a:t>Question 7</a:t>
            </a:r>
            <a:r>
              <a:rPr lang="en-US" dirty="0" smtClean="0"/>
              <a:t>: </a:t>
            </a:r>
            <a:r>
              <a:rPr lang="en-US" dirty="0"/>
              <a:t>Should MaP aim for a “preferred” financial structure?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411319" y="1844824"/>
            <a:ext cx="9985109" cy="4248472"/>
          </a:xfrm>
        </p:spPr>
        <p:txBody>
          <a:bodyPr/>
          <a:lstStyle/>
          <a:p>
            <a:r>
              <a:rPr lang="en-US" sz="2400" dirty="0"/>
              <a:t>For greater financial stability, like to see </a:t>
            </a:r>
            <a:r>
              <a:rPr lang="en-US" sz="2400" dirty="0" smtClean="0"/>
              <a:t>→</a:t>
            </a:r>
          </a:p>
          <a:p>
            <a:pPr lvl="1"/>
            <a:r>
              <a:rPr lang="en-US" sz="2400" dirty="0" smtClean="0"/>
              <a:t>Less bank-based, more markets, more diverse, less TBTF </a:t>
            </a:r>
          </a:p>
          <a:p>
            <a:pPr lvl="1"/>
            <a:r>
              <a:rPr lang="en-US" sz="2400" dirty="0" smtClean="0"/>
              <a:t>Fewer </a:t>
            </a:r>
            <a:r>
              <a:rPr lang="en-US" sz="2400" dirty="0"/>
              <a:t>perverse links banking ↔ shadow systems</a:t>
            </a:r>
          </a:p>
          <a:p>
            <a:pPr lvl="1"/>
            <a:r>
              <a:rPr lang="en-US" sz="2400" dirty="0"/>
              <a:t>Not much more volatility and procyclicality</a:t>
            </a:r>
          </a:p>
          <a:p>
            <a:pPr lvl="2"/>
            <a:r>
              <a:rPr lang="en-US" sz="2400" dirty="0" smtClean="0"/>
              <a:t>Preferably also lower costs, more productive financing (less housing finance, more intangible, productive investments) </a:t>
            </a:r>
          </a:p>
          <a:p>
            <a:r>
              <a:rPr lang="en-US" sz="2400" dirty="0" smtClean="0"/>
              <a:t>Questions </a:t>
            </a:r>
          </a:p>
          <a:p>
            <a:pPr marL="914400" lvl="1" indent="-457200">
              <a:buClrTx/>
              <a:buFont typeface="+mj-lt"/>
              <a:buAutoNum type="arabicPeriod"/>
            </a:pPr>
            <a:r>
              <a:rPr lang="en-US" sz="2400" dirty="0" smtClean="0"/>
              <a:t>Do </a:t>
            </a:r>
            <a:r>
              <a:rPr lang="en-US" sz="2400" dirty="0"/>
              <a:t>regulatory trends support these objectives? </a:t>
            </a:r>
          </a:p>
          <a:p>
            <a:pPr marL="914400" lvl="1" indent="-457200">
              <a:buClrTx/>
              <a:buFont typeface="+mj-lt"/>
              <a:buAutoNum type="arabicPeriod"/>
            </a:pPr>
            <a:r>
              <a:rPr lang="en-US" sz="2400" dirty="0"/>
              <a:t>Is there a role for MaP?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EFF5B98-047A-4C2F-A2A1-311FBF014AAC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3504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3740" y="276719"/>
            <a:ext cx="9965268" cy="466725"/>
          </a:xfrm>
        </p:spPr>
        <p:txBody>
          <a:bodyPr/>
          <a:lstStyle/>
          <a:p>
            <a:r>
              <a:rPr lang="en-US" sz="3600" dirty="0"/>
              <a:t>Seven </a:t>
            </a:r>
            <a:r>
              <a:rPr lang="en-US" sz="3600" dirty="0" smtClean="0"/>
              <a:t>issues and seven questions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487489" y="836711"/>
            <a:ext cx="10153128" cy="547260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Finance </a:t>
            </a:r>
            <a:r>
              <a:rPr lang="en-US" sz="2000" dirty="0"/>
              <a:t>is special, but can come with </a:t>
            </a:r>
            <a:r>
              <a:rPr lang="en-US" sz="2000" dirty="0" smtClean="0"/>
              <a:t>problems</a:t>
            </a:r>
          </a:p>
          <a:p>
            <a:pPr marL="533386" lvl="1" indent="0">
              <a:buNone/>
            </a:pPr>
            <a:r>
              <a:rPr lang="en-GB" sz="2000" i="1" dirty="0" smtClean="0"/>
              <a:t>Why exactly are macroprudential policies (MaPs) needed?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As </a:t>
            </a:r>
            <a:r>
              <a:rPr lang="en-US" sz="2000" dirty="0"/>
              <a:t>MaPs are being used, empirical evidence is accumulating </a:t>
            </a:r>
            <a:endParaRPr lang="en-US" sz="2000" dirty="0" smtClean="0"/>
          </a:p>
          <a:p>
            <a:pPr marL="533386" lvl="1" indent="0">
              <a:buNone/>
            </a:pPr>
            <a:r>
              <a:rPr lang="en-GB" sz="2000" i="1" dirty="0" smtClean="0"/>
              <a:t>What </a:t>
            </a:r>
            <a:r>
              <a:rPr lang="en-GB" sz="2000" i="1" dirty="0"/>
              <a:t>are </a:t>
            </a:r>
            <a:r>
              <a:rPr lang="en-GB" sz="2000" i="1" dirty="0" smtClean="0"/>
              <a:t>outstanding empirical issues</a:t>
            </a:r>
            <a:r>
              <a:rPr lang="en-GB" sz="2000" i="1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MaP and monetary policy </a:t>
            </a:r>
            <a:r>
              <a:rPr lang="en-US" sz="2000" dirty="0" smtClean="0"/>
              <a:t>(MoP) may </a:t>
            </a:r>
            <a:r>
              <a:rPr lang="en-US" sz="2000" dirty="0"/>
              <a:t>need to be coordinated </a:t>
            </a:r>
            <a:endParaRPr lang="en-US" sz="2000" dirty="0" smtClean="0"/>
          </a:p>
          <a:p>
            <a:pPr marL="533386" lvl="1" indent="0">
              <a:buNone/>
            </a:pPr>
            <a:r>
              <a:rPr lang="en-GB" sz="2000" i="1" dirty="0" smtClean="0"/>
              <a:t>How </a:t>
            </a:r>
            <a:r>
              <a:rPr lang="en-GB" sz="2000" i="1" dirty="0"/>
              <a:t>to coordinate </a:t>
            </a:r>
            <a:r>
              <a:rPr lang="en-GB" sz="2000" i="1" dirty="0" smtClean="0"/>
              <a:t>MaPs </a:t>
            </a:r>
            <a:r>
              <a:rPr lang="en-GB" sz="2000" i="1" dirty="0"/>
              <a:t>and </a:t>
            </a:r>
            <a:r>
              <a:rPr lang="en-GB" sz="2000" i="1" dirty="0" smtClean="0"/>
              <a:t>MoP </a:t>
            </a:r>
            <a:r>
              <a:rPr lang="en-GB" sz="2000" i="1" dirty="0"/>
              <a:t>in practice?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sz="2000" dirty="0"/>
              <a:t>MaPs are used in a globalised </a:t>
            </a:r>
            <a:r>
              <a:rPr lang="en-US" altLang="ko-KR" sz="2000" dirty="0" smtClean="0"/>
              <a:t>world, with capital flow management (CFM) tools</a:t>
            </a:r>
            <a:endParaRPr lang="en-GB" sz="2000" dirty="0"/>
          </a:p>
          <a:p>
            <a:pPr marL="533386" lvl="1" indent="0">
              <a:buNone/>
            </a:pPr>
            <a:r>
              <a:rPr lang="en-GB" sz="2000" i="1" dirty="0" smtClean="0"/>
              <a:t>How </a:t>
            </a:r>
            <a:r>
              <a:rPr lang="en-GB" sz="2000" i="1" dirty="0"/>
              <a:t>to </a:t>
            </a:r>
            <a:r>
              <a:rPr lang="en-GB" sz="2000" i="1" dirty="0" smtClean="0"/>
              <a:t>balance, coordinate MaP </a:t>
            </a:r>
            <a:r>
              <a:rPr lang="en-GB" sz="2000" i="1" dirty="0"/>
              <a:t>and CFM tools?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Need </a:t>
            </a:r>
            <a:r>
              <a:rPr lang="en-US" sz="2000" dirty="0"/>
              <a:t>to consider risks within non-bank </a:t>
            </a:r>
            <a:r>
              <a:rPr lang="en-US" sz="2000" dirty="0" smtClean="0"/>
              <a:t>markets</a:t>
            </a:r>
          </a:p>
          <a:p>
            <a:pPr marL="533386" lvl="1" indent="0">
              <a:buNone/>
            </a:pPr>
            <a:r>
              <a:rPr lang="en-GB" sz="2000" i="1" dirty="0" smtClean="0"/>
              <a:t>What </a:t>
            </a:r>
            <a:r>
              <a:rPr lang="en-GB" sz="2000" i="1" dirty="0"/>
              <a:t>is </a:t>
            </a:r>
            <a:r>
              <a:rPr lang="en-GB" sz="2000" i="1" dirty="0" smtClean="0"/>
              <a:t>the best </a:t>
            </a:r>
            <a:r>
              <a:rPr lang="en-GB" sz="2000" i="1" dirty="0"/>
              <a:t>MaP approach for risks within non-bank markets?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Data on systemic risks </a:t>
            </a:r>
            <a:r>
              <a:rPr lang="en-US" sz="2000" dirty="0" smtClean="0"/>
              <a:t>is still </a:t>
            </a:r>
            <a:r>
              <a:rPr lang="en-US" sz="2000" dirty="0"/>
              <a:t>incomplete, and market discipline </a:t>
            </a:r>
            <a:r>
              <a:rPr lang="en-US" sz="2000" dirty="0" smtClean="0"/>
              <a:t>on system is limited</a:t>
            </a:r>
            <a:endParaRPr lang="en-GB" sz="2000" dirty="0" smtClean="0"/>
          </a:p>
          <a:p>
            <a:pPr marL="0" indent="0">
              <a:buNone/>
            </a:pPr>
            <a:r>
              <a:rPr lang="en-GB" sz="2000" i="1" dirty="0"/>
              <a:t> </a:t>
            </a:r>
            <a:r>
              <a:rPr lang="en-GB" sz="2000" i="1" dirty="0" smtClean="0"/>
              <a:t>      How </a:t>
            </a:r>
            <a:r>
              <a:rPr lang="en-GB" sz="2000" i="1" dirty="0"/>
              <a:t>can </a:t>
            </a:r>
            <a:r>
              <a:rPr lang="en-GB" sz="2000" i="1" dirty="0" smtClean="0"/>
              <a:t>better data and market </a:t>
            </a:r>
            <a:r>
              <a:rPr lang="en-GB" sz="2000" i="1" dirty="0"/>
              <a:t>discipline complement </a:t>
            </a:r>
            <a:r>
              <a:rPr lang="en-GB" sz="2000" i="1" dirty="0" smtClean="0"/>
              <a:t>MaPs? </a:t>
            </a:r>
            <a:endParaRPr lang="en-GB" sz="2000" i="1" dirty="0"/>
          </a:p>
          <a:p>
            <a:pPr marL="514350" indent="-514350">
              <a:buFont typeface="+mj-lt"/>
              <a:buAutoNum type="arabicPeriod" startAt="7"/>
            </a:pPr>
            <a:r>
              <a:rPr lang="en-US" sz="2000" dirty="0"/>
              <a:t>Financial structures affect stability (and growth</a:t>
            </a:r>
            <a:r>
              <a:rPr lang="en-US" sz="2000" dirty="0" smtClean="0"/>
              <a:t>)</a:t>
            </a:r>
          </a:p>
          <a:p>
            <a:pPr marL="533386" lvl="1" indent="0">
              <a:buNone/>
            </a:pPr>
            <a:r>
              <a:rPr lang="en-GB" sz="2000" i="1" dirty="0" smtClean="0"/>
              <a:t>Should </a:t>
            </a:r>
            <a:r>
              <a:rPr lang="en-GB" sz="2000" i="1" dirty="0"/>
              <a:t>MaPs aim for a “preferred” financial structure?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EFF5B98-047A-4C2F-A2A1-311FBF014AAC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1881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211" y="365244"/>
            <a:ext cx="10517330" cy="1080120"/>
          </a:xfrm>
        </p:spPr>
        <p:txBody>
          <a:bodyPr/>
          <a:lstStyle/>
          <a:p>
            <a:r>
              <a:rPr lang="en-GB" dirty="0"/>
              <a:t>Longer-run regulatory trends</a:t>
            </a:r>
            <a:br>
              <a:rPr lang="en-GB" dirty="0"/>
            </a:br>
            <a:r>
              <a:rPr lang="en-GB" dirty="0"/>
              <a:t>Less structure and conduct; more disclosure, capital based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EFF5B98-047A-4C2F-A2A1-311FBF014AAC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196975" y="1411287"/>
          <a:ext cx="9471025" cy="5025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Document" r:id="rId3" imgW="6086930" imgH="2872353" progId="Word.Document.12">
                  <p:embed/>
                </p:oleObj>
              </mc:Choice>
              <mc:Fallback>
                <p:oleObj name="Document" r:id="rId3" imgW="6086930" imgH="28723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6975" y="1411287"/>
                        <a:ext cx="9471025" cy="5025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7384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479" y="620688"/>
            <a:ext cx="9965268" cy="466725"/>
          </a:xfrm>
        </p:spPr>
        <p:txBody>
          <a:bodyPr/>
          <a:lstStyle/>
          <a:p>
            <a:r>
              <a:rPr lang="en-US" dirty="0"/>
              <a:t>How do </a:t>
            </a:r>
            <a:r>
              <a:rPr lang="en-US" dirty="0" smtClean="0"/>
              <a:t>MaPs </a:t>
            </a:r>
            <a:r>
              <a:rPr lang="en-US" dirty="0"/>
              <a:t>fit in with </a:t>
            </a:r>
            <a:r>
              <a:rPr lang="en-US" dirty="0" smtClean="0"/>
              <a:t>other, recent </a:t>
            </a:r>
            <a:r>
              <a:rPr lang="en-US" dirty="0"/>
              <a:t>“reversals” in regulatory trends?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EFF5B98-047A-4C2F-A2A1-311FBF014AAC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391479" y="1955923"/>
            <a:ext cx="4258362" cy="4267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SzPct val="90000"/>
              <a:buFont typeface="Wingdings" pitchFamily="2" charset="2"/>
              <a:buChar char="l"/>
              <a:defRPr kumimoji="1" sz="200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Font typeface="Wingdings" pitchFamily="2" charset="2"/>
              <a:buChar char="§"/>
              <a:defRPr kumimoji="1" sz="200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Segoe UI" pitchFamily="34" charset="0"/>
              <a:buChar char="-"/>
              <a:defRPr kumimoji="1" sz="2000" baseline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  <a:cs typeface="Segoe U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  <a:cs typeface="Segoe U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000">
                <a:solidFill>
                  <a:schemeClr val="tx2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1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“Structural” measures</a:t>
            </a:r>
          </a:p>
          <a:p>
            <a:pPr marL="360000" marR="0" lvl="0" indent="-2736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SzPct val="90000"/>
              <a:buFont typeface="Wingdings" pitchFamily="2" charset="2"/>
              <a:buChar char="l"/>
              <a:tabLst/>
              <a:defRPr/>
            </a:pP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More formal separation</a:t>
            </a:r>
          </a:p>
          <a:p>
            <a:pPr marL="719138" marR="0" lvl="1" indent="-27305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Vickers, Volcker, Liikanen, etc </a:t>
            </a:r>
          </a:p>
          <a:p>
            <a:pPr marL="360000" marR="0" lvl="0" indent="-2736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SzPct val="90000"/>
              <a:buFont typeface="Wingdings" pitchFamily="2" charset="2"/>
              <a:buChar char="l"/>
              <a:tabLst/>
              <a:defRPr/>
            </a:pP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Derivatives on exchanges, CCPs</a:t>
            </a:r>
          </a:p>
          <a:p>
            <a:pPr marL="719138" marR="0" lvl="1" indent="-27305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Explicit structure (+conduct) regulation</a:t>
            </a:r>
          </a:p>
          <a:p>
            <a:pPr marL="360000" marR="0" lvl="0" indent="-2736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SzPct val="90000"/>
              <a:buFont typeface="Wingdings" pitchFamily="2" charset="2"/>
              <a:buChar char="l"/>
              <a:tabLst/>
              <a:defRPr/>
            </a:pP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Shadow banking</a:t>
            </a:r>
          </a:p>
          <a:p>
            <a:pPr marL="719138" marR="0" lvl="1" indent="-27305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Less puts, regulatory arbitrage, higher costs for banks’	 securities-financing</a:t>
            </a: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SzPct val="90000"/>
              <a:buFont typeface="Wingdings" pitchFamily="2" charset="2"/>
              <a:buChar char="l"/>
              <a:tabLst/>
              <a:defRPr/>
            </a:pPr>
            <a:endParaRPr kumimoji="1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6456040" y="1844824"/>
            <a:ext cx="5181600" cy="4353397"/>
          </a:xfrm>
          <a:prstGeom prst="rect">
            <a:avLst/>
          </a:prstGeom>
          <a:effectLst>
            <a:glow rad="228600">
              <a:srgbClr val="CCCC00">
                <a:satMod val="175000"/>
                <a:alpha val="40000"/>
              </a:srgbClr>
            </a:glow>
          </a:effectLst>
        </p:spPr>
        <p:txBody>
          <a:bodyPr>
            <a:normAutofit/>
          </a:bodyPr>
          <a:lstStyle>
            <a:lvl1pPr marL="457189" indent="-457189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SzPct val="90000"/>
              <a:buFont typeface="Wingdings" pitchFamily="2" charset="2"/>
              <a:buChar char="l"/>
              <a:defRPr kumimoji="1" sz="2667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990575" indent="-38099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Font typeface="Wingdings" pitchFamily="2" charset="2"/>
              <a:buChar char="§"/>
              <a:defRPr kumimoji="1" sz="2667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523962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Segoe UI" pitchFamily="34" charset="0"/>
              <a:buChar char="-"/>
              <a:defRPr kumimoji="1" sz="2667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667">
                <a:solidFill>
                  <a:schemeClr val="tx2"/>
                </a:solidFill>
                <a:latin typeface="+mn-lt"/>
                <a:cs typeface="Segoe UI" pitchFamily="34" charset="0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667">
                <a:solidFill>
                  <a:schemeClr val="tx2"/>
                </a:solidFill>
                <a:latin typeface="+mn-lt"/>
                <a:cs typeface="Segoe UI" pitchFamily="34" charset="0"/>
              </a:defRPr>
            </a:lvl5pPr>
            <a:lvl6pPr marL="335271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667">
                <a:solidFill>
                  <a:schemeClr val="tx2"/>
                </a:solidFill>
                <a:latin typeface="+mn-lt"/>
              </a:defRPr>
            </a:lvl6pPr>
            <a:lvl7pPr marL="396230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667">
                <a:solidFill>
                  <a:schemeClr val="tx2"/>
                </a:solidFill>
                <a:latin typeface="+mn-lt"/>
              </a:defRPr>
            </a:lvl7pPr>
            <a:lvl8pPr marL="457188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667">
                <a:solidFill>
                  <a:schemeClr val="tx2"/>
                </a:solidFill>
                <a:latin typeface="+mn-lt"/>
              </a:defRPr>
            </a:lvl8pPr>
            <a:lvl9pPr marL="5181470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667">
                <a:solidFill>
                  <a:schemeClr val="tx2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1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“Conduct” measures </a:t>
            </a:r>
          </a:p>
          <a:p>
            <a:pPr marL="360000" marR="0" lvl="0" indent="-27360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SzPct val="90000"/>
              <a:buFont typeface="Wingdings" pitchFamily="2" charset="2"/>
              <a:buChar char="l"/>
              <a:tabLst/>
              <a:defRPr/>
            </a:pPr>
            <a:r>
              <a:rPr kumimoji="1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LCR, NSFR</a:t>
            </a:r>
          </a:p>
          <a:p>
            <a:pPr marL="719138" marR="0" lvl="1" indent="-27305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1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Away from capital-based only</a:t>
            </a:r>
          </a:p>
          <a:p>
            <a:pPr marL="360000" marR="0" lvl="0" indent="-27360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SzPct val="90000"/>
              <a:buFont typeface="Wingdings" pitchFamily="2" charset="2"/>
              <a:buChar char="l"/>
              <a:tabLst/>
              <a:defRPr/>
            </a:pP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Mutual </a:t>
            </a:r>
            <a:r>
              <a:rPr kumimoji="1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funds, hedge funds, 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etc </a:t>
            </a:r>
            <a:endParaRPr kumimoji="1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19138" marR="0" lvl="1" indent="-27305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MtM</a:t>
            </a:r>
            <a:r>
              <a:rPr kumimoji="1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, NAV, redemption gates, fees, other </a:t>
            </a: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approaches</a:t>
            </a:r>
          </a:p>
          <a:p>
            <a:pPr marL="360000" marR="0" lvl="0" indent="-2736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SzPct val="90000"/>
              <a:buFont typeface="Wingdings" pitchFamily="2" charset="2"/>
              <a:buChar char="l"/>
              <a:tabLst/>
              <a:defRPr/>
            </a:pP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MaPs</a:t>
            </a:r>
            <a:endParaRPr kumimoji="1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19138" marR="0" lvl="1" indent="-27305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Affect </a:t>
            </a:r>
            <a:r>
              <a:rPr kumimoji="1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credit allocation, FIs</a:t>
            </a:r>
          </a:p>
          <a:p>
            <a:pPr marL="719138" marR="0" lvl="1" indent="-27305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SzTx/>
              <a:buFont typeface="Wingdings" pitchFamily="2" charset="2"/>
              <a:buChar char="§"/>
              <a:tabLst/>
              <a:defRPr/>
            </a:pPr>
            <a:endParaRPr kumimoji="1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19138" marR="0" lvl="1" indent="-27305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SzTx/>
              <a:buFont typeface="Wingdings" pitchFamily="2" charset="2"/>
              <a:buChar char="§"/>
              <a:tabLst/>
              <a:defRPr/>
            </a:pPr>
            <a:endParaRPr lang="en-US" sz="2000" kern="0" dirty="0">
              <a:solidFill>
                <a:srgbClr val="000000"/>
              </a:solidFill>
            </a:endParaRPr>
          </a:p>
          <a:p>
            <a:pPr marL="719138" marR="0" lvl="1" indent="-27305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SzTx/>
              <a:buFont typeface="Wingdings" pitchFamily="2" charset="2"/>
              <a:buChar char="§"/>
              <a:tabLst/>
              <a:defRPr/>
            </a:pPr>
            <a:endParaRPr kumimoji="1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SzPct val="90000"/>
              <a:buFont typeface="Wingdings" pitchFamily="2" charset="2"/>
              <a:buNone/>
              <a:tabLst/>
              <a:defRPr/>
            </a:pPr>
            <a:endParaRPr kumimoji="1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930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26" y="426773"/>
            <a:ext cx="10945217" cy="1183071"/>
          </a:xfrm>
        </p:spPr>
        <p:txBody>
          <a:bodyPr/>
          <a:lstStyle/>
          <a:p>
            <a:r>
              <a:rPr lang="en-US" dirty="0"/>
              <a:t>Overall: Many questions on </a:t>
            </a:r>
            <a:r>
              <a:rPr lang="en-US" dirty="0" smtClean="0"/>
              <a:t>system </a:t>
            </a:r>
            <a:r>
              <a:rPr lang="en-US" dirty="0"/>
              <a:t>design and </a:t>
            </a:r>
            <a:r>
              <a:rPr lang="en-US" dirty="0" smtClean="0"/>
              <a:t>regulations, including for MaPs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EFF5B98-047A-4C2F-A2A1-311FBF014AAC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174776" y="1732161"/>
            <a:ext cx="10609856" cy="440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lnSpc>
                <a:spcPct val="110000"/>
              </a:lnSpc>
              <a:spcBef>
                <a:spcPct val="20000"/>
              </a:spcBef>
              <a:buClr>
                <a:srgbClr val="A60000"/>
              </a:buClr>
              <a:buSzPct val="90000"/>
              <a:buFont typeface="Wingdings" pitchFamily="2" charset="2"/>
              <a:buChar char="l"/>
            </a:pPr>
            <a:r>
              <a:rPr lang="en-US" sz="2400" kern="0" dirty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Ideally </a:t>
            </a:r>
            <a:r>
              <a:rPr lang="en-US" sz="2400" kern="0" dirty="0" smtClean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a </a:t>
            </a:r>
            <a:r>
              <a:rPr lang="en-US" sz="2400" kern="0" dirty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system </a:t>
            </a:r>
            <a:r>
              <a:rPr lang="en-US" sz="2400" kern="0" dirty="0" smtClean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view that is more </a:t>
            </a:r>
            <a:r>
              <a:rPr lang="en-US" sz="2400" kern="0" dirty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dynamic. </a:t>
            </a:r>
            <a:r>
              <a:rPr lang="en-US" sz="2400" kern="0" dirty="0" smtClean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“What delivers less systemic </a:t>
            </a:r>
            <a:r>
              <a:rPr lang="en-US" sz="2400" kern="0" dirty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risks and </a:t>
            </a:r>
            <a:r>
              <a:rPr lang="en-US" sz="2400" kern="0" dirty="0" smtClean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procyclicality, and more productivity?” </a:t>
            </a:r>
            <a:r>
              <a:rPr lang="en-US" sz="2400" kern="0" dirty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Examples: </a:t>
            </a:r>
          </a:p>
          <a:p>
            <a:pPr marL="742950" lvl="1" indent="-285750" eaLnBrk="0" hangingPunct="0">
              <a:lnSpc>
                <a:spcPct val="110000"/>
              </a:lnSpc>
              <a:spcBef>
                <a:spcPct val="20000"/>
              </a:spcBef>
              <a:buClr>
                <a:srgbClr val="A6A6A6"/>
              </a:buClr>
              <a:buFont typeface="Wingdings" pitchFamily="2" charset="2"/>
              <a:buChar char="§"/>
            </a:pPr>
            <a:r>
              <a:rPr lang="en-US" sz="2000" kern="0" dirty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If procyclicality of some financing a problem in one part, </a:t>
            </a:r>
            <a:r>
              <a:rPr lang="en-US" sz="2000" kern="0" dirty="0" smtClean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how not to </a:t>
            </a:r>
            <a:r>
              <a:rPr lang="en-US" sz="2000" kern="0" dirty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migrate it where it becomes subject to regulation w/ same issues (eg, Solvency II</a:t>
            </a:r>
            <a:r>
              <a:rPr lang="en-US" sz="2000" kern="0" dirty="0" smtClean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)?</a:t>
            </a:r>
            <a:endParaRPr lang="en-US" sz="2000" kern="0" dirty="0">
              <a:solidFill>
                <a:srgbClr val="000000"/>
              </a:solidFill>
              <a:ea typeface="Segoe UI" pitchFamily="34" charset="0"/>
              <a:cs typeface="Segoe UI" pitchFamily="34" charset="0"/>
            </a:endParaRPr>
          </a:p>
          <a:p>
            <a:pPr marL="742950" lvl="1" indent="-285750" eaLnBrk="0" hangingPunct="0">
              <a:lnSpc>
                <a:spcPct val="110000"/>
              </a:lnSpc>
              <a:spcBef>
                <a:spcPct val="20000"/>
              </a:spcBef>
              <a:buClr>
                <a:srgbClr val="A6A6A6"/>
              </a:buClr>
              <a:buFont typeface="Wingdings" pitchFamily="2" charset="2"/>
              <a:buChar char="§"/>
            </a:pPr>
            <a:r>
              <a:rPr lang="en-US" sz="2000" kern="0" dirty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If liquidity risk is a major concern, </a:t>
            </a:r>
            <a:r>
              <a:rPr lang="en-US" sz="2000" kern="0" dirty="0" smtClean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how to move </a:t>
            </a:r>
            <a:r>
              <a:rPr lang="en-US" sz="2000" kern="0" dirty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liquidity-sensitive to part of the system best able to absorb such risks (eg, limit reverse maturity</a:t>
            </a:r>
            <a:r>
              <a:rPr lang="en-US" sz="2000" kern="0" dirty="0" smtClean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)?</a:t>
            </a:r>
            <a:endParaRPr lang="en-US" sz="2000" kern="0" dirty="0">
              <a:solidFill>
                <a:srgbClr val="000000"/>
              </a:solidFill>
              <a:ea typeface="Segoe UI" pitchFamily="34" charset="0"/>
              <a:cs typeface="Segoe UI" pitchFamily="34" charset="0"/>
            </a:endParaRPr>
          </a:p>
          <a:p>
            <a:pPr marL="742950" lvl="1" indent="-285750" eaLnBrk="0" hangingPunct="0">
              <a:lnSpc>
                <a:spcPct val="110000"/>
              </a:lnSpc>
              <a:spcBef>
                <a:spcPct val="20000"/>
              </a:spcBef>
              <a:buClr>
                <a:srgbClr val="A6A6A6"/>
              </a:buClr>
              <a:buFont typeface="Wingdings" pitchFamily="2" charset="2"/>
              <a:buChar char="§"/>
            </a:pPr>
            <a:r>
              <a:rPr lang="en-US" sz="2000" kern="0" dirty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If systemic risk externalities are key, </a:t>
            </a:r>
            <a:r>
              <a:rPr lang="en-US" sz="2000" kern="0" dirty="0" smtClean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how to seek </a:t>
            </a:r>
            <a:r>
              <a:rPr lang="en-US" sz="2000" kern="0" dirty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more “mutual insurance</a:t>
            </a:r>
            <a:r>
              <a:rPr lang="en-US" sz="2000" kern="0" dirty="0" smtClean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”? </a:t>
            </a:r>
            <a:r>
              <a:rPr lang="en-US" sz="2000" kern="0" dirty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If through asset prices, then greater through the cycle capital, provisioning, etc…</a:t>
            </a:r>
          </a:p>
          <a:p>
            <a:pPr marL="742950" lvl="1" indent="-285750" eaLnBrk="0" hangingPunct="0">
              <a:lnSpc>
                <a:spcPct val="110000"/>
              </a:lnSpc>
              <a:spcBef>
                <a:spcPct val="20000"/>
              </a:spcBef>
              <a:buClr>
                <a:srgbClr val="A6A6A6"/>
              </a:buClr>
              <a:buFont typeface="Wingdings" pitchFamily="2" charset="2"/>
              <a:buChar char="§"/>
            </a:pPr>
            <a:r>
              <a:rPr lang="en-US" sz="2000" kern="0" dirty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If productivity is low, </a:t>
            </a:r>
            <a:r>
              <a:rPr lang="en-US" sz="2000" kern="0" dirty="0" smtClean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how to encourage </a:t>
            </a:r>
            <a:r>
              <a:rPr lang="en-US" sz="2000" kern="0" dirty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“right” forms of financing, ie, not </a:t>
            </a:r>
            <a:r>
              <a:rPr lang="en-US" sz="2000" kern="0" dirty="0" smtClean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debt?</a:t>
            </a:r>
            <a:endParaRPr lang="en-US" sz="2000" kern="0" dirty="0">
              <a:solidFill>
                <a:srgbClr val="000000"/>
              </a:solidFill>
              <a:ea typeface="Segoe UI" pitchFamily="34" charset="0"/>
              <a:cs typeface="Segoe UI" pitchFamily="34" charset="0"/>
            </a:endParaRPr>
          </a:p>
          <a:p>
            <a:pPr marL="342900" lvl="0" indent="-342900" eaLnBrk="0" hangingPunct="0">
              <a:lnSpc>
                <a:spcPct val="110000"/>
              </a:lnSpc>
              <a:spcBef>
                <a:spcPct val="20000"/>
              </a:spcBef>
              <a:buClr>
                <a:srgbClr val="A60000"/>
              </a:buClr>
              <a:buSzPct val="90000"/>
              <a:buFont typeface="Wingdings" pitchFamily="2" charset="2"/>
              <a:buChar char="l"/>
            </a:pPr>
            <a:r>
              <a:rPr lang="en-US" sz="2400" kern="0" dirty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General equilibrium and dynamics very </a:t>
            </a:r>
            <a:r>
              <a:rPr lang="en-US" sz="2400" kern="0" dirty="0" smtClean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hard. Still, more can be done, including with what role for </a:t>
            </a:r>
            <a:r>
              <a:rPr lang="en-US" sz="2400" kern="0" dirty="0" err="1" smtClean="0">
                <a:solidFill>
                  <a:srgbClr val="000000"/>
                </a:solidFill>
                <a:ea typeface="Segoe UI" pitchFamily="34" charset="0"/>
                <a:cs typeface="Segoe UI" pitchFamily="34" charset="0"/>
              </a:rPr>
              <a:t>MaPs</a:t>
            </a:r>
            <a:endParaRPr lang="en-US" sz="2400" b="1" kern="0" dirty="0">
              <a:solidFill>
                <a:srgbClr val="000000"/>
              </a:soli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084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7458" y="836712"/>
            <a:ext cx="9965268" cy="466725"/>
          </a:xfrm>
        </p:spPr>
        <p:txBody>
          <a:bodyPr/>
          <a:lstStyle/>
          <a:p>
            <a:r>
              <a:rPr lang="en-US" sz="4000" dirty="0"/>
              <a:t>Seven </a:t>
            </a:r>
            <a:r>
              <a:rPr lang="en-US" sz="4000" dirty="0" smtClean="0"/>
              <a:t>issues and seven questions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487488" y="1916832"/>
            <a:ext cx="10537171" cy="424847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Why </a:t>
            </a:r>
            <a:r>
              <a:rPr lang="en-GB" dirty="0" smtClean="0"/>
              <a:t>exactly </a:t>
            </a:r>
            <a:r>
              <a:rPr lang="en-GB" dirty="0"/>
              <a:t>are </a:t>
            </a:r>
            <a:r>
              <a:rPr lang="en-GB" dirty="0" smtClean="0"/>
              <a:t>MaPs needed</a:t>
            </a:r>
            <a:r>
              <a:rPr lang="en-GB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What are </a:t>
            </a:r>
            <a:r>
              <a:rPr lang="en-GB" dirty="0" smtClean="0"/>
              <a:t>open empirical issues</a:t>
            </a:r>
            <a:r>
              <a:rPr lang="en-GB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How to coordinate </a:t>
            </a:r>
            <a:r>
              <a:rPr lang="en-GB" dirty="0" smtClean="0"/>
              <a:t>MaPs </a:t>
            </a:r>
            <a:r>
              <a:rPr lang="en-GB" dirty="0"/>
              <a:t>and </a:t>
            </a:r>
            <a:r>
              <a:rPr lang="en-GB" dirty="0" smtClean="0"/>
              <a:t>MoP </a:t>
            </a:r>
            <a:r>
              <a:rPr lang="en-GB" dirty="0"/>
              <a:t>in practice?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How to </a:t>
            </a:r>
            <a:r>
              <a:rPr lang="en-GB" dirty="0" smtClean="0"/>
              <a:t>balance, coordinate MaP </a:t>
            </a:r>
            <a:r>
              <a:rPr lang="en-GB" dirty="0"/>
              <a:t>and CFM tools?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</a:t>
            </a:r>
            <a:r>
              <a:rPr lang="en-GB" dirty="0"/>
              <a:t>is </a:t>
            </a:r>
            <a:r>
              <a:rPr lang="en-GB" dirty="0" smtClean="0"/>
              <a:t>the best </a:t>
            </a:r>
            <a:r>
              <a:rPr lang="en-GB" dirty="0"/>
              <a:t>MaP approach for risks within non-bank markets?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How can market discipline complement </a:t>
            </a:r>
            <a:r>
              <a:rPr lang="en-GB" dirty="0" err="1" smtClean="0"/>
              <a:t>MaPs</a:t>
            </a:r>
            <a:r>
              <a:rPr lang="en-GB" dirty="0" smtClean="0"/>
              <a:t>? 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Should </a:t>
            </a:r>
            <a:r>
              <a:rPr lang="en-GB" dirty="0"/>
              <a:t>MaPs aim for a “preferred” financial structure?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EFF5B98-047A-4C2F-A2A1-311FBF014AAC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80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554400" y="6451864"/>
            <a:ext cx="745067" cy="320675"/>
          </a:xfrm>
        </p:spPr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529" y="482609"/>
            <a:ext cx="8784976" cy="466725"/>
          </a:xfrm>
        </p:spPr>
        <p:txBody>
          <a:bodyPr/>
          <a:lstStyle/>
          <a:p>
            <a:r>
              <a:rPr lang="en-US" dirty="0"/>
              <a:t>“Old” framework of macroeconomic and prudential policies</a:t>
            </a:r>
            <a:br>
              <a:rPr lang="en-US" dirty="0"/>
            </a:b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2060554" y="1570171"/>
            <a:ext cx="2362200" cy="533401"/>
          </a:xfrm>
          <a:prstGeom prst="roundRect">
            <a:avLst/>
          </a:prstGeom>
          <a:solidFill>
            <a:srgbClr val="3366FF">
              <a:alpha val="7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/>
            <a:bevelB w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Macro-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80000" y="1596608"/>
            <a:ext cx="2362200" cy="533400"/>
          </a:xfrm>
          <a:prstGeom prst="roundRect">
            <a:avLst/>
          </a:prstGeom>
          <a:solidFill>
            <a:srgbClr val="3366FF">
              <a:alpha val="7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/>
            <a:bevelB w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Prudential</a:t>
            </a:r>
          </a:p>
        </p:txBody>
      </p:sp>
      <p:grpSp>
        <p:nvGrpSpPr>
          <p:cNvPr id="7" name="Group 9"/>
          <p:cNvGrpSpPr/>
          <p:nvPr/>
        </p:nvGrpSpPr>
        <p:grpSpPr>
          <a:xfrm>
            <a:off x="7680000" y="2499476"/>
            <a:ext cx="2362201" cy="3518118"/>
            <a:chOff x="6016647" y="1752600"/>
            <a:chExt cx="2289153" cy="4221480"/>
          </a:xfrm>
        </p:grpSpPr>
        <p:grpSp>
          <p:nvGrpSpPr>
            <p:cNvPr id="8" name="Group 6"/>
            <p:cNvGrpSpPr/>
            <p:nvPr/>
          </p:nvGrpSpPr>
          <p:grpSpPr>
            <a:xfrm>
              <a:off x="6016647" y="1752600"/>
              <a:ext cx="2289153" cy="4221480"/>
              <a:chOff x="6016647" y="1752600"/>
              <a:chExt cx="2289153" cy="4221480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807200" y="2774258"/>
                <a:ext cx="736600" cy="1946570"/>
              </a:xfrm>
              <a:prstGeom prst="rect">
                <a:avLst/>
              </a:prstGeom>
            </p:spPr>
          </p:pic>
          <p:sp>
            <p:nvSpPr>
              <p:cNvPr id="11" name="Oval 5"/>
              <p:cNvSpPr/>
              <p:nvPr/>
            </p:nvSpPr>
            <p:spPr>
              <a:xfrm>
                <a:off x="6016647" y="1752600"/>
                <a:ext cx="2289153" cy="14478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/>
                <a:bevelB w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1" dirty="0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6217920" y="4720828"/>
                <a:ext cx="2011680" cy="1253252"/>
              </a:xfrm>
              <a:prstGeom prst="roundRect">
                <a:avLst/>
              </a:prstGeom>
              <a:solidFill>
                <a:srgbClr val="0000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/>
                <a:bevelB w="1397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Idiosyncratic </a:t>
                </a:r>
                <a:r>
                  <a:rPr lang="pl-PL" sz="2000" b="1" dirty="0"/>
                  <a:t>Risk</a:t>
                </a:r>
                <a:endParaRPr lang="en-US" sz="2000" b="1" dirty="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6096001" y="2051794"/>
              <a:ext cx="2133600" cy="849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FF00"/>
                  </a:solidFill>
                </a:rPr>
                <a:t>Microprudential</a:t>
              </a:r>
            </a:p>
            <a:p>
              <a:pPr algn="ctr"/>
              <a:r>
                <a:rPr lang="en-US" sz="2000" b="1" dirty="0">
                  <a:solidFill>
                    <a:srgbClr val="FFFF00"/>
                  </a:solidFill>
                </a:rPr>
                <a:t>Policy</a:t>
              </a:r>
            </a:p>
          </p:txBody>
        </p:sp>
      </p:grpSp>
      <p:grpSp>
        <p:nvGrpSpPr>
          <p:cNvPr id="13" name="Group 8"/>
          <p:cNvGrpSpPr/>
          <p:nvPr/>
        </p:nvGrpSpPr>
        <p:grpSpPr>
          <a:xfrm>
            <a:off x="2060554" y="2423276"/>
            <a:ext cx="2359047" cy="3594318"/>
            <a:chOff x="762000" y="1752600"/>
            <a:chExt cx="2286000" cy="4221480"/>
          </a:xfrm>
        </p:grpSpPr>
        <p:grpSp>
          <p:nvGrpSpPr>
            <p:cNvPr id="14" name="Group 45"/>
            <p:cNvGrpSpPr/>
            <p:nvPr/>
          </p:nvGrpSpPr>
          <p:grpSpPr>
            <a:xfrm>
              <a:off x="762000" y="1752600"/>
              <a:ext cx="2286000" cy="4221480"/>
              <a:chOff x="762000" y="1752600"/>
              <a:chExt cx="2286000" cy="4221480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24000" y="2774258"/>
                <a:ext cx="736600" cy="1946570"/>
              </a:xfrm>
              <a:prstGeom prst="rect">
                <a:avLst/>
              </a:prstGeom>
            </p:spPr>
          </p:pic>
          <p:sp>
            <p:nvSpPr>
              <p:cNvPr id="17" name="Oval 16"/>
              <p:cNvSpPr/>
              <p:nvPr/>
            </p:nvSpPr>
            <p:spPr>
              <a:xfrm>
                <a:off x="762000" y="1752600"/>
                <a:ext cx="2286000" cy="14478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/>
                <a:bevelB w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914400" y="4720828"/>
                <a:ext cx="2011680" cy="1253252"/>
              </a:xfrm>
              <a:prstGeom prst="roundRect">
                <a:avLst/>
              </a:prstGeom>
              <a:solidFill>
                <a:srgbClr val="0000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/>
                <a:bevelB w="1397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Price Stability</a:t>
                </a:r>
              </a:p>
              <a:p>
                <a:pPr algn="ctr"/>
                <a:r>
                  <a:rPr lang="en-US" sz="2000" b="1" dirty="0"/>
                  <a:t>Economic Activity</a:t>
                </a: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980466" y="2011145"/>
              <a:ext cx="1884218" cy="1012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800" b="1" dirty="0">
                  <a:solidFill>
                    <a:srgbClr val="FFFF00"/>
                  </a:solidFill>
                </a:rPr>
                <a:t>Macroeconomic Policies</a:t>
              </a:r>
            </a:p>
            <a:p>
              <a:pPr algn="ctr">
                <a:lnSpc>
                  <a:spcPts val="1500"/>
                </a:lnSpc>
              </a:pPr>
              <a:r>
                <a:rPr lang="en-US" sz="1400" b="1" dirty="0">
                  <a:solidFill>
                    <a:srgbClr val="FFFF00"/>
                  </a:solidFill>
                </a:rPr>
                <a:t>(monetary/fiscal/</a:t>
              </a:r>
            </a:p>
            <a:p>
              <a:pPr algn="ctr">
                <a:lnSpc>
                  <a:spcPts val="1500"/>
                </a:lnSpc>
              </a:pPr>
              <a:r>
                <a:rPr lang="en-US" sz="1400" b="1" dirty="0">
                  <a:solidFill>
                    <a:srgbClr val="FFFF00"/>
                  </a:solidFill>
                </a:rPr>
                <a:t>external)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7794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504" y="476672"/>
            <a:ext cx="9985109" cy="1080120"/>
          </a:xfrm>
        </p:spPr>
        <p:txBody>
          <a:bodyPr/>
          <a:lstStyle/>
          <a:p>
            <a:r>
              <a:rPr lang="en-US" dirty="0"/>
              <a:t>“New” framework of macroeconomic and micro- and macroprudential policies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616613" y="6453336"/>
            <a:ext cx="745067" cy="320675"/>
          </a:xfrm>
        </p:spPr>
        <p:txBody>
          <a:bodyPr/>
          <a:lstStyle/>
          <a:p>
            <a:pPr>
              <a:defRPr/>
            </a:pPr>
            <a:fld id="{9EFF5B98-047A-4C2F-A2A1-311FBF014AAC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0323" y="3054780"/>
            <a:ext cx="2311400" cy="18621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01123" y="2978581"/>
            <a:ext cx="2438400" cy="1943099"/>
          </a:xfrm>
          <a:prstGeom prst="rect">
            <a:avLst/>
          </a:prstGeom>
        </p:spPr>
      </p:pic>
      <p:grpSp>
        <p:nvGrpSpPr>
          <p:cNvPr id="7" name="Group 17"/>
          <p:cNvGrpSpPr/>
          <p:nvPr/>
        </p:nvGrpSpPr>
        <p:grpSpPr>
          <a:xfrm>
            <a:off x="4778146" y="2292780"/>
            <a:ext cx="2362200" cy="3818963"/>
            <a:chOff x="3172824" y="2895600"/>
            <a:chExt cx="2666999" cy="3383280"/>
          </a:xfrm>
        </p:grpSpPr>
        <p:grpSp>
          <p:nvGrpSpPr>
            <p:cNvPr id="8" name="Group 7"/>
            <p:cNvGrpSpPr/>
            <p:nvPr/>
          </p:nvGrpSpPr>
          <p:grpSpPr>
            <a:xfrm>
              <a:off x="3172824" y="2895600"/>
              <a:ext cx="2666999" cy="3383280"/>
              <a:chOff x="3405226" y="1752600"/>
              <a:chExt cx="2289153" cy="4221480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167331" y="2438402"/>
                <a:ext cx="736600" cy="2282428"/>
              </a:xfrm>
              <a:prstGeom prst="rect">
                <a:avLst/>
              </a:prstGeom>
            </p:spPr>
          </p:pic>
          <p:sp>
            <p:nvSpPr>
              <p:cNvPr id="11" name="Oval 10"/>
              <p:cNvSpPr/>
              <p:nvPr/>
            </p:nvSpPr>
            <p:spPr>
              <a:xfrm>
                <a:off x="3405226" y="1752600"/>
                <a:ext cx="2289153" cy="1447800"/>
              </a:xfrm>
              <a:prstGeom prst="ellipse">
                <a:avLst/>
              </a:prstGeom>
              <a:solidFill>
                <a:srgbClr val="F0E7C4">
                  <a:lumMod val="60000"/>
                  <a:lumOff val="4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/>
                <a:bevelB w="139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3557731" y="4720828"/>
                <a:ext cx="2011680" cy="1253252"/>
              </a:xfrm>
              <a:prstGeom prst="roundRect">
                <a:avLst/>
              </a:prstGeom>
              <a:solidFill>
                <a:srgbClr val="F0E7C4">
                  <a:lumMod val="60000"/>
                  <a:lumOff val="40000"/>
                </a:srgbClr>
              </a:solidFill>
              <a:ln w="9525" cap="flat" cmpd="sng" algn="ctr">
                <a:solidFill>
                  <a:srgbClr val="E5D58A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/>
                <a:bevelB w="139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00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Financial Stability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00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Systemic </a:t>
                </a:r>
                <a:r>
                  <a:rPr kumimoji="0" lang="pl-PL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00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Risk</a:t>
                </a:r>
                <a:endPara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3352800" y="3182503"/>
              <a:ext cx="2438401" cy="599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00"/>
                  </a:solidFill>
                  <a:effectLst/>
                  <a:uLnTx/>
                  <a:uFillTx/>
                </a:rPr>
                <a:t>Macroprudential </a:t>
              </a: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00"/>
                  </a:solidFill>
                  <a:effectLst/>
                  <a:uLnTx/>
                  <a:uFillTx/>
                </a:rPr>
                <a:t>Policy</a:t>
              </a: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1986323" y="1606979"/>
            <a:ext cx="2359047" cy="485775"/>
          </a:xfrm>
          <a:prstGeom prst="roundRect">
            <a:avLst/>
          </a:prstGeom>
          <a:solidFill>
            <a:srgbClr val="3366FF">
              <a:alpha val="71000"/>
            </a:srgbClr>
          </a:solidFill>
          <a:ln w="9525" cap="flat" cmpd="sng" algn="ctr">
            <a:solidFill>
              <a:srgbClr val="E5D58A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/>
            <a:bevelB w="139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uLnTx/>
                <a:uFillTx/>
                <a:latin typeface="Segoe UI"/>
                <a:ea typeface="+mn-ea"/>
                <a:cs typeface="+mn-cs"/>
              </a:rPr>
              <a:t>Macro-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703855" y="1626031"/>
            <a:ext cx="2362390" cy="566738"/>
          </a:xfrm>
          <a:prstGeom prst="roundRect">
            <a:avLst/>
          </a:prstGeom>
          <a:solidFill>
            <a:srgbClr val="3366FF">
              <a:alpha val="71000"/>
            </a:srgbClr>
          </a:solidFill>
          <a:ln w="9525" cap="flat" cmpd="sng" algn="ctr">
            <a:solidFill>
              <a:srgbClr val="E5D58A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/>
            <a:bevelB w="139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Prudential</a:t>
            </a:r>
          </a:p>
        </p:txBody>
      </p:sp>
      <p:grpSp>
        <p:nvGrpSpPr>
          <p:cNvPr id="15" name="Group 9"/>
          <p:cNvGrpSpPr/>
          <p:nvPr/>
        </p:nvGrpSpPr>
        <p:grpSpPr>
          <a:xfrm>
            <a:off x="7621970" y="2368980"/>
            <a:ext cx="2362201" cy="3738000"/>
            <a:chOff x="6016647" y="1752600"/>
            <a:chExt cx="2289153" cy="4221480"/>
          </a:xfrm>
        </p:grpSpPr>
        <p:grpSp>
          <p:nvGrpSpPr>
            <p:cNvPr id="16" name="Group 15"/>
            <p:cNvGrpSpPr/>
            <p:nvPr/>
          </p:nvGrpSpPr>
          <p:grpSpPr>
            <a:xfrm>
              <a:off x="6016647" y="1752600"/>
              <a:ext cx="2289153" cy="4221480"/>
              <a:chOff x="6016647" y="1752600"/>
              <a:chExt cx="2289153" cy="4221480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807200" y="2746817"/>
                <a:ext cx="736600" cy="1946570"/>
              </a:xfrm>
              <a:prstGeom prst="rect">
                <a:avLst/>
              </a:prstGeom>
            </p:spPr>
          </p:pic>
          <p:sp>
            <p:nvSpPr>
              <p:cNvPr id="19" name="Oval 5"/>
              <p:cNvSpPr/>
              <p:nvPr/>
            </p:nvSpPr>
            <p:spPr>
              <a:xfrm>
                <a:off x="6016647" y="1752600"/>
                <a:ext cx="2289153" cy="1447800"/>
              </a:xfrm>
              <a:prstGeom prst="ellipse">
                <a:avLst/>
              </a:prstGeom>
              <a:solidFill>
                <a:srgbClr val="0000FF"/>
              </a:soli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/>
                <a:bevelB w="139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6217920" y="4720828"/>
                <a:ext cx="2011680" cy="1253252"/>
              </a:xfrm>
              <a:prstGeom prst="roundRect">
                <a:avLst/>
              </a:prstGeom>
              <a:solidFill>
                <a:srgbClr val="0000FF"/>
              </a:solidFill>
              <a:ln w="9525" cap="flat" cmpd="sng" algn="ctr">
                <a:solidFill>
                  <a:srgbClr val="E5D58A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/>
                <a:bevelB w="139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Idiosyncratic </a:t>
                </a:r>
                <a:r>
                  <a:rPr kumimoji="0" lang="pl-PL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Risk</a:t>
                </a:r>
                <a:endPara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6096000" y="2084074"/>
              <a:ext cx="2133600" cy="799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rPr>
                <a:t>Microprudential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rPr>
                <a:t>Policy</a:t>
              </a:r>
            </a:p>
          </p:txBody>
        </p:sp>
      </p:grpSp>
      <p:grpSp>
        <p:nvGrpSpPr>
          <p:cNvPr id="21" name="Group 8"/>
          <p:cNvGrpSpPr/>
          <p:nvPr/>
        </p:nvGrpSpPr>
        <p:grpSpPr>
          <a:xfrm>
            <a:off x="1986324" y="2292780"/>
            <a:ext cx="2359047" cy="3818963"/>
            <a:chOff x="762000" y="1752600"/>
            <a:chExt cx="2286000" cy="4221480"/>
          </a:xfrm>
        </p:grpSpPr>
        <p:grpSp>
          <p:nvGrpSpPr>
            <p:cNvPr id="22" name="Group 45"/>
            <p:cNvGrpSpPr/>
            <p:nvPr/>
          </p:nvGrpSpPr>
          <p:grpSpPr>
            <a:xfrm>
              <a:off x="762000" y="1752600"/>
              <a:ext cx="2286000" cy="4221480"/>
              <a:chOff x="762000" y="1752600"/>
              <a:chExt cx="2286000" cy="4221480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524000" y="2774258"/>
                <a:ext cx="736600" cy="1946570"/>
              </a:xfrm>
              <a:prstGeom prst="rect">
                <a:avLst/>
              </a:prstGeom>
            </p:spPr>
          </p:pic>
          <p:sp>
            <p:nvSpPr>
              <p:cNvPr id="25" name="Oval 24"/>
              <p:cNvSpPr/>
              <p:nvPr/>
            </p:nvSpPr>
            <p:spPr>
              <a:xfrm>
                <a:off x="762000" y="1752600"/>
                <a:ext cx="2286000" cy="1447800"/>
              </a:xfrm>
              <a:prstGeom prst="ellipse">
                <a:avLst/>
              </a:prstGeom>
              <a:solidFill>
                <a:srgbClr val="0000FF"/>
              </a:soli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/>
                <a:bevelB w="139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914400" y="4720828"/>
                <a:ext cx="2011680" cy="1253252"/>
              </a:xfrm>
              <a:prstGeom prst="roundRect">
                <a:avLst/>
              </a:prstGeom>
              <a:solidFill>
                <a:srgbClr val="0000FF"/>
              </a:solidFill>
              <a:ln w="9525" cap="flat" cmpd="sng" algn="ctr">
                <a:solidFill>
                  <a:srgbClr val="E5D58A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/>
                <a:bevelB w="139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Price Stability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Economic Activity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980466" y="2011145"/>
              <a:ext cx="1884218" cy="952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rPr>
                <a:t>Macroeconomic 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rPr>
                <a:t>Policies</a:t>
              </a:r>
            </a:p>
            <a:p>
              <a:pPr marL="0" marR="0" lvl="0" indent="0" algn="ctr" defTabSz="91440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rPr>
                <a:t>(monetary/fiscal/</a:t>
              </a:r>
            </a:p>
            <a:p>
              <a:pPr marL="0" marR="0" lvl="0" indent="0" algn="ctr" defTabSz="91440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rPr>
                <a:t>external)</a:t>
              </a:r>
            </a:p>
          </p:txBody>
        </p:sp>
      </p:grpSp>
      <p:sp>
        <p:nvSpPr>
          <p:cNvPr id="27" name="Left-Right Arrow 26"/>
          <p:cNvSpPr/>
          <p:nvPr/>
        </p:nvSpPr>
        <p:spPr>
          <a:xfrm>
            <a:off x="7164770" y="2749980"/>
            <a:ext cx="457200" cy="323850"/>
          </a:xfrm>
          <a:prstGeom prst="leftRightArrow">
            <a:avLst/>
          </a:prstGeom>
          <a:solidFill>
            <a:srgbClr val="9933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573970" y="2281491"/>
            <a:ext cx="2819400" cy="38862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9" name="Left-Right Arrow 28"/>
          <p:cNvSpPr/>
          <p:nvPr/>
        </p:nvSpPr>
        <p:spPr>
          <a:xfrm>
            <a:off x="4345370" y="2749980"/>
            <a:ext cx="457200" cy="323850"/>
          </a:xfrm>
          <a:prstGeom prst="leftRightArrow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39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 </a:t>
            </a:r>
            <a:r>
              <a:rPr lang="en-US" dirty="0"/>
              <a:t>1: Finance is special, but can come with problems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590550" indent="-533400">
              <a:spcAft>
                <a:spcPts val="600"/>
              </a:spcAft>
              <a:buFont typeface="Wingdings" panose="05000000000000000000" pitchFamily="2" charset="2"/>
              <a:buChar char=""/>
            </a:pPr>
            <a:r>
              <a:rPr lang="en-US" sz="2400" dirty="0">
                <a:cs typeface="Times New Roman" pitchFamily="18" charset="0"/>
              </a:rPr>
              <a:t>Finance is important to economic growth and other goals. </a:t>
            </a:r>
            <a:r>
              <a:rPr lang="en-US" sz="2400" b="1" dirty="0">
                <a:cs typeface="Times New Roman" pitchFamily="18" charset="0"/>
              </a:rPr>
              <a:t>But</a:t>
            </a:r>
            <a:r>
              <a:rPr lang="en-US" sz="2400" dirty="0">
                <a:cs typeface="Times New Roman" pitchFamily="18" charset="0"/>
              </a:rPr>
              <a:t>:</a:t>
            </a:r>
          </a:p>
          <a:p>
            <a:pPr marL="590550" indent="-533400">
              <a:spcAft>
                <a:spcPts val="600"/>
              </a:spcAft>
              <a:buFont typeface="Wingdings" panose="05000000000000000000" pitchFamily="2" charset="2"/>
              <a:buChar char=""/>
            </a:pPr>
            <a:r>
              <a:rPr lang="en-US" sz="2400" dirty="0">
                <a:cs typeface="Times New Roman" pitchFamily="18" charset="0"/>
              </a:rPr>
              <a:t>Finance is </a:t>
            </a:r>
            <a:r>
              <a:rPr lang="en-US" sz="2400" b="1" dirty="0">
                <a:cs typeface="Times New Roman" pitchFamily="18" charset="0"/>
              </a:rPr>
              <a:t>Procyclical</a:t>
            </a:r>
            <a:r>
              <a:rPr lang="en-US" sz="2400" dirty="0">
                <a:cs typeface="Times New Roman" pitchFamily="18" charset="0"/>
              </a:rPr>
              <a:t>, subject to </a:t>
            </a:r>
            <a:r>
              <a:rPr lang="en-US" sz="2400" dirty="0" smtClean="0">
                <a:cs typeface="Times New Roman" pitchFamily="18" charset="0"/>
              </a:rPr>
              <a:t>booms/busts, and crises</a:t>
            </a:r>
            <a:endParaRPr lang="en-US" sz="2400" dirty="0">
              <a:cs typeface="Times New Roman" pitchFamily="18" charset="0"/>
            </a:endParaRPr>
          </a:p>
          <a:p>
            <a:pPr marL="989013" lvl="1" indent="-379413" defTabSz="989013"/>
            <a:r>
              <a:rPr lang="en-US" sz="2400" dirty="0"/>
              <a:t>Runs often through asset values and leverage </a:t>
            </a:r>
          </a:p>
          <a:p>
            <a:pPr marL="590550" indent="-533400">
              <a:spcAft>
                <a:spcPts val="600"/>
              </a:spcAft>
              <a:buFont typeface="Wingdings" panose="05000000000000000000" pitchFamily="2" charset="2"/>
              <a:buChar char=""/>
            </a:pPr>
            <a:r>
              <a:rPr lang="en-US" sz="2400" dirty="0">
                <a:cs typeface="Times New Roman" pitchFamily="18" charset="0"/>
              </a:rPr>
              <a:t>Finance displays much </a:t>
            </a:r>
            <a:r>
              <a:rPr lang="en-US" sz="2400" b="1" dirty="0">
                <a:cs typeface="Times New Roman" pitchFamily="18" charset="0"/>
              </a:rPr>
              <a:t>Interconnectedness</a:t>
            </a:r>
          </a:p>
          <a:p>
            <a:pPr marL="989013" lvl="1" indent="-379413" defTabSz="989013"/>
            <a:r>
              <a:rPr lang="en-US" sz="2400" dirty="0"/>
              <a:t>Contagion within financial system (eg, </a:t>
            </a:r>
            <a:r>
              <a:rPr lang="en-US" sz="2400" dirty="0" smtClean="0"/>
              <a:t>TBTF, common exposures)</a:t>
            </a:r>
            <a:endParaRPr lang="en-US" sz="2400" dirty="0"/>
          </a:p>
          <a:p>
            <a:pPr marL="590550" indent="-533400">
              <a:spcAft>
                <a:spcPts val="600"/>
              </a:spcAft>
              <a:buFont typeface="Wingdings" panose="05000000000000000000" pitchFamily="2" charset="2"/>
              <a:buChar char=""/>
            </a:pPr>
            <a:r>
              <a:rPr lang="en-US" sz="2400" dirty="0">
                <a:cs typeface="Times New Roman" pitchFamily="18" charset="0"/>
              </a:rPr>
              <a:t>Procyclicality interacts with interconnectedness</a:t>
            </a:r>
          </a:p>
          <a:p>
            <a:pPr marL="590550" indent="-5334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Calls for policy response, including macroprudential policies (MaPs)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EFF5B98-047A-4C2F-A2A1-311FBF014AAC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5873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1: Why exactly are </a:t>
            </a:r>
            <a:r>
              <a:rPr lang="en-US" dirty="0" smtClean="0"/>
              <a:t>MaPs </a:t>
            </a:r>
            <a:r>
              <a:rPr lang="en-US" dirty="0"/>
              <a:t>needed?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91749" y="1772816"/>
            <a:ext cx="9985109" cy="4248472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Microprudential, monetary, other policies do not suffice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 smtClean="0"/>
              <a:t>MaPs </a:t>
            </a:r>
            <a:endParaRPr lang="en-US" sz="2400" dirty="0"/>
          </a:p>
          <a:p>
            <a:pPr marL="590550" indent="-533400">
              <a:spcAft>
                <a:spcPts val="600"/>
              </a:spcAft>
              <a:buFont typeface="Wingdings" panose="05000000000000000000" pitchFamily="2" charset="2"/>
              <a:buChar char=""/>
            </a:pPr>
            <a:r>
              <a:rPr lang="en-US" sz="2400" dirty="0">
                <a:cs typeface="Times New Roman" pitchFamily="18" charset="0"/>
              </a:rPr>
              <a:t>But </a:t>
            </a:r>
            <a:r>
              <a:rPr lang="en-US" sz="2400" dirty="0" smtClean="0">
                <a:cs typeface="Times New Roman" pitchFamily="18" charset="0"/>
              </a:rPr>
              <a:t>MaPs </a:t>
            </a:r>
            <a:r>
              <a:rPr lang="en-US" sz="2400" dirty="0">
                <a:cs typeface="Times New Roman" pitchFamily="18" charset="0"/>
              </a:rPr>
              <a:t>need justification </a:t>
            </a:r>
          </a:p>
          <a:p>
            <a:pPr marL="989013" lvl="1" indent="-363538">
              <a:spcAft>
                <a:spcPts val="600"/>
              </a:spcAft>
            </a:pPr>
            <a:r>
              <a:rPr lang="en-US" sz="2400" dirty="0">
                <a:cs typeface="Times New Roman" pitchFamily="18" charset="0"/>
              </a:rPr>
              <a:t>Externalities, market failures </a:t>
            </a:r>
          </a:p>
          <a:p>
            <a:pPr marL="989013" lvl="1" indent="-363538">
              <a:spcAft>
                <a:spcPts val="600"/>
              </a:spcAft>
            </a:pPr>
            <a:r>
              <a:rPr lang="en-US" sz="2400" dirty="0">
                <a:cs typeface="Times New Roman" pitchFamily="18" charset="0"/>
              </a:rPr>
              <a:t>To compensate for other policies, eg, microprudential </a:t>
            </a:r>
            <a:r>
              <a:rPr lang="en-US" sz="2400" dirty="0" smtClean="0">
                <a:cs typeface="Times New Roman" pitchFamily="18" charset="0"/>
              </a:rPr>
              <a:t>(MiP), </a:t>
            </a:r>
            <a:r>
              <a:rPr lang="en-US" sz="2400" dirty="0">
                <a:cs typeface="Times New Roman" pitchFamily="18" charset="0"/>
              </a:rPr>
              <a:t>tax deduction</a:t>
            </a:r>
          </a:p>
          <a:p>
            <a:pPr marL="590550" indent="-533400">
              <a:spcAft>
                <a:spcPts val="600"/>
              </a:spcAft>
              <a:buFont typeface="Wingdings" panose="05000000000000000000" pitchFamily="2" charset="2"/>
              <a:buChar char=""/>
            </a:pPr>
            <a:r>
              <a:rPr lang="en-US" sz="2400" dirty="0" smtClean="0">
                <a:cs typeface="Times New Roman" pitchFamily="18" charset="0"/>
              </a:rPr>
              <a:t>Need better theory, esp. booms: short </a:t>
            </a:r>
            <a:r>
              <a:rPr lang="en-US" sz="2400" dirty="0">
                <a:cs typeface="Times New Roman" pitchFamily="18" charset="0"/>
              </a:rPr>
              <a:t>of </a:t>
            </a:r>
            <a:r>
              <a:rPr lang="en-US" sz="2400" dirty="0" smtClean="0">
                <a:cs typeface="Times New Roman" pitchFamily="18" charset="0"/>
              </a:rPr>
              <a:t>a paradigm </a:t>
            </a:r>
            <a:r>
              <a:rPr lang="en-US" sz="2400" dirty="0">
                <a:cs typeface="Times New Roman" pitchFamily="18" charset="0"/>
              </a:rPr>
              <a:t>for </a:t>
            </a:r>
            <a:r>
              <a:rPr lang="en-US" sz="2400" dirty="0" smtClean="0">
                <a:cs typeface="Times New Roman" pitchFamily="18" charset="0"/>
              </a:rPr>
              <a:t>MaPs</a:t>
            </a:r>
            <a:endParaRPr lang="en-US" sz="2400" dirty="0">
              <a:cs typeface="Times New Roman" pitchFamily="18" charset="0"/>
            </a:endParaRPr>
          </a:p>
          <a:p>
            <a:pPr marL="590550" indent="-533400">
              <a:spcAft>
                <a:spcPts val="600"/>
              </a:spcAft>
              <a:buFont typeface="Wingdings" panose="05000000000000000000" pitchFamily="2" charset="2"/>
              <a:buChar char=""/>
            </a:pPr>
            <a:r>
              <a:rPr lang="en-US" sz="2400" dirty="0">
                <a:cs typeface="Times New Roman" pitchFamily="18" charset="0"/>
              </a:rPr>
              <a:t>Applies to both domestic and international dimensions (and thus </a:t>
            </a:r>
            <a:r>
              <a:rPr lang="en-US" sz="2400" dirty="0" smtClean="0">
                <a:cs typeface="Times New Roman" pitchFamily="18" charset="0"/>
              </a:rPr>
              <a:t>also to capital flow </a:t>
            </a:r>
            <a:r>
              <a:rPr lang="en-US" sz="2400" dirty="0">
                <a:cs typeface="Times New Roman" pitchFamily="18" charset="0"/>
              </a:rPr>
              <a:t>management </a:t>
            </a:r>
            <a:r>
              <a:rPr lang="en-US" sz="2400" dirty="0" smtClean="0">
                <a:cs typeface="Times New Roman" pitchFamily="18" charset="0"/>
              </a:rPr>
              <a:t>tools, CFMs) </a:t>
            </a:r>
            <a:endParaRPr lang="en-US" sz="2400" dirty="0"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EFF5B98-047A-4C2F-A2A1-311FBF014AAC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8088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 </a:t>
            </a:r>
            <a:r>
              <a:rPr lang="en-US" dirty="0"/>
              <a:t>2: As </a:t>
            </a:r>
            <a:r>
              <a:rPr lang="en-US" dirty="0" smtClean="0"/>
              <a:t>MaPs </a:t>
            </a:r>
            <a:r>
              <a:rPr lang="en-US" dirty="0"/>
              <a:t>are being used, empirical evidence is accumulating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91479" y="2132856"/>
            <a:ext cx="9985109" cy="4248472"/>
          </a:xfrm>
        </p:spPr>
        <p:txBody>
          <a:bodyPr/>
          <a:lstStyle/>
          <a:p>
            <a:r>
              <a:rPr lang="en-US" sz="2400" dirty="0"/>
              <a:t>More </a:t>
            </a:r>
            <a:r>
              <a:rPr lang="en-US" sz="2400" dirty="0" smtClean="0"/>
              <a:t>MaPs </a:t>
            </a:r>
            <a:r>
              <a:rPr lang="en-US" sz="2400" dirty="0"/>
              <a:t>in place over time (advanced </a:t>
            </a:r>
            <a:r>
              <a:rPr lang="en-US" sz="2400" dirty="0" smtClean="0"/>
              <a:t>economies still </a:t>
            </a:r>
            <a:r>
              <a:rPr lang="en-US" sz="2400" dirty="0"/>
              <a:t>less than emerging markets </a:t>
            </a:r>
            <a:r>
              <a:rPr lang="en-US" sz="2400" dirty="0" smtClean="0"/>
              <a:t>and </a:t>
            </a:r>
            <a:r>
              <a:rPr lang="en-US" sz="2400" dirty="0"/>
              <a:t>developing </a:t>
            </a:r>
            <a:r>
              <a:rPr lang="en-US" sz="2400" dirty="0" smtClean="0"/>
              <a:t>countries)</a:t>
            </a:r>
            <a:endParaRPr lang="en-US" sz="2400" dirty="0"/>
          </a:p>
          <a:p>
            <a:endParaRPr lang="en-US" sz="1400" dirty="0"/>
          </a:p>
          <a:p>
            <a:r>
              <a:rPr lang="en-US" sz="2400" dirty="0"/>
              <a:t>Evidence accumulating. So far:</a:t>
            </a:r>
          </a:p>
          <a:p>
            <a:pPr lvl="1"/>
            <a:r>
              <a:rPr lang="en-US" sz="2400" dirty="0"/>
              <a:t>Borrower-based (“LTVs</a:t>
            </a:r>
            <a:r>
              <a:rPr lang="en-US" sz="2400" dirty="0" smtClean="0"/>
              <a:t>”, </a:t>
            </a:r>
            <a:r>
              <a:rPr lang="en-US" sz="2400" dirty="0"/>
              <a:t>“DTIs”): Work for real estate, harder to circumvent. But can be politically “costly”</a:t>
            </a:r>
          </a:p>
          <a:p>
            <a:pPr lvl="1"/>
            <a:r>
              <a:rPr lang="en-US" sz="2400" dirty="0" smtClean="0"/>
              <a:t>Financial institutions</a:t>
            </a:r>
            <a:r>
              <a:rPr lang="en-US" sz="2400" dirty="0"/>
              <a:t>’: Better known. But easier to </a:t>
            </a:r>
            <a:r>
              <a:rPr lang="en-US" sz="2400" dirty="0" smtClean="0"/>
              <a:t>evade. </a:t>
            </a:r>
            <a:r>
              <a:rPr lang="en-US" sz="2400" dirty="0"/>
              <a:t>FI costly</a:t>
            </a:r>
          </a:p>
          <a:p>
            <a:pPr lvl="1"/>
            <a:r>
              <a:rPr lang="en-US" sz="2400" dirty="0"/>
              <a:t>All: Temporary cooling, but not always sustained, buffers seldom sufficient for busts. And need to differentiate by country and </a:t>
            </a:r>
            <a:r>
              <a:rPr lang="en-US" sz="2400" dirty="0" smtClean="0"/>
              <a:t>MaPs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EFF5B98-047A-4C2F-A2A1-311FBF014AAC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2832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2: What are </a:t>
            </a:r>
            <a:r>
              <a:rPr lang="en-US" dirty="0" smtClean="0"/>
              <a:t>open empirical issues</a:t>
            </a:r>
            <a:r>
              <a:rPr lang="en-US" dirty="0"/>
              <a:t>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91479" y="1772816"/>
            <a:ext cx="9985109" cy="4248472"/>
          </a:xfrm>
        </p:spPr>
        <p:txBody>
          <a:bodyPr/>
          <a:lstStyle/>
          <a:p>
            <a:r>
              <a:rPr lang="en-US" sz="2400" dirty="0"/>
              <a:t>Know </a:t>
            </a:r>
            <a:r>
              <a:rPr lang="en-US" sz="2400" dirty="0" smtClean="0"/>
              <a:t>too </a:t>
            </a:r>
            <a:r>
              <a:rPr lang="en-US" sz="2400" dirty="0"/>
              <a:t>little </a:t>
            </a:r>
            <a:r>
              <a:rPr lang="en-US" sz="2400" dirty="0" smtClean="0"/>
              <a:t>on:</a:t>
            </a:r>
            <a:endParaRPr lang="en-US" sz="2400" dirty="0"/>
          </a:p>
          <a:p>
            <a:pPr lvl="1"/>
            <a:r>
              <a:rPr lang="en-US" sz="2400" dirty="0"/>
              <a:t>Rarely explicitly aimed at externalities/market failures </a:t>
            </a:r>
          </a:p>
          <a:p>
            <a:pPr lvl="2"/>
            <a:r>
              <a:rPr lang="en-US" sz="2400" dirty="0">
                <a:cs typeface="Times New Roman" pitchFamily="18" charset="0"/>
              </a:rPr>
              <a:t>What are intermediate targets and </a:t>
            </a:r>
            <a:r>
              <a:rPr lang="en-US" sz="2400" dirty="0" smtClean="0">
                <a:cs typeface="Times New Roman" pitchFamily="18" charset="0"/>
              </a:rPr>
              <a:t>effectiveness?</a:t>
            </a:r>
            <a:endParaRPr lang="en-US" sz="2400" dirty="0">
              <a:cs typeface="Times New Roman" pitchFamily="18" charset="0"/>
            </a:endParaRPr>
          </a:p>
          <a:p>
            <a:pPr lvl="1"/>
            <a:r>
              <a:rPr lang="en-US" sz="2400" dirty="0">
                <a:cs typeface="Times New Roman" pitchFamily="18" charset="0"/>
              </a:rPr>
              <a:t>Interactions among </a:t>
            </a:r>
            <a:r>
              <a:rPr lang="en-US" sz="2400" dirty="0" smtClean="0">
                <a:cs typeface="Times New Roman" pitchFamily="18" charset="0"/>
              </a:rPr>
              <a:t>MaP </a:t>
            </a:r>
            <a:r>
              <a:rPr lang="en-US" sz="2400" dirty="0">
                <a:cs typeface="Times New Roman" pitchFamily="18" charset="0"/>
              </a:rPr>
              <a:t>tools, </a:t>
            </a:r>
            <a:r>
              <a:rPr lang="en-US" sz="2400" dirty="0"/>
              <a:t>with other policies </a:t>
            </a:r>
            <a:r>
              <a:rPr lang="en-US" sz="2400" dirty="0" smtClean="0"/>
              <a:t>(notably MiP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Rules vs discretion. Calibrations (eg in busts). Adaptations</a:t>
            </a:r>
          </a:p>
          <a:p>
            <a:pPr lvl="1"/>
            <a:r>
              <a:rPr lang="en-US" sz="2400" dirty="0" smtClean="0"/>
              <a:t>Costs, financial </a:t>
            </a:r>
            <a:r>
              <a:rPr lang="en-US" sz="2400" dirty="0"/>
              <a:t>and </a:t>
            </a:r>
            <a:r>
              <a:rPr lang="en-US" sz="2400" dirty="0" smtClean="0"/>
              <a:t>economic</a:t>
            </a:r>
          </a:p>
          <a:p>
            <a:pPr lvl="2"/>
            <a:r>
              <a:rPr lang="en-US" sz="2400" dirty="0" smtClean="0"/>
              <a:t>S</a:t>
            </a:r>
            <a:r>
              <a:rPr lang="en-US" sz="2400" dirty="0" smtClean="0">
                <a:cs typeface="Times New Roman" pitchFamily="18" charset="0"/>
              </a:rPr>
              <a:t>ide-effects</a:t>
            </a:r>
            <a:r>
              <a:rPr lang="en-US" sz="2400" dirty="0">
                <a:cs typeface="Times New Roman" pitchFamily="18" charset="0"/>
              </a:rPr>
              <a:t>. Potential new </a:t>
            </a:r>
            <a:r>
              <a:rPr lang="en-US" sz="2400" dirty="0" smtClean="0">
                <a:cs typeface="Times New Roman" pitchFamily="18" charset="0"/>
              </a:rPr>
              <a:t>distortions. Evasion. Migration </a:t>
            </a:r>
          </a:p>
          <a:p>
            <a:pPr lvl="2"/>
            <a:r>
              <a:rPr lang="en-US" sz="2400" dirty="0" smtClean="0">
                <a:cs typeface="Times New Roman" pitchFamily="18" charset="0"/>
              </a:rPr>
              <a:t>Political risks</a:t>
            </a:r>
          </a:p>
          <a:p>
            <a:r>
              <a:rPr lang="en-US" sz="2400" dirty="0" smtClean="0"/>
              <a:t>Partly </a:t>
            </a:r>
            <a:r>
              <a:rPr lang="en-US" sz="2400" dirty="0"/>
              <a:t>due to limited cases, data and research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EFF5B98-047A-4C2F-A2A1-311FBF014AAC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22463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488" y="480828"/>
            <a:ext cx="10589339" cy="466725"/>
          </a:xfrm>
        </p:spPr>
        <p:txBody>
          <a:bodyPr/>
          <a:lstStyle/>
          <a:p>
            <a:r>
              <a:rPr lang="en-US" dirty="0" smtClean="0"/>
              <a:t>Issue </a:t>
            </a:r>
            <a:r>
              <a:rPr lang="en-US" dirty="0"/>
              <a:t>3: MaP and monetary policy </a:t>
            </a:r>
            <a:r>
              <a:rPr lang="en-US" dirty="0" smtClean="0"/>
              <a:t>(MoP) may </a:t>
            </a:r>
            <a:r>
              <a:rPr lang="en-US" dirty="0"/>
              <a:t>need to </a:t>
            </a:r>
            <a:r>
              <a:rPr lang="en-US" dirty="0" smtClean="0"/>
              <a:t>be coordinated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EFF5B98-047A-4C2F-A2A1-311FBF014AAC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5720" y="2564904"/>
            <a:ext cx="4264047" cy="1730950"/>
          </a:xfrm>
          <a:prstGeom prst="rect">
            <a:avLst/>
          </a:prstGeom>
        </p:spPr>
      </p:pic>
      <p:grpSp>
        <p:nvGrpSpPr>
          <p:cNvPr id="6" name="Group 17"/>
          <p:cNvGrpSpPr/>
          <p:nvPr/>
        </p:nvGrpSpPr>
        <p:grpSpPr>
          <a:xfrm>
            <a:off x="7382566" y="1781254"/>
            <a:ext cx="2362200" cy="3594318"/>
            <a:chOff x="3200400" y="2895600"/>
            <a:chExt cx="2666999" cy="3383280"/>
          </a:xfrm>
        </p:grpSpPr>
        <p:grpSp>
          <p:nvGrpSpPr>
            <p:cNvPr id="7" name="Group 7"/>
            <p:cNvGrpSpPr/>
            <p:nvPr/>
          </p:nvGrpSpPr>
          <p:grpSpPr>
            <a:xfrm>
              <a:off x="3200400" y="2895600"/>
              <a:ext cx="2666999" cy="3383280"/>
              <a:chOff x="3428895" y="1752600"/>
              <a:chExt cx="2289153" cy="422148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191000" y="2438402"/>
                <a:ext cx="736600" cy="2282428"/>
              </a:xfrm>
              <a:prstGeom prst="rect">
                <a:avLst/>
              </a:prstGeom>
            </p:spPr>
          </p:pic>
          <p:sp>
            <p:nvSpPr>
              <p:cNvPr id="10" name="Oval 9"/>
              <p:cNvSpPr/>
              <p:nvPr/>
            </p:nvSpPr>
            <p:spPr>
              <a:xfrm>
                <a:off x="3428895" y="1752600"/>
                <a:ext cx="2289153" cy="14478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/>
                <a:bevelB w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1" dirty="0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3581400" y="4720828"/>
                <a:ext cx="2011680" cy="1253252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/>
                <a:bevelB w="1397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Financial Stability</a:t>
                </a:r>
              </a:p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Systemic </a:t>
                </a:r>
                <a:r>
                  <a:rPr lang="pl-PL" sz="2000" b="1" dirty="0">
                    <a:solidFill>
                      <a:schemeClr val="tx1"/>
                    </a:solidFill>
                  </a:rPr>
                  <a:t>Risk</a:t>
                </a:r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3352800" y="3182503"/>
              <a:ext cx="2438401" cy="608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/>
                <a:t>Macroprudential </a:t>
              </a:r>
            </a:p>
            <a:p>
              <a:pPr algn="ctr"/>
              <a:r>
                <a:rPr lang="en-US" sz="1800" b="1" dirty="0"/>
                <a:t>Policy</a:t>
              </a:r>
            </a:p>
          </p:txBody>
        </p:sp>
      </p:grpSp>
      <p:grpSp>
        <p:nvGrpSpPr>
          <p:cNvPr id="12" name="Group 8"/>
          <p:cNvGrpSpPr/>
          <p:nvPr/>
        </p:nvGrpSpPr>
        <p:grpSpPr>
          <a:xfrm>
            <a:off x="2051720" y="1781254"/>
            <a:ext cx="2359047" cy="3594318"/>
            <a:chOff x="762000" y="1752600"/>
            <a:chExt cx="2286000" cy="4221480"/>
          </a:xfrm>
        </p:grpSpPr>
        <p:grpSp>
          <p:nvGrpSpPr>
            <p:cNvPr id="13" name="Group 45"/>
            <p:cNvGrpSpPr/>
            <p:nvPr/>
          </p:nvGrpSpPr>
          <p:grpSpPr>
            <a:xfrm>
              <a:off x="762000" y="1752600"/>
              <a:ext cx="2286000" cy="4221480"/>
              <a:chOff x="762000" y="1752600"/>
              <a:chExt cx="2286000" cy="4221480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524000" y="2774258"/>
                <a:ext cx="736600" cy="1946570"/>
              </a:xfrm>
              <a:prstGeom prst="rect">
                <a:avLst/>
              </a:prstGeom>
            </p:spPr>
          </p:pic>
          <p:sp>
            <p:nvSpPr>
              <p:cNvPr id="16" name="Oval 15"/>
              <p:cNvSpPr/>
              <p:nvPr/>
            </p:nvSpPr>
            <p:spPr>
              <a:xfrm>
                <a:off x="762000" y="1752600"/>
                <a:ext cx="2286000" cy="14478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/>
                <a:bevelB w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914400" y="4720828"/>
                <a:ext cx="2011680" cy="1253252"/>
              </a:xfrm>
              <a:prstGeom prst="roundRect">
                <a:avLst/>
              </a:prstGeom>
              <a:solidFill>
                <a:srgbClr val="00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/>
                <a:bevelB w="1397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Price Stability</a:t>
                </a:r>
              </a:p>
              <a:p>
                <a:pPr algn="ctr"/>
                <a:r>
                  <a:rPr lang="en-US" sz="2000" b="1" dirty="0"/>
                  <a:t>Economic Activity</a:t>
                </a:r>
                <a:endParaRPr lang="en-US" b="1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880804" y="2110582"/>
              <a:ext cx="2133601" cy="1012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800" b="1" dirty="0">
                  <a:solidFill>
                    <a:srgbClr val="FFFF00"/>
                  </a:solidFill>
                </a:rPr>
                <a:t>Macroeconomic Policies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b="1" dirty="0">
                  <a:solidFill>
                    <a:srgbClr val="FFFF00"/>
                  </a:solidFill>
                </a:rPr>
                <a:t>(monetary/fiscal/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b="1" dirty="0">
                  <a:solidFill>
                    <a:srgbClr val="FFFF00"/>
                  </a:solidFill>
                </a:rPr>
                <a:t>external)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2446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S_ E">
  <a:themeElements>
    <a:clrScheme name="BIS color scheme">
      <a:dk1>
        <a:srgbClr val="000000"/>
      </a:dk1>
      <a:lt1>
        <a:srgbClr val="FFFFFF"/>
      </a:lt1>
      <a:dk2>
        <a:srgbClr val="000000"/>
      </a:dk2>
      <a:lt2>
        <a:srgbClr val="DADADA"/>
      </a:lt2>
      <a:accent1>
        <a:srgbClr val="C28191"/>
      </a:accent1>
      <a:accent2>
        <a:srgbClr val="6CADE1"/>
      </a:accent2>
      <a:accent3>
        <a:srgbClr val="FFEC72"/>
      </a:accent3>
      <a:accent4>
        <a:srgbClr val="828FC6"/>
      </a:accent4>
      <a:accent5>
        <a:srgbClr val="E3C291"/>
      </a:accent5>
      <a:accent6>
        <a:srgbClr val="929993"/>
      </a:accent6>
      <a:hlink>
        <a:srgbClr val="999933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S_E" id="{5AFD7815-44C5-4CEE-9B20-24D5D4D7B8B9}" vid="{393A1561-AAFB-4B3E-B97E-AF42FA86D77A}"/>
    </a:ext>
  </a:extLst>
</a:theme>
</file>

<file path=ppt/theme/theme2.xml><?xml version="1.0" encoding="utf-8"?>
<a:theme xmlns:a="http://schemas.openxmlformats.org/drawingml/2006/main" name="1_People_images">
  <a:themeElements>
    <a:clrScheme name="BIS color scheme">
      <a:dk1>
        <a:srgbClr val="000000"/>
      </a:dk1>
      <a:lt1>
        <a:srgbClr val="FFFFFF"/>
      </a:lt1>
      <a:dk2>
        <a:srgbClr val="000000"/>
      </a:dk2>
      <a:lt2>
        <a:srgbClr val="DADADA"/>
      </a:lt2>
      <a:accent1>
        <a:srgbClr val="C28191"/>
      </a:accent1>
      <a:accent2>
        <a:srgbClr val="6CADE1"/>
      </a:accent2>
      <a:accent3>
        <a:srgbClr val="FFEC72"/>
      </a:accent3>
      <a:accent4>
        <a:srgbClr val="828FC6"/>
      </a:accent4>
      <a:accent5>
        <a:srgbClr val="E3C291"/>
      </a:accent5>
      <a:accent6>
        <a:srgbClr val="929993"/>
      </a:accent6>
      <a:hlink>
        <a:srgbClr val="999933"/>
      </a:hlink>
      <a:folHlink>
        <a:srgbClr val="7F7F7F"/>
      </a:folHlink>
    </a:clrScheme>
    <a:fontScheme name="B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b="0" dirty="0" smtClean="0">
            <a:latin typeface="Segoe UI" pitchFamily="34" charset="0"/>
            <a:ea typeface="Segoe UI" pitchFamily="34" charset="0"/>
            <a:cs typeface="Segoe UI" pitchFamily="34" charset="0"/>
          </a:defRPr>
        </a:defPPr>
      </a:lstStyle>
    </a:txDef>
  </a:objectDefaults>
  <a:extraClrSchemeLst>
    <a:extraClrScheme>
      <a:clrScheme name="BIS_e_graphic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S_E" id="{5AFD7815-44C5-4CEE-9B20-24D5D4D7B8B9}" vid="{DA39A294-EF18-4F2E-9EEB-1D40CD409B42}"/>
    </a:ext>
  </a:extLst>
</a:theme>
</file>

<file path=ppt/theme/theme3.xml><?xml version="1.0" encoding="utf-8"?>
<a:theme xmlns:a="http://schemas.openxmlformats.org/drawingml/2006/main" name="2_Buildings_images">
  <a:themeElements>
    <a:clrScheme name="BIS color scheme">
      <a:dk1>
        <a:srgbClr val="000000"/>
      </a:dk1>
      <a:lt1>
        <a:srgbClr val="FFFFFF"/>
      </a:lt1>
      <a:dk2>
        <a:srgbClr val="000000"/>
      </a:dk2>
      <a:lt2>
        <a:srgbClr val="DADADA"/>
      </a:lt2>
      <a:accent1>
        <a:srgbClr val="C28191"/>
      </a:accent1>
      <a:accent2>
        <a:srgbClr val="6CADE1"/>
      </a:accent2>
      <a:accent3>
        <a:srgbClr val="FFEC72"/>
      </a:accent3>
      <a:accent4>
        <a:srgbClr val="828FC6"/>
      </a:accent4>
      <a:accent5>
        <a:srgbClr val="E3C291"/>
      </a:accent5>
      <a:accent6>
        <a:srgbClr val="929993"/>
      </a:accent6>
      <a:hlink>
        <a:srgbClr val="999933"/>
      </a:hlink>
      <a:folHlink>
        <a:srgbClr val="7F7F7F"/>
      </a:folHlink>
    </a:clrScheme>
    <a:fontScheme name="B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b="0" dirty="0" smtClean="0">
            <a:latin typeface="Segoe UI" pitchFamily="34" charset="0"/>
            <a:ea typeface="Segoe UI" pitchFamily="34" charset="0"/>
            <a:cs typeface="Segoe UI" pitchFamily="34" charset="0"/>
          </a:defRPr>
        </a:defPPr>
      </a:lstStyle>
    </a:txDef>
  </a:objectDefaults>
  <a:extraClrSchemeLst>
    <a:extraClrScheme>
      <a:clrScheme name="BIS_e_graphic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S_E" id="{5AFD7815-44C5-4CEE-9B20-24D5D4D7B8B9}" vid="{FC055A30-42C6-47FB-B2ED-CE37D4CF0929}"/>
    </a:ext>
  </a:extLst>
</a:theme>
</file>

<file path=ppt/theme/theme4.xml><?xml version="1.0" encoding="utf-8"?>
<a:theme xmlns:a="http://schemas.openxmlformats.org/drawingml/2006/main" name="3_Plain">
  <a:themeElements>
    <a:clrScheme name="BIS color scheme">
      <a:dk1>
        <a:srgbClr val="000000"/>
      </a:dk1>
      <a:lt1>
        <a:srgbClr val="FFFFFF"/>
      </a:lt1>
      <a:dk2>
        <a:srgbClr val="000000"/>
      </a:dk2>
      <a:lt2>
        <a:srgbClr val="DADADA"/>
      </a:lt2>
      <a:accent1>
        <a:srgbClr val="C28191"/>
      </a:accent1>
      <a:accent2>
        <a:srgbClr val="6CADE1"/>
      </a:accent2>
      <a:accent3>
        <a:srgbClr val="FFEC72"/>
      </a:accent3>
      <a:accent4>
        <a:srgbClr val="828FC6"/>
      </a:accent4>
      <a:accent5>
        <a:srgbClr val="E3C291"/>
      </a:accent5>
      <a:accent6>
        <a:srgbClr val="929993"/>
      </a:accent6>
      <a:hlink>
        <a:srgbClr val="999933"/>
      </a:hlink>
      <a:folHlink>
        <a:srgbClr val="7F7F7F"/>
      </a:folHlink>
    </a:clrScheme>
    <a:fontScheme name="B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b="0" dirty="0" smtClean="0">
            <a:latin typeface="Segoe UI" pitchFamily="34" charset="0"/>
            <a:ea typeface="Segoe UI" pitchFamily="34" charset="0"/>
            <a:cs typeface="Segoe UI" pitchFamily="34" charset="0"/>
          </a:defRPr>
        </a:defPPr>
      </a:lstStyle>
    </a:txDef>
  </a:objectDefaults>
  <a:extraClrSchemeLst>
    <a:extraClrScheme>
      <a:clrScheme name="BIS_e_graphic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S_E" id="{5AFD7815-44C5-4CEE-9B20-24D5D4D7B8B9}" vid="{D6A25587-2732-461D-889C-7F15D1B89498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CommonInGroups" ma:contentTypeID="0x010100C99F32645853284EB835B50D610223A1010100A120E579C51EAB44A46ECBD0880E5BC6" ma:contentTypeVersion="21" ma:contentTypeDescription="" ma:contentTypeScope="" ma:versionID="a403141326c204125f9099c96dd1bf69">
  <xsd:schema xmlns:xsd="http://www.w3.org/2001/XMLSchema" xmlns:xs="http://www.w3.org/2001/XMLSchema" xmlns:p="http://schemas.microsoft.com/office/2006/metadata/properties" xmlns:ns1="http://schemas.microsoft.com/sharepoint/v3" xmlns:ns2="a029a951-197a-4454-90a0-4e8ba8bb2239" xmlns:ns3="8e878111-5d44-4ac0-8d7d-001e9b3d0fd0" xmlns:ns4="a2c98312-a1a7-4c30-9dfa-e35e7a09d1f3" targetNamespace="http://schemas.microsoft.com/office/2006/metadata/properties" ma:root="true" ma:fieldsID="22e3c47b957e00e859a4f7030aca4564" ns1:_="" ns2:_="" ns3:_="" ns4:_="">
    <xsd:import namespace="http://schemas.microsoft.com/sharepoint/v3"/>
    <xsd:import namespace="a029a951-197a-4454-90a0-4e8ba8bb2239"/>
    <xsd:import namespace="8e878111-5d44-4ac0-8d7d-001e9b3d0fd0"/>
    <xsd:import namespace="a2c98312-a1a7-4c30-9dfa-e35e7a09d1f3"/>
    <xsd:element name="properties">
      <xsd:complexType>
        <xsd:sequence>
          <xsd:element name="documentManagement">
            <xsd:complexType>
              <xsd:all>
                <xsd:element ref="ns2:ACreated" minOccurs="0"/>
                <xsd:element ref="ns2:ACreatedBy" minOccurs="0"/>
                <xsd:element ref="ns2:AID" minOccurs="0"/>
                <xsd:element ref="ns2:AModified" minOccurs="0"/>
                <xsd:element ref="ns2:AModifiedBy" minOccurs="0"/>
                <xsd:element ref="ns2:AVersion" minOccurs="0"/>
                <xsd:element ref="ns2:CEID" minOccurs="0"/>
                <xsd:element ref="ns1:RoutingEnabled"/>
                <xsd:element ref="ns2:LanguageRef" minOccurs="0"/>
                <xsd:element ref="ns1:URL" minOccurs="0"/>
                <xsd:element ref="ns2:AlternateText" minOccurs="0"/>
                <xsd:element ref="ns2:ShowInContentGroups" minOccurs="0"/>
                <xsd:element ref="ns3:SharedWithUsers" minOccurs="0"/>
                <xsd:element ref="ns2:ItemOrder" minOccurs="0"/>
                <xsd:element ref="ns2:ContentDate" minOccurs="0"/>
                <xsd:element ref="ns2:Image" minOccurs="0"/>
                <xsd:element ref="ns3:ParentEntity" minOccurs="0"/>
                <xsd:element ref="ns3:RelatedEntity" minOccurs="0"/>
                <xsd:element ref="ns3:Source" minOccurs="0"/>
                <xsd:element ref="ns2:TitleEn" minOccurs="0"/>
                <xsd:element ref="ns4:SharedWithUsers" minOccurs="0"/>
                <xsd:element ref="ns3:OrganizationalUnit" minOccurs="0"/>
                <xsd:element ref="ns3:Topic" minOccurs="0"/>
                <xsd:element ref="ns3:TitleBackup" minOccurs="0"/>
                <xsd:element ref="ns3:DisplayTitl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Enabled" ma:index="15" ma:displayName="Active" ma:description="" ma:internalName="RoutingEnabled">
      <xsd:simpleType>
        <xsd:restriction base="dms:Boolean"/>
      </xsd:simpleType>
    </xsd:element>
    <xsd:element name="URL" ma:index="18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29a951-197a-4454-90a0-4e8ba8bb2239" elementFormDefault="qualified">
    <xsd:import namespace="http://schemas.microsoft.com/office/2006/documentManagement/types"/>
    <xsd:import namespace="http://schemas.microsoft.com/office/infopath/2007/PartnerControls"/>
    <xsd:element name="ACreated" ma:index="8" nillable="true" ma:displayName="ACreated" ma:format="DateTime" ma:internalName="ACreated">
      <xsd:simpleType>
        <xsd:restriction base="dms:DateTime"/>
      </xsd:simpleType>
    </xsd:element>
    <xsd:element name="ACreatedBy" ma:index="9" nillable="true" ma:displayName="ACreatedBy" ma:internalName="ACreatedBy">
      <xsd:simpleType>
        <xsd:restriction base="dms:Text">
          <xsd:maxLength value="255"/>
        </xsd:restriction>
      </xsd:simpleType>
    </xsd:element>
    <xsd:element name="AID" ma:index="10" nillable="true" ma:displayName="AID" ma:indexed="true" ma:internalName="AID" ma:percentage="FALSE">
      <xsd:simpleType>
        <xsd:restriction base="dms:Number"/>
      </xsd:simpleType>
    </xsd:element>
    <xsd:element name="AModified" ma:index="11" nillable="true" ma:displayName="AModified" ma:format="DateTime" ma:internalName="AModified">
      <xsd:simpleType>
        <xsd:restriction base="dms:DateTime"/>
      </xsd:simpleType>
    </xsd:element>
    <xsd:element name="AModifiedBy" ma:index="12" nillable="true" ma:displayName="AModifiedBy" ma:internalName="AModifiedBy">
      <xsd:simpleType>
        <xsd:restriction base="dms:Text">
          <xsd:maxLength value="255"/>
        </xsd:restriction>
      </xsd:simpleType>
    </xsd:element>
    <xsd:element name="AVersion" ma:index="13" nillable="true" ma:displayName="AVersion" ma:internalName="AVersion">
      <xsd:simpleType>
        <xsd:restriction base="dms:Text">
          <xsd:maxLength value="255"/>
        </xsd:restriction>
      </xsd:simpleType>
    </xsd:element>
    <xsd:element name="CEID" ma:index="14" nillable="true" ma:displayName="CEID" ma:internalName="CEID">
      <xsd:simpleType>
        <xsd:restriction base="dms:Text">
          <xsd:maxLength value="255"/>
        </xsd:restriction>
      </xsd:simpleType>
    </xsd:element>
    <xsd:element name="LanguageRef" ma:index="17" nillable="true" ma:displayName="LanguageRef" ma:list="{90f227ea-5920-45a7-a23d-c88bdf4e0005}" ma:internalName="LanguageRef" ma:showField="Title" ma:web="a029a951-197a-4454-90a0-4e8ba8bb22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lternateText" ma:index="19" nillable="true" ma:displayName="AlternateText" ma:internalName="AlternateText">
      <xsd:simpleType>
        <xsd:restriction base="dms:Text">
          <xsd:maxLength value="255"/>
        </xsd:restriction>
      </xsd:simpleType>
    </xsd:element>
    <xsd:element name="ShowInContentGroups" ma:index="20" nillable="true" ma:displayName="ShowInContentGroups" ma:list="{d322c509-0e61-4df0-aa83-640ea2811344}" ma:internalName="ShowInContentGroups" ma:showField="Title" ma:web="a029a951-197a-4454-90a0-4e8ba8bb22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temOrder" ma:index="22" nillable="true" ma:displayName="ItemOrder" ma:internalName="ItemOrder">
      <xsd:simpleType>
        <xsd:restriction base="dms:Number"/>
      </xsd:simpleType>
    </xsd:element>
    <xsd:element name="ContentDate" ma:index="23" nillable="true" ma:displayName="ContentDate" ma:format="DateTime" ma:internalName="ContentDate">
      <xsd:simpleType>
        <xsd:restriction base="dms:DateTime"/>
      </xsd:simpleType>
    </xsd:element>
    <xsd:element name="Image" ma:index="25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TitleEn" ma:index="29" nillable="true" ma:displayName="TitleEn" ma:default="" ma:internalName="TitleEn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878111-5d44-4ac0-8d7d-001e9b3d0fd0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default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arentEntity" ma:index="26" nillable="true" ma:displayName="ParentEntity" ma:list="{8e878111-5d44-4ac0-8d7d-001e9b3d0fd0}" ma:internalName="ParentEntity" ma:showField="Title">
      <xsd:simpleType>
        <xsd:restriction base="dms:Lookup"/>
      </xsd:simpleType>
    </xsd:element>
    <xsd:element name="RelatedEntity" ma:index="27" nillable="true" ma:displayName="RelatedEntity" ma:list="{8e878111-5d44-4ac0-8d7d-001e9b3d0fd0}" ma:internalName="RelatedEntity" ma:showField="Title">
      <xsd:simpleType>
        <xsd:restriction base="dms:Lookup"/>
      </xsd:simpleType>
    </xsd:element>
    <xsd:element name="Source" ma:index="28" nillable="true" ma:displayName="Source" ma:internalName="Source">
      <xsd:simpleType>
        <xsd:restriction base="dms:Text">
          <xsd:maxLength value="255"/>
        </xsd:restriction>
      </xsd:simpleType>
    </xsd:element>
    <xsd:element name="OrganizationalUnit" ma:index="31" nillable="true" ma:displayName="OrganizationalUnit" ma:list="{8cbccf00-dc01-452b-a0bb-21ad49d2c4da}" ma:internalName="OrganizationalUnit" ma:showField="Title">
      <xsd:simpleType>
        <xsd:restriction base="dms:Lookup"/>
      </xsd:simpleType>
    </xsd:element>
    <xsd:element name="Topic" ma:index="32" nillable="true" ma:displayName="Topic" ma:list="{38e0a57e-bf71-4fb7-8687-2e938e45e10e}" ma:internalName="Topic" ma:showField="Title">
      <xsd:simpleType>
        <xsd:restriction base="dms:Lookup"/>
      </xsd:simpleType>
    </xsd:element>
    <xsd:element name="TitleBackup" ma:index="33" nillable="true" ma:displayName="TitleBackup" ma:internalName="TitleBackup">
      <xsd:simpleType>
        <xsd:restriction base="dms:Text">
          <xsd:maxLength value="255"/>
        </xsd:restriction>
      </xsd:simpleType>
    </xsd:element>
    <xsd:element name="DisplayTitle" ma:index="34" nillable="true" ma:displayName="DisplayTitle" ma:internalName="DisplayTitl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c98312-a1a7-4c30-9dfa-e35e7a09d1f3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Shared With" ma:description="" ma:internalName="SharedWithUsers0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16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outingEnabled xmlns="http://schemas.microsoft.com/sharepoint/v3">true</RoutingEnabled>
    <URL xmlns="http://schemas.microsoft.com/sharepoint/v3">
      <Url xsi:nil="true"/>
      <Description xsi:nil="true"/>
    </URL>
    <ContentDate xmlns="a029a951-197a-4454-90a0-4e8ba8bb2239">2017-12-03T22:00:00+00:00</ContentDate>
    <OrganizationalUnit xmlns="8e878111-5d44-4ac0-8d7d-001e9b3d0fd0">56</OrganizationalUnit>
    <CEID xmlns="a029a951-197a-4454-90a0-4e8ba8bb2239">b9963430-3e89-403d-9ebc-9c7743419dfe</CEID>
    <LanguageRef xmlns="a029a951-197a-4454-90a0-4e8ba8bb2239">
      <Value>2</Value>
    </LanguageRef>
    <TitleBackup xmlns="8e878111-5d44-4ac0-8d7d-001e9b3d0fd0">Macroprudential policies: seven questions</TitleBackup>
    <Topic xmlns="8e878111-5d44-4ac0-8d7d-001e9b3d0fd0">89</Topic>
    <ShowInContentGroups xmlns="a029a951-197a-4454-90a0-4e8ba8bb2239"/>
    <ItemOrder xmlns="a029a951-197a-4454-90a0-4e8ba8bb2239" xsi:nil="true"/>
    <Image xmlns="a029a951-197a-4454-90a0-4e8ba8bb2239">
      <Url xsi:nil="true"/>
      <Description xsi:nil="true"/>
    </Image>
    <AlternateText xmlns="a029a951-197a-4454-90a0-4e8ba8bb2239" xsi:nil="true"/>
    <RelatedEntity xmlns="8e878111-5d44-4ac0-8d7d-001e9b3d0fd0" xsi:nil="true"/>
    <ParentEntity xmlns="8e878111-5d44-4ac0-8d7d-001e9b3d0fd0" xsi:nil="true"/>
    <TitleEn xmlns="a029a951-197a-4454-90a0-4e8ba8bb2239" xsi:nil="true"/>
    <Source xmlns="8e878111-5d44-4ac0-8d7d-001e9b3d0fd0" xsi:nil="true"/>
    <DisplayTitle xmlns="8e878111-5d44-4ac0-8d7d-001e9b3d0fd0">Macroprudential policies: seven questions</DisplayTitle>
    <AModifiedBy xmlns="a029a951-197a-4454-90a0-4e8ba8bb2239">Anastasopoulou Eleftheria</AModifiedBy>
    <AModified xmlns="a029a951-197a-4454-90a0-4e8ba8bb2239">2019-07-27T01:45:40+00:00</AModified>
    <AID xmlns="a029a951-197a-4454-90a0-4e8ba8bb2239">12352</AID>
    <ACreated xmlns="a029a951-197a-4454-90a0-4e8ba8bb2239">2019-07-06T20:02:18+00:00</ACreated>
    <ACreatedBy xmlns="a029a951-197a-4454-90a0-4e8ba8bb2239">sp_AuthSetup</ACreatedBy>
    <AVersion xmlns="a029a951-197a-4454-90a0-4e8ba8bb2239">9.0</AVersion>
  </documentManagement>
</p:properties>
</file>

<file path=customXml/itemProps1.xml><?xml version="1.0" encoding="utf-8"?>
<ds:datastoreItem xmlns:ds="http://schemas.openxmlformats.org/officeDocument/2006/customXml" ds:itemID="{7D46879C-8CFD-484D-901B-97E0CE4904FF}"/>
</file>

<file path=customXml/itemProps2.xml><?xml version="1.0" encoding="utf-8"?>
<ds:datastoreItem xmlns:ds="http://schemas.openxmlformats.org/officeDocument/2006/customXml" ds:itemID="{38FB20E9-4A68-4D49-83BE-6FC1075656AB}"/>
</file>

<file path=customXml/itemProps3.xml><?xml version="1.0" encoding="utf-8"?>
<ds:datastoreItem xmlns:ds="http://schemas.openxmlformats.org/officeDocument/2006/customXml" ds:itemID="{36C43C92-FDED-4FAE-A152-7F298AB8F53D}"/>
</file>

<file path=docProps/app.xml><?xml version="1.0" encoding="utf-8"?>
<Properties xmlns="http://schemas.openxmlformats.org/officeDocument/2006/extended-properties" xmlns:vt="http://schemas.openxmlformats.org/officeDocument/2006/docPropsVTypes">
  <Template>Presentation_E</Template>
  <TotalTime>2174</TotalTime>
  <Words>1837</Words>
  <Application>Microsoft Office PowerPoint</Application>
  <PresentationFormat>Widescreen</PresentationFormat>
  <Paragraphs>244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Calibri</vt:lpstr>
      <vt:lpstr>Segoe UI</vt:lpstr>
      <vt:lpstr>Symbol</vt:lpstr>
      <vt:lpstr>Times New Roman</vt:lpstr>
      <vt:lpstr>Wingdings</vt:lpstr>
      <vt:lpstr>BIS_ E</vt:lpstr>
      <vt:lpstr>1_People_images</vt:lpstr>
      <vt:lpstr>2_Buildings_images</vt:lpstr>
      <vt:lpstr>3_Plain</vt:lpstr>
      <vt:lpstr>Document</vt:lpstr>
      <vt:lpstr>Macroprudential policies: Seven issues and seven questions</vt:lpstr>
      <vt:lpstr>Seven issues and seven questions</vt:lpstr>
      <vt:lpstr>“Old” framework of macroeconomic and prudential policies </vt:lpstr>
      <vt:lpstr>“New” framework of macroeconomic and micro- and macroprudential policies</vt:lpstr>
      <vt:lpstr>Issue 1: Finance is special, but can come with problems</vt:lpstr>
      <vt:lpstr>Question 1: Why exactly are MaPs needed?</vt:lpstr>
      <vt:lpstr>Issue 2: As MaPs are being used, empirical evidence is accumulating </vt:lpstr>
      <vt:lpstr>Question 2: What are open empirical issues?</vt:lpstr>
      <vt:lpstr>Issue 3: MaP and monetary policy (MoP) may need to be coordinated</vt:lpstr>
      <vt:lpstr>Question 3: How to coordinate MaP and MoP in practice?</vt:lpstr>
      <vt:lpstr>Issue 4: MaPs are used in a globalised world</vt:lpstr>
      <vt:lpstr>Question 4: How to balance, coordinate MaPs and CFMs?</vt:lpstr>
      <vt:lpstr>How to distinguish MaPs and CFMs? How to guide their use?</vt:lpstr>
      <vt:lpstr>Issue 5: Need to consider risks within non-bank markets</vt:lpstr>
      <vt:lpstr>Question 5: What is the best MaP approach for risks within non-bank markets?</vt:lpstr>
      <vt:lpstr>Issue 6: Data on systemic risks is still incomplete, and market discipline on system is limited</vt:lpstr>
      <vt:lpstr>Question 6: How can market discipline complement MaPs?  </vt:lpstr>
      <vt:lpstr>Issue 7: Financial structures affect stability (and growth)</vt:lpstr>
      <vt:lpstr>Question 7: Should MaP aim for a “preferred” financial structure?</vt:lpstr>
      <vt:lpstr>Longer-run regulatory trends Less structure and conduct; more disclosure, capital based</vt:lpstr>
      <vt:lpstr>How do MaPs fit in with other, recent “reversals” in regulatory trends?</vt:lpstr>
      <vt:lpstr>Overall: Many questions on system design and regulations, including for MaPs</vt:lpstr>
      <vt:lpstr>Seven issues and seven questions</vt:lpstr>
    </vt:vector>
  </TitlesOfParts>
  <Company>Bank for International Settlements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Macroprudential policies: seven questions</dc:title>
  <dc:creator>Fritz, Sonja</dc:creator>
  <dc:description/>
  <cp:lastModifiedBy>Claessens, Stijn</cp:lastModifiedBy>
  <cp:revision>42</cp:revision>
  <cp:lastPrinted>2017-10-16T06:14:08Z</cp:lastPrinted>
  <dcterms:created xsi:type="dcterms:W3CDTF">2017-09-11T08:31:16Z</dcterms:created>
  <dcterms:modified xsi:type="dcterms:W3CDTF">2017-11-02T07:11:34Z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0x010100C99F32645853284EB835B50D610223A1010100A120E579C51EAB44A46ECBD0880E5BC6</vt:lpwstr>
  </property>
  <property fmtid="{D5CDD505-2E9C-101B-9397-08002B2CF9AE}" pid="3" name="Order">
    <vt:r8>297600</vt:r8>
  </property>
  <property fmtid="{D5CDD505-2E9C-101B-9397-08002B2CF9AE}" pid="4" name="xd_ProgID">
    <vt:lpwstr/>
  </property>
  <property fmtid="{D5CDD505-2E9C-101B-9397-08002B2CF9AE}" pid="5" name="_SharedFileIndex">
    <vt:lpwstr/>
  </property>
  <property fmtid="{D5CDD505-2E9C-101B-9397-08002B2CF9AE}" pid="6" name="_SourceUrl">
    <vt:lpwstr/>
  </property>
  <property fmtid="{D5CDD505-2E9C-101B-9397-08002B2CF9AE}" pid="7" name="TemplateUrl">
    <vt:lpwstr/>
  </property>
</Properties>
</file>