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8" r:id="rId4"/>
  </p:sldMasterIdLst>
  <p:notesMasterIdLst>
    <p:notesMasterId r:id="rId54"/>
  </p:notesMasterIdLst>
  <p:handoutMasterIdLst>
    <p:handoutMasterId r:id="rId55"/>
  </p:handoutMasterIdLst>
  <p:sldIdLst>
    <p:sldId id="512" r:id="rId5"/>
    <p:sldId id="524" r:id="rId6"/>
    <p:sldId id="554" r:id="rId7"/>
    <p:sldId id="518" r:id="rId8"/>
    <p:sldId id="555" r:id="rId9"/>
    <p:sldId id="557" r:id="rId10"/>
    <p:sldId id="515" r:id="rId11"/>
    <p:sldId id="556" r:id="rId12"/>
    <p:sldId id="559" r:id="rId13"/>
    <p:sldId id="596" r:id="rId14"/>
    <p:sldId id="540" r:id="rId15"/>
    <p:sldId id="558" r:id="rId16"/>
    <p:sldId id="561" r:id="rId17"/>
    <p:sldId id="539" r:id="rId18"/>
    <p:sldId id="541" r:id="rId19"/>
    <p:sldId id="543" r:id="rId20"/>
    <p:sldId id="601" r:id="rId21"/>
    <p:sldId id="570" r:id="rId22"/>
    <p:sldId id="544" r:id="rId23"/>
    <p:sldId id="593" r:id="rId24"/>
    <p:sldId id="602" r:id="rId25"/>
    <p:sldId id="603" r:id="rId26"/>
    <p:sldId id="598" r:id="rId27"/>
    <p:sldId id="599" r:id="rId28"/>
    <p:sldId id="585" r:id="rId29"/>
    <p:sldId id="502" r:id="rId30"/>
    <p:sldId id="582" r:id="rId31"/>
    <p:sldId id="604" r:id="rId32"/>
    <p:sldId id="606" r:id="rId33"/>
    <p:sldId id="607" r:id="rId34"/>
    <p:sldId id="605" r:id="rId35"/>
    <p:sldId id="523" r:id="rId36"/>
    <p:sldId id="566" r:id="rId37"/>
    <p:sldId id="617" r:id="rId38"/>
    <p:sldId id="567" r:id="rId39"/>
    <p:sldId id="562" r:id="rId40"/>
    <p:sldId id="611" r:id="rId41"/>
    <p:sldId id="564" r:id="rId42"/>
    <p:sldId id="520" r:id="rId43"/>
    <p:sldId id="588" r:id="rId44"/>
    <p:sldId id="547" r:id="rId45"/>
    <p:sldId id="616" r:id="rId46"/>
    <p:sldId id="548" r:id="rId47"/>
    <p:sldId id="530" r:id="rId48"/>
    <p:sldId id="597" r:id="rId49"/>
    <p:sldId id="572" r:id="rId50"/>
    <p:sldId id="590" r:id="rId51"/>
    <p:sldId id="612" r:id="rId52"/>
    <p:sldId id="613" r:id="rId53"/>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CUOLO Chiara" initials="CC" lastIdx="3" clrIdx="0"/>
  <p:cmAuthor id="1" name="NICOLETTI Giuseppe" initials="N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0" autoAdjust="0"/>
    <p:restoredTop sz="79041" autoAdjust="0"/>
  </p:normalViewPr>
  <p:slideViewPr>
    <p:cSldViewPr>
      <p:cViewPr varScale="1">
        <p:scale>
          <a:sx n="88" d="100"/>
          <a:sy n="88" d="100"/>
        </p:scale>
        <p:origin x="-1614" y="-114"/>
      </p:cViewPr>
      <p:guideLst>
        <p:guide orient="horz" pos="2160"/>
        <p:guide pos="2880"/>
      </p:guideLst>
    </p:cSldViewPr>
  </p:slideViewPr>
  <p:outlineViewPr>
    <p:cViewPr>
      <p:scale>
        <a:sx n="33" d="100"/>
        <a:sy n="33" d="100"/>
      </p:scale>
      <p:origin x="0" y="20616"/>
    </p:cViewPr>
  </p:outlineViewPr>
  <p:notesTextViewPr>
    <p:cViewPr>
      <p:scale>
        <a:sx n="1" d="1"/>
        <a:sy n="1" d="1"/>
      </p:scale>
      <p:origin x="0" y="0"/>
    </p:cViewPr>
  </p:notesTextViewPr>
  <p:sorterViewPr>
    <p:cViewPr>
      <p:scale>
        <a:sx n="140" d="100"/>
        <a:sy n="140" d="100"/>
      </p:scale>
      <p:origin x="0" y="10026"/>
    </p:cViewPr>
  </p:sorterViewPr>
  <p:notesViewPr>
    <p:cSldViewPr>
      <p:cViewPr varScale="1">
        <p:scale>
          <a:sx n="78" d="100"/>
          <a:sy n="78" d="100"/>
        </p:scale>
        <p:origin x="-3318" y="-10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C96EB-42F7-4683-8C54-361939F9A9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0C264D3-43FA-4F98-944D-4AE7B5C8CAFA}">
      <dgm:prSet phldrT="[Text]"/>
      <dgm:spPr/>
      <dgm:t>
        <a:bodyPr/>
        <a:lstStyle/>
        <a:p>
          <a:r>
            <a:rPr lang="en-GB" dirty="0" smtClean="0"/>
            <a:t>The gap is more than 2.5 points of GDP in a third of OECD countries</a:t>
          </a:r>
          <a:endParaRPr lang="en-GB" dirty="0"/>
        </a:p>
      </dgm:t>
    </dgm:pt>
    <dgm:pt modelId="{21F67BAB-77F0-4F60-BC3D-DCE73C8F2513}" type="parTrans" cxnId="{E07F8B36-FCFE-4DA2-B61E-2CD310ED11C5}">
      <dgm:prSet/>
      <dgm:spPr/>
      <dgm:t>
        <a:bodyPr/>
        <a:lstStyle/>
        <a:p>
          <a:endParaRPr lang="en-GB"/>
        </a:p>
      </dgm:t>
    </dgm:pt>
    <dgm:pt modelId="{30B79704-7A09-4F7B-B7A1-56BED22FCE78}" type="sibTrans" cxnId="{E07F8B36-FCFE-4DA2-B61E-2CD310ED11C5}">
      <dgm:prSet/>
      <dgm:spPr/>
      <dgm:t>
        <a:bodyPr/>
        <a:lstStyle/>
        <a:p>
          <a:endParaRPr lang="en-GB"/>
        </a:p>
      </dgm:t>
    </dgm:pt>
    <dgm:pt modelId="{448ABD64-8501-48B6-B8E0-5430618430D2}">
      <dgm:prSet phldrT="[Text]"/>
      <dgm:spPr/>
      <dgm:t>
        <a:bodyPr/>
        <a:lstStyle/>
        <a:p>
          <a:r>
            <a:rPr lang="en-GB" b="0" dirty="0" smtClean="0"/>
            <a:t>The rising role of fast-depreciating intangibles would require even stronger investment ratios  </a:t>
          </a:r>
          <a:endParaRPr lang="en-GB" b="0" dirty="0"/>
        </a:p>
      </dgm:t>
    </dgm:pt>
    <dgm:pt modelId="{3C37F8AA-25C2-422C-9AB9-6FAE2AF745E8}" type="parTrans" cxnId="{677E5BEC-C046-4199-A789-7F425440F08A}">
      <dgm:prSet/>
      <dgm:spPr/>
      <dgm:t>
        <a:bodyPr/>
        <a:lstStyle/>
        <a:p>
          <a:endParaRPr lang="en-GB"/>
        </a:p>
      </dgm:t>
    </dgm:pt>
    <dgm:pt modelId="{1ECDAFAC-12B9-46AD-820A-78B77CDB117E}" type="sibTrans" cxnId="{677E5BEC-C046-4199-A789-7F425440F08A}">
      <dgm:prSet/>
      <dgm:spPr/>
      <dgm:t>
        <a:bodyPr/>
        <a:lstStyle/>
        <a:p>
          <a:endParaRPr lang="en-GB"/>
        </a:p>
      </dgm:t>
    </dgm:pt>
    <dgm:pt modelId="{0D23DB2D-4759-4591-89B1-E1B78EF3CEDD}">
      <dgm:prSet phldrT="[Text]"/>
      <dgm:spPr/>
      <dgm:t>
        <a:bodyPr/>
        <a:lstStyle/>
        <a:p>
          <a:r>
            <a:rPr lang="en-GB" b="0" dirty="0" smtClean="0"/>
            <a:t>And so would do raising potential growth above pre-crisis rates </a:t>
          </a:r>
          <a:endParaRPr lang="en-GB" b="0" dirty="0"/>
        </a:p>
      </dgm:t>
    </dgm:pt>
    <dgm:pt modelId="{35B54751-1DB8-4E39-A866-FBA3C04A4255}" type="parTrans" cxnId="{C57CFC54-6586-44FD-B35A-E5ADC7E092DA}">
      <dgm:prSet/>
      <dgm:spPr/>
      <dgm:t>
        <a:bodyPr/>
        <a:lstStyle/>
        <a:p>
          <a:endParaRPr lang="en-GB"/>
        </a:p>
      </dgm:t>
    </dgm:pt>
    <dgm:pt modelId="{AD85F500-646B-4849-83F4-6CEAF6775FD7}" type="sibTrans" cxnId="{C57CFC54-6586-44FD-B35A-E5ADC7E092DA}">
      <dgm:prSet/>
      <dgm:spPr/>
      <dgm:t>
        <a:bodyPr/>
        <a:lstStyle/>
        <a:p>
          <a:endParaRPr lang="en-GB"/>
        </a:p>
      </dgm:t>
    </dgm:pt>
    <dgm:pt modelId="{3C293C27-8BE2-404D-9165-AC22C1D9218D}" type="pres">
      <dgm:prSet presAssocID="{CBCC96EB-42F7-4683-8C54-361939F9A92B}" presName="linear" presStyleCnt="0">
        <dgm:presLayoutVars>
          <dgm:animLvl val="lvl"/>
          <dgm:resizeHandles val="exact"/>
        </dgm:presLayoutVars>
      </dgm:prSet>
      <dgm:spPr/>
      <dgm:t>
        <a:bodyPr/>
        <a:lstStyle/>
        <a:p>
          <a:endParaRPr lang="en-GB"/>
        </a:p>
      </dgm:t>
    </dgm:pt>
    <dgm:pt modelId="{B84BCCFB-6D86-4C79-9C85-B7CF5B5BBFB1}" type="pres">
      <dgm:prSet presAssocID="{D0C264D3-43FA-4F98-944D-4AE7B5C8CAFA}" presName="parentText" presStyleLbl="node1" presStyleIdx="0" presStyleCnt="3">
        <dgm:presLayoutVars>
          <dgm:chMax val="0"/>
          <dgm:bulletEnabled val="1"/>
        </dgm:presLayoutVars>
      </dgm:prSet>
      <dgm:spPr/>
      <dgm:t>
        <a:bodyPr/>
        <a:lstStyle/>
        <a:p>
          <a:endParaRPr lang="en-GB"/>
        </a:p>
      </dgm:t>
    </dgm:pt>
    <dgm:pt modelId="{FA70B462-C9BD-4211-99F3-9ADE5D486AD7}" type="pres">
      <dgm:prSet presAssocID="{30B79704-7A09-4F7B-B7A1-56BED22FCE78}" presName="spacer" presStyleCnt="0"/>
      <dgm:spPr/>
    </dgm:pt>
    <dgm:pt modelId="{F2C1C3B4-CF6C-4D17-8D01-CBAFB7A8F8AE}" type="pres">
      <dgm:prSet presAssocID="{448ABD64-8501-48B6-B8E0-5430618430D2}" presName="parentText" presStyleLbl="node1" presStyleIdx="1" presStyleCnt="3">
        <dgm:presLayoutVars>
          <dgm:chMax val="0"/>
          <dgm:bulletEnabled val="1"/>
        </dgm:presLayoutVars>
      </dgm:prSet>
      <dgm:spPr/>
      <dgm:t>
        <a:bodyPr/>
        <a:lstStyle/>
        <a:p>
          <a:endParaRPr lang="en-GB"/>
        </a:p>
      </dgm:t>
    </dgm:pt>
    <dgm:pt modelId="{826D1C06-BDCF-4591-95A4-37A89FDE642B}" type="pres">
      <dgm:prSet presAssocID="{1ECDAFAC-12B9-46AD-820A-78B77CDB117E}" presName="spacer" presStyleCnt="0"/>
      <dgm:spPr/>
    </dgm:pt>
    <dgm:pt modelId="{A82FE302-B5BD-47DB-A4A1-393BD1E6E39B}" type="pres">
      <dgm:prSet presAssocID="{0D23DB2D-4759-4591-89B1-E1B78EF3CEDD}" presName="parentText" presStyleLbl="node1" presStyleIdx="2" presStyleCnt="3">
        <dgm:presLayoutVars>
          <dgm:chMax val="0"/>
          <dgm:bulletEnabled val="1"/>
        </dgm:presLayoutVars>
      </dgm:prSet>
      <dgm:spPr/>
      <dgm:t>
        <a:bodyPr/>
        <a:lstStyle/>
        <a:p>
          <a:endParaRPr lang="en-GB"/>
        </a:p>
      </dgm:t>
    </dgm:pt>
  </dgm:ptLst>
  <dgm:cxnLst>
    <dgm:cxn modelId="{677E5BEC-C046-4199-A789-7F425440F08A}" srcId="{CBCC96EB-42F7-4683-8C54-361939F9A92B}" destId="{448ABD64-8501-48B6-B8E0-5430618430D2}" srcOrd="1" destOrd="0" parTransId="{3C37F8AA-25C2-422C-9AB9-6FAE2AF745E8}" sibTransId="{1ECDAFAC-12B9-46AD-820A-78B77CDB117E}"/>
    <dgm:cxn modelId="{5AA37D93-8B6B-4432-8B29-DE3DC2EF8782}" type="presOf" srcId="{448ABD64-8501-48B6-B8E0-5430618430D2}" destId="{F2C1C3B4-CF6C-4D17-8D01-CBAFB7A8F8AE}" srcOrd="0" destOrd="0" presId="urn:microsoft.com/office/officeart/2005/8/layout/vList2"/>
    <dgm:cxn modelId="{C57CFC54-6586-44FD-B35A-E5ADC7E092DA}" srcId="{CBCC96EB-42F7-4683-8C54-361939F9A92B}" destId="{0D23DB2D-4759-4591-89B1-E1B78EF3CEDD}" srcOrd="2" destOrd="0" parTransId="{35B54751-1DB8-4E39-A866-FBA3C04A4255}" sibTransId="{AD85F500-646B-4849-83F4-6CEAF6775FD7}"/>
    <dgm:cxn modelId="{F78D498F-300F-4C48-8000-ADB7648C6830}" type="presOf" srcId="{D0C264D3-43FA-4F98-944D-4AE7B5C8CAFA}" destId="{B84BCCFB-6D86-4C79-9C85-B7CF5B5BBFB1}" srcOrd="0" destOrd="0" presId="urn:microsoft.com/office/officeart/2005/8/layout/vList2"/>
    <dgm:cxn modelId="{749CA35A-64DA-47C5-B6A1-8ABE186C1820}" type="presOf" srcId="{CBCC96EB-42F7-4683-8C54-361939F9A92B}" destId="{3C293C27-8BE2-404D-9165-AC22C1D9218D}" srcOrd="0" destOrd="0" presId="urn:microsoft.com/office/officeart/2005/8/layout/vList2"/>
    <dgm:cxn modelId="{A45352CA-3534-4444-A9EE-9C8285DA9DBA}" type="presOf" srcId="{0D23DB2D-4759-4591-89B1-E1B78EF3CEDD}" destId="{A82FE302-B5BD-47DB-A4A1-393BD1E6E39B}" srcOrd="0" destOrd="0" presId="urn:microsoft.com/office/officeart/2005/8/layout/vList2"/>
    <dgm:cxn modelId="{E07F8B36-FCFE-4DA2-B61E-2CD310ED11C5}" srcId="{CBCC96EB-42F7-4683-8C54-361939F9A92B}" destId="{D0C264D3-43FA-4F98-944D-4AE7B5C8CAFA}" srcOrd="0" destOrd="0" parTransId="{21F67BAB-77F0-4F60-BC3D-DCE73C8F2513}" sibTransId="{30B79704-7A09-4F7B-B7A1-56BED22FCE78}"/>
    <dgm:cxn modelId="{177ED003-035D-450F-B7E4-951C5FF9281B}" type="presParOf" srcId="{3C293C27-8BE2-404D-9165-AC22C1D9218D}" destId="{B84BCCFB-6D86-4C79-9C85-B7CF5B5BBFB1}" srcOrd="0" destOrd="0" presId="urn:microsoft.com/office/officeart/2005/8/layout/vList2"/>
    <dgm:cxn modelId="{7521422B-1473-4246-A337-28BD14255A55}" type="presParOf" srcId="{3C293C27-8BE2-404D-9165-AC22C1D9218D}" destId="{FA70B462-C9BD-4211-99F3-9ADE5D486AD7}" srcOrd="1" destOrd="0" presId="urn:microsoft.com/office/officeart/2005/8/layout/vList2"/>
    <dgm:cxn modelId="{84D20864-C9A8-41F5-81DC-0E5138852EDE}" type="presParOf" srcId="{3C293C27-8BE2-404D-9165-AC22C1D9218D}" destId="{F2C1C3B4-CF6C-4D17-8D01-CBAFB7A8F8AE}" srcOrd="2" destOrd="0" presId="urn:microsoft.com/office/officeart/2005/8/layout/vList2"/>
    <dgm:cxn modelId="{92500B71-C0E1-4F93-8AD3-E1B1B2A5EB51}" type="presParOf" srcId="{3C293C27-8BE2-404D-9165-AC22C1D9218D}" destId="{826D1C06-BDCF-4591-95A4-37A89FDE642B}" srcOrd="3" destOrd="0" presId="urn:microsoft.com/office/officeart/2005/8/layout/vList2"/>
    <dgm:cxn modelId="{D6AF8404-733A-4197-B487-6532B14CFB83}" type="presParOf" srcId="{3C293C27-8BE2-404D-9165-AC22C1D9218D}" destId="{A82FE302-B5BD-47DB-A4A1-393BD1E6E39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BCCFB-6D86-4C79-9C85-B7CF5B5BBFB1}">
      <dsp:nvSpPr>
        <dsp:cNvPr id="0" name=""/>
        <dsp:cNvSpPr/>
      </dsp:nvSpPr>
      <dsp:spPr>
        <a:xfrm>
          <a:off x="0" y="174003"/>
          <a:ext cx="6468181" cy="2807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The gap is more than 2.5 points of GDP in a third of OECD countries</a:t>
          </a:r>
          <a:endParaRPr lang="en-GB" sz="1200" kern="1200" dirty="0"/>
        </a:p>
      </dsp:txBody>
      <dsp:txXfrm>
        <a:off x="13707" y="187710"/>
        <a:ext cx="6440767" cy="253385"/>
      </dsp:txXfrm>
    </dsp:sp>
    <dsp:sp modelId="{F2C1C3B4-CF6C-4D17-8D01-CBAFB7A8F8AE}">
      <dsp:nvSpPr>
        <dsp:cNvPr id="0" name=""/>
        <dsp:cNvSpPr/>
      </dsp:nvSpPr>
      <dsp:spPr>
        <a:xfrm>
          <a:off x="0" y="489363"/>
          <a:ext cx="6468181" cy="2807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The rising role of fast-depreciating intangibles would require even stronger investment ratios  </a:t>
          </a:r>
          <a:endParaRPr lang="en-GB" sz="1200" b="0" kern="1200" dirty="0"/>
        </a:p>
      </dsp:txBody>
      <dsp:txXfrm>
        <a:off x="13707" y="503070"/>
        <a:ext cx="6440767" cy="253385"/>
      </dsp:txXfrm>
    </dsp:sp>
    <dsp:sp modelId="{A82FE302-B5BD-47DB-A4A1-393BD1E6E39B}">
      <dsp:nvSpPr>
        <dsp:cNvPr id="0" name=""/>
        <dsp:cNvSpPr/>
      </dsp:nvSpPr>
      <dsp:spPr>
        <a:xfrm>
          <a:off x="0" y="804723"/>
          <a:ext cx="6468181" cy="2807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t>And so would do raising potential growth above pre-crisis rates </a:t>
          </a:r>
          <a:endParaRPr lang="en-GB" sz="1200" b="0" kern="1200" dirty="0"/>
        </a:p>
      </dsp:txBody>
      <dsp:txXfrm>
        <a:off x="13707" y="818430"/>
        <a:ext cx="6440767" cy="2533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575" cy="496888"/>
          </a:xfrm>
          <a:prstGeom prst="rect">
            <a:avLst/>
          </a:prstGeom>
        </p:spPr>
        <p:txBody>
          <a:bodyPr vert="horz" lIns="91421" tIns="45711" rIns="91421" bIns="45711" rtlCol="0"/>
          <a:lstStyle>
            <a:lvl1pPr algn="l">
              <a:defRPr sz="1200"/>
            </a:lvl1pPr>
          </a:lstStyle>
          <a:p>
            <a:endParaRPr lang="en-GB"/>
          </a:p>
        </p:txBody>
      </p:sp>
      <p:sp>
        <p:nvSpPr>
          <p:cNvPr id="3" name="Date Placeholder 2"/>
          <p:cNvSpPr>
            <a:spLocks noGrp="1"/>
          </p:cNvSpPr>
          <p:nvPr>
            <p:ph type="dt" sz="quarter" idx="1"/>
          </p:nvPr>
        </p:nvSpPr>
        <p:spPr>
          <a:xfrm>
            <a:off x="3854452" y="0"/>
            <a:ext cx="2949575" cy="496888"/>
          </a:xfrm>
          <a:prstGeom prst="rect">
            <a:avLst/>
          </a:prstGeom>
        </p:spPr>
        <p:txBody>
          <a:bodyPr vert="horz" lIns="91421" tIns="45711" rIns="91421" bIns="45711" rtlCol="0"/>
          <a:lstStyle>
            <a:lvl1pPr algn="r">
              <a:defRPr sz="1200"/>
            </a:lvl1pPr>
          </a:lstStyle>
          <a:p>
            <a:fld id="{A6692C16-0DAD-45C1-814E-EEB938840901}" type="datetimeFigureOut">
              <a:rPr lang="en-GB" smtClean="0"/>
              <a:t>26/04/2016</a:t>
            </a:fld>
            <a:endParaRPr lang="en-GB"/>
          </a:p>
        </p:txBody>
      </p:sp>
      <p:sp>
        <p:nvSpPr>
          <p:cNvPr id="4" name="Footer Placeholder 3"/>
          <p:cNvSpPr>
            <a:spLocks noGrp="1"/>
          </p:cNvSpPr>
          <p:nvPr>
            <p:ph type="ftr" sz="quarter" idx="2"/>
          </p:nvPr>
        </p:nvSpPr>
        <p:spPr>
          <a:xfrm>
            <a:off x="2" y="9445625"/>
            <a:ext cx="2949575" cy="496888"/>
          </a:xfrm>
          <a:prstGeom prst="rect">
            <a:avLst/>
          </a:prstGeom>
        </p:spPr>
        <p:txBody>
          <a:bodyPr vert="horz" lIns="91421" tIns="45711" rIns="91421"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854452" y="9445625"/>
            <a:ext cx="2949575" cy="496888"/>
          </a:xfrm>
          <a:prstGeom prst="rect">
            <a:avLst/>
          </a:prstGeom>
        </p:spPr>
        <p:txBody>
          <a:bodyPr vert="horz" lIns="91421" tIns="45711" rIns="91421" bIns="45711" rtlCol="0" anchor="b"/>
          <a:lstStyle>
            <a:lvl1pPr algn="r">
              <a:defRPr sz="1200"/>
            </a:lvl1pPr>
          </a:lstStyle>
          <a:p>
            <a:fld id="{64A15053-9E02-4B1B-A023-7CB092B27E07}" type="slidenum">
              <a:rPr lang="en-GB" smtClean="0"/>
              <a:t>‹#›</a:t>
            </a:fld>
            <a:endParaRPr lang="en-GB"/>
          </a:p>
        </p:txBody>
      </p:sp>
    </p:spTree>
    <p:extLst>
      <p:ext uri="{BB962C8B-B14F-4D97-AF65-F5344CB8AC3E}">
        <p14:creationId xmlns:p14="http://schemas.microsoft.com/office/powerpoint/2010/main" val="324606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099" cy="497205"/>
          </a:xfrm>
          <a:prstGeom prst="rect">
            <a:avLst/>
          </a:prstGeom>
        </p:spPr>
        <p:txBody>
          <a:bodyPr vert="horz" lIns="91686" tIns="45844" rIns="91686" bIns="45844" rtlCol="0"/>
          <a:lstStyle>
            <a:lvl1pPr algn="l">
              <a:defRPr sz="1200"/>
            </a:lvl1pPr>
          </a:lstStyle>
          <a:p>
            <a:endParaRPr lang="en-GB"/>
          </a:p>
        </p:txBody>
      </p:sp>
      <p:sp>
        <p:nvSpPr>
          <p:cNvPr id="3" name="Date Placeholder 2"/>
          <p:cNvSpPr>
            <a:spLocks noGrp="1"/>
          </p:cNvSpPr>
          <p:nvPr>
            <p:ph type="dt" idx="1"/>
          </p:nvPr>
        </p:nvSpPr>
        <p:spPr>
          <a:xfrm>
            <a:off x="3854943" y="1"/>
            <a:ext cx="2949099" cy="497205"/>
          </a:xfrm>
          <a:prstGeom prst="rect">
            <a:avLst/>
          </a:prstGeom>
        </p:spPr>
        <p:txBody>
          <a:bodyPr vert="horz" lIns="91686" tIns="45844" rIns="91686" bIns="45844" rtlCol="0"/>
          <a:lstStyle>
            <a:lvl1pPr algn="r">
              <a:defRPr sz="1200"/>
            </a:lvl1pPr>
          </a:lstStyle>
          <a:p>
            <a:fld id="{4278994A-C006-4621-9F5F-9FC95B890889}" type="datetimeFigureOut">
              <a:rPr lang="en-GB" smtClean="0"/>
              <a:t>26/04/2016</a:t>
            </a:fld>
            <a:endParaRPr lang="en-GB"/>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686" tIns="45844" rIns="91686" bIns="45844" rtlCol="0" anchor="ctr"/>
          <a:lstStyle/>
          <a:p>
            <a:endParaRPr lang="en-GB"/>
          </a:p>
        </p:txBody>
      </p:sp>
      <p:sp>
        <p:nvSpPr>
          <p:cNvPr id="5" name="Notes Placeholder 4"/>
          <p:cNvSpPr>
            <a:spLocks noGrp="1"/>
          </p:cNvSpPr>
          <p:nvPr>
            <p:ph type="body" sz="quarter" idx="3"/>
          </p:nvPr>
        </p:nvSpPr>
        <p:spPr>
          <a:xfrm>
            <a:off x="680562" y="4723450"/>
            <a:ext cx="5444490" cy="4474845"/>
          </a:xfrm>
          <a:prstGeom prst="rect">
            <a:avLst/>
          </a:prstGeom>
        </p:spPr>
        <p:txBody>
          <a:bodyPr vert="horz" lIns="91686" tIns="45844" rIns="91686" bIns="458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45170"/>
            <a:ext cx="2949099" cy="497205"/>
          </a:xfrm>
          <a:prstGeom prst="rect">
            <a:avLst/>
          </a:prstGeom>
        </p:spPr>
        <p:txBody>
          <a:bodyPr vert="horz" lIns="91686" tIns="45844" rIns="91686" bIns="45844" rtlCol="0" anchor="b"/>
          <a:lstStyle>
            <a:lvl1pPr algn="l">
              <a:defRPr sz="1200"/>
            </a:lvl1pPr>
          </a:lstStyle>
          <a:p>
            <a:endParaRPr lang="en-GB"/>
          </a:p>
        </p:txBody>
      </p:sp>
      <p:sp>
        <p:nvSpPr>
          <p:cNvPr id="7" name="Slide Number Placeholder 6"/>
          <p:cNvSpPr>
            <a:spLocks noGrp="1"/>
          </p:cNvSpPr>
          <p:nvPr>
            <p:ph type="sldNum" sz="quarter" idx="5"/>
          </p:nvPr>
        </p:nvSpPr>
        <p:spPr>
          <a:xfrm>
            <a:off x="3854943" y="9445170"/>
            <a:ext cx="2949099" cy="497205"/>
          </a:xfrm>
          <a:prstGeom prst="rect">
            <a:avLst/>
          </a:prstGeom>
        </p:spPr>
        <p:txBody>
          <a:bodyPr vert="horz" lIns="91686" tIns="45844" rIns="91686" bIns="45844" rtlCol="0" anchor="b"/>
          <a:lstStyle>
            <a:lvl1pPr algn="r">
              <a:defRPr sz="1200"/>
            </a:lvl1pPr>
          </a:lstStyle>
          <a:p>
            <a:fld id="{3A229EE6-A1F1-4346-BE8B-80563A6DAA84}" type="slidenum">
              <a:rPr lang="en-GB" smtClean="0"/>
              <a:t>‹#›</a:t>
            </a:fld>
            <a:endParaRPr lang="en-GB"/>
          </a:p>
        </p:txBody>
      </p:sp>
    </p:spTree>
    <p:extLst>
      <p:ext uri="{BB962C8B-B14F-4D97-AF65-F5344CB8AC3E}">
        <p14:creationId xmlns:p14="http://schemas.microsoft.com/office/powerpoint/2010/main" val="325607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1</a:t>
            </a:fld>
            <a:endParaRPr lang="en-GB"/>
          </a:p>
        </p:txBody>
      </p:sp>
    </p:spTree>
    <p:extLst>
      <p:ext uri="{BB962C8B-B14F-4D97-AF65-F5344CB8AC3E}">
        <p14:creationId xmlns:p14="http://schemas.microsoft.com/office/powerpoint/2010/main" val="2152955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10</a:t>
            </a:fld>
            <a:endParaRPr lang="en-GB"/>
          </a:p>
        </p:txBody>
      </p:sp>
    </p:spTree>
    <p:extLst>
      <p:ext uri="{BB962C8B-B14F-4D97-AF65-F5344CB8AC3E}">
        <p14:creationId xmlns:p14="http://schemas.microsoft.com/office/powerpoint/2010/main" val="390745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11</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229EE6-A1F1-4346-BE8B-80563A6DAA84}" type="slidenum">
              <a:rPr lang="en-GB" smtClean="0"/>
              <a:pPr/>
              <a:t>12</a:t>
            </a:fld>
            <a:endParaRPr lang="en-GB"/>
          </a:p>
        </p:txBody>
      </p:sp>
    </p:spTree>
    <p:extLst>
      <p:ext uri="{BB962C8B-B14F-4D97-AF65-F5344CB8AC3E}">
        <p14:creationId xmlns:p14="http://schemas.microsoft.com/office/powerpoint/2010/main" val="166167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3A229EE6-A1F1-4346-BE8B-80563A6DAA84}" type="slidenum">
              <a:rPr lang="en-GB" smtClean="0"/>
              <a:t>13</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2">
                  <a:lumMod val="10000"/>
                </a:schemeClr>
              </a:solidFill>
            </a:endParaRPr>
          </a:p>
        </p:txBody>
      </p:sp>
      <p:sp>
        <p:nvSpPr>
          <p:cNvPr id="4" name="Slide Number Placeholder 3"/>
          <p:cNvSpPr>
            <a:spLocks noGrp="1"/>
          </p:cNvSpPr>
          <p:nvPr>
            <p:ph type="sldNum" sz="quarter" idx="10"/>
          </p:nvPr>
        </p:nvSpPr>
        <p:spPr/>
        <p:txBody>
          <a:bodyPr/>
          <a:lstStyle/>
          <a:p>
            <a:fld id="{3A229EE6-A1F1-4346-BE8B-80563A6DAA84}" type="slidenum">
              <a:rPr lang="en-GB" smtClean="0"/>
              <a:t>14</a:t>
            </a:fld>
            <a:endParaRPr lang="en-GB"/>
          </a:p>
        </p:txBody>
      </p:sp>
    </p:spTree>
    <p:extLst>
      <p:ext uri="{BB962C8B-B14F-4D97-AF65-F5344CB8AC3E}">
        <p14:creationId xmlns:p14="http://schemas.microsoft.com/office/powerpoint/2010/main" val="323520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spcAft>
                <a:spcPts val="900"/>
              </a:spcAft>
              <a:buClrTx/>
            </a:pPr>
            <a:endParaRPr lang="en-US" sz="12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3A229EE6-A1F1-4346-BE8B-80563A6DAA84}" type="slidenum">
              <a:rPr lang="en-GB" smtClean="0"/>
              <a:t>15</a:t>
            </a:fld>
            <a:endParaRPr lang="en-GB"/>
          </a:p>
        </p:txBody>
      </p:sp>
    </p:spTree>
    <p:extLst>
      <p:ext uri="{BB962C8B-B14F-4D97-AF65-F5344CB8AC3E}">
        <p14:creationId xmlns:p14="http://schemas.microsoft.com/office/powerpoint/2010/main" val="323520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16</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3A229EE6-A1F1-4346-BE8B-80563A6DAA84}" type="slidenum">
              <a:rPr lang="en-GB" smtClean="0"/>
              <a:pPr/>
              <a:t>17</a:t>
            </a:fld>
            <a:endParaRPr lang="en-GB"/>
          </a:p>
        </p:txBody>
      </p:sp>
    </p:spTree>
    <p:extLst>
      <p:ext uri="{BB962C8B-B14F-4D97-AF65-F5344CB8AC3E}">
        <p14:creationId xmlns:p14="http://schemas.microsoft.com/office/powerpoint/2010/main" val="44481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18</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19</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2</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1">
              <a:defRPr/>
            </a:pPr>
            <a:endParaRPr lang="en-GB" dirty="0" smtClean="0"/>
          </a:p>
        </p:txBody>
      </p:sp>
      <p:sp>
        <p:nvSpPr>
          <p:cNvPr id="4" name="Slide Number Placeholder 3"/>
          <p:cNvSpPr>
            <a:spLocks noGrp="1"/>
          </p:cNvSpPr>
          <p:nvPr>
            <p:ph type="sldNum" sz="quarter" idx="10"/>
          </p:nvPr>
        </p:nvSpPr>
        <p:spPr/>
        <p:txBody>
          <a:bodyPr/>
          <a:lstStyle/>
          <a:p>
            <a:fld id="{3A229EE6-A1F1-4346-BE8B-80563A6DAA84}" type="slidenum">
              <a:rPr lang="en-GB" smtClean="0"/>
              <a:pPr/>
              <a:t>20</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3A229EE6-A1F1-4346-BE8B-80563A6DAA84}" type="slidenum">
              <a:rPr lang="en-GB" smtClean="0"/>
              <a:pPr/>
              <a:t>21</a:t>
            </a:fld>
            <a:endParaRPr lang="en-GB"/>
          </a:p>
        </p:txBody>
      </p:sp>
    </p:spTree>
    <p:extLst>
      <p:ext uri="{BB962C8B-B14F-4D97-AF65-F5344CB8AC3E}">
        <p14:creationId xmlns:p14="http://schemas.microsoft.com/office/powerpoint/2010/main" val="904071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hu-HU" dirty="0"/>
          </a:p>
        </p:txBody>
      </p:sp>
      <p:sp>
        <p:nvSpPr>
          <p:cNvPr id="4" name="Slide Number Placeholder 3"/>
          <p:cNvSpPr>
            <a:spLocks noGrp="1"/>
          </p:cNvSpPr>
          <p:nvPr>
            <p:ph type="sldNum" sz="quarter" idx="10"/>
          </p:nvPr>
        </p:nvSpPr>
        <p:spPr/>
        <p:txBody>
          <a:bodyPr/>
          <a:lstStyle/>
          <a:p>
            <a:fld id="{3A229EE6-A1F1-4346-BE8B-80563A6DAA84}" type="slidenum">
              <a:rPr lang="en-GB" smtClean="0"/>
              <a:pPr/>
              <a:t>22</a:t>
            </a:fld>
            <a:endParaRPr lang="en-GB"/>
          </a:p>
        </p:txBody>
      </p:sp>
    </p:spTree>
    <p:extLst>
      <p:ext uri="{BB962C8B-B14F-4D97-AF65-F5344CB8AC3E}">
        <p14:creationId xmlns:p14="http://schemas.microsoft.com/office/powerpoint/2010/main" val="904071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229EE6-A1F1-4346-BE8B-80563A6DAA84}" type="slidenum">
              <a:rPr lang="en-GB" smtClean="0"/>
              <a:t>23</a:t>
            </a:fld>
            <a:endParaRPr lang="en-GB"/>
          </a:p>
        </p:txBody>
      </p:sp>
    </p:spTree>
    <p:extLst>
      <p:ext uri="{BB962C8B-B14F-4D97-AF65-F5344CB8AC3E}">
        <p14:creationId xmlns:p14="http://schemas.microsoft.com/office/powerpoint/2010/main" val="811507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24</a:t>
            </a:fld>
            <a:endParaRPr lang="en-GB"/>
          </a:p>
        </p:txBody>
      </p:sp>
    </p:spTree>
    <p:extLst>
      <p:ext uri="{BB962C8B-B14F-4D97-AF65-F5344CB8AC3E}">
        <p14:creationId xmlns:p14="http://schemas.microsoft.com/office/powerpoint/2010/main" val="4148333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229EE6-A1F1-4346-BE8B-80563A6DAA84}" type="slidenum">
              <a:rPr lang="en-GB" smtClean="0"/>
              <a:pPr/>
              <a:t>25</a:t>
            </a:fld>
            <a:endParaRPr lang="en-GB"/>
          </a:p>
        </p:txBody>
      </p:sp>
    </p:spTree>
    <p:extLst>
      <p:ext uri="{BB962C8B-B14F-4D97-AF65-F5344CB8AC3E}">
        <p14:creationId xmlns:p14="http://schemas.microsoft.com/office/powerpoint/2010/main" val="444819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229EE6-A1F1-4346-BE8B-80563A6DAA84}" type="slidenum">
              <a:rPr lang="en-GB" smtClean="0"/>
              <a:t>26</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27</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28</a:t>
            </a:fld>
            <a:endParaRPr lang="en-GB"/>
          </a:p>
        </p:txBody>
      </p:sp>
    </p:spTree>
    <p:extLst>
      <p:ext uri="{BB962C8B-B14F-4D97-AF65-F5344CB8AC3E}">
        <p14:creationId xmlns:p14="http://schemas.microsoft.com/office/powerpoint/2010/main" val="2637216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aseline="0" dirty="0" smtClean="0"/>
          </a:p>
        </p:txBody>
      </p:sp>
      <p:sp>
        <p:nvSpPr>
          <p:cNvPr id="4" name="Slide Number Placeholder 3"/>
          <p:cNvSpPr>
            <a:spLocks noGrp="1"/>
          </p:cNvSpPr>
          <p:nvPr>
            <p:ph type="sldNum" sz="quarter" idx="10"/>
          </p:nvPr>
        </p:nvSpPr>
        <p:spPr/>
        <p:txBody>
          <a:bodyPr/>
          <a:lstStyle/>
          <a:p>
            <a:fld id="{3A229EE6-A1F1-4346-BE8B-80563A6DAA84}" type="slidenum">
              <a:rPr lang="en-GB" smtClean="0"/>
              <a:t>29</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3</a:t>
            </a:fld>
            <a:endParaRPr lang="en-GB"/>
          </a:p>
        </p:txBody>
      </p:sp>
    </p:spTree>
    <p:extLst>
      <p:ext uri="{BB962C8B-B14F-4D97-AF65-F5344CB8AC3E}">
        <p14:creationId xmlns:p14="http://schemas.microsoft.com/office/powerpoint/2010/main" val="2429116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30</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A229EE6-A1F1-4346-BE8B-80563A6DAA84}" type="slidenum">
              <a:rPr lang="en-GB" smtClean="0"/>
              <a:t>31</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32</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33</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35</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36</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dirty="0"/>
          </a:p>
        </p:txBody>
      </p:sp>
      <p:sp>
        <p:nvSpPr>
          <p:cNvPr id="4" name="Slide Number Placeholder 3"/>
          <p:cNvSpPr>
            <a:spLocks noGrp="1"/>
          </p:cNvSpPr>
          <p:nvPr>
            <p:ph type="sldNum" sz="quarter" idx="10"/>
          </p:nvPr>
        </p:nvSpPr>
        <p:spPr/>
        <p:txBody>
          <a:bodyPr/>
          <a:lstStyle/>
          <a:p>
            <a:fld id="{3A229EE6-A1F1-4346-BE8B-80563A6DAA84}" type="slidenum">
              <a:rPr lang="en-GB" smtClean="0"/>
              <a:t>37</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38</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A229EE6-A1F1-4346-BE8B-80563A6DAA84}" type="slidenum">
              <a:rPr lang="en-GB" smtClean="0"/>
              <a:t>39</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40</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A229EE6-A1F1-4346-BE8B-80563A6DAA84}" type="slidenum">
              <a:rPr lang="en-GB" smtClean="0"/>
              <a:t>4</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41</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42</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229EE6-A1F1-4346-BE8B-80563A6DAA84}" type="slidenum">
              <a:rPr lang="en-GB" smtClean="0"/>
              <a:t>43</a:t>
            </a:fld>
            <a:endParaRPr lang="en-GB"/>
          </a:p>
        </p:txBody>
      </p:sp>
    </p:spTree>
    <p:extLst>
      <p:ext uri="{BB962C8B-B14F-4D97-AF65-F5344CB8AC3E}">
        <p14:creationId xmlns:p14="http://schemas.microsoft.com/office/powerpoint/2010/main" val="32459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44</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07C956D-6BC0-48B4-AB6D-28B55B1E1849}" type="slidenum">
              <a:rPr lang="en-GB" smtClean="0"/>
              <a:t>45</a:t>
            </a:fld>
            <a:endParaRPr lang="en-GB"/>
          </a:p>
        </p:txBody>
      </p:sp>
    </p:spTree>
    <p:extLst>
      <p:ext uri="{BB962C8B-B14F-4D97-AF65-F5344CB8AC3E}">
        <p14:creationId xmlns:p14="http://schemas.microsoft.com/office/powerpoint/2010/main" val="888159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pPr/>
              <a:t>46</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pPr/>
              <a:t>47</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48</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49</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5</a:t>
            </a:fld>
            <a:endParaRPr lang="en-GB"/>
          </a:p>
        </p:txBody>
      </p:sp>
    </p:spTree>
    <p:extLst>
      <p:ext uri="{BB962C8B-B14F-4D97-AF65-F5344CB8AC3E}">
        <p14:creationId xmlns:p14="http://schemas.microsoft.com/office/powerpoint/2010/main" val="222755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53756FE6-533B-40CD-ADEF-FCD382FBAF6F}" type="slidenum">
              <a:rPr lang="en-GB" smtClean="0"/>
              <a:t>6</a:t>
            </a:fld>
            <a:endParaRPr lang="en-GB"/>
          </a:p>
        </p:txBody>
      </p:sp>
    </p:spTree>
    <p:extLst>
      <p:ext uri="{BB962C8B-B14F-4D97-AF65-F5344CB8AC3E}">
        <p14:creationId xmlns:p14="http://schemas.microsoft.com/office/powerpoint/2010/main" val="3049084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7</a:t>
            </a:fld>
            <a:endParaRPr lang="en-GB"/>
          </a:p>
        </p:txBody>
      </p:sp>
    </p:spTree>
    <p:extLst>
      <p:ext uri="{BB962C8B-B14F-4D97-AF65-F5344CB8AC3E}">
        <p14:creationId xmlns:p14="http://schemas.microsoft.com/office/powerpoint/2010/main" val="391169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8</a:t>
            </a:fld>
            <a:endParaRPr lang="en-GB"/>
          </a:p>
        </p:txBody>
      </p:sp>
    </p:spTree>
    <p:extLst>
      <p:ext uri="{BB962C8B-B14F-4D97-AF65-F5344CB8AC3E}">
        <p14:creationId xmlns:p14="http://schemas.microsoft.com/office/powerpoint/2010/main" val="222755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29EE6-A1F1-4346-BE8B-80563A6DAA84}" type="slidenum">
              <a:rPr lang="en-GB" smtClean="0"/>
              <a:t>9</a:t>
            </a:fld>
            <a:endParaRPr lang="en-GB"/>
          </a:p>
        </p:txBody>
      </p:sp>
    </p:spTree>
    <p:extLst>
      <p:ext uri="{BB962C8B-B14F-4D97-AF65-F5344CB8AC3E}">
        <p14:creationId xmlns:p14="http://schemas.microsoft.com/office/powerpoint/2010/main" val="650968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C3C6B3FE-AC20-4305-9FB3-C42961043EBE}" type="datetimeFigureOut">
              <a:rPr lang="en-GB" smtClean="0"/>
              <a:t>26/04/2016</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C3C6B3FE-AC20-4305-9FB3-C42961043EBE}" type="datetimeFigureOut">
              <a:rPr lang="en-GB" smtClean="0"/>
              <a:t>26/04/2016</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8C08C57-6DDF-4382-8865-7BAF80B4C88A}"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C3C6B3FE-AC20-4305-9FB3-C42961043EBE}" type="datetimeFigureOut">
              <a:rPr lang="en-GB" smtClean="0"/>
              <a:t>26/04/2016</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C8C08C57-6DDF-4382-8865-7BAF80B4C88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58A3AF47-B4FA-4D1F-8A11-2DCF56C6D06A}" type="slidenum">
              <a:rPr lang="en-US" smtClean="0"/>
              <a:pPr/>
              <a:t>‹#›</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3440405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C3C6B3FE-AC20-4305-9FB3-C42961043EBE}" type="datetimeFigureOut">
              <a:rPr lang="en-GB" smtClean="0"/>
              <a:t>26/04/2016</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8C08C57-6DDF-4382-8865-7BAF80B4C88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21.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 Id="rId9" Type="http://schemas.openxmlformats.org/officeDocument/2006/relationships/image" Target="../media/image22.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oecd.org/economy/the-future-of-productivity.ht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ww.oecd.org/eco/growth/OECD%20Productivity%20Working%20Papers%20N%C2%B02.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www.oecd.org/eco/growth/Skill-mismatch-and-public-policy-in-OECD-countries.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oecd.org/eco/growth/Labour-Market-Mismatch-and-Labour-Productivity-Evidence-from-PIAAC-Data.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oecd-ilibrary.org/economics/frontier-firms-technology-diffusion-and-public-policy_5jrql2q2jj7b-en" TargetMode="External"/><Relationship Id="rId5" Type="http://schemas.openxmlformats.org/officeDocument/2006/relationships/hyperlink" Target="http://www.oecd.org/eco/growth/OECD%20Productivity%20Working%20Papers%20N%C2%B02.pdf" TargetMode="External"/><Relationship Id="rId4" Type="http://schemas.openxmlformats.org/officeDocument/2006/relationships/hyperlink" Target="http://www.oecd.org/eco/growth/OECD%20Productivity%20Working%20Papers%20N%C2%B02.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oecd.org/eco/growth/Productivity-Spillovers-from-the-Global-Frontier-and-Public-Policy-Industry-Level-%20Evidence.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oecd-ilibrary.org/economics/public-policy-and-resource-allocation_5k9158wpf727-en" TargetMode="External"/><Relationship Id="rId7" Type="http://schemas.openxmlformats.org/officeDocument/2006/relationships/hyperlink" Target="http://dx.doi.org/10.1787/5k46bj546kzs-e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dx.doi.org/10.1787/5jz417hj6hg6-en" TargetMode="External"/><Relationship Id="rId5" Type="http://schemas.openxmlformats.org/officeDocument/2006/relationships/hyperlink" Target="http://www.oecd.org/eco/growth/Cross-country-evidence-on-start-up-dynamics.pdf" TargetMode="External"/><Relationship Id="rId4" Type="http://schemas.openxmlformats.org/officeDocument/2006/relationships/hyperlink" Target="http://www.oecd-ilibrary.org/economics/do-resources-flow-to-patenting-firms_5jz2lpmk0gs6-en"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9.wmf"/><Relationship Id="rId7" Type="http://schemas.openxmlformats.org/officeDocument/2006/relationships/diagramColors" Target="../diagrams/colors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91680" y="1772816"/>
            <a:ext cx="7092280" cy="1832553"/>
          </a:xfrm>
        </p:spPr>
        <p:txBody>
          <a:bodyPr/>
          <a:lstStyle/>
          <a:p>
            <a:r>
              <a:rPr lang="en-GB" sz="4100" b="1" dirty="0" smtClean="0"/>
              <a:t>The future of productivity: what can policy do?</a:t>
            </a:r>
            <a:endParaRPr lang="en-GB" sz="4100" i="1" dirty="0"/>
          </a:p>
        </p:txBody>
      </p:sp>
      <p:sp>
        <p:nvSpPr>
          <p:cNvPr id="10" name="Rectangle 3"/>
          <p:cNvSpPr txBox="1">
            <a:spLocks noChangeArrowheads="1"/>
          </p:cNvSpPr>
          <p:nvPr/>
        </p:nvSpPr>
        <p:spPr>
          <a:xfrm>
            <a:off x="395536" y="4036582"/>
            <a:ext cx="7344816" cy="656590"/>
          </a:xfrm>
          <a:prstGeom prst="rect">
            <a:avLst/>
          </a:prstGeom>
        </p:spPr>
        <p:txBody>
          <a:bodyPr vert="horz" wrap="square" lIns="90000" rIns="90000">
            <a:spAutoFit/>
          </a:bodyPr>
          <a:lstStyle>
            <a:lvl1pPr marL="0" indent="0" algn="l" rtl="0" eaLnBrk="1" latinLnBrk="0" hangingPunct="1">
              <a:lnSpc>
                <a:spcPts val="2000"/>
              </a:lnSpc>
              <a:spcBef>
                <a:spcPts val="0"/>
              </a:spcBef>
              <a:buClr>
                <a:schemeClr val="tx1"/>
              </a:buClr>
              <a:buFont typeface="Arial" pitchFamily="34" charset="0"/>
              <a:buNone/>
              <a:defRPr kumimoji="0" sz="1800" kern="1200" baseline="0">
                <a:solidFill>
                  <a:schemeClr val="bg1"/>
                </a:solidFill>
                <a:latin typeface="+mj-lt"/>
                <a:ea typeface="+mn-ea"/>
                <a:cs typeface="+mn-cs"/>
              </a:defRPr>
            </a:lvl1pPr>
            <a:lvl2pPr marL="457200" indent="0" algn="ctr" rtl="0" eaLnBrk="1" latinLnBrk="0" hangingPunct="1">
              <a:spcBef>
                <a:spcPts val="672"/>
              </a:spcBef>
              <a:buClr>
                <a:schemeClr val="tx1"/>
              </a:buClr>
              <a:buFont typeface="Arial" pitchFamily="34" charset="0"/>
              <a:buNone/>
              <a:defRPr kumimoji="0" sz="2800" kern="1200">
                <a:solidFill>
                  <a:schemeClr val="tx1"/>
                </a:solidFill>
                <a:latin typeface="+mn-lt"/>
                <a:ea typeface="+mn-ea"/>
                <a:cs typeface="+mn-cs"/>
              </a:defRPr>
            </a:lvl2pPr>
            <a:lvl3pPr marL="914400" indent="0" algn="ctr" rtl="0" eaLnBrk="1" latinLnBrk="0" hangingPunct="1">
              <a:spcBef>
                <a:spcPts val="576"/>
              </a:spcBef>
              <a:buClr>
                <a:schemeClr val="tx1"/>
              </a:buClr>
              <a:buFont typeface="Arial" pitchFamily="34" charset="0"/>
              <a:buNone/>
              <a:defRPr kumimoji="0" sz="2400" kern="1200">
                <a:solidFill>
                  <a:schemeClr val="tx1"/>
                </a:solidFill>
                <a:latin typeface="+mn-lt"/>
                <a:ea typeface="+mn-ea"/>
                <a:cs typeface="+mn-cs"/>
              </a:defRPr>
            </a:lvl3pPr>
            <a:lvl4pPr marL="13716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4pPr>
            <a:lvl5pPr marL="18288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spcAft>
                <a:spcPts val="400"/>
              </a:spcAft>
            </a:pPr>
            <a:r>
              <a:rPr lang="en-GB" sz="2200" b="1" dirty="0" smtClean="0"/>
              <a:t>Giuseppe Nicoletti</a:t>
            </a:r>
          </a:p>
          <a:p>
            <a:r>
              <a:rPr lang="en-GB" dirty="0" smtClean="0"/>
              <a:t>Structural Policy Analysis Division, Economics Department, OECD</a:t>
            </a:r>
          </a:p>
        </p:txBody>
      </p:sp>
      <p:sp>
        <p:nvSpPr>
          <p:cNvPr id="2" name="TextBox 1"/>
          <p:cNvSpPr txBox="1"/>
          <p:nvPr/>
        </p:nvSpPr>
        <p:spPr>
          <a:xfrm>
            <a:off x="2843808" y="260648"/>
            <a:ext cx="5760640" cy="1025922"/>
          </a:xfrm>
          <a:prstGeom prst="rect">
            <a:avLst/>
          </a:prstGeom>
          <a:noFill/>
        </p:spPr>
        <p:txBody>
          <a:bodyPr wrap="square" rtlCol="0">
            <a:spAutoFit/>
          </a:bodyPr>
          <a:lstStyle/>
          <a:p>
            <a:pPr>
              <a:spcBef>
                <a:spcPts val="1200"/>
              </a:spcBef>
            </a:pPr>
            <a:r>
              <a:rPr lang="en-US" b="1" dirty="0">
                <a:solidFill>
                  <a:schemeClr val="bg1"/>
                </a:solidFill>
              </a:rPr>
              <a:t>Joint </a:t>
            </a:r>
            <a:r>
              <a:rPr lang="en-US" b="1" dirty="0" smtClean="0">
                <a:solidFill>
                  <a:schemeClr val="bg1"/>
                </a:solidFill>
              </a:rPr>
              <a:t>IOBE– Bank of Greece Seminar</a:t>
            </a:r>
            <a:endParaRPr lang="en-US" b="1" dirty="0">
              <a:solidFill>
                <a:schemeClr val="bg1"/>
              </a:solidFill>
            </a:endParaRPr>
          </a:p>
          <a:p>
            <a:pPr>
              <a:spcBef>
                <a:spcPts val="400"/>
              </a:spcBef>
            </a:pPr>
            <a:r>
              <a:rPr lang="en-US" b="1" i="1" dirty="0">
                <a:solidFill>
                  <a:schemeClr val="bg1"/>
                </a:solidFill>
              </a:rPr>
              <a:t>Solving the Productivity Conundrum</a:t>
            </a:r>
            <a:endParaRPr lang="en-US" b="1" dirty="0">
              <a:solidFill>
                <a:schemeClr val="bg1"/>
              </a:solidFill>
            </a:endParaRPr>
          </a:p>
          <a:p>
            <a:pPr>
              <a:spcBef>
                <a:spcPts val="400"/>
              </a:spcBef>
            </a:pPr>
            <a:r>
              <a:rPr lang="en-GB" dirty="0" smtClean="0">
                <a:solidFill>
                  <a:schemeClr val="bg1"/>
                </a:solidFill>
              </a:rPr>
              <a:t>Athens, 25 April 2016</a:t>
            </a:r>
            <a:endParaRPr lang="en-US" dirty="0">
              <a:solidFill>
                <a:schemeClr val="bg1"/>
              </a:solidFill>
            </a:endParaRPr>
          </a:p>
        </p:txBody>
      </p:sp>
    </p:spTree>
    <p:extLst>
      <p:ext uri="{BB962C8B-B14F-4D97-AF65-F5344CB8AC3E}">
        <p14:creationId xmlns:p14="http://schemas.microsoft.com/office/powerpoint/2010/main" val="2477360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8218800" cy="4995352"/>
          </a:xfrm>
        </p:spPr>
        <p:txBody>
          <a:bodyPr>
            <a:normAutofit fontScale="85000" lnSpcReduction="20000"/>
          </a:bodyPr>
          <a:lstStyle/>
          <a:p>
            <a:r>
              <a:rPr lang="en-GB" dirty="0" smtClean="0"/>
              <a:t>Decline in capital deepening is worrying but at least partly cyclical</a:t>
            </a:r>
          </a:p>
          <a:p>
            <a:pPr lvl="1"/>
            <a:r>
              <a:rPr lang="en-GB" dirty="0" smtClean="0"/>
              <a:t>Gap between current and steady state levels of investment ratios around 2.5 points of GDP in a third of OECD countries (7 points in Greece)</a:t>
            </a:r>
          </a:p>
          <a:p>
            <a:r>
              <a:rPr lang="en-GB" dirty="0"/>
              <a:t>Moreover:</a:t>
            </a:r>
          </a:p>
          <a:p>
            <a:pPr lvl="1"/>
            <a:r>
              <a:rPr lang="en-GB" dirty="0"/>
              <a:t>Capital has diminishing returns, ideas do not</a:t>
            </a:r>
          </a:p>
          <a:p>
            <a:pPr lvl="1"/>
            <a:r>
              <a:rPr lang="en-GB" dirty="0"/>
              <a:t>The very extent of steady state capital deepening depends on developments in MFP</a:t>
            </a:r>
          </a:p>
          <a:p>
            <a:pPr lvl="1"/>
            <a:r>
              <a:rPr lang="en-GB" dirty="0"/>
              <a:t>It is not only the sheer amount of capital and labour that matters for growth but the way it is allocated, which affects MFP</a:t>
            </a:r>
          </a:p>
          <a:p>
            <a:r>
              <a:rPr lang="en-GB" dirty="0" smtClean="0"/>
              <a:t>There are signs that the decline in MFP growth may be structural</a:t>
            </a:r>
          </a:p>
          <a:p>
            <a:endParaRPr lang="en-GB" dirty="0"/>
          </a:p>
        </p:txBody>
      </p:sp>
      <p:sp>
        <p:nvSpPr>
          <p:cNvPr id="3" name="Title 2"/>
          <p:cNvSpPr>
            <a:spLocks noGrp="1"/>
          </p:cNvSpPr>
          <p:nvPr>
            <p:ph type="title"/>
          </p:nvPr>
        </p:nvSpPr>
        <p:spPr>
          <a:xfrm>
            <a:off x="1080000" y="237600"/>
            <a:ext cx="7668464" cy="1022400"/>
          </a:xfrm>
        </p:spPr>
        <p:txBody>
          <a:bodyPr/>
          <a:lstStyle/>
          <a:p>
            <a:r>
              <a:rPr lang="en-GB" b="1" dirty="0" smtClean="0">
                <a:solidFill>
                  <a:schemeClr val="accent1"/>
                </a:solidFill>
              </a:rPr>
              <a:t>Why focus on decline in MFP growth?</a:t>
            </a:r>
            <a:endParaRPr lang="en-GB" b="1" dirty="0">
              <a:solidFill>
                <a:schemeClr val="accent1"/>
              </a:solidFill>
            </a:endParaRPr>
          </a:p>
        </p:txBody>
      </p:sp>
      <p:sp>
        <p:nvSpPr>
          <p:cNvPr id="4"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why bother?</a:t>
            </a:r>
            <a:endParaRPr lang="en-GB" b="1" dirty="0">
              <a:solidFill>
                <a:schemeClr val="accent2"/>
              </a:solidFill>
            </a:endParaRPr>
          </a:p>
        </p:txBody>
      </p:sp>
    </p:spTree>
    <p:extLst>
      <p:ext uri="{BB962C8B-B14F-4D97-AF65-F5344CB8AC3E}">
        <p14:creationId xmlns:p14="http://schemas.microsoft.com/office/powerpoint/2010/main" val="17553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332656"/>
            <a:ext cx="7992888" cy="927344"/>
          </a:xfrm>
        </p:spPr>
        <p:txBody>
          <a:bodyPr/>
          <a:lstStyle/>
          <a:p>
            <a:pPr>
              <a:lnSpc>
                <a:spcPct val="80000"/>
              </a:lnSpc>
            </a:pPr>
            <a:r>
              <a:rPr lang="en-US" b="1" dirty="0" smtClean="0">
                <a:solidFill>
                  <a:srgbClr val="0070C0"/>
                </a:solidFill>
              </a:rPr>
              <a:t>There are signs that the slowdown is structural</a:t>
            </a:r>
            <a:endParaRPr lang="en-US" b="1" dirty="0">
              <a:solidFill>
                <a:srgbClr val="0070C0"/>
              </a:solidFill>
              <a:cs typeface="Arial"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92" y="1556792"/>
            <a:ext cx="431630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573016"/>
            <a:ext cx="422610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4"/>
          <p:cNvSpPr txBox="1"/>
          <p:nvPr/>
        </p:nvSpPr>
        <p:spPr>
          <a:xfrm>
            <a:off x="5436096" y="2132856"/>
            <a:ext cx="3312368" cy="307777"/>
          </a:xfrm>
          <a:prstGeom prst="rect">
            <a:avLst/>
          </a:prstGeom>
          <a:noFill/>
        </p:spPr>
        <p:txBody>
          <a:bodyPr wrap="square" rtlCol="0">
            <a:spAutoFit/>
          </a:bodyPr>
          <a:lstStyle/>
          <a:p>
            <a:pPr algn="ctr">
              <a:spcBef>
                <a:spcPts val="600"/>
              </a:spcBef>
            </a:pPr>
            <a:r>
              <a:rPr lang="en-US" sz="1400" b="1" dirty="0">
                <a:solidFill>
                  <a:schemeClr val="bg2">
                    <a:lumMod val="10000"/>
                  </a:schemeClr>
                </a:solidFill>
                <a:latin typeface="+mj-lt"/>
              </a:rPr>
              <a:t>S</a:t>
            </a:r>
            <a:r>
              <a:rPr lang="en-US" sz="1400" b="1" dirty="0" smtClean="0">
                <a:solidFill>
                  <a:schemeClr val="bg2">
                    <a:lumMod val="10000"/>
                  </a:schemeClr>
                </a:solidFill>
                <a:latin typeface="+mj-lt"/>
              </a:rPr>
              <a:t>tart-up rates have been declining</a:t>
            </a:r>
            <a:endParaRPr lang="en-US" sz="1400" b="1" dirty="0">
              <a:solidFill>
                <a:schemeClr val="bg2">
                  <a:lumMod val="10000"/>
                </a:schemeClr>
              </a:solidFill>
              <a:latin typeface="+mj-lt"/>
            </a:endParaRPr>
          </a:p>
        </p:txBody>
      </p:sp>
      <p:cxnSp>
        <p:nvCxnSpPr>
          <p:cNvPr id="4" name="Connecteur droit avec flèche 3"/>
          <p:cNvCxnSpPr>
            <a:stCxn id="9" idx="1"/>
            <a:endCxn id="7" idx="3"/>
          </p:cNvCxnSpPr>
          <p:nvPr/>
        </p:nvCxnSpPr>
        <p:spPr>
          <a:xfrm flipH="1">
            <a:off x="4547995" y="2286745"/>
            <a:ext cx="888101" cy="7102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4"/>
          <p:cNvSpPr txBox="1"/>
          <p:nvPr/>
        </p:nvSpPr>
        <p:spPr>
          <a:xfrm>
            <a:off x="395536" y="5373216"/>
            <a:ext cx="3312368" cy="523220"/>
          </a:xfrm>
          <a:prstGeom prst="rect">
            <a:avLst/>
          </a:prstGeom>
          <a:noFill/>
        </p:spPr>
        <p:txBody>
          <a:bodyPr wrap="square" rtlCol="0">
            <a:spAutoFit/>
          </a:bodyPr>
          <a:lstStyle/>
          <a:p>
            <a:pPr algn="ctr">
              <a:spcBef>
                <a:spcPts val="600"/>
              </a:spcBef>
            </a:pPr>
            <a:r>
              <a:rPr lang="en-US" sz="1400" b="1" dirty="0" smtClean="0">
                <a:solidFill>
                  <a:schemeClr val="bg2">
                    <a:lumMod val="10000"/>
                  </a:schemeClr>
                </a:solidFill>
                <a:latin typeface="+mj-lt"/>
              </a:rPr>
              <a:t>Investment in KBC has slowed down significantly</a:t>
            </a:r>
            <a:endParaRPr lang="en-US" sz="1400" b="1" dirty="0">
              <a:solidFill>
                <a:schemeClr val="bg2">
                  <a:lumMod val="10000"/>
                </a:schemeClr>
              </a:solidFill>
              <a:latin typeface="+mj-lt"/>
            </a:endParaRPr>
          </a:p>
        </p:txBody>
      </p:sp>
      <p:cxnSp>
        <p:nvCxnSpPr>
          <p:cNvPr id="12" name="Connecteur droit avec flèche 11"/>
          <p:cNvCxnSpPr>
            <a:stCxn id="11" idx="3"/>
            <a:endCxn id="8" idx="1"/>
          </p:cNvCxnSpPr>
          <p:nvPr/>
        </p:nvCxnSpPr>
        <p:spPr>
          <a:xfrm flipV="1">
            <a:off x="3707904" y="5085184"/>
            <a:ext cx="1008112" cy="549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4932040" y="3573016"/>
            <a:ext cx="1800200" cy="261610"/>
          </a:xfrm>
          <a:prstGeom prst="rect">
            <a:avLst/>
          </a:prstGeom>
          <a:noFill/>
        </p:spPr>
        <p:txBody>
          <a:bodyPr wrap="square" rtlCol="0">
            <a:spAutoFit/>
          </a:bodyPr>
          <a:lstStyle/>
          <a:p>
            <a:r>
              <a:rPr lang="fr-FR" sz="1050" dirty="0" err="1" smtClean="0"/>
              <a:t>Average</a:t>
            </a:r>
            <a:r>
              <a:rPr lang="fr-FR" sz="1050" dirty="0" smtClean="0"/>
              <a:t> </a:t>
            </a:r>
            <a:r>
              <a:rPr lang="fr-FR" sz="1050" dirty="0" err="1" smtClean="0"/>
              <a:t>annual</a:t>
            </a:r>
            <a:r>
              <a:rPr lang="fr-FR" sz="1050" dirty="0" smtClean="0"/>
              <a:t> </a:t>
            </a:r>
            <a:r>
              <a:rPr lang="fr-FR" sz="1050" dirty="0" err="1" smtClean="0"/>
              <a:t>growth</a:t>
            </a:r>
            <a:endParaRPr lang="fr-FR" sz="1050" dirty="0"/>
          </a:p>
        </p:txBody>
      </p:sp>
      <p:sp>
        <p:nvSpPr>
          <p:cNvPr id="16" name="TextBox 5"/>
          <p:cNvSpPr txBox="1"/>
          <p:nvPr/>
        </p:nvSpPr>
        <p:spPr>
          <a:xfrm>
            <a:off x="4716016" y="6611779"/>
            <a:ext cx="4326926" cy="230832"/>
          </a:xfrm>
          <a:prstGeom prst="rect">
            <a:avLst/>
          </a:prstGeom>
          <a:noFill/>
        </p:spPr>
        <p:txBody>
          <a:bodyPr wrap="square" rtlCol="0">
            <a:spAutoFit/>
          </a:bodyPr>
          <a:lstStyle/>
          <a:p>
            <a:r>
              <a:rPr lang="en-US" sz="900" dirty="0" smtClean="0">
                <a:solidFill>
                  <a:schemeClr val="bg2">
                    <a:lumMod val="10000"/>
                  </a:schemeClr>
                </a:solidFill>
              </a:rPr>
              <a:t>Source: OECD calculations based on </a:t>
            </a:r>
            <a:r>
              <a:rPr lang="en-US" sz="900" dirty="0" err="1" smtClean="0">
                <a:solidFill>
                  <a:schemeClr val="bg2">
                    <a:lumMod val="10000"/>
                  </a:schemeClr>
                </a:solidFill>
              </a:rPr>
              <a:t>Corrado</a:t>
            </a:r>
            <a:r>
              <a:rPr lang="en-US" sz="900" dirty="0" smtClean="0">
                <a:solidFill>
                  <a:schemeClr val="bg2">
                    <a:lumMod val="10000"/>
                  </a:schemeClr>
                </a:solidFill>
              </a:rPr>
              <a:t> et al., (2012). </a:t>
            </a:r>
            <a:endParaRPr lang="en-GB" sz="900" dirty="0">
              <a:solidFill>
                <a:schemeClr val="bg2">
                  <a:lumMod val="10000"/>
                </a:schemeClr>
              </a:solidFill>
            </a:endParaRPr>
          </a:p>
        </p:txBody>
      </p:sp>
      <p:sp>
        <p:nvSpPr>
          <p:cNvPr id="17" name="TextBox 5"/>
          <p:cNvSpPr txBox="1"/>
          <p:nvPr/>
        </p:nvSpPr>
        <p:spPr>
          <a:xfrm>
            <a:off x="0" y="4437112"/>
            <a:ext cx="4644008" cy="507831"/>
          </a:xfrm>
          <a:prstGeom prst="rect">
            <a:avLst/>
          </a:prstGeom>
          <a:noFill/>
        </p:spPr>
        <p:txBody>
          <a:bodyPr wrap="square" rtlCol="0">
            <a:spAutoFit/>
          </a:bodyPr>
          <a:lstStyle/>
          <a:p>
            <a:r>
              <a:rPr lang="en-US" sz="900" dirty="0">
                <a:solidFill>
                  <a:schemeClr val="bg2">
                    <a:lumMod val="10000"/>
                  </a:schemeClr>
                </a:solidFill>
              </a:rPr>
              <a:t>Source: C. Criscuolo, P. N. Gal and C. Menon (2014), “The Dynamics of Employment Growth: New Evidence from 18 Countries”, </a:t>
            </a:r>
            <a:r>
              <a:rPr lang="en-US" sz="900" i="1" dirty="0">
                <a:solidFill>
                  <a:schemeClr val="bg2">
                    <a:lumMod val="10000"/>
                  </a:schemeClr>
                </a:solidFill>
              </a:rPr>
              <a:t>OECD Science, Technology and Industry Policy  </a:t>
            </a:r>
            <a:r>
              <a:rPr lang="en-US" sz="900" i="1" dirty="0" smtClean="0">
                <a:solidFill>
                  <a:schemeClr val="bg2">
                    <a:lumMod val="10000"/>
                  </a:schemeClr>
                </a:solidFill>
              </a:rPr>
              <a:t>Papers, </a:t>
            </a:r>
            <a:r>
              <a:rPr lang="en-US" sz="900" dirty="0">
                <a:solidFill>
                  <a:schemeClr val="bg2">
                    <a:lumMod val="10000"/>
                  </a:schemeClr>
                </a:solidFill>
              </a:rPr>
              <a:t>N</a:t>
            </a:r>
            <a:r>
              <a:rPr lang="en-US" sz="900" dirty="0" smtClean="0">
                <a:solidFill>
                  <a:schemeClr val="bg2">
                    <a:lumMod val="10000"/>
                  </a:schemeClr>
                </a:solidFill>
              </a:rPr>
              <a:t>o</a:t>
            </a:r>
            <a:r>
              <a:rPr lang="en-US" sz="900" dirty="0">
                <a:solidFill>
                  <a:schemeClr val="bg2">
                    <a:lumMod val="10000"/>
                  </a:schemeClr>
                </a:solidFill>
              </a:rPr>
              <a:t>. 14. </a:t>
            </a:r>
            <a:endParaRPr lang="en-GB" sz="900" dirty="0">
              <a:solidFill>
                <a:schemeClr val="bg2">
                  <a:lumMod val="10000"/>
                </a:schemeClr>
              </a:solidFill>
            </a:endParaRPr>
          </a:p>
        </p:txBody>
      </p:sp>
      <p:sp>
        <p:nvSpPr>
          <p:cNvPr id="15"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why bother?</a:t>
            </a:r>
            <a:endParaRPr lang="en-GB" b="1" dirty="0">
              <a:solidFill>
                <a:schemeClr val="accent2"/>
              </a:solidFill>
            </a:endParaRPr>
          </a:p>
        </p:txBody>
      </p:sp>
    </p:spTree>
    <p:extLst>
      <p:ext uri="{BB962C8B-B14F-4D97-AF65-F5344CB8AC3E}">
        <p14:creationId xmlns:p14="http://schemas.microsoft.com/office/powerpoint/2010/main" val="1938646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56176" y="1340768"/>
            <a:ext cx="2987824" cy="4525200"/>
          </a:xfrm>
        </p:spPr>
        <p:txBody>
          <a:bodyPr>
            <a:normAutofit/>
          </a:bodyPr>
          <a:lstStyle/>
          <a:p>
            <a:pPr marL="0" indent="0" algn="ctr">
              <a:buNone/>
            </a:pPr>
            <a:r>
              <a:rPr lang="en-US" sz="2400" b="1" dirty="0" smtClean="0">
                <a:solidFill>
                  <a:schemeClr val="bg2">
                    <a:lumMod val="10000"/>
                  </a:schemeClr>
                </a:solidFill>
                <a:latin typeface="+mj-lt"/>
                <a:cs typeface="Calibri" pitchFamily="34" charset="0"/>
              </a:rPr>
              <a:t>Optimists:</a:t>
            </a:r>
          </a:p>
          <a:p>
            <a:pPr marL="0" indent="0" algn="ctr">
              <a:buNone/>
            </a:pPr>
            <a:r>
              <a:rPr lang="en-US" sz="2400" dirty="0" err="1" smtClean="0">
                <a:solidFill>
                  <a:schemeClr val="bg2">
                    <a:lumMod val="10000"/>
                  </a:schemeClr>
                </a:solidFill>
                <a:latin typeface="+mj-lt"/>
                <a:cs typeface="Calibri" pitchFamily="34" charset="0"/>
              </a:rPr>
              <a:t>Brynjolffson</a:t>
            </a:r>
            <a:r>
              <a:rPr lang="en-US" sz="2400" dirty="0" smtClean="0">
                <a:solidFill>
                  <a:schemeClr val="bg2">
                    <a:lumMod val="10000"/>
                  </a:schemeClr>
                </a:solidFill>
                <a:latin typeface="+mj-lt"/>
                <a:cs typeface="Calibri" pitchFamily="34" charset="0"/>
              </a:rPr>
              <a:t>/McAfee</a:t>
            </a:r>
          </a:p>
          <a:p>
            <a:pPr marL="0" indent="0" algn="ctr">
              <a:buNone/>
            </a:pPr>
            <a:r>
              <a:rPr lang="en-US" sz="2400" dirty="0" err="1" smtClean="0">
                <a:solidFill>
                  <a:schemeClr val="bg2">
                    <a:lumMod val="10000"/>
                  </a:schemeClr>
                </a:solidFill>
                <a:latin typeface="+mj-lt"/>
                <a:cs typeface="Calibri" pitchFamily="34" charset="0"/>
              </a:rPr>
              <a:t>Mokyr</a:t>
            </a:r>
            <a:endParaRPr lang="en-US" sz="2400" dirty="0" smtClean="0">
              <a:solidFill>
                <a:schemeClr val="bg2">
                  <a:lumMod val="10000"/>
                </a:schemeClr>
              </a:solidFill>
              <a:latin typeface="+mj-lt"/>
              <a:cs typeface="Calibri" pitchFamily="34" charset="0"/>
            </a:endParaRPr>
          </a:p>
          <a:p>
            <a:pPr marL="0" indent="0" algn="ctr">
              <a:buNone/>
            </a:pPr>
            <a:r>
              <a:rPr lang="en-US" sz="2400" dirty="0" err="1" smtClean="0">
                <a:solidFill>
                  <a:schemeClr val="bg2">
                    <a:lumMod val="10000"/>
                  </a:schemeClr>
                </a:solidFill>
                <a:latin typeface="+mj-lt"/>
                <a:cs typeface="Calibri" pitchFamily="34" charset="0"/>
              </a:rPr>
              <a:t>Jovanovic</a:t>
            </a:r>
            <a:endParaRPr lang="en-US" sz="2400" dirty="0" smtClean="0">
              <a:solidFill>
                <a:schemeClr val="bg2">
                  <a:lumMod val="10000"/>
                </a:schemeClr>
              </a:solidFill>
              <a:latin typeface="+mj-lt"/>
              <a:cs typeface="Calibri" pitchFamily="34" charset="0"/>
            </a:endParaRPr>
          </a:p>
          <a:p>
            <a:pPr marL="0" indent="0" algn="ctr">
              <a:buNone/>
            </a:pPr>
            <a:r>
              <a:rPr lang="en-US" sz="2400" dirty="0" smtClean="0">
                <a:solidFill>
                  <a:schemeClr val="bg2">
                    <a:lumMod val="10000"/>
                  </a:schemeClr>
                </a:solidFill>
                <a:latin typeface="+mj-lt"/>
                <a:cs typeface="Calibri" pitchFamily="34" charset="0"/>
              </a:rPr>
              <a:t>…</a:t>
            </a:r>
            <a:endParaRPr lang="hu-HU" sz="2400" dirty="0">
              <a:solidFill>
                <a:schemeClr val="bg2">
                  <a:lumMod val="10000"/>
                </a:schemeClr>
              </a:solidFill>
              <a:latin typeface="+mj-lt"/>
              <a:cs typeface="Calibri" pitchFamily="34" charset="0"/>
            </a:endParaRPr>
          </a:p>
        </p:txBody>
      </p:sp>
      <p:sp>
        <p:nvSpPr>
          <p:cNvPr id="3" name="Title 2"/>
          <p:cNvSpPr>
            <a:spLocks noGrp="1"/>
          </p:cNvSpPr>
          <p:nvPr>
            <p:ph type="title"/>
          </p:nvPr>
        </p:nvSpPr>
        <p:spPr/>
        <p:txBody>
          <a:bodyPr/>
          <a:lstStyle/>
          <a:p>
            <a:r>
              <a:rPr lang="en-US" sz="3800" b="1" dirty="0" smtClean="0">
                <a:solidFill>
                  <a:srgbClr val="0070C0"/>
                </a:solidFill>
                <a:cs typeface="Arial" charset="0"/>
              </a:rPr>
              <a:t>The debate is </a:t>
            </a:r>
            <a:r>
              <a:rPr lang="en-US" sz="3800" b="1" dirty="0">
                <a:solidFill>
                  <a:srgbClr val="0070C0"/>
                </a:solidFill>
                <a:cs typeface="Arial" charset="0"/>
              </a:rPr>
              <a:t>not settled…</a:t>
            </a:r>
            <a:endParaRPr lang="hu-HU" sz="3800" b="1" dirty="0">
              <a:solidFill>
                <a:srgbClr val="0070C0"/>
              </a:solidFill>
              <a:cs typeface="Arial" charset="0"/>
            </a:endParaRPr>
          </a:p>
        </p:txBody>
      </p:sp>
      <p:sp>
        <p:nvSpPr>
          <p:cNvPr id="4" name="Content Placeholder 1"/>
          <p:cNvSpPr txBox="1">
            <a:spLocks/>
          </p:cNvSpPr>
          <p:nvPr/>
        </p:nvSpPr>
        <p:spPr>
          <a:xfrm>
            <a:off x="431996" y="1340768"/>
            <a:ext cx="2517782" cy="4525200"/>
          </a:xfrm>
          <a:prstGeom prst="rect">
            <a:avLst/>
          </a:prstGeom>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pPr>
            <a:r>
              <a:rPr lang="en-US" sz="2400" b="1" dirty="0" smtClean="0">
                <a:solidFill>
                  <a:schemeClr val="bg2">
                    <a:lumMod val="10000"/>
                  </a:schemeClr>
                </a:solidFill>
                <a:latin typeface="+mj-lt"/>
                <a:cs typeface="Calibri" pitchFamily="34" charset="0"/>
              </a:rPr>
              <a:t>Pessimists:</a:t>
            </a:r>
          </a:p>
          <a:p>
            <a:pPr marL="0" indent="0" algn="ctr">
              <a:buNone/>
            </a:pPr>
            <a:r>
              <a:rPr lang="en-US" sz="2400" dirty="0" smtClean="0">
                <a:solidFill>
                  <a:schemeClr val="bg2">
                    <a:lumMod val="10000"/>
                  </a:schemeClr>
                </a:solidFill>
                <a:latin typeface="+mj-lt"/>
                <a:cs typeface="Calibri" pitchFamily="34" charset="0"/>
              </a:rPr>
              <a:t>Gordon</a:t>
            </a:r>
          </a:p>
          <a:p>
            <a:pPr marL="0" indent="0" algn="ctr">
              <a:buNone/>
            </a:pPr>
            <a:r>
              <a:rPr lang="en-US" sz="2400" dirty="0" smtClean="0">
                <a:solidFill>
                  <a:schemeClr val="bg2">
                    <a:lumMod val="10000"/>
                  </a:schemeClr>
                </a:solidFill>
                <a:latin typeface="+mj-lt"/>
                <a:cs typeface="Calibri" pitchFamily="34" charset="0"/>
              </a:rPr>
              <a:t>Fernald</a:t>
            </a:r>
            <a:endParaRPr lang="en-US" sz="2400" dirty="0">
              <a:solidFill>
                <a:schemeClr val="bg2">
                  <a:lumMod val="10000"/>
                </a:schemeClr>
              </a:solidFill>
              <a:latin typeface="+mj-lt"/>
              <a:cs typeface="Calibri" pitchFamily="34" charset="0"/>
            </a:endParaRPr>
          </a:p>
          <a:p>
            <a:pPr marL="0" indent="0" algn="ctr">
              <a:buNone/>
            </a:pPr>
            <a:r>
              <a:rPr lang="en-US" sz="2400" dirty="0" smtClean="0">
                <a:solidFill>
                  <a:schemeClr val="bg2">
                    <a:lumMod val="10000"/>
                  </a:schemeClr>
                </a:solidFill>
                <a:latin typeface="+mj-lt"/>
                <a:cs typeface="Calibri" pitchFamily="34" charset="0"/>
              </a:rPr>
              <a:t>Cowen (?)</a:t>
            </a:r>
          </a:p>
          <a:p>
            <a:pPr marL="0" indent="0" algn="ctr">
              <a:buNone/>
            </a:pPr>
            <a:r>
              <a:rPr lang="en-US" sz="2400" dirty="0" smtClean="0">
                <a:solidFill>
                  <a:schemeClr val="bg2">
                    <a:lumMod val="10000"/>
                  </a:schemeClr>
                </a:solidFill>
                <a:latin typeface="+mj-lt"/>
                <a:cs typeface="Calibri" pitchFamily="34" charset="0"/>
              </a:rPr>
              <a:t>…</a:t>
            </a:r>
            <a:endParaRPr lang="hu-HU" sz="2400" dirty="0">
              <a:solidFill>
                <a:schemeClr val="bg2">
                  <a:lumMod val="10000"/>
                </a:schemeClr>
              </a:solidFill>
              <a:latin typeface="+mj-lt"/>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4893" y="3861048"/>
            <a:ext cx="3231283" cy="2338336"/>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778" y="1370786"/>
            <a:ext cx="3172436" cy="237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4005064"/>
            <a:ext cx="1152128" cy="15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005064"/>
            <a:ext cx="1395683" cy="157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where is the problem?</a:t>
            </a:r>
            <a:endParaRPr lang="en-GB" b="1" dirty="0">
              <a:solidFill>
                <a:schemeClr val="accent2"/>
              </a:solidFill>
            </a:endParaRPr>
          </a:p>
        </p:txBody>
      </p:sp>
    </p:spTree>
    <p:extLst>
      <p:ext uri="{BB962C8B-B14F-4D97-AF65-F5344CB8AC3E}">
        <p14:creationId xmlns:p14="http://schemas.microsoft.com/office/powerpoint/2010/main" val="252583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556792"/>
            <a:ext cx="7704856" cy="5301208"/>
          </a:xfrm>
        </p:spPr>
        <p:txBody>
          <a:bodyPr>
            <a:normAutofit fontScale="62500" lnSpcReduction="20000"/>
          </a:bodyPr>
          <a:lstStyle/>
          <a:p>
            <a:pPr marL="514350" indent="-514350">
              <a:spcBef>
                <a:spcPts val="1800"/>
              </a:spcBef>
              <a:spcAft>
                <a:spcPts val="1200"/>
              </a:spcAft>
              <a:buClrTx/>
              <a:buFont typeface="+mj-lt"/>
              <a:buAutoNum type="arabicPeriod"/>
            </a:pP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Technological factors</a:t>
            </a:r>
          </a:p>
          <a:p>
            <a:pPr marL="913950" lvl="1" indent="-514350">
              <a:spcBef>
                <a:spcPts val="1200"/>
              </a:spcBef>
              <a:spcAft>
                <a:spcPts val="1200"/>
              </a:spcAft>
              <a:buClrTx/>
            </a:pP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Adoption and diffusion of GPT </a:t>
            </a: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t>
            </a:r>
            <a:r>
              <a:rPr lang="en-US" sz="2600" dirty="0" err="1">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Griliches</a:t>
            </a: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 1957; David, 1991; </a:t>
            </a:r>
            <a:r>
              <a:rPr lang="en-US" sz="2600" dirty="0" err="1">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Jovanovic</a:t>
            </a: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 and Rousseau, </a:t>
            </a: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2005)</a:t>
            </a:r>
          </a:p>
          <a:p>
            <a:pPr marL="514350" indent="-514350">
              <a:spcBef>
                <a:spcPts val="1200"/>
              </a:spcBef>
              <a:spcAft>
                <a:spcPts val="1200"/>
              </a:spcAft>
              <a:buClrTx/>
              <a:buFont typeface="+mj-lt"/>
              <a:buAutoNum type="arabicPeriod"/>
            </a:pP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 “return to normal” effect …after </a:t>
            </a: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nearly a decade of exceptional IT-fueled </a:t>
            </a: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gains </a:t>
            </a: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(Fernald, 2014)</a:t>
            </a:r>
          </a:p>
          <a:p>
            <a:pPr marL="514350" indent="-514350">
              <a:spcBef>
                <a:spcPts val="1200"/>
              </a:spcBef>
              <a:spcAft>
                <a:spcPts val="1200"/>
              </a:spcAft>
              <a:buClrTx/>
              <a:buFont typeface="+mj-lt"/>
              <a:buAutoNum type="arabicPeriod"/>
            </a:pP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Transitional productivity growth dynamics due to rising </a:t>
            </a: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resource </a:t>
            </a: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misallocation  </a:t>
            </a: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t>
            </a:r>
            <a:r>
              <a:rPr lang="en-US" sz="2600" dirty="0" err="1">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Gopinath</a:t>
            </a: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 et al., 2015</a:t>
            </a: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t>
            </a:r>
            <a:endPar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endParaRPr>
          </a:p>
          <a:p>
            <a:pPr marL="514350" indent="-514350">
              <a:spcBef>
                <a:spcPts val="1200"/>
              </a:spcBef>
              <a:spcAft>
                <a:spcPts val="1200"/>
              </a:spcAft>
              <a:buClrTx/>
              <a:buFont typeface="+mj-lt"/>
              <a:buAutoNum type="arabicPeriod"/>
            </a:pP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Cyclical factors – e.g. demand </a:t>
            </a: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conditions and monetary policy  </a:t>
            </a: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t>
            </a:r>
            <a:r>
              <a:rPr lang="en-US" sz="2600" dirty="0" err="1">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Anzoategui,et</a:t>
            </a: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 al., 2016</a:t>
            </a: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t>
            </a:r>
          </a:p>
          <a:p>
            <a:pPr marL="514350" indent="-514350">
              <a:spcBef>
                <a:spcPts val="1200"/>
              </a:spcBef>
              <a:spcAft>
                <a:spcPts val="1200"/>
              </a:spcAft>
              <a:buClrTx/>
              <a:buFont typeface="+mj-lt"/>
              <a:buAutoNum type="arabicPeriod"/>
            </a:pP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Measurement </a:t>
            </a: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(Byrne, </a:t>
            </a: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Fernald et al., 2016; </a:t>
            </a:r>
            <a:r>
              <a:rPr lang="en-US" sz="2600" dirty="0" err="1"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Syverson</a:t>
            </a: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 2016)? </a:t>
            </a: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(…or not</a:t>
            </a: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t>
            </a:r>
          </a:p>
          <a:p>
            <a:pPr marL="0" indent="0">
              <a:spcBef>
                <a:spcPts val="1200"/>
              </a:spcBef>
              <a:spcAft>
                <a:spcPts val="1200"/>
              </a:spcAft>
              <a:buClrTx/>
              <a:buNone/>
            </a:pPr>
            <a:r>
              <a:rPr lang="en-US" sz="3000" dirty="0">
                <a:solidFill>
                  <a:schemeClr val="bg2">
                    <a:lumMod val="10000"/>
                  </a:schemeClr>
                </a:solidFill>
                <a:latin typeface="Arial" panose="020B0604020202020204" pitchFamily="34" charset="0"/>
                <a:cs typeface="Arial" panose="020B0604020202020204" pitchFamily="34" charset="0"/>
              </a:rPr>
              <a:t>Given this uncertainty, </a:t>
            </a:r>
            <a:r>
              <a:rPr lang="en-US" sz="3000" dirty="0" smtClean="0">
                <a:solidFill>
                  <a:schemeClr val="bg2">
                    <a:lumMod val="10000"/>
                  </a:schemeClr>
                </a:solidFill>
                <a:latin typeface="Arial" panose="020B0604020202020204" pitchFamily="34" charset="0"/>
                <a:cs typeface="Arial" panose="020B0604020202020204" pitchFamily="34" charset="0"/>
              </a:rPr>
              <a:t>policy-makers need </a:t>
            </a:r>
            <a:r>
              <a:rPr lang="en-US" sz="3000" dirty="0">
                <a:solidFill>
                  <a:schemeClr val="bg2">
                    <a:lumMod val="10000"/>
                  </a:schemeClr>
                </a:solidFill>
                <a:latin typeface="Arial" panose="020B0604020202020204" pitchFamily="34" charset="0"/>
                <a:cs typeface="Arial" panose="020B0604020202020204" pitchFamily="34" charset="0"/>
              </a:rPr>
              <a:t>to find sources of productivity growth where there is large and sure scope for improvement.</a:t>
            </a:r>
          </a:p>
          <a:p>
            <a:pPr marL="0" indent="0">
              <a:spcBef>
                <a:spcPts val="1200"/>
              </a:spcBef>
              <a:spcAft>
                <a:spcPts val="1200"/>
              </a:spcAft>
              <a:buClrTx/>
              <a:buNone/>
            </a:pPr>
            <a:endPar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endParaRPr>
          </a:p>
        </p:txBody>
      </p:sp>
      <p:sp>
        <p:nvSpPr>
          <p:cNvPr id="3" name="Title 2"/>
          <p:cNvSpPr>
            <a:spLocks noGrp="1"/>
          </p:cNvSpPr>
          <p:nvPr>
            <p:ph type="title"/>
          </p:nvPr>
        </p:nvSpPr>
        <p:spPr>
          <a:xfrm>
            <a:off x="467544" y="237600"/>
            <a:ext cx="8676456" cy="1022400"/>
          </a:xfrm>
        </p:spPr>
        <p:txBody>
          <a:bodyPr/>
          <a:lstStyle/>
          <a:p>
            <a:pPr algn="ctr">
              <a:lnSpc>
                <a:spcPct val="110000"/>
              </a:lnSpc>
              <a:spcBef>
                <a:spcPts val="1800"/>
              </a:spcBef>
              <a:spcAft>
                <a:spcPts val="1800"/>
              </a:spcAft>
            </a:pPr>
            <a:r>
              <a:rPr lang="en-US" b="1" dirty="0" smtClean="0">
                <a:solidFill>
                  <a:srgbClr val="0070C0"/>
                </a:solidFill>
                <a:latin typeface="Arial (Headings)"/>
              </a:rPr>
              <a:t>…and there are alternative explanations</a:t>
            </a:r>
            <a:endParaRPr lang="en-US" dirty="0">
              <a:solidFill>
                <a:srgbClr val="0070C0"/>
              </a:solidFill>
              <a:latin typeface="Arial (Headings)"/>
            </a:endParaRPr>
          </a:p>
        </p:txBody>
      </p:sp>
      <p:sp>
        <p:nvSpPr>
          <p:cNvPr id="4"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where is the problem?</a:t>
            </a:r>
            <a:endParaRPr lang="en-GB" b="1" dirty="0">
              <a:solidFill>
                <a:schemeClr val="accent2"/>
              </a:solidFill>
            </a:endParaRPr>
          </a:p>
        </p:txBody>
      </p:sp>
    </p:spTree>
    <p:extLst>
      <p:ext uri="{BB962C8B-B14F-4D97-AF65-F5344CB8AC3E}">
        <p14:creationId xmlns:p14="http://schemas.microsoft.com/office/powerpoint/2010/main" val="3837078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28800"/>
            <a:ext cx="8363272" cy="4861520"/>
          </a:xfrm>
        </p:spPr>
        <p:txBody>
          <a:bodyPr>
            <a:normAutofit fontScale="85000" lnSpcReduction="10000"/>
          </a:bodyPr>
          <a:lstStyle/>
          <a:p>
            <a:pPr>
              <a:buClrTx/>
            </a:pPr>
            <a:r>
              <a:rPr lang="en-US" sz="3000" dirty="0" smtClean="0">
                <a:solidFill>
                  <a:schemeClr val="bg2">
                    <a:lumMod val="10000"/>
                  </a:schemeClr>
                </a:solidFill>
                <a:latin typeface="Arial" panose="020B0604020202020204" pitchFamily="34" charset="0"/>
                <a:cs typeface="Arial" panose="020B0604020202020204" pitchFamily="34" charset="0"/>
              </a:rPr>
              <a:t>Three key sources of aggregate productivity growth:</a:t>
            </a:r>
          </a:p>
          <a:p>
            <a:pPr marL="971550" lvl="1" indent="-514350">
              <a:buClrTx/>
              <a:buFont typeface="+mj-lt"/>
              <a:buAutoNum type="arabicPeriod"/>
            </a:pPr>
            <a:r>
              <a:rPr lang="en-US" sz="3000" dirty="0" smtClean="0">
                <a:solidFill>
                  <a:schemeClr val="bg2">
                    <a:lumMod val="10000"/>
                  </a:schemeClr>
                </a:solidFill>
                <a:latin typeface="Arial" panose="020B0604020202020204" pitchFamily="34" charset="0"/>
                <a:cs typeface="Arial" panose="020B0604020202020204" pitchFamily="34" charset="0"/>
              </a:rPr>
              <a:t>Innovation</a:t>
            </a:r>
          </a:p>
          <a:p>
            <a:pPr marL="971550" lvl="1" indent="-514350">
              <a:buClrTx/>
              <a:buFont typeface="+mj-lt"/>
              <a:buAutoNum type="arabicPeriod"/>
            </a:pPr>
            <a:r>
              <a:rPr lang="en-US" sz="3000" dirty="0" smtClean="0">
                <a:solidFill>
                  <a:schemeClr val="bg2">
                    <a:lumMod val="10000"/>
                  </a:schemeClr>
                </a:solidFill>
                <a:latin typeface="Arial" panose="020B0604020202020204" pitchFamily="34" charset="0"/>
                <a:cs typeface="Arial" panose="020B0604020202020204" pitchFamily="34" charset="0"/>
              </a:rPr>
              <a:t>Diffusion (spillovers from frontier and catch up)</a:t>
            </a:r>
            <a:endParaRPr lang="en-US" sz="3000" dirty="0">
              <a:solidFill>
                <a:schemeClr val="bg2">
                  <a:lumMod val="10000"/>
                </a:schemeClr>
              </a:solidFill>
              <a:latin typeface="Arial" panose="020B0604020202020204" pitchFamily="34" charset="0"/>
              <a:cs typeface="Arial" panose="020B0604020202020204" pitchFamily="34" charset="0"/>
            </a:endParaRPr>
          </a:p>
          <a:p>
            <a:pPr marL="971550" lvl="1" indent="-514350">
              <a:buClrTx/>
              <a:buFont typeface="+mj-lt"/>
              <a:buAutoNum type="arabicPeriod"/>
            </a:pPr>
            <a:r>
              <a:rPr lang="en-US" sz="3000" dirty="0" smtClean="0">
                <a:solidFill>
                  <a:schemeClr val="bg2">
                    <a:lumMod val="10000"/>
                  </a:schemeClr>
                </a:solidFill>
                <a:latin typeface="Arial" panose="020B0604020202020204" pitchFamily="34" charset="0"/>
                <a:cs typeface="Arial" panose="020B0604020202020204" pitchFamily="34" charset="0"/>
              </a:rPr>
              <a:t>Resource reallocation (capital, </a:t>
            </a:r>
            <a:r>
              <a:rPr lang="en-US" sz="3000" dirty="0" err="1" smtClean="0">
                <a:solidFill>
                  <a:schemeClr val="bg2">
                    <a:lumMod val="10000"/>
                  </a:schemeClr>
                </a:solidFill>
                <a:latin typeface="Arial" panose="020B0604020202020204" pitchFamily="34" charset="0"/>
                <a:cs typeface="Arial" panose="020B0604020202020204" pitchFamily="34" charset="0"/>
              </a:rPr>
              <a:t>labour</a:t>
            </a:r>
            <a:r>
              <a:rPr lang="en-US" sz="3000" dirty="0" smtClean="0">
                <a:solidFill>
                  <a:schemeClr val="bg2">
                    <a:lumMod val="10000"/>
                  </a:schemeClr>
                </a:solidFill>
                <a:latin typeface="Arial" panose="020B0604020202020204" pitchFamily="34" charset="0"/>
                <a:cs typeface="Arial" panose="020B0604020202020204" pitchFamily="34" charset="0"/>
              </a:rPr>
              <a:t> and skills)</a:t>
            </a:r>
            <a:endParaRPr lang="en-US" sz="3000" dirty="0">
              <a:solidFill>
                <a:schemeClr val="bg2">
                  <a:lumMod val="10000"/>
                </a:schemeClr>
              </a:solidFill>
              <a:latin typeface="Arial" panose="020B0604020202020204" pitchFamily="34" charset="0"/>
              <a:cs typeface="Arial" panose="020B0604020202020204" pitchFamily="34" charset="0"/>
            </a:endParaRPr>
          </a:p>
          <a:p>
            <a:pPr>
              <a:spcBef>
                <a:spcPts val="1800"/>
              </a:spcBef>
              <a:buClrTx/>
            </a:pPr>
            <a:r>
              <a:rPr lang="en-US" sz="3000" dirty="0" smtClean="0">
                <a:solidFill>
                  <a:schemeClr val="bg2">
                    <a:lumMod val="10000"/>
                  </a:schemeClr>
                </a:solidFill>
                <a:latin typeface="Arial" panose="020B0604020202020204" pitchFamily="34" charset="0"/>
                <a:cs typeface="Arial" panose="020B0604020202020204" pitchFamily="34" charset="0"/>
              </a:rPr>
              <a:t>Effective diffusion </a:t>
            </a:r>
            <a:r>
              <a:rPr lang="en-US" sz="3000" dirty="0">
                <a:solidFill>
                  <a:schemeClr val="bg2">
                    <a:lumMod val="10000"/>
                  </a:schemeClr>
                </a:solidFill>
                <a:latin typeface="Arial" panose="020B0604020202020204" pitchFamily="34" charset="0"/>
                <a:cs typeface="Arial" panose="020B0604020202020204" pitchFamily="34" charset="0"/>
              </a:rPr>
              <a:t>and </a:t>
            </a:r>
            <a:r>
              <a:rPr lang="en-US" sz="3000" dirty="0" smtClean="0">
                <a:solidFill>
                  <a:schemeClr val="bg2">
                    <a:lumMod val="10000"/>
                  </a:schemeClr>
                </a:solidFill>
                <a:latin typeface="Arial" panose="020B0604020202020204" pitchFamily="34" charset="0"/>
                <a:cs typeface="Arial" panose="020B0604020202020204" pitchFamily="34" charset="0"/>
              </a:rPr>
              <a:t>reallocation </a:t>
            </a:r>
            <a:r>
              <a:rPr lang="en-US" sz="3000" dirty="0">
                <a:solidFill>
                  <a:schemeClr val="bg2">
                    <a:lumMod val="10000"/>
                  </a:schemeClr>
                </a:solidFill>
                <a:latin typeface="Arial" panose="020B0604020202020204" pitchFamily="34" charset="0"/>
                <a:cs typeface="Arial" panose="020B0604020202020204" pitchFamily="34" charset="0"/>
              </a:rPr>
              <a:t>are also key for encouraging </a:t>
            </a:r>
            <a:r>
              <a:rPr lang="en-US" sz="3000" dirty="0" smtClean="0">
                <a:solidFill>
                  <a:schemeClr val="bg2">
                    <a:lumMod val="10000"/>
                  </a:schemeClr>
                </a:solidFill>
                <a:latin typeface="Arial" panose="020B0604020202020204" pitchFamily="34" charset="0"/>
                <a:cs typeface="Arial" panose="020B0604020202020204" pitchFamily="34" charset="0"/>
              </a:rPr>
              <a:t>innovation</a:t>
            </a:r>
          </a:p>
          <a:p>
            <a:pPr>
              <a:spcBef>
                <a:spcPts val="1800"/>
              </a:spcBef>
              <a:buClrTx/>
            </a:pPr>
            <a:r>
              <a:rPr lang="en-US" sz="3000" dirty="0" smtClean="0">
                <a:solidFill>
                  <a:schemeClr val="bg2">
                    <a:lumMod val="10000"/>
                  </a:schemeClr>
                </a:solidFill>
                <a:latin typeface="Arial" panose="020B0604020202020204" pitchFamily="34" charset="0"/>
                <a:cs typeface="Arial" panose="020B0604020202020204" pitchFamily="34" charset="0"/>
              </a:rPr>
              <a:t>Within-firm gains in productivity are magnified in the aggregate by effective resource reallocation towards high-productivity firms</a:t>
            </a:r>
          </a:p>
          <a:p>
            <a:pPr>
              <a:spcBef>
                <a:spcPts val="1800"/>
              </a:spcBef>
              <a:buClrTx/>
            </a:pPr>
            <a:r>
              <a:rPr lang="en-US" sz="3000" dirty="0" smtClean="0">
                <a:solidFill>
                  <a:schemeClr val="bg2">
                    <a:lumMod val="10000"/>
                  </a:schemeClr>
                </a:solidFill>
                <a:latin typeface="Arial" panose="020B0604020202020204" pitchFamily="34" charset="0"/>
                <a:cs typeface="Arial" panose="020B0604020202020204" pitchFamily="34" charset="0"/>
              </a:rPr>
              <a:t>All these factors are strongly influenced by policy</a:t>
            </a:r>
          </a:p>
        </p:txBody>
      </p:sp>
      <p:sp>
        <p:nvSpPr>
          <p:cNvPr id="3" name="Title 2"/>
          <p:cNvSpPr>
            <a:spLocks noGrp="1"/>
          </p:cNvSpPr>
          <p:nvPr>
            <p:ph type="title"/>
          </p:nvPr>
        </p:nvSpPr>
        <p:spPr>
          <a:xfrm>
            <a:off x="1080000" y="332656"/>
            <a:ext cx="8064000" cy="927344"/>
          </a:xfrm>
        </p:spPr>
        <p:txBody>
          <a:bodyPr/>
          <a:lstStyle/>
          <a:p>
            <a:pPr>
              <a:lnSpc>
                <a:spcPct val="80000"/>
              </a:lnSpc>
            </a:pPr>
            <a:r>
              <a:rPr lang="en-GB" sz="3600" b="1" dirty="0" smtClean="0">
                <a:solidFill>
                  <a:srgbClr val="0070C0"/>
                </a:solidFill>
              </a:rPr>
              <a:t>The sources of MFP growth</a:t>
            </a:r>
            <a:endParaRPr lang="en-GB" sz="3600" b="1" dirty="0">
              <a:solidFill>
                <a:srgbClr val="0070C0"/>
              </a:solidFill>
            </a:endParaRPr>
          </a:p>
        </p:txBody>
      </p:sp>
      <p:sp>
        <p:nvSpPr>
          <p:cNvPr id="5"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where is the problem?</a:t>
            </a:r>
            <a:endParaRPr lang="en-GB" b="1" dirty="0">
              <a:solidFill>
                <a:schemeClr val="accent2"/>
              </a:solidFill>
            </a:endParaRPr>
          </a:p>
        </p:txBody>
      </p:sp>
    </p:spTree>
    <p:extLst>
      <p:ext uri="{BB962C8B-B14F-4D97-AF65-F5344CB8AC3E}">
        <p14:creationId xmlns:p14="http://schemas.microsoft.com/office/powerpoint/2010/main" val="270974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5736" y="332656"/>
            <a:ext cx="4968164" cy="927344"/>
          </a:xfrm>
        </p:spPr>
        <p:txBody>
          <a:bodyPr/>
          <a:lstStyle/>
          <a:p>
            <a:pPr>
              <a:lnSpc>
                <a:spcPct val="80000"/>
              </a:lnSpc>
            </a:pPr>
            <a:r>
              <a:rPr lang="en-GB" b="1" dirty="0" smtClean="0">
                <a:solidFill>
                  <a:srgbClr val="0070C0"/>
                </a:solidFill>
              </a:rPr>
              <a:t>A simplified framework</a:t>
            </a:r>
            <a:endParaRPr lang="en-GB" b="1" dirty="0">
              <a:solidFill>
                <a:srgbClr val="0070C0"/>
              </a:solidFill>
            </a:endParaRPr>
          </a:p>
        </p:txBody>
      </p:sp>
      <p:sp>
        <p:nvSpPr>
          <p:cNvPr id="6" name="Rectangle à coins arrondis 5"/>
          <p:cNvSpPr/>
          <p:nvPr/>
        </p:nvSpPr>
        <p:spPr>
          <a:xfrm>
            <a:off x="3491880" y="1415272"/>
            <a:ext cx="2448272" cy="7150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fr-FR" dirty="0" err="1" smtClean="0"/>
              <a:t>Aggregate</a:t>
            </a:r>
            <a:r>
              <a:rPr lang="fr-FR" dirty="0" smtClean="0"/>
              <a:t> </a:t>
            </a:r>
            <a:r>
              <a:rPr lang="fr-FR" dirty="0" err="1" smtClean="0"/>
              <a:t>productivity</a:t>
            </a:r>
            <a:r>
              <a:rPr lang="fr-FR" dirty="0" smtClean="0"/>
              <a:t> </a:t>
            </a:r>
            <a:r>
              <a:rPr lang="fr-FR" dirty="0" err="1" smtClean="0"/>
              <a:t>growth</a:t>
            </a:r>
            <a:endParaRPr lang="fr-FR" dirty="0"/>
          </a:p>
        </p:txBody>
      </p:sp>
      <p:sp>
        <p:nvSpPr>
          <p:cNvPr id="7" name="Rectangle 6"/>
          <p:cNvSpPr/>
          <p:nvPr/>
        </p:nvSpPr>
        <p:spPr>
          <a:xfrm>
            <a:off x="2267744" y="3645024"/>
            <a:ext cx="1512168"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a:r>
              <a:rPr lang="fr-FR" dirty="0" smtClean="0"/>
              <a:t>Innovation </a:t>
            </a:r>
            <a:r>
              <a:rPr lang="fr-FR" dirty="0" err="1" smtClean="0"/>
              <a:t>spillovers</a:t>
            </a:r>
            <a:r>
              <a:rPr lang="fr-FR" dirty="0" smtClean="0"/>
              <a:t> </a:t>
            </a:r>
            <a:r>
              <a:rPr lang="fr-FR" dirty="0" err="1" smtClean="0"/>
              <a:t>from</a:t>
            </a:r>
            <a:r>
              <a:rPr lang="fr-FR" dirty="0" smtClean="0"/>
              <a:t> </a:t>
            </a:r>
            <a:r>
              <a:rPr lang="fr-FR" dirty="0" err="1" smtClean="0"/>
              <a:t>frontier</a:t>
            </a:r>
            <a:endParaRPr lang="fr-FR" dirty="0"/>
          </a:p>
        </p:txBody>
      </p:sp>
      <p:sp>
        <p:nvSpPr>
          <p:cNvPr id="8" name="Rectangle 7"/>
          <p:cNvSpPr/>
          <p:nvPr/>
        </p:nvSpPr>
        <p:spPr>
          <a:xfrm>
            <a:off x="5652120" y="3645024"/>
            <a:ext cx="1584176"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a:r>
              <a:rPr lang="fr-FR" dirty="0" smtClean="0"/>
              <a:t>Catch up to the </a:t>
            </a:r>
            <a:r>
              <a:rPr lang="fr-FR" dirty="0" err="1" smtClean="0"/>
              <a:t>frontier</a:t>
            </a:r>
            <a:r>
              <a:rPr lang="fr-FR" dirty="0" smtClean="0"/>
              <a:t> via adoption</a:t>
            </a:r>
            <a:endParaRPr lang="fr-FR" dirty="0"/>
          </a:p>
        </p:txBody>
      </p:sp>
      <p:sp>
        <p:nvSpPr>
          <p:cNvPr id="9" name="Rectangle 8"/>
          <p:cNvSpPr/>
          <p:nvPr/>
        </p:nvSpPr>
        <p:spPr>
          <a:xfrm>
            <a:off x="3779912" y="4653136"/>
            <a:ext cx="1872208"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Structural </a:t>
            </a:r>
            <a:r>
              <a:rPr lang="fr-FR" dirty="0" err="1" smtClean="0"/>
              <a:t>factors</a:t>
            </a:r>
            <a:endParaRPr lang="fr-FR" dirty="0"/>
          </a:p>
        </p:txBody>
      </p:sp>
      <p:sp>
        <p:nvSpPr>
          <p:cNvPr id="10" name="Rectangle à coins arrondis 9"/>
          <p:cNvSpPr/>
          <p:nvPr/>
        </p:nvSpPr>
        <p:spPr>
          <a:xfrm>
            <a:off x="3419872" y="5877272"/>
            <a:ext cx="2592288"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smtClean="0"/>
              <a:t>Policies</a:t>
            </a:r>
            <a:r>
              <a:rPr lang="fr-FR" dirty="0" smtClean="0"/>
              <a:t> and institutions</a:t>
            </a:r>
            <a:endParaRPr lang="fr-FR" dirty="0"/>
          </a:p>
        </p:txBody>
      </p:sp>
      <p:sp>
        <p:nvSpPr>
          <p:cNvPr id="11" name="Ellipse 10"/>
          <p:cNvSpPr/>
          <p:nvPr/>
        </p:nvSpPr>
        <p:spPr>
          <a:xfrm>
            <a:off x="7452320" y="2636912"/>
            <a:ext cx="1512168" cy="5760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r>
              <a:rPr lang="fr-FR" dirty="0" err="1" smtClean="0"/>
              <a:t>Within-firm</a:t>
            </a:r>
            <a:r>
              <a:rPr lang="fr-FR" dirty="0" smtClean="0"/>
              <a:t> or </a:t>
            </a:r>
            <a:r>
              <a:rPr lang="fr-FR" dirty="0" err="1" smtClean="0"/>
              <a:t>sector</a:t>
            </a:r>
            <a:r>
              <a:rPr lang="fr-FR" dirty="0" smtClean="0"/>
              <a:t> gains</a:t>
            </a:r>
            <a:endParaRPr lang="fr-FR" dirty="0"/>
          </a:p>
        </p:txBody>
      </p:sp>
      <p:sp>
        <p:nvSpPr>
          <p:cNvPr id="12" name="Ellipse 11"/>
          <p:cNvSpPr/>
          <p:nvPr/>
        </p:nvSpPr>
        <p:spPr>
          <a:xfrm>
            <a:off x="7452320" y="3212976"/>
            <a:ext cx="1512168" cy="6480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r>
              <a:rPr lang="fr-FR" dirty="0" err="1" smtClean="0"/>
              <a:t>Across-firm</a:t>
            </a:r>
            <a:r>
              <a:rPr lang="fr-FR" dirty="0" smtClean="0"/>
              <a:t> or </a:t>
            </a:r>
            <a:r>
              <a:rPr lang="fr-FR" dirty="0" err="1" smtClean="0"/>
              <a:t>sector</a:t>
            </a:r>
            <a:r>
              <a:rPr lang="fr-FR" dirty="0" smtClean="0"/>
              <a:t> </a:t>
            </a:r>
            <a:r>
              <a:rPr lang="fr-FR" dirty="0" err="1" smtClean="0"/>
              <a:t>reallocation</a:t>
            </a:r>
            <a:endParaRPr lang="fr-FR" dirty="0"/>
          </a:p>
        </p:txBody>
      </p:sp>
      <p:sp>
        <p:nvSpPr>
          <p:cNvPr id="13" name="Ellipse 12"/>
          <p:cNvSpPr/>
          <p:nvPr/>
        </p:nvSpPr>
        <p:spPr>
          <a:xfrm>
            <a:off x="7524328" y="3861048"/>
            <a:ext cx="1512168" cy="5760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fr-FR" dirty="0" smtClean="0"/>
              <a:t>Entry and exit</a:t>
            </a:r>
            <a:endParaRPr lang="fr-FR" dirty="0"/>
          </a:p>
        </p:txBody>
      </p:sp>
      <p:sp>
        <p:nvSpPr>
          <p:cNvPr id="14" name="Ellipse 13"/>
          <p:cNvSpPr/>
          <p:nvPr/>
        </p:nvSpPr>
        <p:spPr>
          <a:xfrm>
            <a:off x="539552" y="2636912"/>
            <a:ext cx="1512168" cy="5760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r>
              <a:rPr lang="fr-FR" dirty="0" err="1" smtClean="0"/>
              <a:t>Within-firm</a:t>
            </a:r>
            <a:r>
              <a:rPr lang="fr-FR" dirty="0" smtClean="0"/>
              <a:t> or </a:t>
            </a:r>
            <a:r>
              <a:rPr lang="fr-FR" dirty="0" err="1" smtClean="0"/>
              <a:t>sector</a:t>
            </a:r>
            <a:r>
              <a:rPr lang="fr-FR" dirty="0" smtClean="0"/>
              <a:t> gains</a:t>
            </a:r>
            <a:endParaRPr lang="fr-FR" dirty="0"/>
          </a:p>
        </p:txBody>
      </p:sp>
      <p:sp>
        <p:nvSpPr>
          <p:cNvPr id="15" name="Ellipse 14"/>
          <p:cNvSpPr/>
          <p:nvPr/>
        </p:nvSpPr>
        <p:spPr>
          <a:xfrm>
            <a:off x="539552" y="3212976"/>
            <a:ext cx="1512168" cy="6480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r>
              <a:rPr lang="fr-FR" dirty="0" err="1" smtClean="0"/>
              <a:t>Across-firm</a:t>
            </a:r>
            <a:r>
              <a:rPr lang="fr-FR" dirty="0" smtClean="0"/>
              <a:t> or </a:t>
            </a:r>
            <a:r>
              <a:rPr lang="fr-FR" dirty="0" err="1" smtClean="0"/>
              <a:t>sector</a:t>
            </a:r>
            <a:r>
              <a:rPr lang="fr-FR" dirty="0" smtClean="0"/>
              <a:t> </a:t>
            </a:r>
            <a:r>
              <a:rPr lang="fr-FR" dirty="0" err="1" smtClean="0"/>
              <a:t>reallocation</a:t>
            </a:r>
            <a:endParaRPr lang="fr-FR" dirty="0"/>
          </a:p>
        </p:txBody>
      </p:sp>
      <p:sp>
        <p:nvSpPr>
          <p:cNvPr id="16" name="Ellipse 15"/>
          <p:cNvSpPr/>
          <p:nvPr/>
        </p:nvSpPr>
        <p:spPr>
          <a:xfrm>
            <a:off x="611560" y="3861048"/>
            <a:ext cx="1512168" cy="5760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fr-FR" dirty="0" smtClean="0"/>
              <a:t>Entry and exit</a:t>
            </a:r>
            <a:endParaRPr lang="fr-FR" dirty="0"/>
          </a:p>
        </p:txBody>
      </p:sp>
      <p:cxnSp>
        <p:nvCxnSpPr>
          <p:cNvPr id="18" name="Connecteur droit avec flèche 17"/>
          <p:cNvCxnSpPr>
            <a:stCxn id="7" idx="0"/>
            <a:endCxn id="6" idx="2"/>
          </p:cNvCxnSpPr>
          <p:nvPr/>
        </p:nvCxnSpPr>
        <p:spPr>
          <a:xfrm flipV="1">
            <a:off x="3023828" y="2130361"/>
            <a:ext cx="1692188" cy="15146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a:stCxn id="8" idx="0"/>
            <a:endCxn id="6" idx="2"/>
          </p:cNvCxnSpPr>
          <p:nvPr/>
        </p:nvCxnSpPr>
        <p:spPr>
          <a:xfrm flipH="1" flipV="1">
            <a:off x="4716016" y="2130361"/>
            <a:ext cx="1728192" cy="15146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a:stCxn id="9" idx="3"/>
            <a:endCxn id="8" idx="2"/>
          </p:cNvCxnSpPr>
          <p:nvPr/>
        </p:nvCxnSpPr>
        <p:spPr>
          <a:xfrm flipV="1">
            <a:off x="5652120" y="4437112"/>
            <a:ext cx="792088"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a:stCxn id="9" idx="1"/>
            <a:endCxn id="7" idx="2"/>
          </p:cNvCxnSpPr>
          <p:nvPr/>
        </p:nvCxnSpPr>
        <p:spPr>
          <a:xfrm flipH="1" flipV="1">
            <a:off x="3023828" y="4437112"/>
            <a:ext cx="756084"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a:stCxn id="10" idx="0"/>
            <a:endCxn id="9" idx="2"/>
          </p:cNvCxnSpPr>
          <p:nvPr/>
        </p:nvCxnSpPr>
        <p:spPr>
          <a:xfrm flipV="1">
            <a:off x="4716016" y="5229200"/>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onnecteur droit 28"/>
          <p:cNvCxnSpPr>
            <a:stCxn id="7" idx="1"/>
            <a:endCxn id="14" idx="6"/>
          </p:cNvCxnSpPr>
          <p:nvPr/>
        </p:nvCxnSpPr>
        <p:spPr>
          <a:xfrm flipH="1" flipV="1">
            <a:off x="2051720" y="2924944"/>
            <a:ext cx="216024" cy="11161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cteur droit 30"/>
          <p:cNvCxnSpPr>
            <a:stCxn id="7" idx="1"/>
            <a:endCxn id="15" idx="6"/>
          </p:cNvCxnSpPr>
          <p:nvPr/>
        </p:nvCxnSpPr>
        <p:spPr>
          <a:xfrm flipH="1" flipV="1">
            <a:off x="2051720" y="3537012"/>
            <a:ext cx="216024" cy="504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Connecteur droit 32"/>
          <p:cNvCxnSpPr>
            <a:stCxn id="7" idx="1"/>
            <a:endCxn id="16" idx="6"/>
          </p:cNvCxnSpPr>
          <p:nvPr/>
        </p:nvCxnSpPr>
        <p:spPr>
          <a:xfrm flipH="1">
            <a:off x="2123728" y="4041068"/>
            <a:ext cx="144016" cy="1080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Connecteur droit 34"/>
          <p:cNvCxnSpPr>
            <a:stCxn id="8" idx="3"/>
            <a:endCxn id="11" idx="2"/>
          </p:cNvCxnSpPr>
          <p:nvPr/>
        </p:nvCxnSpPr>
        <p:spPr>
          <a:xfrm flipV="1">
            <a:off x="7236296" y="2924944"/>
            <a:ext cx="216024" cy="11161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Connecteur droit 36"/>
          <p:cNvCxnSpPr>
            <a:stCxn id="8" idx="3"/>
            <a:endCxn id="12" idx="2"/>
          </p:cNvCxnSpPr>
          <p:nvPr/>
        </p:nvCxnSpPr>
        <p:spPr>
          <a:xfrm flipV="1">
            <a:off x="7236296" y="3537012"/>
            <a:ext cx="216024" cy="504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Connecteur droit 38"/>
          <p:cNvCxnSpPr>
            <a:stCxn id="8" idx="3"/>
            <a:endCxn id="13" idx="2"/>
          </p:cNvCxnSpPr>
          <p:nvPr/>
        </p:nvCxnSpPr>
        <p:spPr>
          <a:xfrm>
            <a:off x="7236296" y="4041068"/>
            <a:ext cx="288032" cy="108012"/>
          </a:xfrm>
          <a:prstGeom prst="line">
            <a:avLst/>
          </a:prstGeom>
        </p:spPr>
        <p:style>
          <a:lnRef idx="2">
            <a:schemeClr val="accent1"/>
          </a:lnRef>
          <a:fillRef idx="0">
            <a:schemeClr val="accent1"/>
          </a:fillRef>
          <a:effectRef idx="1">
            <a:schemeClr val="accent1"/>
          </a:effectRef>
          <a:fontRef idx="minor">
            <a:schemeClr val="tx1"/>
          </a:fontRef>
        </p:style>
      </p:cxnSp>
      <p:sp>
        <p:nvSpPr>
          <p:cNvPr id="85" name="Ellipse 84"/>
          <p:cNvSpPr/>
          <p:nvPr/>
        </p:nvSpPr>
        <p:spPr>
          <a:xfrm>
            <a:off x="3869922" y="3645024"/>
            <a:ext cx="1710190" cy="792088"/>
          </a:xfrm>
          <a:prstGeom prst="ellipse">
            <a:avLst/>
          </a:prstGeom>
          <a:gradFill flip="none" rotWithShape="1">
            <a:gsLst>
              <a:gs pos="43000">
                <a:schemeClr val="accent6">
                  <a:lumMod val="75000"/>
                </a:schemeClr>
              </a:gs>
              <a:gs pos="100000">
                <a:srgbClr val="FFFFFF"/>
              </a:gs>
            </a:gsLst>
            <a:path path="circle">
              <a:fillToRect l="100000" t="100000"/>
            </a:path>
            <a:tileRect r="-100000" b="-100000"/>
          </a:gradFill>
          <a:ln w="31750" cap="rnd" cmpd="sng">
            <a:prstDash val="sysDot"/>
            <a:roun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Diffusion</a:t>
            </a:r>
            <a:endParaRPr lang="fr-FR" dirty="0"/>
          </a:p>
        </p:txBody>
      </p:sp>
      <p:sp>
        <p:nvSpPr>
          <p:cNvPr id="96" name="Triangle isocèle 95"/>
          <p:cNvSpPr/>
          <p:nvPr/>
        </p:nvSpPr>
        <p:spPr>
          <a:xfrm>
            <a:off x="3635896" y="2420888"/>
            <a:ext cx="2232248" cy="1008112"/>
          </a:xfrm>
          <a:prstGeom prst="triangle">
            <a:avLst>
              <a:gd name="adj" fmla="val 49367"/>
            </a:avLst>
          </a:prstGeom>
          <a:gradFill flip="none" rotWithShape="1">
            <a:gsLst>
              <a:gs pos="0">
                <a:schemeClr val="accent1">
                  <a:tint val="43000"/>
                  <a:satMod val="165000"/>
                </a:schemeClr>
              </a:gs>
              <a:gs pos="61000">
                <a:schemeClr val="accent1">
                  <a:tint val="83000"/>
                  <a:satMod val="155000"/>
                </a:schemeClr>
              </a:gs>
              <a:gs pos="100000">
                <a:schemeClr val="accent1">
                  <a:shade val="85000"/>
                </a:schemeClr>
              </a:gs>
            </a:gsLst>
            <a:path path="circle">
              <a:fillToRect l="100000" t="100000"/>
            </a:path>
            <a:tileRect r="-100000" b="-100000"/>
          </a:gradFill>
          <a:ln w="38100" cap="rnd" cmpd="sng">
            <a:prstDash val="sysDot"/>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fr-FR" dirty="0" smtClean="0"/>
              <a:t>Innovation</a:t>
            </a:r>
            <a:endParaRPr lang="fr-FR" dirty="0"/>
          </a:p>
        </p:txBody>
      </p:sp>
      <p:cxnSp>
        <p:nvCxnSpPr>
          <p:cNvPr id="98" name="Connecteur droit avec flèche 97"/>
          <p:cNvCxnSpPr>
            <a:stCxn id="9" idx="0"/>
            <a:endCxn id="85" idx="4"/>
          </p:cNvCxnSpPr>
          <p:nvPr/>
        </p:nvCxnSpPr>
        <p:spPr>
          <a:xfrm flipV="1">
            <a:off x="4716016" y="4437112"/>
            <a:ext cx="9001"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where is the problem?</a:t>
            </a:r>
            <a:endParaRPr lang="en-GB" b="1" dirty="0">
              <a:solidFill>
                <a:schemeClr val="accent2"/>
              </a:solidFill>
            </a:endParaRPr>
          </a:p>
        </p:txBody>
      </p:sp>
    </p:spTree>
    <p:extLst>
      <p:ext uri="{BB962C8B-B14F-4D97-AF65-F5344CB8AC3E}">
        <p14:creationId xmlns:p14="http://schemas.microsoft.com/office/powerpoint/2010/main" val="13851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85" grpId="0" animBg="1"/>
      <p:bldP spid="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56792"/>
            <a:ext cx="8640960" cy="5040560"/>
          </a:xfrm>
        </p:spPr>
        <p:txBody>
          <a:bodyPr>
            <a:normAutofit fontScale="77500" lnSpcReduction="20000"/>
          </a:bodyPr>
          <a:lstStyle/>
          <a:p>
            <a:pPr>
              <a:spcBef>
                <a:spcPts val="600"/>
              </a:spcBef>
              <a:spcAft>
                <a:spcPts val="600"/>
              </a:spcAft>
              <a:buClrTx/>
            </a:pP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Using the framework, </a:t>
            </a: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did aggregate productivity slow because:</a:t>
            </a:r>
          </a:p>
          <a:p>
            <a:pPr marL="913950" lvl="1" indent="-514350">
              <a:spcBef>
                <a:spcPts val="600"/>
              </a:spcBef>
              <a:spcAft>
                <a:spcPts val="600"/>
              </a:spcAft>
              <a:buClrTx/>
              <a:buFont typeface="+mj-lt"/>
              <a:buAutoNum type="arabicPeriod"/>
            </a:pP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Slowing growth at the global productivity frontier?</a:t>
            </a:r>
          </a:p>
          <a:p>
            <a:pPr marL="913950" lvl="1" indent="-514350">
              <a:spcBef>
                <a:spcPts val="600"/>
              </a:spcBef>
              <a:spcAft>
                <a:spcPts val="600"/>
              </a:spcAft>
              <a:buClrTx/>
              <a:buFont typeface="+mj-lt"/>
              <a:buAutoNum type="arabicPeriod"/>
            </a:pP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Stalling diffusion: slowing productivity convergence to the global frontier?</a:t>
            </a:r>
          </a:p>
          <a:p>
            <a:pPr marL="913950" lvl="1" indent="-514350">
              <a:spcBef>
                <a:spcPts val="600"/>
              </a:spcBef>
              <a:spcAft>
                <a:spcPts val="600"/>
              </a:spcAft>
              <a:buClrTx/>
              <a:buFont typeface="+mj-lt"/>
              <a:buAutoNum type="arabicPeriod"/>
            </a:pPr>
            <a:r>
              <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Rising resource misallocation? (ongoing work)</a:t>
            </a:r>
          </a:p>
          <a:p>
            <a:pPr>
              <a:spcBef>
                <a:spcPts val="0"/>
              </a:spcBef>
              <a:spcAft>
                <a:spcPts val="900"/>
              </a:spcAft>
              <a:buClrTx/>
            </a:pPr>
            <a:endParaRPr lang="en-US" sz="28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endParaRPr>
          </a:p>
          <a:p>
            <a:pPr>
              <a:spcBef>
                <a:spcPts val="0"/>
              </a:spcBef>
              <a:spcAft>
                <a:spcPts val="900"/>
              </a:spcAft>
              <a:buClrTx/>
            </a:pPr>
            <a:r>
              <a:rPr lang="en-US" sz="28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We are focusing on </a:t>
            </a:r>
            <a:r>
              <a:rPr lang="en-US" sz="2800" b="1" dirty="0" smtClean="0">
                <a:solidFill>
                  <a:srgbClr val="4F81BD"/>
                </a:solidFill>
                <a:latin typeface="Arial" panose="020B0604020202020204" pitchFamily="34" charset="0"/>
                <a:cs typeface="Arial" panose="020B0604020202020204" pitchFamily="34" charset="0"/>
                <a:sym typeface="Wingdings" panose="05000000000000000000" pitchFamily="2" charset="2"/>
              </a:rPr>
              <a:t>obstacles to diffusion and reallocation </a:t>
            </a:r>
            <a:r>
              <a:rPr lang="en-US" sz="28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because:</a:t>
            </a:r>
          </a:p>
          <a:p>
            <a:pPr lvl="1">
              <a:spcBef>
                <a:spcPts val="0"/>
              </a:spcBef>
              <a:spcAft>
                <a:spcPts val="900"/>
              </a:spcAft>
              <a:buClrTx/>
            </a:pPr>
            <a:r>
              <a:rPr lang="en-US" sz="2000" i="1"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They are closely related to widespread observed heterogeneity in firm performance</a:t>
            </a:r>
          </a:p>
          <a:p>
            <a:pPr lvl="1">
              <a:spcBef>
                <a:spcPts val="0"/>
              </a:spcBef>
              <a:spcAft>
                <a:spcPts val="900"/>
              </a:spcAft>
              <a:buClrTx/>
            </a:pPr>
            <a:r>
              <a:rPr lang="en-US" sz="2000" i="1"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They offer the largest scope for improving aggregate productivity</a:t>
            </a:r>
          </a:p>
          <a:p>
            <a:pPr lvl="1">
              <a:spcBef>
                <a:spcPts val="0"/>
              </a:spcBef>
              <a:spcAft>
                <a:spcPts val="900"/>
              </a:spcAft>
              <a:buClrTx/>
            </a:pPr>
            <a:r>
              <a:rPr lang="en-US" sz="2000" i="1"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They are most influenced by domestic policies</a:t>
            </a:r>
          </a:p>
          <a:p>
            <a:pPr lvl="1">
              <a:spcBef>
                <a:spcPts val="0"/>
              </a:spcBef>
              <a:spcAft>
                <a:spcPts val="900"/>
              </a:spcAft>
              <a:buClrTx/>
            </a:pPr>
            <a:r>
              <a:rPr lang="en-US" sz="2000" i="1"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If improved they also give incentives for innovation</a:t>
            </a:r>
          </a:p>
          <a:p>
            <a:pPr lvl="1">
              <a:spcBef>
                <a:spcPts val="0"/>
              </a:spcBef>
              <a:spcAft>
                <a:spcPts val="900"/>
              </a:spcAft>
              <a:buClrTx/>
            </a:pPr>
            <a:r>
              <a:rPr lang="en-US" sz="2000" i="1"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They have a link with inclusion (evidence of rising cross-firm wage inequality)</a:t>
            </a:r>
          </a:p>
          <a:p>
            <a:pPr>
              <a:lnSpc>
                <a:spcPct val="110000"/>
              </a:lnSpc>
              <a:spcBef>
                <a:spcPts val="0"/>
              </a:spcBef>
              <a:spcAft>
                <a:spcPts val="600"/>
              </a:spcAft>
              <a:buFont typeface="Arial"/>
              <a:buChar char="•"/>
            </a:pPr>
            <a:endParaRPr lang="en-US" sz="2400" dirty="0" smtClean="0">
              <a:solidFill>
                <a:schemeClr val="bg2">
                  <a:lumMod val="10000"/>
                </a:schemeClr>
              </a:solidFill>
              <a:latin typeface="+mj-lt"/>
            </a:endParaRPr>
          </a:p>
        </p:txBody>
      </p:sp>
      <p:sp>
        <p:nvSpPr>
          <p:cNvPr id="3" name="Title 2"/>
          <p:cNvSpPr>
            <a:spLocks noGrp="1"/>
          </p:cNvSpPr>
          <p:nvPr>
            <p:ph type="title"/>
          </p:nvPr>
        </p:nvSpPr>
        <p:spPr>
          <a:xfrm>
            <a:off x="1043608" y="332656"/>
            <a:ext cx="7992888" cy="927344"/>
          </a:xfrm>
        </p:spPr>
        <p:txBody>
          <a:bodyPr>
            <a:normAutofit/>
          </a:bodyPr>
          <a:lstStyle/>
          <a:p>
            <a:pPr>
              <a:lnSpc>
                <a:spcPct val="80000"/>
              </a:lnSpc>
              <a:spcBef>
                <a:spcPts val="1800"/>
              </a:spcBef>
              <a:spcAft>
                <a:spcPts val="1800"/>
              </a:spcAft>
            </a:pPr>
            <a:r>
              <a:rPr lang="en-US" sz="3600" b="1" dirty="0" smtClean="0">
                <a:solidFill>
                  <a:srgbClr val="0070C0"/>
                </a:solidFill>
                <a:latin typeface="Arial (Headings)"/>
              </a:rPr>
              <a:t>The issues</a:t>
            </a:r>
            <a:endParaRPr lang="en-US" sz="3600" dirty="0">
              <a:solidFill>
                <a:srgbClr val="0070C0"/>
              </a:solidFill>
              <a:latin typeface="Arial (Headings)"/>
            </a:endParaRPr>
          </a:p>
        </p:txBody>
      </p:sp>
      <p:sp>
        <p:nvSpPr>
          <p:cNvPr id="4"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where is the problem?</a:t>
            </a:r>
            <a:endParaRPr lang="en-GB" b="1" dirty="0">
              <a:solidFill>
                <a:schemeClr val="accent2"/>
              </a:solidFill>
            </a:endParaRPr>
          </a:p>
        </p:txBody>
      </p:sp>
    </p:spTree>
    <p:extLst>
      <p:ext uri="{BB962C8B-B14F-4D97-AF65-F5344CB8AC3E}">
        <p14:creationId xmlns:p14="http://schemas.microsoft.com/office/powerpoint/2010/main" val="3252842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956496" cy="1022400"/>
          </a:xfrm>
        </p:spPr>
        <p:txBody>
          <a:bodyPr/>
          <a:lstStyle/>
          <a:p>
            <a:r>
              <a:rPr lang="en-GB" sz="3600" b="1" dirty="0">
                <a:solidFill>
                  <a:schemeClr val="accent1"/>
                </a:solidFill>
              </a:rPr>
              <a:t>Work-horse models to investigate diffusion and </a:t>
            </a:r>
            <a:r>
              <a:rPr lang="en-GB" sz="3600" b="1" dirty="0" smtClean="0">
                <a:solidFill>
                  <a:schemeClr val="accent1"/>
                </a:solidFill>
              </a:rPr>
              <a:t>reallocation issues</a:t>
            </a:r>
            <a:endParaRPr lang="hu-HU" sz="3600" b="1" i="1" dirty="0">
              <a:solidFill>
                <a:srgbClr val="0070C0"/>
              </a:solidFill>
            </a:endParaRPr>
          </a:p>
        </p:txBody>
      </p:sp>
      <p:sp>
        <p:nvSpPr>
          <p:cNvPr id="5" name="Rectangle 4"/>
          <p:cNvSpPr/>
          <p:nvPr/>
        </p:nvSpPr>
        <p:spPr>
          <a:xfrm>
            <a:off x="467544" y="1621829"/>
            <a:ext cx="8064896" cy="1077218"/>
          </a:xfrm>
          <a:prstGeom prst="rect">
            <a:avLst/>
          </a:prstGeom>
        </p:spPr>
        <p:txBody>
          <a:bodyPr wrap="square">
            <a:spAutoFit/>
          </a:bodyPr>
          <a:lstStyle/>
          <a:p>
            <a:pPr marL="342900" indent="-342900">
              <a:buFont typeface="+mj-lt"/>
              <a:buAutoNum type="arabicPeriod"/>
            </a:pPr>
            <a:r>
              <a:rPr lang="en-GB" sz="1600" b="1" dirty="0" smtClean="0">
                <a:solidFill>
                  <a:schemeClr val="bg2">
                    <a:lumMod val="10000"/>
                  </a:schemeClr>
                </a:solidFill>
                <a:latin typeface="+mj-lt"/>
              </a:rPr>
              <a:t>A </a:t>
            </a:r>
            <a:r>
              <a:rPr lang="en-GB" sz="1600" b="1" dirty="0" err="1" smtClean="0">
                <a:solidFill>
                  <a:schemeClr val="bg2">
                    <a:lumMod val="10000"/>
                  </a:schemeClr>
                </a:solidFill>
                <a:latin typeface="+mj-lt"/>
              </a:rPr>
              <a:t>spillovers</a:t>
            </a:r>
            <a:r>
              <a:rPr lang="en-GB" sz="1600" b="1" dirty="0" smtClean="0">
                <a:solidFill>
                  <a:schemeClr val="bg2">
                    <a:lumMod val="10000"/>
                  </a:schemeClr>
                </a:solidFill>
                <a:latin typeface="+mj-lt"/>
              </a:rPr>
              <a:t> from and catch-up to frontier specification </a:t>
            </a:r>
            <a:br>
              <a:rPr lang="en-GB" sz="1600" b="1" dirty="0" smtClean="0">
                <a:solidFill>
                  <a:schemeClr val="bg2">
                    <a:lumMod val="10000"/>
                  </a:schemeClr>
                </a:solidFill>
                <a:latin typeface="+mj-lt"/>
              </a:rPr>
            </a:br>
            <a:r>
              <a:rPr lang="en-GB" sz="1600" dirty="0" smtClean="0">
                <a:solidFill>
                  <a:schemeClr val="bg2">
                    <a:lumMod val="10000"/>
                  </a:schemeClr>
                </a:solidFill>
                <a:latin typeface="+mj-lt"/>
              </a:rPr>
              <a:t>Regressing </a:t>
            </a:r>
            <a:r>
              <a:rPr lang="en-GB" sz="1600" dirty="0">
                <a:solidFill>
                  <a:schemeClr val="bg2">
                    <a:lumMod val="10000"/>
                  </a:schemeClr>
                </a:solidFill>
                <a:latin typeface="+mj-lt"/>
              </a:rPr>
              <a:t>MFP growth on </a:t>
            </a:r>
            <a:r>
              <a:rPr lang="en-GB" sz="1600" dirty="0" smtClean="0">
                <a:solidFill>
                  <a:schemeClr val="bg2">
                    <a:lumMod val="10000"/>
                  </a:schemeClr>
                </a:solidFill>
                <a:latin typeface="+mj-lt"/>
              </a:rPr>
              <a:t>growth at the frontier and the </a:t>
            </a:r>
            <a:r>
              <a:rPr lang="en-GB" sz="1600" dirty="0">
                <a:solidFill>
                  <a:schemeClr val="bg2">
                    <a:lumMod val="10000"/>
                  </a:schemeClr>
                </a:solidFill>
                <a:latin typeface="+mj-lt"/>
              </a:rPr>
              <a:t>distance from </a:t>
            </a:r>
            <a:r>
              <a:rPr lang="en-GB" sz="1600" dirty="0" smtClean="0">
                <a:solidFill>
                  <a:schemeClr val="bg2">
                    <a:lumMod val="10000"/>
                  </a:schemeClr>
                </a:solidFill>
                <a:latin typeface="+mj-lt"/>
              </a:rPr>
              <a:t>frontier </a:t>
            </a:r>
            <a:r>
              <a:rPr lang="en-GB" sz="1600" dirty="0" smtClean="0">
                <a:solidFill>
                  <a:schemeClr val="bg2">
                    <a:lumMod val="10000"/>
                  </a:schemeClr>
                </a:solidFill>
                <a:latin typeface="+mj-lt"/>
              </a:rPr>
              <a:t>(</a:t>
            </a:r>
            <a:r>
              <a:rPr lang="en-US" sz="1600" i="1" dirty="0">
                <a:solidFill>
                  <a:schemeClr val="bg2">
                    <a:lumMod val="10000"/>
                  </a:schemeClr>
                </a:solidFill>
              </a:rPr>
              <a:t>Griffith et al </a:t>
            </a:r>
            <a:r>
              <a:rPr lang="en-US" sz="1600" i="1" dirty="0" smtClean="0">
                <a:solidFill>
                  <a:schemeClr val="bg2">
                    <a:lumMod val="10000"/>
                  </a:schemeClr>
                </a:solidFill>
              </a:rPr>
              <a:t>2004; Nicoletti and </a:t>
            </a:r>
            <a:r>
              <a:rPr lang="en-US" sz="1600" i="1" dirty="0" err="1" smtClean="0">
                <a:solidFill>
                  <a:schemeClr val="bg2">
                    <a:lumMod val="10000"/>
                  </a:schemeClr>
                </a:solidFill>
              </a:rPr>
              <a:t>Scarpetta</a:t>
            </a:r>
            <a:r>
              <a:rPr lang="en-US" sz="1600" i="1" dirty="0" smtClean="0">
                <a:solidFill>
                  <a:schemeClr val="bg2">
                    <a:lumMod val="10000"/>
                  </a:schemeClr>
                </a:solidFill>
              </a:rPr>
              <a:t>, 2003; </a:t>
            </a:r>
            <a:r>
              <a:rPr lang="en-US" sz="1600" i="1" dirty="0" err="1" smtClean="0">
                <a:solidFill>
                  <a:schemeClr val="bg2">
                    <a:lumMod val="10000"/>
                  </a:schemeClr>
                </a:solidFill>
              </a:rPr>
              <a:t>Bourles</a:t>
            </a:r>
            <a:r>
              <a:rPr lang="en-US" sz="1600" i="1" dirty="0" smtClean="0">
                <a:solidFill>
                  <a:schemeClr val="bg2">
                    <a:lumMod val="10000"/>
                  </a:schemeClr>
                </a:solidFill>
              </a:rPr>
              <a:t> </a:t>
            </a:r>
            <a:r>
              <a:rPr lang="en-US" sz="1600" i="1" dirty="0">
                <a:solidFill>
                  <a:schemeClr val="bg2">
                    <a:lumMod val="10000"/>
                  </a:schemeClr>
                </a:solidFill>
              </a:rPr>
              <a:t>et al </a:t>
            </a:r>
            <a:r>
              <a:rPr lang="en-US" sz="1600" i="1" dirty="0" smtClean="0">
                <a:solidFill>
                  <a:schemeClr val="bg2">
                    <a:lumMod val="10000"/>
                  </a:schemeClr>
                </a:solidFill>
              </a:rPr>
              <a:t>2013; Andrews et al. 2015)</a:t>
            </a:r>
            <a:endParaRPr lang="hu-HU" sz="1600" dirty="0">
              <a:solidFill>
                <a:schemeClr val="bg2">
                  <a:lumMod val="10000"/>
                </a:schemeClr>
              </a:solidFill>
              <a:latin typeface="+mj-lt"/>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graphicFrame>
        <p:nvGraphicFramePr>
          <p:cNvPr id="7" name="Object 6"/>
          <p:cNvGraphicFramePr>
            <a:graphicFrameLocks noChangeAspect="1"/>
          </p:cNvGraphicFramePr>
          <p:nvPr>
            <p:extLst>
              <p:ext uri="{D42A27DB-BD31-4B8C-83A1-F6EECF244321}">
                <p14:modId xmlns:p14="http://schemas.microsoft.com/office/powerpoint/2010/main" val="4020399699"/>
              </p:ext>
            </p:extLst>
          </p:nvPr>
        </p:nvGraphicFramePr>
        <p:xfrm>
          <a:off x="1727684" y="2533756"/>
          <a:ext cx="4212468" cy="1255163"/>
        </p:xfrm>
        <a:graphic>
          <a:graphicData uri="http://schemas.openxmlformats.org/presentationml/2006/ole">
            <mc:AlternateContent xmlns:mc="http://schemas.openxmlformats.org/markup-compatibility/2006">
              <mc:Choice xmlns:v="urn:schemas-microsoft-com:vml" Requires="v">
                <p:oleObj spid="_x0000_s3143" name="Equation" r:id="rId4" imgW="2831760" imgH="799920" progId="Equation.3">
                  <p:embed/>
                </p:oleObj>
              </mc:Choice>
              <mc:Fallback>
                <p:oleObj name="Equation" r:id="rId4" imgW="2831760" imgH="799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7684" y="2533756"/>
                        <a:ext cx="4212468" cy="1255163"/>
                      </a:xfrm>
                      <a:prstGeom prst="rect">
                        <a:avLst/>
                      </a:prstGeom>
                      <a:noFill/>
                      <a:extLst/>
                    </p:spPr>
                  </p:pic>
                </p:oleObj>
              </mc:Fallback>
            </mc:AlternateContent>
          </a:graphicData>
        </a:graphic>
      </p:graphicFrame>
      <p:sp>
        <p:nvSpPr>
          <p:cNvPr id="9" name="TextBox 8"/>
          <p:cNvSpPr txBox="1"/>
          <p:nvPr/>
        </p:nvSpPr>
        <p:spPr>
          <a:xfrm>
            <a:off x="827584" y="3933056"/>
            <a:ext cx="7704856" cy="584775"/>
          </a:xfrm>
          <a:prstGeom prst="rect">
            <a:avLst/>
          </a:prstGeom>
          <a:noFill/>
        </p:spPr>
        <p:txBody>
          <a:bodyPr wrap="square" rtlCol="0">
            <a:spAutoFit/>
          </a:bodyPr>
          <a:lstStyle/>
          <a:p>
            <a:r>
              <a:rPr lang="en-US" sz="1600" dirty="0" smtClean="0">
                <a:solidFill>
                  <a:schemeClr val="bg2">
                    <a:lumMod val="10000"/>
                  </a:schemeClr>
                </a:solidFill>
                <a:latin typeface="+mj-lt"/>
              </a:rPr>
              <a:t>The gap terms capture the distance from the frontier:</a:t>
            </a:r>
          </a:p>
          <a:p>
            <a:r>
              <a:rPr lang="en-US" sz="1600" dirty="0" smtClean="0">
                <a:solidFill>
                  <a:schemeClr val="bg2">
                    <a:lumMod val="10000"/>
                  </a:schemeClr>
                </a:solidFill>
                <a:latin typeface="+mj-lt"/>
              </a:rPr>
              <a:t>Policy effects are captured by adding interaction and </a:t>
            </a:r>
            <a:r>
              <a:rPr lang="en-US" sz="1600" dirty="0" err="1" smtClean="0">
                <a:solidFill>
                  <a:schemeClr val="bg2">
                    <a:lumMod val="10000"/>
                  </a:schemeClr>
                </a:solidFill>
                <a:latin typeface="+mj-lt"/>
              </a:rPr>
              <a:t>Rajan-Zingales</a:t>
            </a:r>
            <a:r>
              <a:rPr lang="en-US" sz="1600" dirty="0" smtClean="0">
                <a:solidFill>
                  <a:schemeClr val="bg2">
                    <a:lumMod val="10000"/>
                  </a:schemeClr>
                </a:solidFill>
                <a:latin typeface="+mj-lt"/>
              </a:rPr>
              <a:t> terms</a:t>
            </a:r>
            <a:endParaRPr lang="hu-HU" sz="1600" dirty="0">
              <a:solidFill>
                <a:schemeClr val="bg2">
                  <a:lumMod val="10000"/>
                </a:schemeClr>
              </a:solidFill>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659723784"/>
              </p:ext>
            </p:extLst>
          </p:nvPr>
        </p:nvGraphicFramePr>
        <p:xfrm>
          <a:off x="5724128" y="3933056"/>
          <a:ext cx="2521470" cy="353936"/>
        </p:xfrm>
        <a:graphic>
          <a:graphicData uri="http://schemas.openxmlformats.org/presentationml/2006/ole">
            <mc:AlternateContent xmlns:mc="http://schemas.openxmlformats.org/markup-compatibility/2006">
              <mc:Choice xmlns:v="urn:schemas-microsoft-com:vml" Requires="v">
                <p:oleObj spid="_x0000_s3144" name="Equation" r:id="rId6" imgW="1866600" imgH="253800" progId="Equation.3">
                  <p:embed/>
                </p:oleObj>
              </mc:Choice>
              <mc:Fallback>
                <p:oleObj name="Equation" r:id="rId6" imgW="1866600" imgH="253800" progId="Equation.3">
                  <p:embed/>
                  <p:pic>
                    <p:nvPicPr>
                      <p:cNvPr id="0" name=""/>
                      <p:cNvPicPr>
                        <a:picLocks noChangeAspect="1" noChangeArrowheads="1"/>
                      </p:cNvPicPr>
                      <p:nvPr/>
                    </p:nvPicPr>
                    <p:blipFill>
                      <a:blip r:embed="rId7"/>
                      <a:srcRect/>
                      <a:stretch>
                        <a:fillRect/>
                      </a:stretch>
                    </p:blipFill>
                    <p:spPr bwMode="auto">
                      <a:xfrm>
                        <a:off x="5724128" y="3933056"/>
                        <a:ext cx="2521470" cy="353936"/>
                      </a:xfrm>
                      <a:prstGeom prst="rect">
                        <a:avLst/>
                      </a:prstGeom>
                      <a:noFill/>
                      <a:extLst/>
                    </p:spPr>
                  </p:pic>
                </p:oleObj>
              </mc:Fallback>
            </mc:AlternateContent>
          </a:graphicData>
        </a:graphic>
      </p:graphicFrame>
      <p:sp>
        <p:nvSpPr>
          <p:cNvPr id="12" name="Rectangle 11"/>
          <p:cNvSpPr/>
          <p:nvPr/>
        </p:nvSpPr>
        <p:spPr>
          <a:xfrm>
            <a:off x="445733" y="4597677"/>
            <a:ext cx="8064896" cy="830997"/>
          </a:xfrm>
          <a:prstGeom prst="rect">
            <a:avLst/>
          </a:prstGeom>
        </p:spPr>
        <p:txBody>
          <a:bodyPr wrap="square">
            <a:spAutoFit/>
          </a:bodyPr>
          <a:lstStyle/>
          <a:p>
            <a:pPr marL="342900" indent="-342900">
              <a:buFont typeface="+mj-lt"/>
              <a:buAutoNum type="arabicPeriod" startAt="2"/>
            </a:pPr>
            <a:r>
              <a:rPr lang="en-GB" sz="1600" b="1" dirty="0" smtClean="0">
                <a:solidFill>
                  <a:schemeClr val="bg2">
                    <a:lumMod val="10000"/>
                  </a:schemeClr>
                </a:solidFill>
                <a:latin typeface="+mj-lt"/>
              </a:rPr>
              <a:t>Using an </a:t>
            </a:r>
            <a:r>
              <a:rPr lang="en-GB" sz="1600" b="1" dirty="0" err="1" smtClean="0">
                <a:solidFill>
                  <a:schemeClr val="bg2">
                    <a:lumMod val="10000"/>
                  </a:schemeClr>
                </a:solidFill>
                <a:latin typeface="+mj-lt"/>
              </a:rPr>
              <a:t>Olley-Pakes</a:t>
            </a:r>
            <a:r>
              <a:rPr lang="en-GB" sz="1600" b="1" dirty="0" smtClean="0">
                <a:solidFill>
                  <a:schemeClr val="bg2">
                    <a:lumMod val="10000"/>
                  </a:schemeClr>
                </a:solidFill>
                <a:latin typeface="+mj-lt"/>
              </a:rPr>
              <a:t> decomposition of aggregate productivity</a:t>
            </a:r>
            <a:br>
              <a:rPr lang="en-GB" sz="1600" b="1" dirty="0" smtClean="0">
                <a:solidFill>
                  <a:schemeClr val="bg2">
                    <a:lumMod val="10000"/>
                  </a:schemeClr>
                </a:solidFill>
                <a:latin typeface="+mj-lt"/>
              </a:rPr>
            </a:br>
            <a:r>
              <a:rPr lang="en-GB" sz="1600" dirty="0" smtClean="0">
                <a:solidFill>
                  <a:schemeClr val="bg2">
                    <a:lumMod val="10000"/>
                  </a:schemeClr>
                </a:solidFill>
                <a:latin typeface="+mj-lt"/>
              </a:rPr>
              <a:t>Regressing the gaps in O-P terms on interaction between policies and exposure </a:t>
            </a:r>
            <a:r>
              <a:rPr lang="en-GB" sz="1600" dirty="0" err="1" smtClean="0">
                <a:solidFill>
                  <a:schemeClr val="bg2">
                    <a:lumMod val="10000"/>
                  </a:schemeClr>
                </a:solidFill>
                <a:latin typeface="+mj-lt"/>
              </a:rPr>
              <a:t>Rajan-Zingales</a:t>
            </a:r>
            <a:r>
              <a:rPr lang="en-GB" sz="1600" dirty="0" smtClean="0">
                <a:solidFill>
                  <a:schemeClr val="bg2">
                    <a:lumMod val="10000"/>
                  </a:schemeClr>
                </a:solidFill>
                <a:latin typeface="+mj-lt"/>
              </a:rPr>
              <a:t> terms)</a:t>
            </a:r>
            <a:endParaRPr lang="hu-HU" sz="1600" dirty="0">
              <a:solidFill>
                <a:schemeClr val="bg2">
                  <a:lumMod val="10000"/>
                </a:schemeClr>
              </a:solidFill>
              <a:latin typeface="+mj-lt"/>
            </a:endParaRPr>
          </a:p>
        </p:txBody>
      </p:sp>
      <p:sp>
        <p:nvSpPr>
          <p:cNvPr id="13" name="Rectangle 12"/>
          <p:cNvSpPr/>
          <p:nvPr/>
        </p:nvSpPr>
        <p:spPr>
          <a:xfrm>
            <a:off x="477037" y="5996573"/>
            <a:ext cx="8064896" cy="584775"/>
          </a:xfrm>
          <a:prstGeom prst="rect">
            <a:avLst/>
          </a:prstGeom>
        </p:spPr>
        <p:txBody>
          <a:bodyPr wrap="square">
            <a:spAutoFit/>
          </a:bodyPr>
          <a:lstStyle/>
          <a:p>
            <a:pPr marL="342900" indent="-342900">
              <a:buFont typeface="+mj-lt"/>
              <a:buAutoNum type="arabicPeriod" startAt="3"/>
            </a:pPr>
            <a:r>
              <a:rPr lang="en-GB" sz="1600" b="1" dirty="0" smtClean="0">
                <a:solidFill>
                  <a:schemeClr val="bg2">
                    <a:lumMod val="10000"/>
                  </a:schemeClr>
                </a:solidFill>
                <a:latin typeface="+mj-lt"/>
              </a:rPr>
              <a:t>Using the </a:t>
            </a:r>
            <a:r>
              <a:rPr lang="en-GB" sz="1600" b="1" dirty="0" err="1" smtClean="0">
                <a:solidFill>
                  <a:schemeClr val="bg2">
                    <a:lumMod val="10000"/>
                  </a:schemeClr>
                </a:solidFill>
                <a:latin typeface="+mj-lt"/>
              </a:rPr>
              <a:t>Haltiwanger</a:t>
            </a:r>
            <a:r>
              <a:rPr lang="en-GB" sz="1600" b="1" dirty="0" smtClean="0">
                <a:solidFill>
                  <a:schemeClr val="bg2">
                    <a:lumMod val="10000"/>
                  </a:schemeClr>
                </a:solidFill>
                <a:latin typeface="+mj-lt"/>
              </a:rPr>
              <a:t> dynamic approach to the efficiency of reallocation</a:t>
            </a:r>
            <a:br>
              <a:rPr lang="en-GB" sz="1600" b="1" dirty="0" smtClean="0">
                <a:solidFill>
                  <a:schemeClr val="bg2">
                    <a:lumMod val="10000"/>
                  </a:schemeClr>
                </a:solidFill>
                <a:latin typeface="+mj-lt"/>
              </a:rPr>
            </a:br>
            <a:r>
              <a:rPr lang="en-GB" sz="1600" dirty="0" smtClean="0">
                <a:solidFill>
                  <a:schemeClr val="bg2">
                    <a:lumMod val="10000"/>
                  </a:schemeClr>
                </a:solidFill>
                <a:latin typeface="+mj-lt"/>
              </a:rPr>
              <a:t>Regressing changes in firm size on their initial level of MFP (ongoing work)</a:t>
            </a:r>
            <a:endParaRPr lang="hu-HU" sz="1600" dirty="0">
              <a:solidFill>
                <a:schemeClr val="bg2">
                  <a:lumMod val="10000"/>
                </a:schemeClr>
              </a:solidFill>
              <a:latin typeface="+mj-lt"/>
            </a:endParaRPr>
          </a:p>
        </p:txBody>
      </p:sp>
      <p:sp>
        <p:nvSpPr>
          <p:cNvPr id="14"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where is the problem?</a:t>
            </a:r>
            <a:endParaRPr lang="en-GB" b="1"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60887185"/>
              </p:ext>
            </p:extLst>
          </p:nvPr>
        </p:nvGraphicFramePr>
        <p:xfrm>
          <a:off x="2693669" y="5301208"/>
          <a:ext cx="4141023" cy="630115"/>
        </p:xfrm>
        <a:graphic>
          <a:graphicData uri="http://schemas.openxmlformats.org/presentationml/2006/ole">
            <mc:AlternateContent xmlns:mc="http://schemas.openxmlformats.org/markup-compatibility/2006">
              <mc:Choice xmlns:v="urn:schemas-microsoft-com:vml" Requires="v">
                <p:oleObj spid="_x0000_s3145" name="Equation" r:id="rId8" imgW="2755900" imgH="419100" progId="Equation.3">
                  <p:embed/>
                </p:oleObj>
              </mc:Choice>
              <mc:Fallback>
                <p:oleObj name="Equation" r:id="rId8" imgW="2755900" imgH="4191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3669" y="5301208"/>
                        <a:ext cx="4141023" cy="63011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6091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12776"/>
            <a:ext cx="8568952" cy="5184576"/>
          </a:xfrm>
        </p:spPr>
        <p:txBody>
          <a:bodyPr>
            <a:normAutofit/>
          </a:bodyPr>
          <a:lstStyle/>
          <a:p>
            <a:pPr marL="0" indent="0">
              <a:spcBef>
                <a:spcPts val="1200"/>
              </a:spcBef>
              <a:spcAft>
                <a:spcPts val="1200"/>
              </a:spcAft>
              <a:buClrTx/>
              <a:buNone/>
            </a:pP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Innovation is implemented by a special kind of firm</a:t>
            </a: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 but we know little about global frontier firms</a:t>
            </a:r>
            <a:endPar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endParaRPr>
          </a:p>
          <a:p>
            <a:pPr>
              <a:spcBef>
                <a:spcPts val="1200"/>
              </a:spcBef>
              <a:spcAft>
                <a:spcPts val="1200"/>
              </a:spcAft>
              <a:buClrTx/>
              <a:buFont typeface="Wingdings" panose="05000000000000000000" pitchFamily="2" charset="2"/>
              <a:buChar char="Ø"/>
            </a:pP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What are the characteristics of firms </a:t>
            </a: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at the global productivity frontier?</a:t>
            </a:r>
          </a:p>
          <a:p>
            <a:pPr>
              <a:spcBef>
                <a:spcPts val="1200"/>
              </a:spcBef>
              <a:spcAft>
                <a:spcPts val="1200"/>
              </a:spcAft>
              <a:buClrTx/>
              <a:buFont typeface="Wingdings" panose="05000000000000000000" pitchFamily="2" charset="2"/>
              <a:buChar char="Ø"/>
            </a:pP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How has the productivity performance of global frontier firms evolved over time?</a:t>
            </a:r>
          </a:p>
          <a:p>
            <a:pPr>
              <a:spcBef>
                <a:spcPts val="1200"/>
              </a:spcBef>
              <a:spcAft>
                <a:spcPts val="1200"/>
              </a:spcAft>
              <a:buClrTx/>
              <a:buFont typeface="Wingdings" panose="05000000000000000000" pitchFamily="2" charset="2"/>
              <a:buChar char="Ø"/>
            </a:pP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Have </a:t>
            </a: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characteristics of global </a:t>
            </a: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frontier </a:t>
            </a:r>
            <a:r>
              <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firms changed </a:t>
            </a:r>
            <a:r>
              <a:rPr lang="en-US" sz="30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over time?</a:t>
            </a:r>
          </a:p>
          <a:p>
            <a:pPr>
              <a:spcBef>
                <a:spcPts val="600"/>
              </a:spcBef>
              <a:spcAft>
                <a:spcPts val="600"/>
              </a:spcAft>
              <a:buClrTx/>
            </a:pPr>
            <a:endParaRPr lang="en-US" sz="30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endParaRPr>
          </a:p>
          <a:p>
            <a:pPr>
              <a:lnSpc>
                <a:spcPct val="110000"/>
              </a:lnSpc>
              <a:spcBef>
                <a:spcPts val="0"/>
              </a:spcBef>
              <a:spcAft>
                <a:spcPts val="600"/>
              </a:spcAft>
              <a:buFont typeface="Wingdings" panose="05000000000000000000" pitchFamily="2" charset="2"/>
              <a:buChar char="Ø"/>
            </a:pPr>
            <a:endParaRPr lang="en-US" sz="2800" i="1" dirty="0" smtClean="0">
              <a:solidFill>
                <a:schemeClr val="bg2">
                  <a:lumMod val="10000"/>
                </a:schemeClr>
              </a:solidFill>
              <a:latin typeface="+mj-lt"/>
            </a:endParaRPr>
          </a:p>
        </p:txBody>
      </p:sp>
      <p:sp>
        <p:nvSpPr>
          <p:cNvPr id="3" name="Title 2"/>
          <p:cNvSpPr>
            <a:spLocks noGrp="1"/>
          </p:cNvSpPr>
          <p:nvPr>
            <p:ph type="title"/>
          </p:nvPr>
        </p:nvSpPr>
        <p:spPr>
          <a:xfrm>
            <a:off x="971600" y="237600"/>
            <a:ext cx="8064896" cy="1022400"/>
          </a:xfrm>
        </p:spPr>
        <p:txBody>
          <a:bodyPr/>
          <a:lstStyle/>
          <a:p>
            <a:pPr algn="ctr">
              <a:lnSpc>
                <a:spcPct val="110000"/>
              </a:lnSpc>
              <a:spcBef>
                <a:spcPts val="1800"/>
              </a:spcBef>
              <a:spcAft>
                <a:spcPts val="1800"/>
              </a:spcAft>
            </a:pPr>
            <a:r>
              <a:rPr lang="en-US" sz="3600" b="1" dirty="0" smtClean="0">
                <a:solidFill>
                  <a:srgbClr val="0070C0"/>
                </a:solidFill>
                <a:latin typeface="Arial (Headings)"/>
              </a:rPr>
              <a:t>First issue: </a:t>
            </a:r>
            <a:r>
              <a:rPr lang="en-US" sz="3600" b="1" i="1" dirty="0" smtClean="0">
                <a:solidFill>
                  <a:srgbClr val="0070C0"/>
                </a:solidFill>
                <a:latin typeface="Arial (Headings)"/>
              </a:rPr>
              <a:t>what’s happening at the global frontier?</a:t>
            </a:r>
            <a:endParaRPr lang="en-US" sz="3600" i="1" dirty="0">
              <a:solidFill>
                <a:srgbClr val="0070C0"/>
              </a:solidFill>
              <a:latin typeface="Arial (Headings)"/>
            </a:endParaRPr>
          </a:p>
        </p:txBody>
      </p:sp>
      <p:sp>
        <p:nvSpPr>
          <p:cNvPr id="4"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The global frontier</a:t>
            </a:r>
            <a:endParaRPr lang="en-GB" b="1" dirty="0">
              <a:solidFill>
                <a:schemeClr val="accent2"/>
              </a:solidFill>
            </a:endParaRPr>
          </a:p>
        </p:txBody>
      </p:sp>
    </p:spTree>
    <p:extLst>
      <p:ext uri="{BB962C8B-B14F-4D97-AF65-F5344CB8AC3E}">
        <p14:creationId xmlns:p14="http://schemas.microsoft.com/office/powerpoint/2010/main" val="3397394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237600"/>
            <a:ext cx="8064896" cy="1022400"/>
          </a:xfrm>
        </p:spPr>
        <p:txBody>
          <a:bodyPr/>
          <a:lstStyle/>
          <a:p>
            <a:pPr algn="ctr">
              <a:lnSpc>
                <a:spcPct val="80000"/>
              </a:lnSpc>
            </a:pPr>
            <a:r>
              <a:rPr lang="en-US" sz="3600" b="1" dirty="0" smtClean="0">
                <a:solidFill>
                  <a:srgbClr val="0070C0"/>
                </a:solidFill>
                <a:cs typeface="Arial" charset="0"/>
              </a:rPr>
              <a:t>The globally most productive firms – who are they?</a:t>
            </a:r>
            <a:endParaRPr lang="en-US" sz="3600" b="1" dirty="0">
              <a:solidFill>
                <a:srgbClr val="0070C0"/>
              </a:solidFill>
              <a:cs typeface="Arial" charset="0"/>
            </a:endParaRPr>
          </a:p>
        </p:txBody>
      </p:sp>
      <p:sp>
        <p:nvSpPr>
          <p:cNvPr id="6" name="TextBox 5"/>
          <p:cNvSpPr txBox="1"/>
          <p:nvPr/>
        </p:nvSpPr>
        <p:spPr>
          <a:xfrm>
            <a:off x="251520" y="5445224"/>
            <a:ext cx="8424936" cy="230832"/>
          </a:xfrm>
          <a:prstGeom prst="rect">
            <a:avLst/>
          </a:prstGeom>
          <a:noFill/>
        </p:spPr>
        <p:txBody>
          <a:bodyPr wrap="square" rtlCol="0">
            <a:spAutoFit/>
          </a:bodyPr>
          <a:lstStyle/>
          <a:p>
            <a:r>
              <a:rPr lang="en-GB" sz="900" dirty="0" smtClean="0">
                <a:solidFill>
                  <a:schemeClr val="bg2">
                    <a:lumMod val="10000"/>
                  </a:schemeClr>
                </a:solidFill>
              </a:rPr>
              <a:t>Source: Andrews, D. C. Criscuolo and P. Gal (2015),</a:t>
            </a:r>
            <a:r>
              <a:rPr lang="en-GB" sz="900" b="1" dirty="0" smtClean="0">
                <a:solidFill>
                  <a:schemeClr val="bg2">
                    <a:lumMod val="10000"/>
                  </a:schemeClr>
                </a:solidFill>
              </a:rPr>
              <a:t> “</a:t>
            </a:r>
            <a:r>
              <a:rPr lang="en-GB" sz="900" dirty="0">
                <a:solidFill>
                  <a:schemeClr val="bg2">
                    <a:lumMod val="10000"/>
                  </a:schemeClr>
                </a:solidFill>
              </a:rPr>
              <a:t>Frontier firms, technology diffusion and public policy: micro evidence from OECD </a:t>
            </a:r>
            <a:r>
              <a:rPr lang="en-GB" sz="900" dirty="0" smtClean="0">
                <a:solidFill>
                  <a:schemeClr val="bg2">
                    <a:lumMod val="10000"/>
                  </a:schemeClr>
                </a:solidFill>
              </a:rPr>
              <a:t>countries</a:t>
            </a:r>
            <a:r>
              <a:rPr lang="en-GB" sz="900" b="1" dirty="0" smtClean="0">
                <a:solidFill>
                  <a:schemeClr val="bg2">
                    <a:lumMod val="10000"/>
                  </a:schemeClr>
                </a:solidFill>
              </a:rPr>
              <a:t>”, </a:t>
            </a:r>
            <a:r>
              <a:rPr lang="en-GB" sz="900" dirty="0" smtClean="0">
                <a:solidFill>
                  <a:schemeClr val="bg2">
                    <a:lumMod val="10000"/>
                  </a:schemeClr>
                </a:solidFill>
              </a:rPr>
              <a:t>OECD.</a:t>
            </a:r>
            <a:endParaRPr lang="en-GB" sz="900" dirty="0">
              <a:solidFill>
                <a:schemeClr val="bg2">
                  <a:lumMod val="1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788335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5949280"/>
            <a:ext cx="8496944" cy="430887"/>
          </a:xfrm>
          <a:prstGeom prst="rect">
            <a:avLst/>
          </a:prstGeom>
        </p:spPr>
        <p:txBody>
          <a:bodyPr wrap="square">
            <a:spAutoFit/>
          </a:bodyPr>
          <a:lstStyle/>
          <a:p>
            <a:r>
              <a:rPr lang="en-GB" sz="1100" dirty="0"/>
              <a:t>“Frontier firms” </a:t>
            </a:r>
            <a:r>
              <a:rPr lang="en-GB" sz="1100" dirty="0" smtClean="0"/>
              <a:t>corresponds </a:t>
            </a:r>
            <a:r>
              <a:rPr lang="en-GB" sz="1100" dirty="0"/>
              <a:t>to the average </a:t>
            </a:r>
            <a:r>
              <a:rPr lang="en-GB" sz="1100" dirty="0" smtClean="0"/>
              <a:t>of </a:t>
            </a:r>
            <a:r>
              <a:rPr lang="en-GB" sz="1100" dirty="0"/>
              <a:t>the 100 globally most productive </a:t>
            </a:r>
            <a:r>
              <a:rPr lang="en-GB" sz="1100" dirty="0" smtClean="0"/>
              <a:t>(Solow MFP) </a:t>
            </a:r>
            <a:r>
              <a:rPr lang="en-GB" sz="1100" dirty="0"/>
              <a:t>firms in each 2-digit sector. “Non-frontier firms” is the average of all other firms. </a:t>
            </a:r>
            <a:endParaRPr lang="fr-FR" sz="1100" dirty="0"/>
          </a:p>
        </p:txBody>
      </p:sp>
      <p:sp>
        <p:nvSpPr>
          <p:cNvPr id="7" name="Ellipse 6"/>
          <p:cNvSpPr/>
          <p:nvPr/>
        </p:nvSpPr>
        <p:spPr>
          <a:xfrm>
            <a:off x="2555776" y="3140968"/>
            <a:ext cx="360040" cy="21602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2555776" y="3573016"/>
            <a:ext cx="360040" cy="21602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2555776" y="4293096"/>
            <a:ext cx="360040" cy="21602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llipse 10"/>
          <p:cNvSpPr/>
          <p:nvPr/>
        </p:nvSpPr>
        <p:spPr>
          <a:xfrm>
            <a:off x="2555776" y="4725144"/>
            <a:ext cx="360040" cy="21602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p:cNvSpPr/>
          <p:nvPr/>
        </p:nvSpPr>
        <p:spPr>
          <a:xfrm>
            <a:off x="2555776" y="5229200"/>
            <a:ext cx="360040" cy="21602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The global frontier</a:t>
            </a:r>
            <a:endParaRPr lang="en-GB" b="1" dirty="0">
              <a:solidFill>
                <a:schemeClr val="accent2"/>
              </a:solidFill>
            </a:endParaRPr>
          </a:p>
        </p:txBody>
      </p:sp>
    </p:spTree>
    <p:extLst>
      <p:ext uri="{BB962C8B-B14F-4D97-AF65-F5344CB8AC3E}">
        <p14:creationId xmlns:p14="http://schemas.microsoft.com/office/powerpoint/2010/main" val="1781052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188640"/>
            <a:ext cx="3132438" cy="1022400"/>
          </a:xfrm>
        </p:spPr>
        <p:txBody>
          <a:bodyPr/>
          <a:lstStyle/>
          <a:p>
            <a:r>
              <a:rPr lang="en-US" sz="2800" b="1" dirty="0" smtClean="0">
                <a:solidFill>
                  <a:srgbClr val="0070C0"/>
                </a:solidFill>
              </a:rPr>
              <a:t>The OECD report</a:t>
            </a:r>
            <a:endParaRPr lang="en-US" sz="2800" b="1" dirty="0">
              <a:solidFill>
                <a:srgbClr val="0070C0"/>
              </a:solidFill>
              <a:cs typeface="Arial" charset="0"/>
            </a:endParaRP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038" y="26728"/>
            <a:ext cx="5055603" cy="6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504" y="1556792"/>
            <a:ext cx="3996534" cy="4119076"/>
          </a:xfrm>
          <a:prstGeom prst="rect">
            <a:avLst/>
          </a:prstGeom>
          <a:solidFill>
            <a:schemeClr val="accent1">
              <a:lumMod val="20000"/>
              <a:lumOff val="80000"/>
            </a:schemeClr>
          </a:solidFill>
        </p:spPr>
        <p:txBody>
          <a:bodyPr wrap="square" rtlCol="0">
            <a:spAutoFit/>
          </a:bodyPr>
          <a:lstStyle/>
          <a:p>
            <a:pPr>
              <a:spcAft>
                <a:spcPts val="1200"/>
              </a:spcAft>
            </a:pPr>
            <a:r>
              <a:rPr lang="en-GB" sz="2000" dirty="0" smtClean="0">
                <a:solidFill>
                  <a:schemeClr val="tx2">
                    <a:lumMod val="50000"/>
                  </a:schemeClr>
                </a:solidFill>
                <a:latin typeface="+mj-lt"/>
              </a:rPr>
              <a:t>Available at:</a:t>
            </a:r>
          </a:p>
          <a:p>
            <a:pPr>
              <a:spcAft>
                <a:spcPts val="1200"/>
              </a:spcAft>
            </a:pPr>
            <a:r>
              <a:rPr lang="en-GB" sz="2000" dirty="0">
                <a:latin typeface="+mj-lt"/>
                <a:hlinkClick r:id="rId4"/>
              </a:rPr>
              <a:t>http://www.oecd.org/economy/the-future-of-productivity.htm</a:t>
            </a:r>
            <a:endParaRPr lang="en-GB" sz="2000" dirty="0">
              <a:latin typeface="+mj-lt"/>
            </a:endParaRPr>
          </a:p>
          <a:p>
            <a:pPr>
              <a:spcAft>
                <a:spcPts val="1200"/>
              </a:spcAft>
            </a:pPr>
            <a:r>
              <a:rPr lang="en-GB" sz="2000" dirty="0" smtClean="0">
                <a:solidFill>
                  <a:schemeClr val="tx2">
                    <a:lumMod val="50000"/>
                  </a:schemeClr>
                </a:solidFill>
                <a:latin typeface="+mj-lt"/>
              </a:rPr>
              <a:t>Book + 5 page policy note + technical papers + videos and </a:t>
            </a:r>
            <a:r>
              <a:rPr lang="en-GB" sz="2000" dirty="0" err="1" smtClean="0">
                <a:solidFill>
                  <a:schemeClr val="tx2">
                    <a:lumMod val="50000"/>
                  </a:schemeClr>
                </a:solidFill>
                <a:latin typeface="+mj-lt"/>
              </a:rPr>
              <a:t>ppt</a:t>
            </a:r>
            <a:endParaRPr lang="en-GB" sz="2000" dirty="0" smtClean="0">
              <a:solidFill>
                <a:schemeClr val="tx2">
                  <a:lumMod val="50000"/>
                </a:schemeClr>
              </a:solidFill>
              <a:latin typeface="+mj-lt"/>
            </a:endParaRPr>
          </a:p>
          <a:p>
            <a:pPr>
              <a:spcBef>
                <a:spcPts val="1800"/>
              </a:spcBef>
              <a:spcAft>
                <a:spcPts val="600"/>
              </a:spcAft>
            </a:pPr>
            <a:r>
              <a:rPr lang="en-GB" sz="2000" i="1" dirty="0" smtClean="0">
                <a:solidFill>
                  <a:schemeClr val="tx2">
                    <a:lumMod val="50000"/>
                  </a:schemeClr>
                </a:solidFill>
                <a:latin typeface="+mj-lt"/>
              </a:rPr>
              <a:t>Authors:</a:t>
            </a:r>
            <a:r>
              <a:rPr lang="en-GB" sz="2000" dirty="0" smtClean="0">
                <a:solidFill>
                  <a:schemeClr val="tx2">
                    <a:lumMod val="50000"/>
                  </a:schemeClr>
                </a:solidFill>
                <a:latin typeface="+mj-lt"/>
              </a:rPr>
              <a:t> </a:t>
            </a:r>
          </a:p>
          <a:p>
            <a:pPr>
              <a:spcBef>
                <a:spcPts val="200"/>
              </a:spcBef>
              <a:spcAft>
                <a:spcPts val="200"/>
              </a:spcAft>
            </a:pPr>
            <a:r>
              <a:rPr lang="en-GB" sz="2000" dirty="0" err="1" smtClean="0">
                <a:solidFill>
                  <a:schemeClr val="tx2">
                    <a:lumMod val="50000"/>
                  </a:schemeClr>
                </a:solidFill>
                <a:latin typeface="+mj-lt"/>
              </a:rPr>
              <a:t>Müge</a:t>
            </a:r>
            <a:r>
              <a:rPr lang="en-GB" sz="2000" dirty="0" smtClean="0">
                <a:solidFill>
                  <a:schemeClr val="tx2">
                    <a:lumMod val="50000"/>
                  </a:schemeClr>
                </a:solidFill>
                <a:latin typeface="+mj-lt"/>
              </a:rPr>
              <a:t> </a:t>
            </a:r>
            <a:r>
              <a:rPr lang="en-GB" sz="2000" dirty="0" err="1">
                <a:solidFill>
                  <a:schemeClr val="tx2">
                    <a:lumMod val="50000"/>
                  </a:schemeClr>
                </a:solidFill>
                <a:latin typeface="+mj-lt"/>
              </a:rPr>
              <a:t>Adalet</a:t>
            </a:r>
            <a:r>
              <a:rPr lang="en-GB" sz="2000" dirty="0">
                <a:solidFill>
                  <a:schemeClr val="tx2">
                    <a:lumMod val="50000"/>
                  </a:schemeClr>
                </a:solidFill>
                <a:latin typeface="+mj-lt"/>
              </a:rPr>
              <a:t> McGowan</a:t>
            </a:r>
          </a:p>
          <a:p>
            <a:pPr>
              <a:spcBef>
                <a:spcPts val="200"/>
              </a:spcBef>
              <a:spcAft>
                <a:spcPts val="200"/>
              </a:spcAft>
            </a:pPr>
            <a:r>
              <a:rPr lang="en-GB" sz="2000" dirty="0">
                <a:solidFill>
                  <a:schemeClr val="tx2">
                    <a:lumMod val="50000"/>
                  </a:schemeClr>
                </a:solidFill>
                <a:latin typeface="+mj-lt"/>
              </a:rPr>
              <a:t>Dan Andrews</a:t>
            </a:r>
          </a:p>
          <a:p>
            <a:pPr>
              <a:spcBef>
                <a:spcPts val="200"/>
              </a:spcBef>
              <a:spcAft>
                <a:spcPts val="200"/>
              </a:spcAft>
            </a:pPr>
            <a:r>
              <a:rPr lang="en-GB" sz="2000" dirty="0">
                <a:solidFill>
                  <a:schemeClr val="tx2">
                    <a:lumMod val="50000"/>
                  </a:schemeClr>
                </a:solidFill>
                <a:latin typeface="+mj-lt"/>
              </a:rPr>
              <a:t>Chiara Criscuolo</a:t>
            </a:r>
          </a:p>
          <a:p>
            <a:pPr>
              <a:spcBef>
                <a:spcPts val="200"/>
              </a:spcBef>
              <a:spcAft>
                <a:spcPts val="200"/>
              </a:spcAft>
            </a:pPr>
            <a:r>
              <a:rPr lang="en-GB" sz="2000" dirty="0">
                <a:solidFill>
                  <a:schemeClr val="tx2">
                    <a:lumMod val="50000"/>
                  </a:schemeClr>
                </a:solidFill>
                <a:latin typeface="+mj-lt"/>
              </a:rPr>
              <a:t>Giuseppe </a:t>
            </a:r>
            <a:r>
              <a:rPr lang="en-GB" sz="2000" dirty="0" smtClean="0">
                <a:solidFill>
                  <a:schemeClr val="tx2">
                    <a:lumMod val="50000"/>
                  </a:schemeClr>
                </a:solidFill>
                <a:latin typeface="+mj-lt"/>
              </a:rPr>
              <a:t>Nicoletti</a:t>
            </a:r>
            <a:endParaRPr lang="en-GB" sz="2000" dirty="0">
              <a:solidFill>
                <a:schemeClr val="tx2">
                  <a:lumMod val="50000"/>
                </a:schemeClr>
              </a:solidFill>
              <a:latin typeface="+mj-lt"/>
            </a:endParaRPr>
          </a:p>
        </p:txBody>
      </p:sp>
    </p:spTree>
    <p:extLst>
      <p:ext uri="{BB962C8B-B14F-4D97-AF65-F5344CB8AC3E}">
        <p14:creationId xmlns:p14="http://schemas.microsoft.com/office/powerpoint/2010/main" val="1584711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427113"/>
            <a:ext cx="9112776" cy="430887"/>
          </a:xfrm>
          <a:prstGeom prst="rect">
            <a:avLst/>
          </a:prstGeom>
          <a:noFill/>
        </p:spPr>
        <p:txBody>
          <a:bodyPr wrap="square" rtlCol="0">
            <a:spAutoFit/>
          </a:bodyPr>
          <a:lstStyle/>
          <a:p>
            <a:r>
              <a:rPr lang="en-US" sz="1100" dirty="0" smtClean="0">
                <a:solidFill>
                  <a:schemeClr val="bg2">
                    <a:lumMod val="10000"/>
                  </a:schemeClr>
                </a:solidFill>
                <a:latin typeface="+mj-lt"/>
              </a:rPr>
              <a:t>Note: Frontier: 100 globally most productive firms within each 2-digit sector MFP definition based on Solow-residual using industry-specific but country- and time-invariant factor shares.  </a:t>
            </a:r>
            <a:r>
              <a:rPr lang="en-US" sz="1100" dirty="0">
                <a:solidFill>
                  <a:schemeClr val="bg2">
                    <a:lumMod val="10000"/>
                  </a:schemeClr>
                </a:solidFill>
              </a:rPr>
              <a:t>N = </a:t>
            </a:r>
            <a:r>
              <a:rPr lang="en-US" sz="1100" dirty="0" smtClean="0">
                <a:solidFill>
                  <a:schemeClr val="bg2">
                    <a:lumMod val="10000"/>
                  </a:schemeClr>
                </a:solidFill>
              </a:rPr>
              <a:t>297,688.   </a:t>
            </a:r>
            <a:r>
              <a:rPr lang="en-US" sz="1100" i="1" dirty="0" smtClean="0">
                <a:solidFill>
                  <a:schemeClr val="bg2">
                    <a:lumMod val="10000"/>
                  </a:schemeClr>
                </a:solidFill>
              </a:rPr>
              <a:t>Source: </a:t>
            </a:r>
            <a:r>
              <a:rPr lang="en-US" sz="1100" dirty="0" smtClean="0">
                <a:solidFill>
                  <a:schemeClr val="bg2">
                    <a:lumMod val="10000"/>
                  </a:schemeClr>
                </a:solidFill>
              </a:rPr>
              <a:t>see previous slide</a:t>
            </a:r>
            <a:endParaRPr lang="hu-HU" sz="1100" dirty="0">
              <a:solidFill>
                <a:schemeClr val="bg2">
                  <a:lumMod val="10000"/>
                </a:schemeClr>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446309922"/>
              </p:ext>
            </p:extLst>
          </p:nvPr>
        </p:nvGraphicFramePr>
        <p:xfrm>
          <a:off x="871264" y="1412769"/>
          <a:ext cx="7085112" cy="5092775"/>
        </p:xfrm>
        <a:graphic>
          <a:graphicData uri="http://schemas.openxmlformats.org/drawingml/2006/table">
            <a:tbl>
              <a:tblPr/>
              <a:tblGrid>
                <a:gridCol w="1858692"/>
                <a:gridCol w="993756"/>
                <a:gridCol w="1094971"/>
                <a:gridCol w="993756"/>
                <a:gridCol w="993756"/>
                <a:gridCol w="791324"/>
                <a:gridCol w="358857"/>
              </a:tblGrid>
              <a:tr h="209677">
                <a:tc gridSpan="7">
                  <a:txBody>
                    <a:bodyPr/>
                    <a:lstStyle/>
                    <a:p>
                      <a:pPr algn="ctr" fontAlgn="ctr"/>
                      <a:r>
                        <a:rPr lang="en-US" sz="1100" b="1" i="0" u="none" strike="noStrike" dirty="0">
                          <a:solidFill>
                            <a:srgbClr val="000000"/>
                          </a:solidFill>
                          <a:effectLst/>
                          <a:latin typeface="Arial"/>
                        </a:rPr>
                        <a:t>Mean characteristics: frontier and non-frontier firms</a:t>
                      </a:r>
                      <a:r>
                        <a:rPr lang="en-US" sz="1100" b="1" i="0" u="none" strike="noStrike" dirty="0" smtClean="0">
                          <a:solidFill>
                            <a:srgbClr val="000000"/>
                          </a:solidFill>
                          <a:effectLst/>
                          <a:latin typeface="Arial"/>
                        </a:rPr>
                        <a:t>, Multi </a:t>
                      </a:r>
                      <a:r>
                        <a:rPr lang="en-US" sz="1100" b="1" i="0" u="none" strike="noStrike" dirty="0">
                          <a:solidFill>
                            <a:srgbClr val="000000"/>
                          </a:solidFill>
                          <a:effectLst/>
                          <a:latin typeface="Arial"/>
                        </a:rPr>
                        <a:t>Factor Productivity </a:t>
                      </a:r>
                    </a:p>
                  </a:txBody>
                  <a:tcPr marL="7721" marR="7721" marT="7721" marB="0" anchor="ctr">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3938">
                <a:tc gridSpan="7">
                  <a:txBody>
                    <a:bodyPr/>
                    <a:lstStyle/>
                    <a:p>
                      <a:pPr algn="ctr" fontAlgn="t"/>
                      <a:r>
                        <a:rPr lang="en-US" sz="1000" b="0" i="0" u="none" strike="noStrike">
                          <a:solidFill>
                            <a:srgbClr val="000000"/>
                          </a:solidFill>
                          <a:effectLst/>
                          <a:latin typeface="Arial"/>
                        </a:rPr>
                        <a:t>Selected OECD Countries, 2005 (unless otherwise noted)</a:t>
                      </a:r>
                    </a:p>
                  </a:txBody>
                  <a:tcPr marL="7721" marR="7721" marT="7721"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01289">
                <a:tc>
                  <a:txBody>
                    <a:bodyPr/>
                    <a:lstStyle/>
                    <a:p>
                      <a:pPr algn="l" fontAlgn="ctr"/>
                      <a:r>
                        <a:rPr lang="en-GB" sz="1000" b="0" i="0" u="none" strike="noStrike">
                          <a:solidFill>
                            <a:srgbClr val="000000"/>
                          </a:solidFill>
                          <a:effectLst/>
                          <a:latin typeface="Arial"/>
                        </a:rPr>
                        <a:t> </a:t>
                      </a:r>
                    </a:p>
                  </a:txBody>
                  <a:tcPr marL="7721" marR="7721" marT="7721"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1100" b="1" i="0" u="none" strike="noStrike">
                          <a:solidFill>
                            <a:srgbClr val="000000"/>
                          </a:solidFill>
                          <a:effectLst/>
                          <a:latin typeface="Arial"/>
                        </a:rPr>
                        <a:t>Global Frontier Firms</a:t>
                      </a:r>
                    </a:p>
                  </a:txBody>
                  <a:tcPr marL="7721" marR="7721" marT="772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1100" b="1" i="0" u="none" strike="noStrike">
                          <a:solidFill>
                            <a:srgbClr val="000000"/>
                          </a:solidFill>
                          <a:effectLst/>
                          <a:latin typeface="Arial"/>
                        </a:rPr>
                        <a:t>Non-Frontier Firms</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rowSpan="2" gridSpan="2">
                  <a:txBody>
                    <a:bodyPr/>
                    <a:lstStyle/>
                    <a:p>
                      <a:pPr algn="ctr" fontAlgn="ctr"/>
                      <a:r>
                        <a:rPr lang="en-GB" sz="1100" b="0" i="0" u="none" strike="noStrike">
                          <a:solidFill>
                            <a:srgbClr val="000000"/>
                          </a:solidFill>
                          <a:effectLst/>
                          <a:latin typeface="Arial"/>
                        </a:rPr>
                        <a:t>Difference in means</a:t>
                      </a:r>
                    </a:p>
                  </a:txBody>
                  <a:tcPr marL="7721" marR="7721" marT="772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r>
              <a:tr h="201289">
                <a:tc>
                  <a:txBody>
                    <a:bodyPr/>
                    <a:lstStyle/>
                    <a:p>
                      <a:pPr algn="l" fontAlgn="ctr"/>
                      <a:r>
                        <a:rPr lang="en-GB" sz="1000" b="0" i="0" u="none" strike="noStrike">
                          <a:solidFill>
                            <a:srgbClr val="000000"/>
                          </a:solidFill>
                          <a:effectLst/>
                          <a:latin typeface="Arial"/>
                        </a:rPr>
                        <a:t> </a:t>
                      </a:r>
                    </a:p>
                  </a:txBody>
                  <a:tcPr marL="7721" marR="7721" marT="772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a:rPr>
                        <a:t>Mean</a:t>
                      </a:r>
                    </a:p>
                  </a:txBody>
                  <a:tcPr marL="7721" marR="7721" marT="772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a:rPr>
                        <a:t>Std Dev</a:t>
                      </a:r>
                    </a:p>
                  </a:txBody>
                  <a:tcPr marL="7721" marR="7721" marT="7721"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a:rPr>
                        <a:t>Mean</a:t>
                      </a:r>
                    </a:p>
                  </a:txBody>
                  <a:tcPr marL="7721" marR="7721" marT="7721"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a:rPr>
                        <a:t>Std Dev</a:t>
                      </a:r>
                    </a:p>
                  </a:txBody>
                  <a:tcPr marL="7721" marR="7721" marT="7721"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r>
              <a:tr h="190493">
                <a:tc>
                  <a:txBody>
                    <a:bodyPr/>
                    <a:lstStyle/>
                    <a:p>
                      <a:pPr algn="l" fontAlgn="b"/>
                      <a:endParaRPr lang="en-GB" sz="1000" b="0" i="0" u="none" strike="noStrike" dirty="0">
                        <a:solidFill>
                          <a:srgbClr val="000000"/>
                        </a:solidFill>
                        <a:effectLst/>
                        <a:latin typeface="Arial"/>
                      </a:endParaRPr>
                    </a:p>
                  </a:txBody>
                  <a:tcPr marL="7721" marR="7721" marT="7721" marB="0" anchor="b">
                    <a:lnL>
                      <a:noFill/>
                    </a:lnL>
                    <a:lnR>
                      <a:noFill/>
                    </a:lnR>
                    <a:lnT w="12700" cap="flat" cmpd="sng" algn="ctr">
                      <a:solidFill>
                        <a:srgbClr val="000000"/>
                      </a:solidFill>
                      <a:prstDash val="solid"/>
                      <a:round/>
                      <a:headEnd type="none" w="med" len="med"/>
                      <a:tailEnd type="none" w="med" len="med"/>
                    </a:lnT>
                    <a:lnB>
                      <a:noFill/>
                    </a:lnB>
                  </a:tcPr>
                </a:tc>
                <a:tc gridSpan="6">
                  <a:txBody>
                    <a:bodyPr/>
                    <a:lstStyle/>
                    <a:p>
                      <a:pPr algn="ctr" fontAlgn="ctr"/>
                      <a:r>
                        <a:rPr lang="en-GB" sz="1100" b="1" i="0" u="none" strike="noStrike" dirty="0">
                          <a:solidFill>
                            <a:srgbClr val="000000"/>
                          </a:solidFill>
                          <a:effectLst/>
                          <a:latin typeface="Arial"/>
                        </a:rPr>
                        <a:t>Manufacturing</a:t>
                      </a:r>
                    </a:p>
                  </a:txBody>
                  <a:tcPr marL="7721" marR="7721" marT="772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0493">
                <a:tc>
                  <a:txBody>
                    <a:bodyPr/>
                    <a:lstStyle/>
                    <a:p>
                      <a:pPr algn="l" fontAlgn="ctr"/>
                      <a:r>
                        <a:rPr lang="en-GB" sz="1100" b="0" i="0" u="none" strike="noStrike">
                          <a:solidFill>
                            <a:srgbClr val="000000"/>
                          </a:solidFill>
                          <a:effectLst/>
                          <a:latin typeface="Arial"/>
                        </a:rPr>
                        <a:t>MFP</a:t>
                      </a:r>
                    </a:p>
                  </a:txBody>
                  <a:tcPr marL="7721" marR="7721" marT="7721" marB="0" anchor="ctr">
                    <a:lnL>
                      <a:noFill/>
                    </a:lnL>
                    <a:lnR>
                      <a:noFill/>
                    </a:lnR>
                    <a:lnT>
                      <a:noFill/>
                    </a:lnT>
                    <a:lnB>
                      <a:noFill/>
                    </a:lnB>
                    <a:solidFill>
                      <a:srgbClr val="DCE6F1"/>
                    </a:solidFill>
                  </a:tcPr>
                </a:tc>
                <a:tc>
                  <a:txBody>
                    <a:bodyPr/>
                    <a:lstStyle/>
                    <a:p>
                      <a:pPr algn="ctr" fontAlgn="ctr"/>
                      <a:r>
                        <a:rPr lang="en-GB" sz="1200" b="0" i="0" u="none" strike="noStrike" dirty="0">
                          <a:solidFill>
                            <a:srgbClr val="000000"/>
                          </a:solidFill>
                          <a:effectLst/>
                          <a:latin typeface="Arial"/>
                        </a:rPr>
                        <a:t>3.73</a:t>
                      </a:r>
                    </a:p>
                  </a:txBody>
                  <a:tcPr marL="7721" marR="7721" marT="7721" marB="0" anchor="ctr">
                    <a:lnL>
                      <a:noFill/>
                    </a:lnL>
                    <a:lnR>
                      <a:noFill/>
                    </a:lnR>
                    <a:lnT w="6350" cap="flat" cmpd="sng" algn="ctr">
                      <a:solidFill>
                        <a:srgbClr val="000000"/>
                      </a:solidFill>
                      <a:prstDash val="dot"/>
                      <a:round/>
                      <a:headEnd type="none" w="med" len="med"/>
                      <a:tailEnd type="none" w="med" len="med"/>
                    </a:lnT>
                    <a:lnB>
                      <a:noFill/>
                    </a:lnB>
                    <a:solidFill>
                      <a:srgbClr val="DCE6F1"/>
                    </a:solidFill>
                  </a:tcPr>
                </a:tc>
                <a:tc>
                  <a:txBody>
                    <a:bodyPr/>
                    <a:lstStyle/>
                    <a:p>
                      <a:pPr algn="ctr" fontAlgn="ctr"/>
                      <a:r>
                        <a:rPr lang="en-GB" sz="1050" b="0" i="1" u="none" strike="noStrike" dirty="0">
                          <a:solidFill>
                            <a:srgbClr val="000000"/>
                          </a:solidFill>
                          <a:effectLst/>
                          <a:latin typeface="Arial"/>
                        </a:rPr>
                        <a:t>0.87</a:t>
                      </a:r>
                    </a:p>
                  </a:txBody>
                  <a:tcPr marL="7721" marR="7721" marT="772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2.35</a:t>
                      </a:r>
                    </a:p>
                  </a:txBody>
                  <a:tcPr marL="7721" marR="7721" marT="772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DCE6F1"/>
                    </a:solidFill>
                  </a:tcPr>
                </a:tc>
                <a:tc>
                  <a:txBody>
                    <a:bodyPr/>
                    <a:lstStyle/>
                    <a:p>
                      <a:pPr algn="ctr" fontAlgn="ctr"/>
                      <a:r>
                        <a:rPr lang="en-GB" sz="1100" b="0" i="1" u="none" strike="noStrike" dirty="0">
                          <a:solidFill>
                            <a:srgbClr val="000000"/>
                          </a:solidFill>
                          <a:effectLst/>
                          <a:latin typeface="Arial"/>
                        </a:rPr>
                        <a:t>0.79</a:t>
                      </a:r>
                    </a:p>
                  </a:txBody>
                  <a:tcPr marL="7721" marR="7721" marT="772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DCE6F1"/>
                    </a:solidFill>
                  </a:tcPr>
                </a:tc>
                <a:tc>
                  <a:txBody>
                    <a:bodyPr/>
                    <a:lstStyle/>
                    <a:p>
                      <a:pPr algn="r" fontAlgn="ctr"/>
                      <a:r>
                        <a:rPr lang="en-GB" sz="1100" b="0" i="0" u="none" strike="noStrike">
                          <a:solidFill>
                            <a:srgbClr val="000000"/>
                          </a:solidFill>
                          <a:effectLst/>
                          <a:latin typeface="Arial"/>
                        </a:rPr>
                        <a:t>1.4</a:t>
                      </a:r>
                    </a:p>
                  </a:txBody>
                  <a:tcPr marL="7721" marR="7721" marT="772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DCE6F1"/>
                    </a:solidFill>
                  </a:tcPr>
                </a:tc>
                <a:tc>
                  <a:txBody>
                    <a:bodyPr/>
                    <a:lstStyle/>
                    <a:p>
                      <a:pPr algn="l" fontAlgn="ctr"/>
                      <a:r>
                        <a:rPr lang="en-GB" sz="1100" b="0" i="0" u="none" strike="noStrike">
                          <a:solidFill>
                            <a:srgbClr val="000000"/>
                          </a:solidFill>
                          <a:effectLst/>
                          <a:latin typeface="Arial"/>
                        </a:rPr>
                        <a:t>***</a:t>
                      </a:r>
                    </a:p>
                  </a:txBody>
                  <a:tcPr marL="7721" marR="7721" marT="7721" marB="0" anchor="ctr">
                    <a:lnL>
                      <a:noFill/>
                    </a:lnL>
                    <a:lnR>
                      <a:noFill/>
                    </a:lnR>
                    <a:lnT w="6350" cap="flat" cmpd="sng" algn="ctr">
                      <a:solidFill>
                        <a:srgbClr val="000000"/>
                      </a:solidFill>
                      <a:prstDash val="dot"/>
                      <a:round/>
                      <a:headEnd type="none" w="med" len="med"/>
                      <a:tailEnd type="none" w="med" len="med"/>
                    </a:lnT>
                    <a:lnB>
                      <a:noFill/>
                    </a:lnB>
                    <a:solidFill>
                      <a:srgbClr val="DCE6F1"/>
                    </a:solidFill>
                  </a:tcPr>
                </a:tc>
              </a:tr>
              <a:tr h="190493">
                <a:tc>
                  <a:txBody>
                    <a:bodyPr/>
                    <a:lstStyle/>
                    <a:p>
                      <a:pPr algn="l" fontAlgn="ctr"/>
                      <a:r>
                        <a:rPr lang="en-GB" sz="1100" b="0" i="0" u="none" strike="noStrike">
                          <a:solidFill>
                            <a:srgbClr val="000000"/>
                          </a:solidFill>
                          <a:effectLst/>
                          <a:latin typeface="Arial"/>
                        </a:rPr>
                        <a:t>Employment</a:t>
                      </a:r>
                    </a:p>
                  </a:txBody>
                  <a:tcPr marL="7721" marR="7721" marT="7721" marB="0" anchor="ctr">
                    <a:lnL>
                      <a:noFill/>
                    </a:lnL>
                    <a:lnR>
                      <a:noFill/>
                    </a:lnR>
                    <a:lnT>
                      <a:noFill/>
                    </a:lnT>
                    <a:lnB>
                      <a:noFill/>
                    </a:lnB>
                  </a:tcPr>
                </a:tc>
                <a:tc>
                  <a:txBody>
                    <a:bodyPr/>
                    <a:lstStyle/>
                    <a:p>
                      <a:pPr algn="ctr" fontAlgn="ctr"/>
                      <a:r>
                        <a:rPr lang="en-GB" sz="1200" b="0" i="0" u="none" strike="noStrike" dirty="0">
                          <a:solidFill>
                            <a:srgbClr val="000000"/>
                          </a:solidFill>
                          <a:effectLst/>
                          <a:latin typeface="Arial"/>
                        </a:rPr>
                        <a:t>414</a:t>
                      </a:r>
                    </a:p>
                  </a:txBody>
                  <a:tcPr marL="7721" marR="7721" marT="7721" marB="0" anchor="ctr">
                    <a:lnL>
                      <a:noFill/>
                    </a:lnL>
                    <a:lnR>
                      <a:noFill/>
                    </a:lnR>
                    <a:lnT>
                      <a:noFill/>
                    </a:lnT>
                    <a:lnB>
                      <a:noFill/>
                    </a:lnB>
                  </a:tcPr>
                </a:tc>
                <a:tc>
                  <a:txBody>
                    <a:bodyPr/>
                    <a:lstStyle/>
                    <a:p>
                      <a:pPr algn="ctr" fontAlgn="ctr"/>
                      <a:r>
                        <a:rPr lang="en-GB" sz="1050" b="0" i="1" u="none" strike="noStrike" dirty="0">
                          <a:solidFill>
                            <a:srgbClr val="000000"/>
                          </a:solidFill>
                          <a:effectLst/>
                          <a:latin typeface="Arial"/>
                        </a:rPr>
                        <a:t>4996</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231</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1100" b="0" i="1" u="none" strike="noStrike" dirty="0">
                          <a:solidFill>
                            <a:srgbClr val="000000"/>
                          </a:solidFill>
                          <a:effectLst/>
                          <a:latin typeface="Arial"/>
                        </a:rPr>
                        <a:t>2006</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a:solidFill>
                            <a:srgbClr val="000000"/>
                          </a:solidFill>
                          <a:effectLst/>
                          <a:latin typeface="Arial"/>
                        </a:rPr>
                        <a:t>183</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tcPr>
                </a:tc>
              </a:tr>
              <a:tr h="190493">
                <a:tc>
                  <a:txBody>
                    <a:bodyPr/>
                    <a:lstStyle/>
                    <a:p>
                      <a:pPr algn="l" fontAlgn="ctr"/>
                      <a:r>
                        <a:rPr lang="en-GB" sz="1100" b="0" i="0" u="none" strike="noStrike">
                          <a:solidFill>
                            <a:srgbClr val="000000"/>
                          </a:solidFill>
                          <a:effectLst/>
                          <a:latin typeface="Arial"/>
                        </a:rPr>
                        <a:t>Capital stock (€m)</a:t>
                      </a:r>
                    </a:p>
                  </a:txBody>
                  <a:tcPr marL="7721" marR="7721" marT="7721" marB="0" anchor="ctr">
                    <a:lnL>
                      <a:noFill/>
                    </a:lnL>
                    <a:lnR>
                      <a:noFill/>
                    </a:lnR>
                    <a:lnT>
                      <a:noFill/>
                    </a:lnT>
                    <a:lnB>
                      <a:noFill/>
                    </a:lnB>
                    <a:solidFill>
                      <a:srgbClr val="DCE6F1"/>
                    </a:solidFill>
                  </a:tcPr>
                </a:tc>
                <a:tc>
                  <a:txBody>
                    <a:bodyPr/>
                    <a:lstStyle/>
                    <a:p>
                      <a:pPr algn="ctr" fontAlgn="ctr"/>
                      <a:r>
                        <a:rPr lang="en-GB" sz="1200" b="0" i="0" u="none" strike="noStrike" dirty="0" smtClean="0">
                          <a:solidFill>
                            <a:srgbClr val="000000"/>
                          </a:solidFill>
                          <a:effectLst/>
                          <a:latin typeface="Arial"/>
                        </a:rPr>
                        <a:t>32</a:t>
                      </a:r>
                      <a:endParaRPr lang="en-GB" sz="1200" b="0" i="0" u="none" strike="noStrike" dirty="0">
                        <a:solidFill>
                          <a:srgbClr val="000000"/>
                        </a:solidFill>
                        <a:effectLst/>
                        <a:latin typeface="Arial"/>
                      </a:endParaRPr>
                    </a:p>
                  </a:txBody>
                  <a:tcPr marL="7721" marR="7721" marT="7721" marB="0" anchor="ctr">
                    <a:lnL>
                      <a:noFill/>
                    </a:lnL>
                    <a:lnR>
                      <a:noFill/>
                    </a:lnR>
                    <a:lnT>
                      <a:noFill/>
                    </a:lnT>
                    <a:lnB>
                      <a:noFill/>
                    </a:lnB>
                    <a:solidFill>
                      <a:srgbClr val="DCE6F1"/>
                    </a:solidFill>
                  </a:tcPr>
                </a:tc>
                <a:tc>
                  <a:txBody>
                    <a:bodyPr/>
                    <a:lstStyle/>
                    <a:p>
                      <a:pPr algn="ctr" fontAlgn="ctr"/>
                      <a:r>
                        <a:rPr lang="en-GB" sz="1050" b="0" i="1" u="none" strike="noStrike" dirty="0" smtClean="0">
                          <a:solidFill>
                            <a:srgbClr val="000000"/>
                          </a:solidFill>
                          <a:effectLst/>
                          <a:latin typeface="Arial"/>
                        </a:rPr>
                        <a:t>376</a:t>
                      </a:r>
                      <a:endParaRPr lang="en-GB" sz="105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algn="ctr" rtl="0" eaLnBrk="1" fontAlgn="ctr" latinLnBrk="0" hangingPunct="1"/>
                      <a:r>
                        <a:rPr kumimoji="0" lang="en-GB" sz="1200" b="0" i="0" u="none" strike="noStrike" kern="1200" dirty="0" smtClean="0">
                          <a:solidFill>
                            <a:srgbClr val="000000"/>
                          </a:solidFill>
                          <a:effectLst/>
                          <a:latin typeface="Arial"/>
                          <a:ea typeface="+mn-ea"/>
                          <a:cs typeface="+mn-cs"/>
                        </a:rPr>
                        <a:t>17</a:t>
                      </a:r>
                      <a:endParaRPr kumimoji="0" lang="en-GB" sz="1200" b="0" i="0" u="none" strike="noStrike" kern="1200" dirty="0">
                        <a:solidFill>
                          <a:srgbClr val="000000"/>
                        </a:solidFill>
                        <a:effectLst/>
                        <a:latin typeface="Arial"/>
                        <a:ea typeface="+mn-ea"/>
                        <a:cs typeface="+mn-cs"/>
                      </a:endParaRP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ctr"/>
                      <a:r>
                        <a:rPr lang="en-GB" sz="1100" b="0" i="1" u="none" strike="noStrike" dirty="0" smtClean="0">
                          <a:solidFill>
                            <a:srgbClr val="000000"/>
                          </a:solidFill>
                          <a:effectLst/>
                          <a:latin typeface="Arial"/>
                        </a:rPr>
                        <a:t>187</a:t>
                      </a:r>
                      <a:endParaRPr lang="en-GB" sz="110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ctr"/>
                      <a:r>
                        <a:rPr lang="en-GB" sz="1100" b="0" i="0" u="none" strike="noStrike" dirty="0" smtClean="0">
                          <a:solidFill>
                            <a:srgbClr val="000000"/>
                          </a:solidFill>
                          <a:effectLst/>
                          <a:latin typeface="Arial"/>
                        </a:rPr>
                        <a:t>15</a:t>
                      </a:r>
                      <a:endParaRPr lang="en-GB" sz="1100" b="0" i="0" u="none" strike="noStrike" dirty="0">
                        <a:solidFill>
                          <a:srgbClr val="000000"/>
                        </a:solidFill>
                        <a:effectLst/>
                        <a:latin typeface="Arial"/>
                      </a:endParaRP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solidFill>
                      <a:srgbClr val="DCE6F1"/>
                    </a:solidFill>
                  </a:tcPr>
                </a:tc>
              </a:tr>
              <a:tr h="190493">
                <a:tc>
                  <a:txBody>
                    <a:bodyPr/>
                    <a:lstStyle/>
                    <a:p>
                      <a:pPr algn="l" fontAlgn="ctr"/>
                      <a:r>
                        <a:rPr lang="en-GB" sz="1100" b="0" i="0" u="none" strike="noStrike">
                          <a:solidFill>
                            <a:srgbClr val="000000"/>
                          </a:solidFill>
                          <a:effectLst/>
                          <a:latin typeface="Arial"/>
                        </a:rPr>
                        <a:t>Turnover (€m)</a:t>
                      </a:r>
                    </a:p>
                  </a:txBody>
                  <a:tcPr marL="7721" marR="7721" marT="7721" marB="0" anchor="ctr">
                    <a:lnL>
                      <a:noFill/>
                    </a:lnL>
                    <a:lnR>
                      <a:noFill/>
                    </a:lnR>
                    <a:lnT>
                      <a:noFill/>
                    </a:lnT>
                    <a:lnB>
                      <a:noFill/>
                    </a:lnB>
                  </a:tcPr>
                </a:tc>
                <a:tc>
                  <a:txBody>
                    <a:bodyPr/>
                    <a:lstStyle/>
                    <a:p>
                      <a:pPr algn="ctr" fontAlgn="ctr"/>
                      <a:r>
                        <a:rPr lang="en-GB" sz="1200" b="0" i="0" u="none" strike="noStrike" dirty="0" smtClean="0">
                          <a:solidFill>
                            <a:srgbClr val="000000"/>
                          </a:solidFill>
                          <a:effectLst/>
                          <a:latin typeface="Arial"/>
                        </a:rPr>
                        <a:t>308</a:t>
                      </a:r>
                      <a:endParaRPr lang="en-GB" sz="1200" b="0" i="0" u="none" strike="noStrike" dirty="0">
                        <a:solidFill>
                          <a:srgbClr val="000000"/>
                        </a:solidFill>
                        <a:effectLst/>
                        <a:latin typeface="Arial"/>
                      </a:endParaRPr>
                    </a:p>
                  </a:txBody>
                  <a:tcPr marL="7721" marR="7721" marT="7721" marB="0" anchor="ctr">
                    <a:lnL>
                      <a:noFill/>
                    </a:lnL>
                    <a:lnR>
                      <a:noFill/>
                    </a:lnR>
                    <a:lnT>
                      <a:noFill/>
                    </a:lnT>
                    <a:lnB>
                      <a:noFill/>
                    </a:lnB>
                  </a:tcPr>
                </a:tc>
                <a:tc>
                  <a:txBody>
                    <a:bodyPr/>
                    <a:lstStyle/>
                    <a:p>
                      <a:pPr algn="ctr" fontAlgn="ctr"/>
                      <a:r>
                        <a:rPr lang="en-GB" sz="1050" b="0" i="1" u="none" strike="noStrike" dirty="0" smtClean="0">
                          <a:solidFill>
                            <a:srgbClr val="000000"/>
                          </a:solidFill>
                          <a:effectLst/>
                          <a:latin typeface="Arial"/>
                        </a:rPr>
                        <a:t>2192</a:t>
                      </a:r>
                      <a:endParaRPr lang="en-GB" sz="105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marL="0" algn="ctr" rtl="0" eaLnBrk="1" fontAlgn="ctr" latinLnBrk="0" hangingPunct="1"/>
                      <a:r>
                        <a:rPr kumimoji="0" lang="en-GB" sz="1200" b="0" i="0" u="none" strike="noStrike" kern="1200" dirty="0" smtClean="0">
                          <a:solidFill>
                            <a:srgbClr val="000000"/>
                          </a:solidFill>
                          <a:effectLst/>
                          <a:latin typeface="Arial"/>
                          <a:ea typeface="+mn-ea"/>
                          <a:cs typeface="+mn-cs"/>
                        </a:rPr>
                        <a:t>66</a:t>
                      </a:r>
                      <a:endParaRPr kumimoji="0" lang="en-GB" sz="1200" b="0" i="0" u="none" strike="noStrike" kern="1200" dirty="0">
                        <a:solidFill>
                          <a:srgbClr val="000000"/>
                        </a:solidFill>
                        <a:effectLst/>
                        <a:latin typeface="Arial"/>
                        <a:ea typeface="+mn-ea"/>
                        <a:cs typeface="+mn-cs"/>
                      </a:endParaRP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1100" b="0" i="1" u="none" strike="noStrike" dirty="0" smtClean="0">
                          <a:solidFill>
                            <a:srgbClr val="000000"/>
                          </a:solidFill>
                          <a:effectLst/>
                          <a:latin typeface="Arial"/>
                        </a:rPr>
                        <a:t>745</a:t>
                      </a:r>
                      <a:endParaRPr lang="en-GB" sz="110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smtClean="0">
                          <a:solidFill>
                            <a:srgbClr val="000000"/>
                          </a:solidFill>
                          <a:effectLst/>
                          <a:latin typeface="Arial"/>
                        </a:rPr>
                        <a:t>241</a:t>
                      </a:r>
                      <a:endParaRPr lang="en-GB" sz="1100" b="0" i="0" u="none" strike="noStrike" dirty="0">
                        <a:solidFill>
                          <a:srgbClr val="000000"/>
                        </a:solidFill>
                        <a:effectLst/>
                        <a:latin typeface="Arial"/>
                      </a:endParaRP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tcPr>
                </a:tc>
              </a:tr>
              <a:tr h="190493">
                <a:tc>
                  <a:txBody>
                    <a:bodyPr/>
                    <a:lstStyle/>
                    <a:p>
                      <a:pPr algn="l" fontAlgn="ctr"/>
                      <a:r>
                        <a:rPr lang="en-GB" sz="1100" b="0" i="0" u="none" strike="noStrike">
                          <a:solidFill>
                            <a:srgbClr val="000000"/>
                          </a:solidFill>
                          <a:effectLst/>
                          <a:latin typeface="Arial"/>
                        </a:rPr>
                        <a:t>Profit rate</a:t>
                      </a:r>
                    </a:p>
                  </a:txBody>
                  <a:tcPr marL="7721" marR="7721" marT="7721" marB="0" anchor="ctr">
                    <a:lnL>
                      <a:noFill/>
                    </a:lnL>
                    <a:lnR>
                      <a:noFill/>
                    </a:lnR>
                    <a:lnT>
                      <a:noFill/>
                    </a:lnT>
                    <a:lnB>
                      <a:noFill/>
                    </a:lnB>
                    <a:solidFill>
                      <a:srgbClr val="DCE6F1"/>
                    </a:solidFill>
                  </a:tcPr>
                </a:tc>
                <a:tc>
                  <a:txBody>
                    <a:bodyPr/>
                    <a:lstStyle/>
                    <a:p>
                      <a:pPr algn="ctr" fontAlgn="ctr"/>
                      <a:r>
                        <a:rPr lang="en-GB" sz="1200" b="0" i="0" u="none" strike="noStrike" dirty="0">
                          <a:solidFill>
                            <a:srgbClr val="000000"/>
                          </a:solidFill>
                          <a:effectLst/>
                          <a:latin typeface="Arial"/>
                        </a:rPr>
                        <a:t>0.57</a:t>
                      </a:r>
                    </a:p>
                  </a:txBody>
                  <a:tcPr marL="7721" marR="7721" marT="7721" marB="0" anchor="ctr">
                    <a:lnL>
                      <a:noFill/>
                    </a:lnL>
                    <a:lnR>
                      <a:noFill/>
                    </a:lnR>
                    <a:lnT>
                      <a:noFill/>
                    </a:lnT>
                    <a:lnB>
                      <a:noFill/>
                    </a:lnB>
                    <a:solidFill>
                      <a:srgbClr val="DCE6F1"/>
                    </a:solidFill>
                  </a:tcPr>
                </a:tc>
                <a:tc>
                  <a:txBody>
                    <a:bodyPr/>
                    <a:lstStyle/>
                    <a:p>
                      <a:pPr algn="ctr" fontAlgn="ctr"/>
                      <a:r>
                        <a:rPr lang="en-GB" sz="1050" b="0" i="1" u="none" strike="noStrike" dirty="0">
                          <a:solidFill>
                            <a:srgbClr val="000000"/>
                          </a:solidFill>
                          <a:effectLst/>
                          <a:latin typeface="Arial"/>
                        </a:rPr>
                        <a:t>0.30</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0.13</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ctr"/>
                      <a:r>
                        <a:rPr lang="en-GB" sz="1100" b="0" i="1" u="none" strike="noStrike" dirty="0">
                          <a:solidFill>
                            <a:srgbClr val="000000"/>
                          </a:solidFill>
                          <a:effectLst/>
                          <a:latin typeface="Arial"/>
                        </a:rPr>
                        <a:t>8.54</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ctr"/>
                      <a:r>
                        <a:rPr lang="en-GB" sz="1100" b="0" i="0" u="none" strike="noStrike">
                          <a:solidFill>
                            <a:srgbClr val="000000"/>
                          </a:solidFill>
                          <a:effectLst/>
                          <a:latin typeface="Arial"/>
                        </a:rPr>
                        <a:t>0.45</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solidFill>
                      <a:srgbClr val="DCE6F1"/>
                    </a:solidFill>
                  </a:tcPr>
                </a:tc>
              </a:tr>
              <a:tr h="190493">
                <a:tc>
                  <a:txBody>
                    <a:bodyPr/>
                    <a:lstStyle/>
                    <a:p>
                      <a:pPr algn="l" fontAlgn="ctr"/>
                      <a:r>
                        <a:rPr lang="en-GB" sz="1100" b="0" i="0" u="none" strike="noStrike">
                          <a:solidFill>
                            <a:srgbClr val="000000"/>
                          </a:solidFill>
                          <a:effectLst/>
                          <a:latin typeface="Arial"/>
                        </a:rPr>
                        <a:t>Age</a:t>
                      </a:r>
                    </a:p>
                  </a:txBody>
                  <a:tcPr marL="7721" marR="7721" marT="7721" marB="0" anchor="ctr">
                    <a:lnL>
                      <a:noFill/>
                    </a:lnL>
                    <a:lnR>
                      <a:noFill/>
                    </a:lnR>
                    <a:lnT>
                      <a:noFill/>
                    </a:lnT>
                    <a:lnB>
                      <a:noFill/>
                    </a:lnB>
                  </a:tcPr>
                </a:tc>
                <a:tc>
                  <a:txBody>
                    <a:bodyPr/>
                    <a:lstStyle/>
                    <a:p>
                      <a:pPr algn="ctr" fontAlgn="ctr"/>
                      <a:r>
                        <a:rPr lang="en-GB" sz="1200" b="0" i="0" u="none" strike="noStrike" dirty="0">
                          <a:solidFill>
                            <a:srgbClr val="000000"/>
                          </a:solidFill>
                          <a:effectLst/>
                          <a:latin typeface="Arial"/>
                        </a:rPr>
                        <a:t>24.4</a:t>
                      </a:r>
                    </a:p>
                  </a:txBody>
                  <a:tcPr marL="7721" marR="7721" marT="7721" marB="0" anchor="ctr">
                    <a:lnL>
                      <a:noFill/>
                    </a:lnL>
                    <a:lnR>
                      <a:noFill/>
                    </a:lnR>
                    <a:lnT>
                      <a:noFill/>
                    </a:lnT>
                    <a:lnB>
                      <a:noFill/>
                    </a:lnB>
                  </a:tcPr>
                </a:tc>
                <a:tc>
                  <a:txBody>
                    <a:bodyPr/>
                    <a:lstStyle/>
                    <a:p>
                      <a:pPr algn="ctr" fontAlgn="ctr"/>
                      <a:r>
                        <a:rPr lang="en-GB" sz="1050" b="0" i="1" u="none" strike="noStrike" dirty="0">
                          <a:solidFill>
                            <a:srgbClr val="000000"/>
                          </a:solidFill>
                          <a:effectLst/>
                          <a:latin typeface="Arial"/>
                        </a:rPr>
                        <a:t>21.5</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24.9</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1100" b="0" i="1" u="none" strike="noStrike" dirty="0">
                          <a:solidFill>
                            <a:srgbClr val="000000"/>
                          </a:solidFill>
                          <a:effectLst/>
                          <a:latin typeface="Arial"/>
                        </a:rPr>
                        <a:t>20.1</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a:solidFill>
                            <a:srgbClr val="000000"/>
                          </a:solidFill>
                          <a:effectLst/>
                          <a:latin typeface="Arial"/>
                        </a:rPr>
                        <a:t>-0.5</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100" b="0" i="0" u="none" strike="noStrike">
                        <a:solidFill>
                          <a:srgbClr val="000000"/>
                        </a:solidFill>
                        <a:effectLst/>
                        <a:latin typeface="Arial"/>
                      </a:endParaRPr>
                    </a:p>
                  </a:txBody>
                  <a:tcPr marL="7721" marR="7721" marT="7721" marB="0" anchor="ctr">
                    <a:lnL>
                      <a:noFill/>
                    </a:lnL>
                    <a:lnR>
                      <a:noFill/>
                    </a:lnR>
                    <a:lnT>
                      <a:noFill/>
                    </a:lnT>
                    <a:lnB>
                      <a:noFill/>
                    </a:lnB>
                  </a:tcPr>
                </a:tc>
              </a:tr>
              <a:tr h="190493">
                <a:tc>
                  <a:txBody>
                    <a:bodyPr/>
                    <a:lstStyle/>
                    <a:p>
                      <a:pPr algn="l" fontAlgn="ctr"/>
                      <a:r>
                        <a:rPr lang="en-GB" sz="1100" b="0" i="0" u="none" strike="noStrike">
                          <a:solidFill>
                            <a:srgbClr val="000000"/>
                          </a:solidFill>
                          <a:effectLst/>
                          <a:latin typeface="Arial"/>
                        </a:rPr>
                        <a:t>MNE status*</a:t>
                      </a:r>
                    </a:p>
                  </a:txBody>
                  <a:tcPr marL="7721" marR="7721" marT="7721" marB="0" anchor="ctr">
                    <a:lnL>
                      <a:noFill/>
                    </a:lnL>
                    <a:lnR>
                      <a:noFill/>
                    </a:lnR>
                    <a:lnT>
                      <a:noFill/>
                    </a:lnT>
                    <a:lnB>
                      <a:noFill/>
                    </a:lnB>
                    <a:solidFill>
                      <a:srgbClr val="DCE6F1"/>
                    </a:solidFill>
                  </a:tcPr>
                </a:tc>
                <a:tc>
                  <a:txBody>
                    <a:bodyPr/>
                    <a:lstStyle/>
                    <a:p>
                      <a:pPr algn="ctr" fontAlgn="ctr"/>
                      <a:r>
                        <a:rPr lang="en-GB" sz="1200" b="0" i="0" u="none" strike="noStrike" dirty="0">
                          <a:solidFill>
                            <a:srgbClr val="000000"/>
                          </a:solidFill>
                          <a:effectLst/>
                          <a:latin typeface="Arial"/>
                        </a:rPr>
                        <a:t>0.467</a:t>
                      </a:r>
                    </a:p>
                  </a:txBody>
                  <a:tcPr marL="7721" marR="7721" marT="7721" marB="0" anchor="ctr">
                    <a:lnL>
                      <a:noFill/>
                    </a:lnL>
                    <a:lnR>
                      <a:noFill/>
                    </a:lnR>
                    <a:lnT>
                      <a:noFill/>
                    </a:lnT>
                    <a:lnB>
                      <a:noFill/>
                    </a:lnB>
                    <a:solidFill>
                      <a:srgbClr val="DCE6F1"/>
                    </a:solidFill>
                  </a:tcPr>
                </a:tc>
                <a:tc>
                  <a:txBody>
                    <a:bodyPr/>
                    <a:lstStyle/>
                    <a:p>
                      <a:pPr algn="ctr" fontAlgn="ctr"/>
                      <a:r>
                        <a:rPr lang="en-GB" sz="1050" b="0" i="1" u="none" strike="noStrike" dirty="0">
                          <a:solidFill>
                            <a:srgbClr val="000000"/>
                          </a:solidFill>
                          <a:effectLst/>
                          <a:latin typeface="Arial"/>
                        </a:rPr>
                        <a:t>0.499</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0.272</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ctr"/>
                      <a:r>
                        <a:rPr lang="en-GB" sz="1100" b="0" i="1" u="none" strike="noStrike" dirty="0">
                          <a:solidFill>
                            <a:srgbClr val="000000"/>
                          </a:solidFill>
                          <a:effectLst/>
                          <a:latin typeface="Arial"/>
                        </a:rPr>
                        <a:t>0.445</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ctr"/>
                      <a:r>
                        <a:rPr lang="en-GB" sz="1100" b="0" i="0" u="none" strike="noStrike" dirty="0">
                          <a:solidFill>
                            <a:srgbClr val="000000"/>
                          </a:solidFill>
                          <a:effectLst/>
                          <a:latin typeface="Arial"/>
                        </a:rPr>
                        <a:t>0.195</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solidFill>
                      <a:srgbClr val="DCE6F1"/>
                    </a:solidFill>
                  </a:tcPr>
                </a:tc>
              </a:tr>
              <a:tr h="190493">
                <a:tc>
                  <a:txBody>
                    <a:bodyPr/>
                    <a:lstStyle/>
                    <a:p>
                      <a:pPr algn="l" fontAlgn="ctr"/>
                      <a:r>
                        <a:rPr lang="en-GB" sz="1100" b="0" i="1" u="none" strike="noStrike">
                          <a:solidFill>
                            <a:srgbClr val="000000"/>
                          </a:solidFill>
                          <a:effectLst/>
                          <a:latin typeface="Arial"/>
                        </a:rPr>
                        <a:t>Probability</a:t>
                      </a:r>
                    </a:p>
                  </a:txBody>
                  <a:tcPr marL="92650" marR="7721" marT="7721" marB="0" anchor="ctr">
                    <a:lnL>
                      <a:noFill/>
                    </a:lnL>
                    <a:lnR>
                      <a:noFill/>
                    </a:lnR>
                    <a:lnT>
                      <a:noFill/>
                    </a:lnT>
                    <a:lnB>
                      <a:noFill/>
                    </a:lnB>
                  </a:tcPr>
                </a:tc>
                <a:tc>
                  <a:txBody>
                    <a:bodyPr/>
                    <a:lstStyle/>
                    <a:p>
                      <a:pPr algn="ctr" fontAlgn="ctr"/>
                      <a:endParaRPr lang="en-GB" sz="1100" b="0" i="0" u="none" strike="noStrike" dirty="0">
                        <a:solidFill>
                          <a:srgbClr val="000000"/>
                        </a:solidFill>
                        <a:effectLst/>
                        <a:latin typeface="Arial"/>
                      </a:endParaRPr>
                    </a:p>
                  </a:txBody>
                  <a:tcPr marL="7721" marR="7721" marT="7721" marB="0" anchor="ctr">
                    <a:lnL>
                      <a:noFill/>
                    </a:lnL>
                    <a:lnR>
                      <a:noFill/>
                    </a:lnR>
                    <a:lnT>
                      <a:noFill/>
                    </a:lnT>
                    <a:lnB>
                      <a:noFill/>
                    </a:lnB>
                  </a:tcPr>
                </a:tc>
                <a:tc>
                  <a:txBody>
                    <a:bodyPr/>
                    <a:lstStyle/>
                    <a:p>
                      <a:pPr algn="ctr" fontAlgn="ctr"/>
                      <a:endParaRPr lang="en-GB" sz="105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Arial"/>
                        </a:rPr>
                        <a:t> </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a:solidFill>
                            <a:srgbClr val="000000"/>
                          </a:solidFill>
                          <a:effectLst/>
                          <a:latin typeface="Arial"/>
                        </a:rPr>
                        <a:t> </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100" b="0" i="0" u="none" strike="noStrike">
                        <a:solidFill>
                          <a:srgbClr val="000000"/>
                        </a:solidFill>
                        <a:effectLst/>
                        <a:latin typeface="Arial"/>
                      </a:endParaRPr>
                    </a:p>
                  </a:txBody>
                  <a:tcPr marL="7721" marR="7721" marT="7721" marB="0" anchor="ctr">
                    <a:lnL>
                      <a:noFill/>
                    </a:lnL>
                    <a:lnR>
                      <a:noFill/>
                    </a:lnR>
                    <a:lnT>
                      <a:noFill/>
                    </a:lnT>
                    <a:lnB>
                      <a:noFill/>
                    </a:lnB>
                  </a:tcPr>
                </a:tc>
              </a:tr>
              <a:tr h="190493">
                <a:tc>
                  <a:txBody>
                    <a:bodyPr/>
                    <a:lstStyle/>
                    <a:p>
                      <a:pPr algn="l" fontAlgn="ctr"/>
                      <a:r>
                        <a:rPr lang="en-GB" sz="1100" b="0" i="0" u="none" strike="noStrike">
                          <a:solidFill>
                            <a:srgbClr val="000000"/>
                          </a:solidFill>
                          <a:effectLst/>
                          <a:latin typeface="Arial"/>
                        </a:rPr>
                        <a:t>Depreciated patent stock</a:t>
                      </a:r>
                    </a:p>
                  </a:txBody>
                  <a:tcPr marL="7721" marR="7721" marT="7721" marB="0" anchor="ctr">
                    <a:lnL>
                      <a:noFill/>
                    </a:lnL>
                    <a:lnR>
                      <a:noFill/>
                    </a:lnR>
                    <a:lnT>
                      <a:noFill/>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2.23</a:t>
                      </a:r>
                    </a:p>
                  </a:txBody>
                  <a:tcPr marL="7721" marR="7721" marT="7721" marB="0" anchor="ctr">
                    <a:lnL>
                      <a:noFill/>
                    </a:lnL>
                    <a:lnR>
                      <a:noFill/>
                    </a:lnR>
                    <a:lnT>
                      <a:noFill/>
                    </a:lnT>
                    <a:lnB>
                      <a:noFill/>
                    </a:lnB>
                    <a:solidFill>
                      <a:srgbClr val="DCE6F1"/>
                    </a:solidFill>
                  </a:tcPr>
                </a:tc>
                <a:tc>
                  <a:txBody>
                    <a:bodyPr/>
                    <a:lstStyle/>
                    <a:p>
                      <a:pPr algn="ctr" fontAlgn="ctr"/>
                      <a:r>
                        <a:rPr lang="en-GB" sz="1050" b="0" i="1" u="none" strike="noStrike" dirty="0">
                          <a:solidFill>
                            <a:srgbClr val="000000"/>
                          </a:solidFill>
                          <a:effectLst/>
                          <a:latin typeface="Arial"/>
                        </a:rPr>
                        <a:t>23.26</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1.28</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ctr"/>
                      <a:r>
                        <a:rPr lang="en-GB" sz="1100" b="0" i="1" u="none" strike="noStrike" dirty="0">
                          <a:solidFill>
                            <a:srgbClr val="000000"/>
                          </a:solidFill>
                          <a:effectLst/>
                          <a:latin typeface="Arial"/>
                        </a:rPr>
                        <a:t>53.16</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ctr"/>
                      <a:r>
                        <a:rPr lang="en-GB" sz="1100" b="0" i="0" u="none" strike="noStrike" dirty="0">
                          <a:solidFill>
                            <a:srgbClr val="000000"/>
                          </a:solidFill>
                          <a:effectLst/>
                          <a:latin typeface="Arial"/>
                        </a:rPr>
                        <a:t>0.9</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solidFill>
                      <a:srgbClr val="DCE6F1"/>
                    </a:solidFill>
                  </a:tcPr>
                </a:tc>
              </a:tr>
              <a:tr h="150967">
                <a:tc>
                  <a:txBody>
                    <a:bodyPr/>
                    <a:lstStyle/>
                    <a:p>
                      <a:pPr algn="l" fontAlgn="b"/>
                      <a:r>
                        <a:rPr lang="en-GB" sz="800" b="0" i="0" u="none" strike="noStrike">
                          <a:solidFill>
                            <a:srgbClr val="000000"/>
                          </a:solidFill>
                          <a:effectLst/>
                          <a:latin typeface="Arial"/>
                        </a:rPr>
                        <a:t> </a:t>
                      </a:r>
                    </a:p>
                  </a:txBody>
                  <a:tcPr marL="7721" marR="7721" marT="77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Arial"/>
                        </a:rPr>
                        <a:t> </a:t>
                      </a:r>
                    </a:p>
                  </a:txBody>
                  <a:tcPr marL="7721" marR="7721" marT="77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700" b="0" i="1" u="none" strike="noStrike" dirty="0">
                          <a:solidFill>
                            <a:srgbClr val="000000"/>
                          </a:solidFill>
                          <a:effectLst/>
                          <a:latin typeface="Arial"/>
                        </a:rPr>
                        <a:t> </a:t>
                      </a:r>
                    </a:p>
                  </a:txBody>
                  <a:tcPr marL="7721" marR="7721" marT="772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Arial"/>
                        </a:rPr>
                        <a:t> </a:t>
                      </a:r>
                    </a:p>
                  </a:txBody>
                  <a:tcPr marL="7721" marR="7721" marT="7721"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800" b="0" i="1" u="none" strike="noStrike" dirty="0">
                          <a:solidFill>
                            <a:srgbClr val="000000"/>
                          </a:solidFill>
                          <a:effectLst/>
                          <a:latin typeface="Arial"/>
                        </a:rPr>
                        <a:t> </a:t>
                      </a:r>
                    </a:p>
                  </a:txBody>
                  <a:tcPr marL="7721" marR="7721" marT="772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a:rPr>
                        <a:t> </a:t>
                      </a:r>
                    </a:p>
                  </a:txBody>
                  <a:tcPr marL="7721" marR="7721" marT="7721"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Arial"/>
                        </a:rPr>
                        <a:t> </a:t>
                      </a:r>
                    </a:p>
                  </a:txBody>
                  <a:tcPr marL="7721" marR="7721" marT="7721" marB="0" anchor="b">
                    <a:lnL>
                      <a:noFill/>
                    </a:lnL>
                    <a:lnR>
                      <a:noFill/>
                    </a:lnR>
                    <a:lnT>
                      <a:noFill/>
                    </a:lnT>
                    <a:lnB w="12700" cap="flat" cmpd="sng" algn="ctr">
                      <a:solidFill>
                        <a:srgbClr val="000000"/>
                      </a:solidFill>
                      <a:prstDash val="solid"/>
                      <a:round/>
                      <a:headEnd type="none" w="med" len="med"/>
                      <a:tailEnd type="none" w="med" len="med"/>
                    </a:lnB>
                  </a:tcPr>
                </a:tc>
              </a:tr>
              <a:tr h="190493">
                <a:tc>
                  <a:txBody>
                    <a:bodyPr/>
                    <a:lstStyle/>
                    <a:p>
                      <a:pPr algn="l" fontAlgn="b"/>
                      <a:endParaRPr lang="en-GB" sz="1000" b="0" i="0" u="none" strike="noStrike">
                        <a:solidFill>
                          <a:srgbClr val="000000"/>
                        </a:solidFill>
                        <a:effectLst/>
                        <a:latin typeface="Arial"/>
                      </a:endParaRPr>
                    </a:p>
                  </a:txBody>
                  <a:tcPr marL="7721" marR="7721" marT="7721" marB="0" anchor="b">
                    <a:lnL>
                      <a:noFill/>
                    </a:lnL>
                    <a:lnR>
                      <a:noFill/>
                    </a:lnR>
                    <a:lnT w="12700" cap="flat" cmpd="sng" algn="ctr">
                      <a:solidFill>
                        <a:srgbClr val="000000"/>
                      </a:solidFill>
                      <a:prstDash val="solid"/>
                      <a:round/>
                      <a:headEnd type="none" w="med" len="med"/>
                      <a:tailEnd type="none" w="med" len="med"/>
                    </a:lnT>
                    <a:lnB>
                      <a:noFill/>
                    </a:lnB>
                  </a:tcPr>
                </a:tc>
                <a:tc gridSpan="6">
                  <a:txBody>
                    <a:bodyPr/>
                    <a:lstStyle/>
                    <a:p>
                      <a:pPr algn="ctr" fontAlgn="ctr"/>
                      <a:r>
                        <a:rPr lang="en-GB" sz="1100" b="1" i="0" u="none" strike="noStrike" dirty="0">
                          <a:solidFill>
                            <a:srgbClr val="000000"/>
                          </a:solidFill>
                          <a:effectLst/>
                          <a:latin typeface="Arial"/>
                        </a:rPr>
                        <a:t>Services</a:t>
                      </a:r>
                    </a:p>
                  </a:txBody>
                  <a:tcPr marL="7721" marR="7721" marT="772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0493">
                <a:tc>
                  <a:txBody>
                    <a:bodyPr/>
                    <a:lstStyle/>
                    <a:p>
                      <a:pPr algn="l" fontAlgn="ctr"/>
                      <a:r>
                        <a:rPr lang="en-GB" sz="1100" b="0" i="0" u="none" strike="noStrike">
                          <a:solidFill>
                            <a:srgbClr val="000000"/>
                          </a:solidFill>
                          <a:effectLst/>
                          <a:latin typeface="Arial"/>
                        </a:rPr>
                        <a:t>Labour Productivity</a:t>
                      </a:r>
                    </a:p>
                  </a:txBody>
                  <a:tcPr marL="7721" marR="7721" marT="7721" marB="0" anchor="ctr">
                    <a:lnL>
                      <a:noFill/>
                    </a:lnL>
                    <a:lnR>
                      <a:noFill/>
                    </a:lnR>
                    <a:lnT>
                      <a:noFill/>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4.57</a:t>
                      </a:r>
                    </a:p>
                  </a:txBody>
                  <a:tcPr marL="7721" marR="7721" marT="7721" marB="0" anchor="ctr">
                    <a:lnL>
                      <a:noFill/>
                    </a:lnL>
                    <a:lnR>
                      <a:noFill/>
                    </a:lnR>
                    <a:lnT w="6350" cap="flat" cmpd="sng" algn="ctr">
                      <a:solidFill>
                        <a:srgbClr val="000000"/>
                      </a:solidFill>
                      <a:prstDash val="dot"/>
                      <a:round/>
                      <a:headEnd type="none" w="med" len="med"/>
                      <a:tailEnd type="none" w="med" len="med"/>
                    </a:lnT>
                    <a:lnB>
                      <a:noFill/>
                    </a:lnB>
                    <a:solidFill>
                      <a:srgbClr val="DCE6F1"/>
                    </a:solidFill>
                  </a:tcPr>
                </a:tc>
                <a:tc>
                  <a:txBody>
                    <a:bodyPr/>
                    <a:lstStyle/>
                    <a:p>
                      <a:pPr algn="ctr" fontAlgn="ctr"/>
                      <a:r>
                        <a:rPr lang="en-GB" sz="1100" b="0" i="1" u="none" strike="noStrike" dirty="0">
                          <a:solidFill>
                            <a:srgbClr val="000000"/>
                          </a:solidFill>
                          <a:effectLst/>
                          <a:latin typeface="Arial"/>
                        </a:rPr>
                        <a:t>1.05</a:t>
                      </a:r>
                    </a:p>
                  </a:txBody>
                  <a:tcPr marL="7721" marR="7721" marT="772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2.61</a:t>
                      </a:r>
                    </a:p>
                  </a:txBody>
                  <a:tcPr marL="7721" marR="7721" marT="772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DCE6F1"/>
                    </a:solidFill>
                  </a:tcPr>
                </a:tc>
                <a:tc>
                  <a:txBody>
                    <a:bodyPr/>
                    <a:lstStyle/>
                    <a:p>
                      <a:pPr algn="ctr" fontAlgn="ctr"/>
                      <a:r>
                        <a:rPr lang="en-GB" sz="1100" b="0" i="1" u="none" strike="noStrike" dirty="0">
                          <a:solidFill>
                            <a:srgbClr val="000000"/>
                          </a:solidFill>
                          <a:effectLst/>
                          <a:latin typeface="Arial"/>
                        </a:rPr>
                        <a:t>1.01</a:t>
                      </a:r>
                    </a:p>
                  </a:txBody>
                  <a:tcPr marL="7721" marR="7721" marT="772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DCE6F1"/>
                    </a:solidFill>
                  </a:tcPr>
                </a:tc>
                <a:tc>
                  <a:txBody>
                    <a:bodyPr/>
                    <a:lstStyle/>
                    <a:p>
                      <a:pPr algn="r" fontAlgn="ctr"/>
                      <a:r>
                        <a:rPr lang="en-GB" sz="1100" b="0" i="0" u="none" strike="noStrike">
                          <a:solidFill>
                            <a:srgbClr val="000000"/>
                          </a:solidFill>
                          <a:effectLst/>
                          <a:latin typeface="Arial"/>
                        </a:rPr>
                        <a:t>2.0</a:t>
                      </a:r>
                    </a:p>
                  </a:txBody>
                  <a:tcPr marL="7721" marR="7721" marT="772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DCE6F1"/>
                    </a:solidFill>
                  </a:tcPr>
                </a:tc>
                <a:tc>
                  <a:txBody>
                    <a:bodyPr/>
                    <a:lstStyle/>
                    <a:p>
                      <a:pPr algn="l" fontAlgn="ctr"/>
                      <a:r>
                        <a:rPr lang="en-GB" sz="1100" b="0" i="0" u="none" strike="noStrike" dirty="0">
                          <a:solidFill>
                            <a:srgbClr val="000000"/>
                          </a:solidFill>
                          <a:effectLst/>
                          <a:latin typeface="Arial"/>
                        </a:rPr>
                        <a:t>***</a:t>
                      </a:r>
                    </a:p>
                  </a:txBody>
                  <a:tcPr marL="7721" marR="7721" marT="7721" marB="0" anchor="ctr">
                    <a:lnL>
                      <a:noFill/>
                    </a:lnL>
                    <a:lnR>
                      <a:noFill/>
                    </a:lnR>
                    <a:lnT w="6350" cap="flat" cmpd="sng" algn="ctr">
                      <a:solidFill>
                        <a:srgbClr val="000000"/>
                      </a:solidFill>
                      <a:prstDash val="dot"/>
                      <a:round/>
                      <a:headEnd type="none" w="med" len="med"/>
                      <a:tailEnd type="none" w="med" len="med"/>
                    </a:lnT>
                    <a:lnB>
                      <a:noFill/>
                    </a:lnB>
                    <a:solidFill>
                      <a:srgbClr val="DCE6F1"/>
                    </a:solidFill>
                  </a:tcPr>
                </a:tc>
              </a:tr>
              <a:tr h="190493">
                <a:tc>
                  <a:txBody>
                    <a:bodyPr/>
                    <a:lstStyle/>
                    <a:p>
                      <a:pPr algn="l" fontAlgn="ctr"/>
                      <a:r>
                        <a:rPr lang="en-GB" sz="1100" b="0" i="0" u="none" strike="noStrike">
                          <a:solidFill>
                            <a:srgbClr val="000000"/>
                          </a:solidFill>
                          <a:effectLst/>
                          <a:latin typeface="Arial"/>
                        </a:rPr>
                        <a:t>Employment</a:t>
                      </a:r>
                    </a:p>
                  </a:txBody>
                  <a:tcPr marL="7721" marR="7721" marT="7721" marB="0" anchor="ctr">
                    <a:lnL>
                      <a:noFill/>
                    </a:lnL>
                    <a:lnR>
                      <a:noFill/>
                    </a:lnR>
                    <a:lnT>
                      <a:noFill/>
                    </a:lnT>
                    <a:lnB>
                      <a:noFill/>
                    </a:lnB>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171</a:t>
                      </a:r>
                    </a:p>
                  </a:txBody>
                  <a:tcPr marL="7721" marR="7721" marT="7721" marB="0" anchor="ctr">
                    <a:lnL>
                      <a:noFill/>
                    </a:lnL>
                    <a:lnR>
                      <a:noFill/>
                    </a:lnR>
                    <a:lnT>
                      <a:noFill/>
                    </a:lnT>
                    <a:lnB>
                      <a:noFill/>
                    </a:lnB>
                  </a:tcPr>
                </a:tc>
                <a:tc>
                  <a:txBody>
                    <a:bodyPr/>
                    <a:lstStyle/>
                    <a:p>
                      <a:pPr algn="ctr" fontAlgn="ctr"/>
                      <a:r>
                        <a:rPr lang="en-GB" sz="1100" b="0" i="1" u="none" strike="noStrike" dirty="0">
                          <a:solidFill>
                            <a:srgbClr val="000000"/>
                          </a:solidFill>
                          <a:effectLst/>
                          <a:latin typeface="Arial"/>
                        </a:rPr>
                        <a:t>677</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263</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1100" b="0" i="1" u="none" strike="noStrike" dirty="0">
                          <a:solidFill>
                            <a:srgbClr val="000000"/>
                          </a:solidFill>
                          <a:effectLst/>
                          <a:latin typeface="Arial"/>
                        </a:rPr>
                        <a:t>5655</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a:solidFill>
                            <a:srgbClr val="000000"/>
                          </a:solidFill>
                          <a:effectLst/>
                          <a:latin typeface="Arial"/>
                        </a:rPr>
                        <a:t>-92</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tcPr>
                </a:tc>
              </a:tr>
              <a:tr h="190493">
                <a:tc>
                  <a:txBody>
                    <a:bodyPr/>
                    <a:lstStyle/>
                    <a:p>
                      <a:pPr algn="l" fontAlgn="ctr"/>
                      <a:r>
                        <a:rPr lang="en-GB" sz="1100" b="0" i="0" u="none" strike="noStrike">
                          <a:solidFill>
                            <a:srgbClr val="000000"/>
                          </a:solidFill>
                          <a:effectLst/>
                          <a:latin typeface="Arial"/>
                        </a:rPr>
                        <a:t>Capital stock (€m)</a:t>
                      </a:r>
                    </a:p>
                  </a:txBody>
                  <a:tcPr marL="7721" marR="7721" marT="7721" marB="0" anchor="ctr">
                    <a:lnL>
                      <a:noFill/>
                    </a:lnL>
                    <a:lnR>
                      <a:noFill/>
                    </a:lnR>
                    <a:lnT>
                      <a:noFill/>
                    </a:lnT>
                    <a:lnB>
                      <a:noFill/>
                    </a:lnB>
                    <a:solidFill>
                      <a:srgbClr val="DCE6F1"/>
                    </a:solidFill>
                  </a:tcPr>
                </a:tc>
                <a:tc>
                  <a:txBody>
                    <a:bodyPr/>
                    <a:lstStyle/>
                    <a:p>
                      <a:pPr marL="0" algn="ctr" rtl="0" eaLnBrk="1" fontAlgn="ctr" latinLnBrk="0" hangingPunct="1"/>
                      <a:r>
                        <a:rPr kumimoji="0" lang="en-GB" sz="1200" b="0" i="0" u="none" strike="noStrike" kern="1200" dirty="0" smtClean="0">
                          <a:solidFill>
                            <a:srgbClr val="000000"/>
                          </a:solidFill>
                          <a:effectLst/>
                          <a:latin typeface="Arial"/>
                          <a:ea typeface="+mn-ea"/>
                          <a:cs typeface="+mn-cs"/>
                        </a:rPr>
                        <a:t>31</a:t>
                      </a:r>
                      <a:endParaRPr kumimoji="0" lang="en-GB" sz="1200" b="0" i="0" u="none" strike="noStrike" kern="1200" dirty="0">
                        <a:solidFill>
                          <a:srgbClr val="000000"/>
                        </a:solidFill>
                        <a:effectLst/>
                        <a:latin typeface="Arial"/>
                        <a:ea typeface="+mn-ea"/>
                        <a:cs typeface="+mn-cs"/>
                      </a:endParaRPr>
                    </a:p>
                  </a:txBody>
                  <a:tcPr marL="7721" marR="7721" marT="7721" marB="0" anchor="ctr">
                    <a:lnL>
                      <a:noFill/>
                    </a:lnL>
                    <a:lnR>
                      <a:noFill/>
                    </a:lnR>
                    <a:lnT>
                      <a:noFill/>
                    </a:lnT>
                    <a:lnB>
                      <a:noFill/>
                    </a:lnB>
                    <a:solidFill>
                      <a:srgbClr val="DCE6F1"/>
                    </a:solidFill>
                  </a:tcPr>
                </a:tc>
                <a:tc>
                  <a:txBody>
                    <a:bodyPr/>
                    <a:lstStyle/>
                    <a:p>
                      <a:pPr algn="ctr" fontAlgn="ctr"/>
                      <a:r>
                        <a:rPr lang="en-GB" sz="1100" b="0" i="1" u="none" strike="noStrike" dirty="0" smtClean="0">
                          <a:solidFill>
                            <a:srgbClr val="000000"/>
                          </a:solidFill>
                          <a:effectLst/>
                          <a:latin typeface="Arial"/>
                        </a:rPr>
                        <a:t>345</a:t>
                      </a:r>
                      <a:endParaRPr lang="en-GB" sz="110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algn="ctr" rtl="0" eaLnBrk="1" fontAlgn="ctr" latinLnBrk="0" hangingPunct="1"/>
                      <a:r>
                        <a:rPr kumimoji="0" lang="en-GB" sz="1200" b="0" i="0" u="none" strike="noStrike" kern="1200" dirty="0" smtClean="0">
                          <a:solidFill>
                            <a:srgbClr val="000000"/>
                          </a:solidFill>
                          <a:effectLst/>
                          <a:latin typeface="Arial"/>
                          <a:ea typeface="+mn-ea"/>
                          <a:cs typeface="+mn-cs"/>
                        </a:rPr>
                        <a:t>19</a:t>
                      </a:r>
                      <a:endParaRPr kumimoji="0" lang="en-GB" sz="1200" b="0" i="0" u="none" strike="noStrike" kern="1200" dirty="0">
                        <a:solidFill>
                          <a:srgbClr val="000000"/>
                        </a:solidFill>
                        <a:effectLst/>
                        <a:latin typeface="Arial"/>
                        <a:ea typeface="+mn-ea"/>
                        <a:cs typeface="+mn-cs"/>
                      </a:endParaRP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ctr"/>
                      <a:r>
                        <a:rPr lang="en-GB" sz="1100" b="0" i="1" u="none" strike="noStrike" dirty="0" smtClean="0">
                          <a:solidFill>
                            <a:srgbClr val="000000"/>
                          </a:solidFill>
                          <a:effectLst/>
                          <a:latin typeface="Arial"/>
                        </a:rPr>
                        <a:t>322</a:t>
                      </a:r>
                      <a:endParaRPr lang="en-GB" sz="110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ctr"/>
                      <a:r>
                        <a:rPr lang="en-GB" sz="1100" b="0" i="0" u="none" strike="noStrike" dirty="0" smtClean="0">
                          <a:solidFill>
                            <a:srgbClr val="000000"/>
                          </a:solidFill>
                          <a:effectLst/>
                          <a:latin typeface="Arial"/>
                        </a:rPr>
                        <a:t>11</a:t>
                      </a:r>
                      <a:endParaRPr lang="en-GB" sz="1100" b="0" i="0" u="none" strike="noStrike" dirty="0">
                        <a:solidFill>
                          <a:srgbClr val="000000"/>
                        </a:solidFill>
                        <a:effectLst/>
                        <a:latin typeface="Arial"/>
                      </a:endParaRP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ctr"/>
                      <a:r>
                        <a:rPr lang="en-GB" sz="1100" b="0" i="0" u="none" strike="noStrike">
                          <a:solidFill>
                            <a:srgbClr val="000000"/>
                          </a:solidFill>
                          <a:effectLst/>
                          <a:latin typeface="Arial"/>
                        </a:rPr>
                        <a:t> </a:t>
                      </a:r>
                    </a:p>
                  </a:txBody>
                  <a:tcPr marL="7721" marR="7721" marT="7721" marB="0" anchor="ctr">
                    <a:lnL>
                      <a:noFill/>
                    </a:lnL>
                    <a:lnR>
                      <a:noFill/>
                    </a:lnR>
                    <a:lnT>
                      <a:noFill/>
                    </a:lnT>
                    <a:lnB>
                      <a:noFill/>
                    </a:lnB>
                    <a:solidFill>
                      <a:srgbClr val="DCE6F1"/>
                    </a:solidFill>
                  </a:tcPr>
                </a:tc>
              </a:tr>
              <a:tr h="190493">
                <a:tc>
                  <a:txBody>
                    <a:bodyPr/>
                    <a:lstStyle/>
                    <a:p>
                      <a:pPr algn="l" fontAlgn="ctr"/>
                      <a:r>
                        <a:rPr lang="en-GB" sz="1100" b="0" i="0" u="none" strike="noStrike">
                          <a:solidFill>
                            <a:srgbClr val="000000"/>
                          </a:solidFill>
                          <a:effectLst/>
                          <a:latin typeface="Arial"/>
                        </a:rPr>
                        <a:t>Turnover (€m)</a:t>
                      </a:r>
                    </a:p>
                  </a:txBody>
                  <a:tcPr marL="7721" marR="7721" marT="7721" marB="0" anchor="ctr">
                    <a:lnL>
                      <a:noFill/>
                    </a:lnL>
                    <a:lnR>
                      <a:noFill/>
                    </a:lnR>
                    <a:lnT>
                      <a:noFill/>
                    </a:lnT>
                    <a:lnB>
                      <a:noFill/>
                    </a:lnB>
                  </a:tcPr>
                </a:tc>
                <a:tc>
                  <a:txBody>
                    <a:bodyPr/>
                    <a:lstStyle/>
                    <a:p>
                      <a:pPr marL="0" algn="ctr" rtl="0" eaLnBrk="1" fontAlgn="ctr" latinLnBrk="0" hangingPunct="1"/>
                      <a:r>
                        <a:rPr kumimoji="0" lang="en-GB" sz="1200" b="0" i="0" u="none" strike="noStrike" kern="1200" dirty="0" smtClean="0">
                          <a:solidFill>
                            <a:srgbClr val="000000"/>
                          </a:solidFill>
                          <a:effectLst/>
                          <a:latin typeface="Arial"/>
                          <a:ea typeface="+mn-ea"/>
                          <a:cs typeface="+mn-cs"/>
                        </a:rPr>
                        <a:t>152</a:t>
                      </a:r>
                      <a:endParaRPr kumimoji="0" lang="en-GB" sz="1200" b="0" i="0" u="none" strike="noStrike" kern="1200" dirty="0">
                        <a:solidFill>
                          <a:srgbClr val="000000"/>
                        </a:solidFill>
                        <a:effectLst/>
                        <a:latin typeface="Arial"/>
                        <a:ea typeface="+mn-ea"/>
                        <a:cs typeface="+mn-cs"/>
                      </a:endParaRPr>
                    </a:p>
                  </a:txBody>
                  <a:tcPr marL="7721" marR="7721" marT="7721" marB="0" anchor="ctr">
                    <a:lnL>
                      <a:noFill/>
                    </a:lnL>
                    <a:lnR>
                      <a:noFill/>
                    </a:lnR>
                    <a:lnT>
                      <a:noFill/>
                    </a:lnT>
                    <a:lnB>
                      <a:noFill/>
                    </a:lnB>
                  </a:tcPr>
                </a:tc>
                <a:tc>
                  <a:txBody>
                    <a:bodyPr/>
                    <a:lstStyle/>
                    <a:p>
                      <a:pPr algn="ctr" fontAlgn="ctr"/>
                      <a:r>
                        <a:rPr lang="en-GB" sz="1100" b="0" i="1" u="none" strike="noStrike" dirty="0" smtClean="0">
                          <a:solidFill>
                            <a:srgbClr val="000000"/>
                          </a:solidFill>
                          <a:effectLst/>
                          <a:latin typeface="Arial"/>
                        </a:rPr>
                        <a:t>657</a:t>
                      </a:r>
                      <a:endParaRPr lang="en-GB" sz="110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marL="0" algn="ctr" rtl="0" eaLnBrk="1" fontAlgn="ctr" latinLnBrk="0" hangingPunct="1"/>
                      <a:r>
                        <a:rPr kumimoji="0" lang="en-GB" sz="1200" b="0" i="0" u="none" strike="noStrike" kern="1200" dirty="0" smtClean="0">
                          <a:solidFill>
                            <a:srgbClr val="000000"/>
                          </a:solidFill>
                          <a:effectLst/>
                          <a:latin typeface="Arial"/>
                          <a:ea typeface="+mn-ea"/>
                          <a:cs typeface="+mn-cs"/>
                        </a:rPr>
                        <a:t>60</a:t>
                      </a:r>
                      <a:endParaRPr kumimoji="0" lang="en-GB" sz="1200" b="0" i="0" u="none" strike="noStrike" kern="1200" dirty="0">
                        <a:solidFill>
                          <a:srgbClr val="000000"/>
                        </a:solidFill>
                        <a:effectLst/>
                        <a:latin typeface="Arial"/>
                        <a:ea typeface="+mn-ea"/>
                        <a:cs typeface="+mn-cs"/>
                      </a:endParaRP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1100" b="0" i="1" u="none" strike="noStrike" dirty="0" smtClean="0">
                          <a:solidFill>
                            <a:srgbClr val="000000"/>
                          </a:solidFill>
                          <a:effectLst/>
                          <a:latin typeface="Arial"/>
                        </a:rPr>
                        <a:t>848</a:t>
                      </a:r>
                      <a:endParaRPr lang="en-GB" sz="110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dirty="0" smtClean="0">
                          <a:solidFill>
                            <a:srgbClr val="000000"/>
                          </a:solidFill>
                          <a:effectLst/>
                          <a:latin typeface="Arial"/>
                        </a:rPr>
                        <a:t>92</a:t>
                      </a:r>
                      <a:endParaRPr lang="en-GB" sz="1100" b="0" i="0" u="none" strike="noStrike" dirty="0">
                        <a:solidFill>
                          <a:srgbClr val="000000"/>
                        </a:solidFill>
                        <a:effectLst/>
                        <a:latin typeface="Arial"/>
                      </a:endParaRP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tcPr>
                </a:tc>
              </a:tr>
              <a:tr h="190493">
                <a:tc>
                  <a:txBody>
                    <a:bodyPr/>
                    <a:lstStyle/>
                    <a:p>
                      <a:pPr algn="l" fontAlgn="ctr"/>
                      <a:r>
                        <a:rPr lang="en-GB" sz="1100" b="0" i="0" u="none" strike="noStrike">
                          <a:solidFill>
                            <a:srgbClr val="000000"/>
                          </a:solidFill>
                          <a:effectLst/>
                          <a:latin typeface="Arial"/>
                        </a:rPr>
                        <a:t>Profit rate</a:t>
                      </a:r>
                    </a:p>
                  </a:txBody>
                  <a:tcPr marL="7721" marR="7721" marT="7721" marB="0" anchor="ctr">
                    <a:lnL>
                      <a:noFill/>
                    </a:lnL>
                    <a:lnR>
                      <a:noFill/>
                    </a:lnR>
                    <a:lnT>
                      <a:noFill/>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0.57</a:t>
                      </a:r>
                    </a:p>
                  </a:txBody>
                  <a:tcPr marL="7721" marR="7721" marT="7721" marB="0" anchor="ctr">
                    <a:lnL>
                      <a:noFill/>
                    </a:lnL>
                    <a:lnR>
                      <a:noFill/>
                    </a:lnR>
                    <a:lnT>
                      <a:noFill/>
                    </a:lnT>
                    <a:lnB>
                      <a:noFill/>
                    </a:lnB>
                    <a:solidFill>
                      <a:srgbClr val="DCE6F1"/>
                    </a:solidFill>
                  </a:tcPr>
                </a:tc>
                <a:tc>
                  <a:txBody>
                    <a:bodyPr/>
                    <a:lstStyle/>
                    <a:p>
                      <a:pPr algn="ctr" fontAlgn="ctr"/>
                      <a:r>
                        <a:rPr lang="en-GB" sz="1100" b="0" i="1" u="none" strike="noStrike" dirty="0">
                          <a:solidFill>
                            <a:srgbClr val="000000"/>
                          </a:solidFill>
                          <a:effectLst/>
                          <a:latin typeface="Arial"/>
                        </a:rPr>
                        <a:t>0.37</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0.12</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ctr"/>
                      <a:r>
                        <a:rPr lang="en-GB" sz="1100" b="0" i="1" u="none" strike="noStrike" dirty="0">
                          <a:solidFill>
                            <a:srgbClr val="000000"/>
                          </a:solidFill>
                          <a:effectLst/>
                          <a:latin typeface="Arial"/>
                        </a:rPr>
                        <a:t>5.16</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ctr"/>
                      <a:r>
                        <a:rPr lang="en-GB" sz="1100" b="0" i="0" u="none" strike="noStrike">
                          <a:solidFill>
                            <a:srgbClr val="000000"/>
                          </a:solidFill>
                          <a:effectLst/>
                          <a:latin typeface="Arial"/>
                        </a:rPr>
                        <a:t>0.45</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solidFill>
                      <a:srgbClr val="DCE6F1"/>
                    </a:solidFill>
                  </a:tcPr>
                </a:tc>
              </a:tr>
              <a:tr h="190493">
                <a:tc>
                  <a:txBody>
                    <a:bodyPr/>
                    <a:lstStyle/>
                    <a:p>
                      <a:pPr algn="l" fontAlgn="ctr"/>
                      <a:r>
                        <a:rPr lang="en-GB" sz="1100" b="0" i="0" u="none" strike="noStrike">
                          <a:solidFill>
                            <a:srgbClr val="000000"/>
                          </a:solidFill>
                          <a:effectLst/>
                          <a:latin typeface="Arial"/>
                        </a:rPr>
                        <a:t>Age</a:t>
                      </a:r>
                    </a:p>
                  </a:txBody>
                  <a:tcPr marL="7721" marR="7721" marT="7721" marB="0" anchor="ctr">
                    <a:lnL>
                      <a:noFill/>
                    </a:lnL>
                    <a:lnR>
                      <a:noFill/>
                    </a:lnR>
                    <a:lnT>
                      <a:noFill/>
                    </a:lnT>
                    <a:lnB>
                      <a:noFill/>
                    </a:lnB>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17.4</a:t>
                      </a:r>
                    </a:p>
                  </a:txBody>
                  <a:tcPr marL="7721" marR="7721" marT="7721" marB="0" anchor="ctr">
                    <a:lnL>
                      <a:noFill/>
                    </a:lnL>
                    <a:lnR>
                      <a:noFill/>
                    </a:lnR>
                    <a:lnT>
                      <a:noFill/>
                    </a:lnT>
                    <a:lnB>
                      <a:noFill/>
                    </a:lnB>
                  </a:tcPr>
                </a:tc>
                <a:tc>
                  <a:txBody>
                    <a:bodyPr/>
                    <a:lstStyle/>
                    <a:p>
                      <a:pPr algn="ctr" fontAlgn="ctr"/>
                      <a:r>
                        <a:rPr lang="en-GB" sz="1100" b="0" i="1" u="none" strike="noStrike" dirty="0">
                          <a:solidFill>
                            <a:srgbClr val="000000"/>
                          </a:solidFill>
                          <a:effectLst/>
                          <a:latin typeface="Arial"/>
                        </a:rPr>
                        <a:t>17.2</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21.8</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1100" b="0" i="1" u="none" strike="noStrike" dirty="0">
                          <a:solidFill>
                            <a:srgbClr val="000000"/>
                          </a:solidFill>
                          <a:effectLst/>
                          <a:latin typeface="Arial"/>
                        </a:rPr>
                        <a:t>17.8</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a:solidFill>
                            <a:srgbClr val="000000"/>
                          </a:solidFill>
                          <a:effectLst/>
                          <a:latin typeface="Arial"/>
                        </a:rPr>
                        <a:t>-4.4</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tcPr>
                </a:tc>
              </a:tr>
              <a:tr h="190493">
                <a:tc>
                  <a:txBody>
                    <a:bodyPr/>
                    <a:lstStyle/>
                    <a:p>
                      <a:pPr algn="l" fontAlgn="ctr"/>
                      <a:r>
                        <a:rPr lang="en-GB" sz="1100" b="0" i="0" u="none" strike="noStrike">
                          <a:solidFill>
                            <a:srgbClr val="000000"/>
                          </a:solidFill>
                          <a:effectLst/>
                          <a:latin typeface="Arial"/>
                        </a:rPr>
                        <a:t>MNE status*</a:t>
                      </a:r>
                    </a:p>
                  </a:txBody>
                  <a:tcPr marL="7721" marR="7721" marT="7721" marB="0" anchor="ctr">
                    <a:lnL>
                      <a:noFill/>
                    </a:lnL>
                    <a:lnR>
                      <a:noFill/>
                    </a:lnR>
                    <a:lnT>
                      <a:noFill/>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0.478</a:t>
                      </a:r>
                    </a:p>
                  </a:txBody>
                  <a:tcPr marL="7721" marR="7721" marT="7721" marB="0" anchor="ctr">
                    <a:lnL>
                      <a:noFill/>
                    </a:lnL>
                    <a:lnR>
                      <a:noFill/>
                    </a:lnR>
                    <a:lnT>
                      <a:noFill/>
                    </a:lnT>
                    <a:lnB>
                      <a:noFill/>
                    </a:lnB>
                    <a:solidFill>
                      <a:srgbClr val="DCE6F1"/>
                    </a:solidFill>
                  </a:tcPr>
                </a:tc>
                <a:tc>
                  <a:txBody>
                    <a:bodyPr/>
                    <a:lstStyle/>
                    <a:p>
                      <a:pPr algn="ctr" fontAlgn="ctr"/>
                      <a:r>
                        <a:rPr lang="en-GB" sz="1100" b="0" i="1" u="none" strike="noStrike" dirty="0">
                          <a:solidFill>
                            <a:srgbClr val="000000"/>
                          </a:solidFill>
                          <a:effectLst/>
                          <a:latin typeface="Arial"/>
                        </a:rPr>
                        <a:t>0.5</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0.312</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ctr"/>
                      <a:r>
                        <a:rPr lang="en-GB" sz="1100" b="0" i="1" u="none" strike="noStrike" dirty="0">
                          <a:solidFill>
                            <a:srgbClr val="000000"/>
                          </a:solidFill>
                          <a:effectLst/>
                          <a:latin typeface="Arial"/>
                        </a:rPr>
                        <a:t>0.463</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ctr"/>
                      <a:r>
                        <a:rPr lang="en-GB" sz="1100" b="0" i="0" u="none" strike="noStrike">
                          <a:solidFill>
                            <a:srgbClr val="000000"/>
                          </a:solidFill>
                          <a:effectLst/>
                          <a:latin typeface="Arial"/>
                        </a:rPr>
                        <a:t>0.166</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solidFill>
                      <a:srgbClr val="DCE6F1"/>
                    </a:solidFill>
                  </a:tcPr>
                </a:tc>
              </a:tr>
              <a:tr h="240973">
                <a:tc>
                  <a:txBody>
                    <a:bodyPr/>
                    <a:lstStyle/>
                    <a:p>
                      <a:pPr algn="l" fontAlgn="ctr"/>
                      <a:r>
                        <a:rPr lang="en-GB" sz="1100" b="0" i="1" u="none" strike="noStrike">
                          <a:solidFill>
                            <a:srgbClr val="000000"/>
                          </a:solidFill>
                          <a:effectLst/>
                          <a:latin typeface="Arial"/>
                        </a:rPr>
                        <a:t>Probability</a:t>
                      </a:r>
                    </a:p>
                  </a:txBody>
                  <a:tcPr marL="92650" marR="7721" marT="7721" marB="0" anchor="ctr">
                    <a:lnL>
                      <a:noFill/>
                    </a:lnL>
                    <a:lnR>
                      <a:noFill/>
                    </a:lnR>
                    <a:lnT>
                      <a:noFill/>
                    </a:lnT>
                    <a:lnB>
                      <a:noFill/>
                    </a:lnB>
                  </a:tcPr>
                </a:tc>
                <a:tc>
                  <a:txBody>
                    <a:bodyPr/>
                    <a:lstStyle/>
                    <a:p>
                      <a:pPr algn="ctr" fontAlgn="ctr"/>
                      <a:endParaRPr lang="en-GB" sz="1100" b="0" i="0" u="none" strike="noStrike">
                        <a:solidFill>
                          <a:srgbClr val="000000"/>
                        </a:solidFill>
                        <a:effectLst/>
                        <a:latin typeface="Arial"/>
                      </a:endParaRPr>
                    </a:p>
                  </a:txBody>
                  <a:tcPr marL="7721" marR="7721" marT="7721" marB="0" anchor="ctr">
                    <a:lnL>
                      <a:noFill/>
                    </a:lnL>
                    <a:lnR>
                      <a:noFill/>
                    </a:lnR>
                    <a:lnT>
                      <a:noFill/>
                    </a:lnT>
                    <a:lnB>
                      <a:noFill/>
                    </a:lnB>
                  </a:tcPr>
                </a:tc>
                <a:tc>
                  <a:txBody>
                    <a:bodyPr/>
                    <a:lstStyle/>
                    <a:p>
                      <a:pPr algn="ctr" fontAlgn="ctr"/>
                      <a:endParaRPr lang="en-GB" sz="110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dirty="0">
                          <a:solidFill>
                            <a:srgbClr val="000000"/>
                          </a:solidFill>
                          <a:effectLst/>
                          <a:latin typeface="Arial"/>
                        </a:rPr>
                        <a:t> </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1" u="none" strike="noStrike" dirty="0">
                        <a:solidFill>
                          <a:srgbClr val="000000"/>
                        </a:solidFill>
                        <a:effectLst/>
                        <a:latin typeface="Arial"/>
                      </a:endParaRP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GB" sz="1100" b="0" i="0" u="none" strike="noStrike">
                          <a:solidFill>
                            <a:srgbClr val="000000"/>
                          </a:solidFill>
                          <a:effectLst/>
                          <a:latin typeface="Arial"/>
                        </a:rPr>
                        <a:t> </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100" b="0" i="0" u="none" strike="noStrike">
                        <a:solidFill>
                          <a:srgbClr val="000000"/>
                        </a:solidFill>
                        <a:effectLst/>
                        <a:latin typeface="Arial"/>
                      </a:endParaRPr>
                    </a:p>
                  </a:txBody>
                  <a:tcPr marL="7721" marR="7721" marT="7721" marB="0" anchor="ctr">
                    <a:lnL>
                      <a:noFill/>
                    </a:lnL>
                    <a:lnR>
                      <a:noFill/>
                    </a:lnR>
                    <a:lnT>
                      <a:noFill/>
                    </a:lnT>
                    <a:lnB>
                      <a:noFill/>
                    </a:lnB>
                  </a:tcPr>
                </a:tc>
              </a:tr>
              <a:tr h="144016">
                <a:tc>
                  <a:txBody>
                    <a:bodyPr/>
                    <a:lstStyle/>
                    <a:p>
                      <a:pPr algn="l" fontAlgn="ctr"/>
                      <a:r>
                        <a:rPr lang="en-GB" sz="1100" b="0" i="0" u="none" strike="noStrike">
                          <a:solidFill>
                            <a:srgbClr val="000000"/>
                          </a:solidFill>
                          <a:effectLst/>
                          <a:latin typeface="Arial"/>
                        </a:rPr>
                        <a:t>Depreciated patent stock</a:t>
                      </a:r>
                    </a:p>
                  </a:txBody>
                  <a:tcPr marL="7721" marR="7721" marT="7721" marB="0" anchor="ctr">
                    <a:lnL>
                      <a:noFill/>
                    </a:lnL>
                    <a:lnR>
                      <a:noFill/>
                    </a:lnR>
                    <a:lnT>
                      <a:noFill/>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2.21</a:t>
                      </a:r>
                    </a:p>
                  </a:txBody>
                  <a:tcPr marL="7721" marR="7721" marT="7721" marB="0" anchor="ctr">
                    <a:lnL>
                      <a:noFill/>
                    </a:lnL>
                    <a:lnR>
                      <a:noFill/>
                    </a:lnR>
                    <a:lnT>
                      <a:noFill/>
                    </a:lnT>
                    <a:lnB>
                      <a:noFill/>
                    </a:lnB>
                    <a:solidFill>
                      <a:srgbClr val="DCE6F1"/>
                    </a:solidFill>
                  </a:tcPr>
                </a:tc>
                <a:tc>
                  <a:txBody>
                    <a:bodyPr/>
                    <a:lstStyle/>
                    <a:p>
                      <a:pPr algn="ctr" fontAlgn="ctr"/>
                      <a:r>
                        <a:rPr lang="en-GB" sz="1100" b="0" i="1" u="none" strike="noStrike" dirty="0">
                          <a:solidFill>
                            <a:srgbClr val="000000"/>
                          </a:solidFill>
                          <a:effectLst/>
                          <a:latin typeface="Arial"/>
                        </a:rPr>
                        <a:t>33.95</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0" algn="ctr" rtl="0" eaLnBrk="1" fontAlgn="ctr" latinLnBrk="0" hangingPunct="1"/>
                      <a:r>
                        <a:rPr kumimoji="0" lang="en-GB" sz="1200" b="0" i="0" u="none" strike="noStrike" kern="1200" dirty="0">
                          <a:solidFill>
                            <a:srgbClr val="000000"/>
                          </a:solidFill>
                          <a:effectLst/>
                          <a:latin typeface="Arial"/>
                          <a:ea typeface="+mn-ea"/>
                          <a:cs typeface="+mn-cs"/>
                        </a:rPr>
                        <a:t>0.12</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ctr"/>
                      <a:r>
                        <a:rPr lang="en-GB" sz="1100" b="0" i="1" u="none" strike="noStrike" dirty="0">
                          <a:solidFill>
                            <a:srgbClr val="000000"/>
                          </a:solidFill>
                          <a:effectLst/>
                          <a:latin typeface="Arial"/>
                        </a:rPr>
                        <a:t>5.74</a:t>
                      </a:r>
                    </a:p>
                  </a:txBody>
                  <a:tcPr marL="7721" marR="7721" marT="7721" marB="0" anchor="ctr">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ctr"/>
                      <a:r>
                        <a:rPr lang="en-GB" sz="1100" b="0" i="0" u="none" strike="noStrike">
                          <a:solidFill>
                            <a:srgbClr val="000000"/>
                          </a:solidFill>
                          <a:effectLst/>
                          <a:latin typeface="Arial"/>
                        </a:rPr>
                        <a:t>2.1</a:t>
                      </a:r>
                    </a:p>
                  </a:txBody>
                  <a:tcPr marL="7721" marR="7721" marT="7721" marB="0" anchor="ctr">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l" fontAlgn="ctr"/>
                      <a:r>
                        <a:rPr lang="en-GB" sz="1100" b="0" i="0" u="none" strike="noStrike">
                          <a:solidFill>
                            <a:srgbClr val="000000"/>
                          </a:solidFill>
                          <a:effectLst/>
                          <a:latin typeface="Arial"/>
                        </a:rPr>
                        <a:t>**</a:t>
                      </a:r>
                    </a:p>
                  </a:txBody>
                  <a:tcPr marL="7721" marR="7721" marT="7721" marB="0" anchor="ctr">
                    <a:lnL>
                      <a:noFill/>
                    </a:lnL>
                    <a:lnR>
                      <a:noFill/>
                    </a:lnR>
                    <a:lnT>
                      <a:noFill/>
                    </a:lnT>
                    <a:lnB>
                      <a:noFill/>
                    </a:lnB>
                    <a:solidFill>
                      <a:srgbClr val="DCE6F1"/>
                    </a:solidFill>
                  </a:tcPr>
                </a:tc>
              </a:tr>
              <a:tr h="150967">
                <a:tc>
                  <a:txBody>
                    <a:bodyPr/>
                    <a:lstStyle/>
                    <a:p>
                      <a:pPr algn="l" fontAlgn="b"/>
                      <a:r>
                        <a:rPr lang="en-GB" sz="800" b="0" i="0" u="none" strike="noStrike">
                          <a:solidFill>
                            <a:srgbClr val="000000"/>
                          </a:solidFill>
                          <a:effectLst/>
                          <a:latin typeface="Arial"/>
                        </a:rPr>
                        <a:t> </a:t>
                      </a:r>
                    </a:p>
                  </a:txBody>
                  <a:tcPr marL="7721" marR="7721" marT="77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Arial"/>
                        </a:rPr>
                        <a:t> </a:t>
                      </a:r>
                    </a:p>
                  </a:txBody>
                  <a:tcPr marL="7721" marR="7721" marT="77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800" b="0" i="1" u="none" strike="noStrike" dirty="0">
                          <a:solidFill>
                            <a:srgbClr val="000000"/>
                          </a:solidFill>
                          <a:effectLst/>
                          <a:latin typeface="Arial"/>
                        </a:rPr>
                        <a:t> </a:t>
                      </a:r>
                    </a:p>
                  </a:txBody>
                  <a:tcPr marL="7721" marR="7721" marT="772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Arial"/>
                        </a:rPr>
                        <a:t> </a:t>
                      </a:r>
                    </a:p>
                  </a:txBody>
                  <a:tcPr marL="7721" marR="7721" marT="7721"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800" b="0" i="1" u="none" strike="noStrike" dirty="0">
                          <a:solidFill>
                            <a:srgbClr val="000000"/>
                          </a:solidFill>
                          <a:effectLst/>
                          <a:latin typeface="Arial"/>
                        </a:rPr>
                        <a:t> </a:t>
                      </a:r>
                    </a:p>
                  </a:txBody>
                  <a:tcPr marL="7721" marR="7721" marT="772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a:rPr>
                        <a:t> </a:t>
                      </a:r>
                    </a:p>
                  </a:txBody>
                  <a:tcPr marL="7721" marR="7721" marT="7721"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a:rPr>
                        <a:t> </a:t>
                      </a:r>
                    </a:p>
                  </a:txBody>
                  <a:tcPr marL="7721" marR="7721" marT="7721" marB="0" anchor="b">
                    <a:lnL>
                      <a:noFill/>
                    </a:lnL>
                    <a:lnR>
                      <a:noFill/>
                    </a:lnR>
                    <a:lnT>
                      <a:noFill/>
                    </a:lnT>
                    <a:lnB w="12700" cap="flat" cmpd="sng" algn="ctr">
                      <a:solidFill>
                        <a:srgbClr val="000000"/>
                      </a:solidFill>
                      <a:prstDash val="solid"/>
                      <a:round/>
                      <a:headEnd type="none" w="med" len="med"/>
                      <a:tailEnd type="none" w="med" len="med"/>
                    </a:lnB>
                  </a:tcPr>
                </a:tc>
              </a:tr>
              <a:tr h="142580">
                <a:tc>
                  <a:txBody>
                    <a:bodyPr/>
                    <a:lstStyle/>
                    <a:p>
                      <a:pPr algn="l" fontAlgn="b"/>
                      <a:endParaRPr lang="en-GB" sz="800" b="0" i="0" u="none" strike="noStrike">
                        <a:solidFill>
                          <a:srgbClr val="000000"/>
                        </a:solidFill>
                        <a:effectLst/>
                        <a:latin typeface="Arial"/>
                      </a:endParaRPr>
                    </a:p>
                  </a:txBody>
                  <a:tcPr marL="7721" marR="7721" marT="77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Arial"/>
                      </a:endParaRPr>
                    </a:p>
                  </a:txBody>
                  <a:tcPr marL="7721" marR="7721" marT="77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Arial"/>
                      </a:endParaRPr>
                    </a:p>
                  </a:txBody>
                  <a:tcPr marL="7721" marR="7721" marT="77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Arial"/>
                      </a:endParaRPr>
                    </a:p>
                  </a:txBody>
                  <a:tcPr marL="7721" marR="7721" marT="77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Arial"/>
                      </a:endParaRPr>
                    </a:p>
                  </a:txBody>
                  <a:tcPr marL="7721" marR="7721" marT="77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0000"/>
                        </a:solidFill>
                        <a:effectLst/>
                        <a:latin typeface="Arial"/>
                      </a:endParaRPr>
                    </a:p>
                  </a:txBody>
                  <a:tcPr marL="7721" marR="7721" marT="772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solidFill>
                          <a:srgbClr val="000000"/>
                        </a:solidFill>
                        <a:effectLst/>
                        <a:latin typeface="Arial"/>
                      </a:endParaRPr>
                    </a:p>
                  </a:txBody>
                  <a:tcPr marL="7721" marR="7721" marT="7721"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5"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The global frontier</a:t>
            </a:r>
            <a:endParaRPr lang="en-GB" b="1" dirty="0">
              <a:solidFill>
                <a:schemeClr val="accent2"/>
              </a:solidFill>
            </a:endParaRPr>
          </a:p>
        </p:txBody>
      </p:sp>
      <p:sp>
        <p:nvSpPr>
          <p:cNvPr id="7" name="Title 2"/>
          <p:cNvSpPr txBox="1">
            <a:spLocks/>
          </p:cNvSpPr>
          <p:nvPr/>
        </p:nvSpPr>
        <p:spPr>
          <a:xfrm>
            <a:off x="971600" y="237600"/>
            <a:ext cx="8064896"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algn="ctr">
              <a:lnSpc>
                <a:spcPct val="80000"/>
              </a:lnSpc>
            </a:pPr>
            <a:r>
              <a:rPr lang="en-US" sz="3600" b="1" dirty="0" smtClean="0">
                <a:solidFill>
                  <a:srgbClr val="0070C0"/>
                </a:solidFill>
                <a:cs typeface="Arial" charset="0"/>
              </a:rPr>
              <a:t>The globally most productive firms – who are they?</a:t>
            </a:r>
            <a:endParaRPr lang="en-US" sz="3600" b="1" dirty="0">
              <a:solidFill>
                <a:srgbClr val="0070C0"/>
              </a:solidFill>
              <a:cs typeface="Arial" charset="0"/>
            </a:endParaRPr>
          </a:p>
        </p:txBody>
      </p:sp>
      <p:sp>
        <p:nvSpPr>
          <p:cNvPr id="2" name="Oval 1"/>
          <p:cNvSpPr/>
          <p:nvPr/>
        </p:nvSpPr>
        <p:spPr>
          <a:xfrm>
            <a:off x="3027329" y="2390100"/>
            <a:ext cx="432048" cy="208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027329" y="2600529"/>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967865" y="4437112"/>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027329" y="2937716"/>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028718" y="5013176"/>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76185" y="4673419"/>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003902" y="5373216"/>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028718" y="6021288"/>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792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206665"/>
            <a:ext cx="8172400" cy="1022400"/>
          </a:xfrm>
        </p:spPr>
        <p:txBody>
          <a:bodyPr/>
          <a:lstStyle/>
          <a:p>
            <a:pPr algn="ctr"/>
            <a:r>
              <a:rPr lang="en-US" sz="3500" b="1" dirty="0" smtClean="0">
                <a:solidFill>
                  <a:srgbClr val="0070C0"/>
                </a:solidFill>
                <a:cs typeface="Arial" charset="0"/>
              </a:rPr>
              <a:t>The </a:t>
            </a:r>
            <a:r>
              <a:rPr lang="en-US" sz="3500" b="1" dirty="0">
                <a:solidFill>
                  <a:srgbClr val="0070C0"/>
                </a:solidFill>
                <a:cs typeface="Arial" charset="0"/>
              </a:rPr>
              <a:t>globally most productive </a:t>
            </a:r>
            <a:r>
              <a:rPr lang="en-US" sz="3500" b="1" dirty="0" smtClean="0">
                <a:solidFill>
                  <a:srgbClr val="0070C0"/>
                </a:solidFill>
                <a:cs typeface="Arial" charset="0"/>
              </a:rPr>
              <a:t>firms </a:t>
            </a:r>
            <a:br>
              <a:rPr lang="en-US" sz="3500" b="1" dirty="0" smtClean="0">
                <a:solidFill>
                  <a:srgbClr val="0070C0"/>
                </a:solidFill>
                <a:cs typeface="Arial" charset="0"/>
              </a:rPr>
            </a:br>
            <a:r>
              <a:rPr lang="en-US" sz="3500" b="1" dirty="0" smtClean="0">
                <a:solidFill>
                  <a:srgbClr val="0070C0"/>
                </a:solidFill>
                <a:cs typeface="Arial" charset="0"/>
              </a:rPr>
              <a:t>-- </a:t>
            </a:r>
            <a:r>
              <a:rPr lang="en-US" sz="3500" b="1" dirty="0">
                <a:solidFill>
                  <a:srgbClr val="0070C0"/>
                </a:solidFill>
                <a:cs typeface="Arial" charset="0"/>
              </a:rPr>
              <a:t>c</a:t>
            </a:r>
            <a:r>
              <a:rPr lang="en-US" sz="3500" b="1" dirty="0" smtClean="0">
                <a:solidFill>
                  <a:srgbClr val="0070C0"/>
                </a:solidFill>
                <a:cs typeface="Arial" charset="0"/>
              </a:rPr>
              <a:t>oming from various countries</a:t>
            </a:r>
            <a:endParaRPr lang="hu-HU" sz="3500" b="1" dirty="0"/>
          </a:p>
        </p:txBody>
      </p:sp>
      <p:pic>
        <p:nvPicPr>
          <p:cNvPr id="4" name="Picture 3"/>
          <p:cNvPicPr/>
          <p:nvPr/>
        </p:nvPicPr>
        <p:blipFill>
          <a:blip r:embed="rId3" cstate="print"/>
          <a:stretch>
            <a:fillRect/>
          </a:stretch>
        </p:blipFill>
        <p:spPr>
          <a:xfrm>
            <a:off x="539552" y="1229065"/>
            <a:ext cx="7848872" cy="5184576"/>
          </a:xfrm>
          <a:prstGeom prst="rect">
            <a:avLst/>
          </a:prstGeom>
        </p:spPr>
      </p:pic>
      <p:sp>
        <p:nvSpPr>
          <p:cNvPr id="5" name="TextBox 4"/>
          <p:cNvSpPr txBox="1"/>
          <p:nvPr/>
        </p:nvSpPr>
        <p:spPr>
          <a:xfrm>
            <a:off x="179512" y="6413641"/>
            <a:ext cx="7797214" cy="461665"/>
          </a:xfrm>
          <a:prstGeom prst="rect">
            <a:avLst/>
          </a:prstGeom>
          <a:noFill/>
        </p:spPr>
        <p:txBody>
          <a:bodyPr wrap="square" rtlCol="0">
            <a:spAutoFit/>
          </a:bodyPr>
          <a:lstStyle/>
          <a:p>
            <a:r>
              <a:rPr lang="en-GB" sz="1200" dirty="0" smtClean="0">
                <a:solidFill>
                  <a:schemeClr val="bg2">
                    <a:lumMod val="10000"/>
                  </a:schemeClr>
                </a:solidFill>
                <a:latin typeface="+mj-lt"/>
              </a:rPr>
              <a:t>Source: Andrews, D. C. Criscuolo and P. Gal (2015),</a:t>
            </a:r>
            <a:r>
              <a:rPr lang="en-GB" sz="1200" b="1" dirty="0" smtClean="0">
                <a:solidFill>
                  <a:schemeClr val="bg2">
                    <a:lumMod val="10000"/>
                  </a:schemeClr>
                </a:solidFill>
                <a:latin typeface="+mj-lt"/>
              </a:rPr>
              <a:t> “</a:t>
            </a:r>
            <a:r>
              <a:rPr lang="en-GB" sz="1200" dirty="0">
                <a:solidFill>
                  <a:schemeClr val="bg2">
                    <a:lumMod val="10000"/>
                  </a:schemeClr>
                </a:solidFill>
                <a:latin typeface="+mj-lt"/>
                <a:hlinkClick r:id="rId4"/>
              </a:rPr>
              <a:t>Frontier firms, technology diffusion and public policy: micro evidence from OECD </a:t>
            </a:r>
            <a:r>
              <a:rPr lang="en-GB" sz="1200" dirty="0" smtClean="0">
                <a:solidFill>
                  <a:schemeClr val="bg2">
                    <a:lumMod val="10000"/>
                  </a:schemeClr>
                </a:solidFill>
                <a:latin typeface="+mj-lt"/>
                <a:hlinkClick r:id="rId4"/>
              </a:rPr>
              <a:t>countries</a:t>
            </a:r>
            <a:r>
              <a:rPr lang="en-GB" sz="1200" b="1" dirty="0" smtClean="0">
                <a:solidFill>
                  <a:schemeClr val="bg2">
                    <a:lumMod val="10000"/>
                  </a:schemeClr>
                </a:solidFill>
                <a:latin typeface="+mj-lt"/>
              </a:rPr>
              <a:t>”, </a:t>
            </a:r>
            <a:r>
              <a:rPr lang="en-GB" sz="1200" i="1" dirty="0">
                <a:solidFill>
                  <a:schemeClr val="bg2">
                    <a:lumMod val="10000"/>
                  </a:schemeClr>
                </a:solidFill>
                <a:latin typeface="+mj-lt"/>
              </a:rPr>
              <a:t> </a:t>
            </a:r>
            <a:r>
              <a:rPr lang="en-GB" sz="1200" dirty="0" smtClean="0">
                <a:solidFill>
                  <a:schemeClr val="bg2">
                    <a:lumMod val="10000"/>
                  </a:schemeClr>
                </a:solidFill>
                <a:latin typeface="+mj-lt"/>
              </a:rPr>
              <a:t>OECD Productivity Working Paper No. 2.</a:t>
            </a:r>
            <a:endParaRPr lang="en-GB" sz="1200" dirty="0">
              <a:solidFill>
                <a:schemeClr val="bg2">
                  <a:lumMod val="10000"/>
                </a:schemeClr>
              </a:solidFill>
              <a:latin typeface="+mj-lt"/>
            </a:endParaRPr>
          </a:p>
        </p:txBody>
      </p:sp>
      <p:sp>
        <p:nvSpPr>
          <p:cNvPr id="6"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The global frontier</a:t>
            </a:r>
            <a:endParaRPr lang="en-GB" b="1" dirty="0">
              <a:solidFill>
                <a:schemeClr val="accent2"/>
              </a:solidFill>
            </a:endParaRPr>
          </a:p>
        </p:txBody>
      </p:sp>
    </p:spTree>
    <p:extLst>
      <p:ext uri="{BB962C8B-B14F-4D97-AF65-F5344CB8AC3E}">
        <p14:creationId xmlns:p14="http://schemas.microsoft.com/office/powerpoint/2010/main" val="3401069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206665"/>
            <a:ext cx="8172400" cy="1022400"/>
          </a:xfrm>
        </p:spPr>
        <p:txBody>
          <a:bodyPr/>
          <a:lstStyle/>
          <a:p>
            <a:pPr algn="ctr"/>
            <a:r>
              <a:rPr lang="en-US" sz="3500" b="1" dirty="0" smtClean="0">
                <a:solidFill>
                  <a:srgbClr val="0070C0"/>
                </a:solidFill>
                <a:cs typeface="Arial" charset="0"/>
              </a:rPr>
              <a:t>The </a:t>
            </a:r>
            <a:r>
              <a:rPr lang="en-US" sz="3500" b="1" dirty="0">
                <a:solidFill>
                  <a:srgbClr val="0070C0"/>
                </a:solidFill>
                <a:cs typeface="Arial" charset="0"/>
              </a:rPr>
              <a:t>globally most productive </a:t>
            </a:r>
            <a:r>
              <a:rPr lang="en-US" sz="3500" b="1" dirty="0" smtClean="0">
                <a:solidFill>
                  <a:srgbClr val="0070C0"/>
                </a:solidFill>
                <a:cs typeface="Arial" charset="0"/>
              </a:rPr>
              <a:t>firms </a:t>
            </a:r>
            <a:br>
              <a:rPr lang="en-US" sz="3500" b="1" dirty="0" smtClean="0">
                <a:solidFill>
                  <a:srgbClr val="0070C0"/>
                </a:solidFill>
                <a:cs typeface="Arial" charset="0"/>
              </a:rPr>
            </a:br>
            <a:r>
              <a:rPr lang="en-US" sz="3500" b="1" dirty="0" smtClean="0">
                <a:solidFill>
                  <a:srgbClr val="0070C0"/>
                </a:solidFill>
                <a:cs typeface="Arial" charset="0"/>
              </a:rPr>
              <a:t>-- other characteristics</a:t>
            </a:r>
            <a:endParaRPr lang="hu-HU" sz="3500" b="1" dirty="0"/>
          </a:p>
        </p:txBody>
      </p:sp>
      <p:sp>
        <p:nvSpPr>
          <p:cNvPr id="6" name="Content Placeholder 1"/>
          <p:cNvSpPr>
            <a:spLocks noGrp="1"/>
          </p:cNvSpPr>
          <p:nvPr>
            <p:ph idx="1"/>
          </p:nvPr>
        </p:nvSpPr>
        <p:spPr>
          <a:xfrm>
            <a:off x="251520" y="1556792"/>
            <a:ext cx="8640960" cy="5040560"/>
          </a:xfrm>
        </p:spPr>
        <p:txBody>
          <a:bodyPr>
            <a:normAutofit/>
          </a:bodyPr>
          <a:lstStyle/>
          <a:p>
            <a:pPr>
              <a:spcBef>
                <a:spcPts val="0"/>
              </a:spcBef>
              <a:spcAft>
                <a:spcPts val="900"/>
              </a:spcAft>
              <a:buClrTx/>
            </a:pP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Frontier firms belong to a variety of industries</a:t>
            </a:r>
          </a:p>
          <a:p>
            <a:pPr>
              <a:spcBef>
                <a:spcPts val="0"/>
              </a:spcBef>
              <a:spcAft>
                <a:spcPts val="900"/>
              </a:spcAft>
              <a:buClrTx/>
            </a:pP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Selection at frontier is harsh (less than 1/5 of them stay at the frontier after 4 years)</a:t>
            </a:r>
          </a:p>
          <a:p>
            <a:pPr>
              <a:spcBef>
                <a:spcPts val="0"/>
              </a:spcBef>
              <a:spcAft>
                <a:spcPts val="900"/>
              </a:spcAft>
              <a:buClrTx/>
            </a:pP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Frontier firms are getting older (consistent with decline in startups)</a:t>
            </a:r>
          </a:p>
          <a:p>
            <a:pPr>
              <a:spcBef>
                <a:spcPts val="0"/>
              </a:spcBef>
              <a:spcAft>
                <a:spcPts val="900"/>
              </a:spcAft>
              <a:buClrTx/>
            </a:pP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Frontier firms are getting larger (consistent with increasing market concentration)</a:t>
            </a:r>
            <a:endParaRPr lang="en-US" sz="26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endParaRPr>
          </a:p>
        </p:txBody>
      </p:sp>
      <p:sp>
        <p:nvSpPr>
          <p:cNvPr id="7"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The global frontier</a:t>
            </a:r>
            <a:endParaRPr lang="en-GB" b="1" dirty="0">
              <a:solidFill>
                <a:schemeClr val="accent2"/>
              </a:solidFill>
            </a:endParaRPr>
          </a:p>
        </p:txBody>
      </p:sp>
    </p:spTree>
    <p:extLst>
      <p:ext uri="{BB962C8B-B14F-4D97-AF65-F5344CB8AC3E}">
        <p14:creationId xmlns:p14="http://schemas.microsoft.com/office/powerpoint/2010/main" val="3850323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spcBef>
                <a:spcPts val="1200"/>
              </a:spcBef>
              <a:spcAft>
                <a:spcPts val="1200"/>
              </a:spcAft>
              <a:buClrTx/>
              <a:buNone/>
            </a:pPr>
            <a:r>
              <a:rPr lang="en-US"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Productivity research emphasizes widespread heterogeneity within narrowly-defined sectors (</a:t>
            </a:r>
            <a:r>
              <a:rPr lang="en-US" dirty="0" err="1">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Syverson</a:t>
            </a:r>
            <a:r>
              <a:rPr lang="en-US"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 2004).</a:t>
            </a:r>
          </a:p>
          <a:p>
            <a:pPr>
              <a:spcBef>
                <a:spcPts val="1200"/>
              </a:spcBef>
              <a:spcAft>
                <a:spcPts val="1200"/>
              </a:spcAft>
              <a:buClrTx/>
              <a:buFont typeface="Wingdings" panose="05000000000000000000" pitchFamily="2" charset="2"/>
              <a:buChar char="Ø"/>
            </a:pPr>
            <a:r>
              <a:rPr lang="en-US"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How do frontier productivity gains spread out?</a:t>
            </a:r>
          </a:p>
          <a:p>
            <a:pPr>
              <a:spcBef>
                <a:spcPts val="1200"/>
              </a:spcBef>
              <a:spcAft>
                <a:spcPts val="1200"/>
              </a:spcAft>
              <a:buClrTx/>
              <a:buFont typeface="Wingdings" panose="05000000000000000000" pitchFamily="2" charset="2"/>
              <a:buChar char="Ø"/>
            </a:pPr>
            <a:r>
              <a:rPr lang="en-US"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Have </a:t>
            </a:r>
            <a:r>
              <a:rPr lang="en-US"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non-frontier firms kept pace with the global frontier?</a:t>
            </a:r>
          </a:p>
          <a:p>
            <a:pPr>
              <a:spcBef>
                <a:spcPts val="1200"/>
              </a:spcBef>
              <a:spcAft>
                <a:spcPts val="1200"/>
              </a:spcAft>
              <a:buClrTx/>
              <a:buFont typeface="Wingdings" panose="05000000000000000000" pitchFamily="2" charset="2"/>
              <a:buChar char="Ø"/>
            </a:pPr>
            <a:r>
              <a:rPr lang="en-US"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What factors might explain productivity divergence over time? (</a:t>
            </a:r>
            <a:r>
              <a:rPr lang="en-US" b="1"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ongoing work</a:t>
            </a:r>
            <a:r>
              <a:rPr lang="en-US"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t>
            </a:r>
          </a:p>
          <a:p>
            <a:endParaRPr lang="en-GB" dirty="0"/>
          </a:p>
        </p:txBody>
      </p:sp>
      <p:sp>
        <p:nvSpPr>
          <p:cNvPr id="4" name="Title 2"/>
          <p:cNvSpPr>
            <a:spLocks noGrp="1"/>
          </p:cNvSpPr>
          <p:nvPr>
            <p:ph type="title"/>
          </p:nvPr>
        </p:nvSpPr>
        <p:spPr>
          <a:xfrm>
            <a:off x="971600" y="404664"/>
            <a:ext cx="8064896" cy="648072"/>
          </a:xfrm>
        </p:spPr>
        <p:txBody>
          <a:bodyPr/>
          <a:lstStyle/>
          <a:p>
            <a:r>
              <a:rPr lang="en-US" b="1" dirty="0" smtClean="0">
                <a:solidFill>
                  <a:srgbClr val="0070C0"/>
                </a:solidFill>
                <a:cs typeface="Arial" charset="0"/>
              </a:rPr>
              <a:t>Second issue: </a:t>
            </a:r>
            <a:r>
              <a:rPr lang="en-US" b="1" i="1" dirty="0" smtClean="0">
                <a:solidFill>
                  <a:srgbClr val="0070C0"/>
                </a:solidFill>
                <a:cs typeface="Arial" charset="0"/>
              </a:rPr>
              <a:t>Is the diffusion machine sputtering?</a:t>
            </a:r>
            <a:endParaRPr lang="en-US" b="1" i="1" dirty="0">
              <a:solidFill>
                <a:srgbClr val="0070C0"/>
              </a:solidFill>
              <a:cs typeface="Arial" charset="0"/>
            </a:endParaRPr>
          </a:p>
        </p:txBody>
      </p:sp>
      <p:sp>
        <p:nvSpPr>
          <p:cNvPr id="5"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Diffusion of frontier productivity gains</a:t>
            </a:r>
            <a:endParaRPr lang="en-GB" b="1" dirty="0">
              <a:solidFill>
                <a:schemeClr val="accent2"/>
              </a:solidFill>
            </a:endParaRPr>
          </a:p>
        </p:txBody>
      </p:sp>
    </p:spTree>
    <p:extLst>
      <p:ext uri="{BB962C8B-B14F-4D97-AF65-F5344CB8AC3E}">
        <p14:creationId xmlns:p14="http://schemas.microsoft.com/office/powerpoint/2010/main" val="4227727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solidFill>
                  <a:schemeClr val="accent1"/>
                </a:solidFill>
              </a:rPr>
              <a:t>Learning from the frontier is a more important source of growth closer to the frontier </a:t>
            </a:r>
            <a:endParaRPr lang="en-GB" sz="2400" b="1" dirty="0">
              <a:solidFill>
                <a:schemeClr val="accent1"/>
              </a:solidFill>
            </a:endParaRPr>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54290" y="1689775"/>
            <a:ext cx="6259434" cy="408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7544" y="1412776"/>
            <a:ext cx="8496944" cy="276999"/>
          </a:xfrm>
          <a:prstGeom prst="rect">
            <a:avLst/>
          </a:prstGeom>
        </p:spPr>
        <p:txBody>
          <a:bodyPr wrap="square">
            <a:spAutoFit/>
          </a:bodyPr>
          <a:lstStyle/>
          <a:p>
            <a:r>
              <a:rPr lang="en-GB" sz="1200" b="1" dirty="0"/>
              <a:t>Average contribution of catch-up and learning to average annual growth in labour productivity, 1950-2013</a:t>
            </a:r>
          </a:p>
        </p:txBody>
      </p:sp>
      <p:sp>
        <p:nvSpPr>
          <p:cNvPr id="8" name="Rectangle 7"/>
          <p:cNvSpPr/>
          <p:nvPr/>
        </p:nvSpPr>
        <p:spPr>
          <a:xfrm>
            <a:off x="229176" y="5805264"/>
            <a:ext cx="8352928" cy="892552"/>
          </a:xfrm>
          <a:prstGeom prst="rect">
            <a:avLst/>
          </a:prstGeom>
        </p:spPr>
        <p:txBody>
          <a:bodyPr wrap="square">
            <a:spAutoFit/>
          </a:bodyPr>
          <a:lstStyle/>
          <a:p>
            <a:r>
              <a:rPr lang="en-GB" sz="700" dirty="0">
                <a:solidFill>
                  <a:schemeClr val="bg2">
                    <a:lumMod val="10000"/>
                  </a:schemeClr>
                </a:solidFill>
              </a:rPr>
              <a:t>Notes: The figure shows how the average contribution from catch-up and learning from the frontier varies with an economy’s distance from the frontier</a:t>
            </a:r>
            <a:r>
              <a:rPr lang="en-GB" sz="700" i="1" dirty="0">
                <a:solidFill>
                  <a:schemeClr val="bg2">
                    <a:lumMod val="10000"/>
                  </a:schemeClr>
                </a:solidFill>
              </a:rPr>
              <a:t>. Close to the frontier</a:t>
            </a:r>
            <a:r>
              <a:rPr lang="en-GB" sz="700" dirty="0">
                <a:solidFill>
                  <a:schemeClr val="bg2">
                    <a:lumMod val="10000"/>
                  </a:schemeClr>
                </a:solidFill>
              </a:rPr>
              <a:t> is defined as those country*year observations in the bottom quartile of the distance from the frontier distribution, while </a:t>
            </a:r>
            <a:r>
              <a:rPr lang="en-GB" sz="700" i="1" dirty="0">
                <a:solidFill>
                  <a:schemeClr val="bg2">
                    <a:lumMod val="10000"/>
                  </a:schemeClr>
                </a:solidFill>
              </a:rPr>
              <a:t>Far from the frontier</a:t>
            </a:r>
            <a:r>
              <a:rPr lang="en-GB" sz="700" dirty="0">
                <a:solidFill>
                  <a:schemeClr val="bg2">
                    <a:lumMod val="10000"/>
                  </a:schemeClr>
                </a:solidFill>
              </a:rPr>
              <a:t> refers to all other country*year observations. The estimates are calculated from a regression of growth in labour productivity on frontier growth and lagged distance from the frontier, where the United States is the frontier economy and is thus excluded from the regression. The data are averages over 5-year intervals and the regression also controls for country fixed effects and 5-year time fixed effects. The estimation is based on an unbalanced panel of 60 countries over the period 1950-2013. </a:t>
            </a:r>
            <a:endParaRPr lang="en-GB" sz="700" dirty="0" smtClean="0">
              <a:solidFill>
                <a:schemeClr val="bg2">
                  <a:lumMod val="10000"/>
                </a:schemeClr>
              </a:solidFill>
            </a:endParaRPr>
          </a:p>
          <a:p>
            <a:endParaRPr lang="en-GB" sz="700" dirty="0">
              <a:solidFill>
                <a:schemeClr val="bg2">
                  <a:lumMod val="10000"/>
                </a:schemeClr>
              </a:solidFill>
            </a:endParaRPr>
          </a:p>
          <a:p>
            <a:r>
              <a:rPr lang="en-GB" sz="700" dirty="0">
                <a:solidFill>
                  <a:schemeClr val="bg2">
                    <a:lumMod val="10000"/>
                  </a:schemeClr>
                </a:solidFill>
              </a:rPr>
              <a:t>Source: </a:t>
            </a:r>
            <a:r>
              <a:rPr lang="en-US" sz="700" dirty="0" smtClean="0">
                <a:solidFill>
                  <a:schemeClr val="bg2">
                    <a:lumMod val="10000"/>
                  </a:schemeClr>
                </a:solidFill>
              </a:rPr>
              <a:t>Saia, A., D. Andrews and S. </a:t>
            </a:r>
            <a:r>
              <a:rPr lang="en-US" sz="700" dirty="0" err="1" smtClean="0">
                <a:solidFill>
                  <a:schemeClr val="bg2">
                    <a:lumMod val="10000"/>
                  </a:schemeClr>
                </a:solidFill>
              </a:rPr>
              <a:t>Albrizio</a:t>
            </a:r>
            <a:r>
              <a:rPr lang="en-US" sz="700" dirty="0" smtClean="0">
                <a:solidFill>
                  <a:schemeClr val="bg2">
                    <a:lumMod val="10000"/>
                  </a:schemeClr>
                </a:solidFill>
              </a:rPr>
              <a:t> (2015)</a:t>
            </a:r>
            <a:endParaRPr lang="en-GB" sz="700" dirty="0" smtClean="0">
              <a:solidFill>
                <a:schemeClr val="bg2">
                  <a:lumMod val="10000"/>
                </a:schemeClr>
              </a:solidFill>
            </a:endParaRPr>
          </a:p>
          <a:p>
            <a:endParaRPr lang="en-GB" sz="800" dirty="0"/>
          </a:p>
        </p:txBody>
      </p:sp>
      <p:sp>
        <p:nvSpPr>
          <p:cNvPr id="7"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Diffusion of frontier productivity gains</a:t>
            </a:r>
            <a:endParaRPr lang="en-GB" b="1" dirty="0">
              <a:solidFill>
                <a:schemeClr val="accent2"/>
              </a:solidFill>
            </a:endParaRPr>
          </a:p>
        </p:txBody>
      </p:sp>
    </p:spTree>
    <p:extLst>
      <p:ext uri="{BB962C8B-B14F-4D97-AF65-F5344CB8AC3E}">
        <p14:creationId xmlns:p14="http://schemas.microsoft.com/office/powerpoint/2010/main" val="396946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318368"/>
            <a:ext cx="7416000" cy="1022400"/>
          </a:xfrm>
        </p:spPr>
        <p:txBody>
          <a:bodyPr/>
          <a:lstStyle/>
          <a:p>
            <a:r>
              <a:rPr lang="en-US" sz="3600" b="1" dirty="0" smtClean="0">
                <a:solidFill>
                  <a:srgbClr val="0070C0"/>
                </a:solidFill>
              </a:rPr>
              <a:t>The pull of the global frontier is less than that of the national one</a:t>
            </a:r>
            <a:endParaRPr lang="hu-HU" sz="3600" b="1" dirty="0">
              <a:solidFill>
                <a:srgbClr val="0070C0"/>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772816"/>
            <a:ext cx="6336704" cy="4167356"/>
          </a:xfrm>
          <a:prstGeom prst="rect">
            <a:avLst/>
          </a:prstGeom>
          <a:noFill/>
          <a:ln>
            <a:noFill/>
          </a:ln>
        </p:spPr>
      </p:pic>
      <p:sp>
        <p:nvSpPr>
          <p:cNvPr id="5" name="Rectangle 4"/>
          <p:cNvSpPr/>
          <p:nvPr/>
        </p:nvSpPr>
        <p:spPr>
          <a:xfrm>
            <a:off x="395536" y="1403484"/>
            <a:ext cx="8640960" cy="369332"/>
          </a:xfrm>
          <a:prstGeom prst="rect">
            <a:avLst/>
          </a:prstGeom>
        </p:spPr>
        <p:txBody>
          <a:bodyPr wrap="square">
            <a:spAutoFit/>
          </a:bodyPr>
          <a:lstStyle/>
          <a:p>
            <a:r>
              <a:rPr lang="en-GB" b="1" dirty="0">
                <a:solidFill>
                  <a:schemeClr val="bg2">
                    <a:lumMod val="10000"/>
                  </a:schemeClr>
                </a:solidFill>
                <a:latin typeface="+mj-lt"/>
              </a:rPr>
              <a:t>Regressing MFP growth on the distance from the </a:t>
            </a:r>
            <a:r>
              <a:rPr lang="en-GB" b="1" dirty="0" smtClean="0">
                <a:solidFill>
                  <a:schemeClr val="bg2">
                    <a:lumMod val="10000"/>
                  </a:schemeClr>
                </a:solidFill>
                <a:latin typeface="+mj-lt"/>
              </a:rPr>
              <a:t>national and global frontier</a:t>
            </a:r>
            <a:endParaRPr lang="hu-HU" b="1" dirty="0">
              <a:solidFill>
                <a:schemeClr val="bg2">
                  <a:lumMod val="10000"/>
                </a:schemeClr>
              </a:solidFill>
              <a:latin typeface="+mj-lt"/>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8"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Diffusion of productivity gains</a:t>
            </a:r>
            <a:endParaRPr lang="en-GB" b="1" dirty="0">
              <a:solidFill>
                <a:schemeClr val="accent2"/>
              </a:solidFill>
            </a:endParaRPr>
          </a:p>
        </p:txBody>
      </p:sp>
      <p:sp>
        <p:nvSpPr>
          <p:cNvPr id="9" name="TextBox 8"/>
          <p:cNvSpPr txBox="1"/>
          <p:nvPr/>
        </p:nvSpPr>
        <p:spPr>
          <a:xfrm>
            <a:off x="179512" y="6182808"/>
            <a:ext cx="7797214" cy="461665"/>
          </a:xfrm>
          <a:prstGeom prst="rect">
            <a:avLst/>
          </a:prstGeom>
          <a:noFill/>
        </p:spPr>
        <p:txBody>
          <a:bodyPr wrap="square" rtlCol="0">
            <a:spAutoFit/>
          </a:bodyPr>
          <a:lstStyle/>
          <a:p>
            <a:r>
              <a:rPr lang="en-GB" sz="1200" dirty="0" smtClean="0">
                <a:solidFill>
                  <a:schemeClr val="bg2">
                    <a:lumMod val="10000"/>
                  </a:schemeClr>
                </a:solidFill>
                <a:latin typeface="+mj-lt"/>
              </a:rPr>
              <a:t>Source: Andrews, D. C. Criscuolo and P. Gal (2015),</a:t>
            </a:r>
            <a:r>
              <a:rPr lang="en-GB" sz="1200" b="1" dirty="0" smtClean="0">
                <a:solidFill>
                  <a:schemeClr val="bg2">
                    <a:lumMod val="10000"/>
                  </a:schemeClr>
                </a:solidFill>
                <a:latin typeface="+mj-lt"/>
              </a:rPr>
              <a:t> “</a:t>
            </a:r>
            <a:r>
              <a:rPr lang="en-GB" sz="1200" dirty="0">
                <a:solidFill>
                  <a:schemeClr val="bg2">
                    <a:lumMod val="10000"/>
                  </a:schemeClr>
                </a:solidFill>
                <a:latin typeface="+mj-lt"/>
                <a:hlinkClick r:id="rId4"/>
              </a:rPr>
              <a:t>Frontier firms, technology diffusion and public policy: micro evidence from OECD </a:t>
            </a:r>
            <a:r>
              <a:rPr lang="en-GB" sz="1200" dirty="0" smtClean="0">
                <a:solidFill>
                  <a:schemeClr val="bg2">
                    <a:lumMod val="10000"/>
                  </a:schemeClr>
                </a:solidFill>
                <a:latin typeface="+mj-lt"/>
                <a:hlinkClick r:id="rId4"/>
              </a:rPr>
              <a:t>countries</a:t>
            </a:r>
            <a:r>
              <a:rPr lang="en-GB" sz="1200" b="1" dirty="0" smtClean="0">
                <a:solidFill>
                  <a:schemeClr val="bg2">
                    <a:lumMod val="10000"/>
                  </a:schemeClr>
                </a:solidFill>
                <a:latin typeface="+mj-lt"/>
              </a:rPr>
              <a:t>”, </a:t>
            </a:r>
            <a:r>
              <a:rPr lang="en-GB" sz="1200" i="1" dirty="0">
                <a:solidFill>
                  <a:schemeClr val="bg2">
                    <a:lumMod val="10000"/>
                  </a:schemeClr>
                </a:solidFill>
                <a:latin typeface="+mj-lt"/>
              </a:rPr>
              <a:t> </a:t>
            </a:r>
            <a:r>
              <a:rPr lang="en-GB" sz="1200" dirty="0" smtClean="0">
                <a:solidFill>
                  <a:schemeClr val="bg2">
                    <a:lumMod val="10000"/>
                  </a:schemeClr>
                </a:solidFill>
                <a:latin typeface="+mj-lt"/>
              </a:rPr>
              <a:t>OECD Productivity Working Paper No. 2.</a:t>
            </a:r>
            <a:endParaRPr lang="en-GB" sz="1200" dirty="0">
              <a:solidFill>
                <a:schemeClr val="bg2">
                  <a:lumMod val="10000"/>
                </a:schemeClr>
              </a:solidFill>
              <a:latin typeface="+mj-lt"/>
            </a:endParaRPr>
          </a:p>
        </p:txBody>
      </p:sp>
    </p:spTree>
    <p:extLst>
      <p:ext uri="{BB962C8B-B14F-4D97-AF65-F5344CB8AC3E}">
        <p14:creationId xmlns:p14="http://schemas.microsoft.com/office/powerpoint/2010/main" val="873417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971600" y="404664"/>
            <a:ext cx="8064896" cy="648072"/>
          </a:xfrm>
        </p:spPr>
        <p:txBody>
          <a:bodyPr/>
          <a:lstStyle/>
          <a:p>
            <a:r>
              <a:rPr lang="en-US" b="1" dirty="0" smtClean="0">
                <a:solidFill>
                  <a:srgbClr val="0070C0"/>
                </a:solidFill>
                <a:cs typeface="Arial" charset="0"/>
              </a:rPr>
              <a:t>The breakdown of the diffusion machine</a:t>
            </a:r>
            <a:endParaRPr lang="en-US" b="1" dirty="0">
              <a:solidFill>
                <a:srgbClr val="0070C0"/>
              </a:solidFill>
              <a:cs typeface="Arial" charset="0"/>
            </a:endParaRPr>
          </a:p>
        </p:txBody>
      </p:sp>
      <p:sp>
        <p:nvSpPr>
          <p:cNvPr id="6" name="TextBox 5"/>
          <p:cNvSpPr txBox="1"/>
          <p:nvPr/>
        </p:nvSpPr>
        <p:spPr>
          <a:xfrm>
            <a:off x="739390" y="1340768"/>
            <a:ext cx="7897483" cy="800219"/>
          </a:xfrm>
          <a:prstGeom prst="rect">
            <a:avLst/>
          </a:prstGeom>
          <a:noFill/>
        </p:spPr>
        <p:txBody>
          <a:bodyPr wrap="none" rtlCol="0">
            <a:spAutoFit/>
          </a:bodyPr>
          <a:lstStyle/>
          <a:p>
            <a:pPr algn="ctr"/>
            <a:r>
              <a:rPr lang="en-GB" sz="1600" b="1" dirty="0" smtClean="0">
                <a:solidFill>
                  <a:schemeClr val="bg2">
                    <a:lumMod val="10000"/>
                  </a:schemeClr>
                </a:solidFill>
                <a:latin typeface="+mj-lt"/>
              </a:rPr>
              <a:t>The </a:t>
            </a:r>
            <a:r>
              <a:rPr lang="en-GB" sz="1600" b="1" dirty="0">
                <a:solidFill>
                  <a:schemeClr val="bg2">
                    <a:lumMod val="10000"/>
                  </a:schemeClr>
                </a:solidFill>
                <a:latin typeface="+mj-lt"/>
              </a:rPr>
              <a:t>global </a:t>
            </a:r>
            <a:r>
              <a:rPr lang="en-GB" sz="1600" b="1" dirty="0" smtClean="0">
                <a:solidFill>
                  <a:schemeClr val="bg2">
                    <a:lumMod val="10000"/>
                  </a:schemeClr>
                </a:solidFill>
                <a:latin typeface="+mj-lt"/>
              </a:rPr>
              <a:t>frontier has kept growing but </a:t>
            </a:r>
            <a:r>
              <a:rPr lang="en-GB" sz="1600" b="1" dirty="0" err="1" smtClean="0">
                <a:solidFill>
                  <a:schemeClr val="bg2">
                    <a:lumMod val="10000"/>
                  </a:schemeClr>
                </a:solidFill>
                <a:latin typeface="+mj-lt"/>
              </a:rPr>
              <a:t>spillovers</a:t>
            </a:r>
            <a:r>
              <a:rPr lang="en-GB" sz="1600" b="1" dirty="0" smtClean="0">
                <a:solidFill>
                  <a:schemeClr val="bg2">
                    <a:lumMod val="10000"/>
                  </a:schemeClr>
                </a:solidFill>
                <a:latin typeface="+mj-lt"/>
              </a:rPr>
              <a:t> to other firms declined</a:t>
            </a:r>
          </a:p>
          <a:p>
            <a:pPr algn="ctr"/>
            <a:r>
              <a:rPr lang="en-GB" sz="1400" i="1" dirty="0" smtClean="0">
                <a:solidFill>
                  <a:schemeClr val="bg2">
                    <a:lumMod val="10000"/>
                  </a:schemeClr>
                </a:solidFill>
                <a:latin typeface="+mj-lt"/>
              </a:rPr>
              <a:t>Labour </a:t>
            </a:r>
            <a:r>
              <a:rPr lang="en-GB" sz="1400" i="1" dirty="0">
                <a:solidFill>
                  <a:schemeClr val="bg2">
                    <a:lumMod val="10000"/>
                  </a:schemeClr>
                </a:solidFill>
                <a:latin typeface="+mj-lt"/>
              </a:rPr>
              <a:t>productivity; index 2001=0</a:t>
            </a:r>
          </a:p>
          <a:p>
            <a:endParaRPr lang="en-GB" sz="1600" i="1" dirty="0"/>
          </a:p>
        </p:txBody>
      </p:sp>
      <p:sp>
        <p:nvSpPr>
          <p:cNvPr id="7" name="TextBox 6"/>
          <p:cNvSpPr txBox="1"/>
          <p:nvPr/>
        </p:nvSpPr>
        <p:spPr>
          <a:xfrm>
            <a:off x="323528" y="5733256"/>
            <a:ext cx="8640960" cy="230832"/>
          </a:xfrm>
          <a:prstGeom prst="rect">
            <a:avLst/>
          </a:prstGeom>
          <a:noFill/>
        </p:spPr>
        <p:txBody>
          <a:bodyPr wrap="square" rtlCol="0">
            <a:spAutoFit/>
          </a:bodyPr>
          <a:lstStyle/>
          <a:p>
            <a:r>
              <a:rPr lang="en-GB" sz="900" dirty="0" smtClean="0">
                <a:solidFill>
                  <a:schemeClr val="bg2">
                    <a:lumMod val="10000"/>
                  </a:schemeClr>
                </a:solidFill>
                <a:latin typeface="+mj-lt"/>
              </a:rPr>
              <a:t>Source: Andrews, D. C. Criscuolo and P. Gal (2015),</a:t>
            </a:r>
            <a:r>
              <a:rPr lang="en-GB" sz="900" b="1" dirty="0" smtClean="0">
                <a:solidFill>
                  <a:schemeClr val="bg2">
                    <a:lumMod val="10000"/>
                  </a:schemeClr>
                </a:solidFill>
                <a:latin typeface="+mj-lt"/>
              </a:rPr>
              <a:t> “</a:t>
            </a:r>
            <a:r>
              <a:rPr lang="en-GB" sz="900" dirty="0">
                <a:solidFill>
                  <a:schemeClr val="bg2">
                    <a:lumMod val="10000"/>
                  </a:schemeClr>
                </a:solidFill>
                <a:latin typeface="+mj-lt"/>
              </a:rPr>
              <a:t>Frontier firms, technology diffusion and public policy: micro evidence from OECD </a:t>
            </a:r>
            <a:r>
              <a:rPr lang="en-GB" sz="900" dirty="0" smtClean="0">
                <a:solidFill>
                  <a:schemeClr val="bg2">
                    <a:lumMod val="10000"/>
                  </a:schemeClr>
                </a:solidFill>
                <a:latin typeface="+mj-lt"/>
              </a:rPr>
              <a:t>countries</a:t>
            </a:r>
            <a:r>
              <a:rPr lang="en-GB" sz="900" b="1" dirty="0" smtClean="0">
                <a:solidFill>
                  <a:schemeClr val="bg2">
                    <a:lumMod val="10000"/>
                  </a:schemeClr>
                </a:solidFill>
                <a:latin typeface="+mj-lt"/>
              </a:rPr>
              <a:t>”, </a:t>
            </a:r>
            <a:r>
              <a:rPr lang="en-GB" sz="900" i="1" dirty="0" smtClean="0">
                <a:solidFill>
                  <a:schemeClr val="bg2">
                    <a:lumMod val="10000"/>
                  </a:schemeClr>
                </a:solidFill>
                <a:latin typeface="+mj-lt"/>
              </a:rPr>
              <a:t>forthcoming</a:t>
            </a:r>
            <a:r>
              <a:rPr lang="en-GB" sz="900" dirty="0" smtClean="0">
                <a:solidFill>
                  <a:schemeClr val="bg2">
                    <a:lumMod val="10000"/>
                  </a:schemeClr>
                </a:solidFill>
                <a:latin typeface="+mj-lt"/>
              </a:rPr>
              <a:t> OECD.</a:t>
            </a:r>
            <a:endParaRPr lang="en-GB" sz="900" dirty="0">
              <a:solidFill>
                <a:schemeClr val="bg2">
                  <a:lumMod val="10000"/>
                </a:schemeClr>
              </a:solidFill>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8208912" cy="388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699" y="6021288"/>
            <a:ext cx="8856984" cy="769441"/>
          </a:xfrm>
          <a:prstGeom prst="rect">
            <a:avLst/>
          </a:prstGeom>
        </p:spPr>
        <p:txBody>
          <a:bodyPr wrap="square">
            <a:spAutoFit/>
          </a:bodyPr>
          <a:lstStyle/>
          <a:p>
            <a:r>
              <a:rPr lang="en-GB" sz="1100" dirty="0"/>
              <a:t>“Frontier firms” corresponds to the average labour productivity (value added per worker) of the 100 globally most productive firms in each 2-digit </a:t>
            </a:r>
            <a:r>
              <a:rPr lang="en-GB" sz="1100" dirty="0" smtClean="0"/>
              <a:t>sector in 2001. </a:t>
            </a:r>
            <a:r>
              <a:rPr lang="en-GB" sz="1100" dirty="0"/>
              <a:t>“Non-frontier firms” is the average of all other firms. “All firms” is the sector </a:t>
            </a:r>
            <a:r>
              <a:rPr lang="en-GB" sz="1100" dirty="0" smtClean="0"/>
              <a:t>total. Robust </a:t>
            </a:r>
            <a:r>
              <a:rPr lang="en-GB" sz="1100" dirty="0"/>
              <a:t>to: </a:t>
            </a:r>
            <a:r>
              <a:rPr lang="en-GB" sz="1100" i="1" dirty="0" err="1"/>
              <a:t>i</a:t>
            </a:r>
            <a:r>
              <a:rPr lang="en-GB" sz="1100" dirty="0"/>
              <a:t>) using different measures of productivity (e.g. </a:t>
            </a:r>
            <a:r>
              <a:rPr lang="en-GB" sz="1100" dirty="0" smtClean="0"/>
              <a:t>TFP); </a:t>
            </a:r>
            <a:r>
              <a:rPr lang="en-GB" sz="1100" i="1" dirty="0"/>
              <a:t>ii</a:t>
            </a:r>
            <a:r>
              <a:rPr lang="en-GB" sz="1100" dirty="0"/>
              <a:t>) following a fixed group of frontier firms over time; and </a:t>
            </a:r>
            <a:r>
              <a:rPr lang="en-GB" sz="1100" i="1" dirty="0"/>
              <a:t>iii</a:t>
            </a:r>
            <a:r>
              <a:rPr lang="en-GB" sz="1100" dirty="0"/>
              <a:t>) excluding firms that are part of a multi-national group (i.e. headquarters or subsidiaries) where </a:t>
            </a:r>
            <a:r>
              <a:rPr lang="en-GB" sz="1100" dirty="0" smtClean="0"/>
              <a:t>profit shifting </a:t>
            </a:r>
            <a:r>
              <a:rPr lang="en-GB" sz="1100" dirty="0"/>
              <a:t>activity may be relevant.</a:t>
            </a:r>
            <a:r>
              <a:rPr lang="fr-FR" sz="1100" dirty="0"/>
              <a:t> </a:t>
            </a:r>
          </a:p>
        </p:txBody>
      </p:sp>
      <p:sp>
        <p:nvSpPr>
          <p:cNvPr id="10"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Diffusion of frontier productivity gains</a:t>
            </a:r>
            <a:endParaRPr lang="en-GB" b="1" dirty="0">
              <a:solidFill>
                <a:schemeClr val="accent2"/>
              </a:solidFill>
            </a:endParaRPr>
          </a:p>
        </p:txBody>
      </p:sp>
    </p:spTree>
    <p:extLst>
      <p:ext uri="{BB962C8B-B14F-4D97-AF65-F5344CB8AC3E}">
        <p14:creationId xmlns:p14="http://schemas.microsoft.com/office/powerpoint/2010/main" val="1205589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971600" y="237600"/>
            <a:ext cx="8172400" cy="1022400"/>
          </a:xfrm>
        </p:spPr>
        <p:txBody>
          <a:bodyPr/>
          <a:lstStyle/>
          <a:p>
            <a:pPr algn="ctr"/>
            <a:r>
              <a:rPr lang="en-US" sz="3600" b="1" dirty="0" smtClean="0">
                <a:solidFill>
                  <a:srgbClr val="0070C0"/>
                </a:solidFill>
                <a:cs typeface="Arial" charset="0"/>
              </a:rPr>
              <a:t>Industry-level data also show divergence from early 2000s</a:t>
            </a:r>
            <a:endParaRPr lang="en-US" sz="3600" b="1" dirty="0">
              <a:solidFill>
                <a:srgbClr val="0070C0"/>
              </a:solidFill>
              <a:cs typeface="Arial" charset="0"/>
            </a:endParaRPr>
          </a:p>
        </p:txBody>
      </p:sp>
      <p:sp>
        <p:nvSpPr>
          <p:cNvPr id="6" name="TextBox 5"/>
          <p:cNvSpPr txBox="1"/>
          <p:nvPr/>
        </p:nvSpPr>
        <p:spPr>
          <a:xfrm>
            <a:off x="510212" y="1340768"/>
            <a:ext cx="8355813" cy="369332"/>
          </a:xfrm>
          <a:prstGeom prst="rect">
            <a:avLst/>
          </a:prstGeom>
          <a:noFill/>
        </p:spPr>
        <p:txBody>
          <a:bodyPr wrap="none" rtlCol="0">
            <a:spAutoFit/>
          </a:bodyPr>
          <a:lstStyle/>
          <a:p>
            <a:pPr algn="ctr"/>
            <a:r>
              <a:rPr lang="en-US" b="1" dirty="0" err="1">
                <a:solidFill>
                  <a:schemeClr val="bg2">
                    <a:lumMod val="10000"/>
                  </a:schemeClr>
                </a:solidFill>
                <a:latin typeface="+mj-lt"/>
              </a:rPr>
              <a:t>Unweighted</a:t>
            </a:r>
            <a:r>
              <a:rPr lang="en-US" b="1" dirty="0">
                <a:solidFill>
                  <a:schemeClr val="bg2">
                    <a:lumMod val="10000"/>
                  </a:schemeClr>
                </a:solidFill>
                <a:latin typeface="+mj-lt"/>
              </a:rPr>
              <a:t> average of TFP in the non-farm business sector; index </a:t>
            </a:r>
            <a:r>
              <a:rPr lang="en-US" b="1" dirty="0" smtClean="0">
                <a:solidFill>
                  <a:schemeClr val="bg2">
                    <a:lumMod val="10000"/>
                  </a:schemeClr>
                </a:solidFill>
                <a:latin typeface="+mj-lt"/>
              </a:rPr>
              <a:t>1985=0</a:t>
            </a:r>
            <a:endParaRPr lang="en-GB" sz="1700" dirty="0"/>
          </a:p>
        </p:txBody>
      </p:sp>
      <p:sp>
        <p:nvSpPr>
          <p:cNvPr id="7" name="TextBox 6"/>
          <p:cNvSpPr txBox="1"/>
          <p:nvPr/>
        </p:nvSpPr>
        <p:spPr>
          <a:xfrm>
            <a:off x="488288" y="6554765"/>
            <a:ext cx="7797214" cy="276999"/>
          </a:xfrm>
          <a:prstGeom prst="rect">
            <a:avLst/>
          </a:prstGeom>
          <a:noFill/>
        </p:spPr>
        <p:txBody>
          <a:bodyPr wrap="square" rtlCol="0">
            <a:spAutoFit/>
          </a:bodyPr>
          <a:lstStyle/>
          <a:p>
            <a:r>
              <a:rPr lang="en-GB" sz="1200" dirty="0" smtClean="0">
                <a:solidFill>
                  <a:schemeClr val="bg2">
                    <a:lumMod val="10000"/>
                  </a:schemeClr>
                </a:solidFill>
                <a:latin typeface="+mj-lt"/>
              </a:rPr>
              <a:t>Source: OECD calculations based on </a:t>
            </a:r>
            <a:r>
              <a:rPr lang="en-GB" sz="1200" dirty="0" err="1" smtClean="0">
                <a:solidFill>
                  <a:schemeClr val="bg2">
                    <a:lumMod val="10000"/>
                  </a:schemeClr>
                </a:solidFill>
                <a:latin typeface="+mj-lt"/>
              </a:rPr>
              <a:t>Bourles</a:t>
            </a:r>
            <a:r>
              <a:rPr lang="en-GB" sz="1200" dirty="0" smtClean="0">
                <a:solidFill>
                  <a:schemeClr val="bg2">
                    <a:lumMod val="10000"/>
                  </a:schemeClr>
                </a:solidFill>
                <a:latin typeface="+mj-lt"/>
              </a:rPr>
              <a:t> et al (2013) dataset.</a:t>
            </a:r>
            <a:endParaRPr lang="en-GB" sz="1200" dirty="0">
              <a:solidFill>
                <a:schemeClr val="bg2">
                  <a:lumMod val="10000"/>
                </a:schemeClr>
              </a:solidFill>
              <a:latin typeface="+mj-l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12" y="1710100"/>
            <a:ext cx="7950220" cy="482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H="1" flipV="1">
            <a:off x="6228184" y="1844824"/>
            <a:ext cx="36004" cy="4248472"/>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9"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Diffusion of frontier productivity gains</a:t>
            </a:r>
            <a:endParaRPr lang="en-GB" b="1" dirty="0">
              <a:solidFill>
                <a:schemeClr val="accent2"/>
              </a:solidFill>
            </a:endParaRPr>
          </a:p>
        </p:txBody>
      </p:sp>
    </p:spTree>
    <p:extLst>
      <p:ext uri="{BB962C8B-B14F-4D97-AF65-F5344CB8AC3E}">
        <p14:creationId xmlns:p14="http://schemas.microsoft.com/office/powerpoint/2010/main" val="250977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t>Three major structural factors were identified by OECD research:</a:t>
            </a:r>
          </a:p>
          <a:p>
            <a:pPr lvl="1"/>
            <a:r>
              <a:rPr lang="en-GB" dirty="0" smtClean="0"/>
              <a:t>Connectedness to markets where frontier firms operate, via trade</a:t>
            </a:r>
          </a:p>
          <a:p>
            <a:pPr lvl="1"/>
            <a:r>
              <a:rPr lang="en-GB" dirty="0" smtClean="0"/>
              <a:t>Efficiency of the reallocation mechanism</a:t>
            </a:r>
          </a:p>
          <a:p>
            <a:pPr lvl="1"/>
            <a:r>
              <a:rPr lang="en-GB" dirty="0" smtClean="0"/>
              <a:t>Quantity and quality of the knowledge-based capital stock (e.g. managerial capital, R&amp;D stock)</a:t>
            </a:r>
          </a:p>
          <a:p>
            <a:r>
              <a:rPr lang="en-GB" dirty="0" smtClean="0"/>
              <a:t>Each of these factors increases significantly the ability to benefit from frontier growth</a:t>
            </a:r>
            <a:endParaRPr lang="en-GB" dirty="0"/>
          </a:p>
        </p:txBody>
      </p:sp>
      <p:sp>
        <p:nvSpPr>
          <p:cNvPr id="3" name="Title 2"/>
          <p:cNvSpPr>
            <a:spLocks noGrp="1"/>
          </p:cNvSpPr>
          <p:nvPr>
            <p:ph type="title"/>
          </p:nvPr>
        </p:nvSpPr>
        <p:spPr/>
        <p:txBody>
          <a:bodyPr/>
          <a:lstStyle/>
          <a:p>
            <a:r>
              <a:rPr lang="en-US" b="1" dirty="0">
                <a:solidFill>
                  <a:srgbClr val="0070C0"/>
                </a:solidFill>
                <a:cs typeface="Arial" charset="0"/>
              </a:rPr>
              <a:t>Diffusion comes easier to some economies than others</a:t>
            </a:r>
            <a:endParaRPr lang="en-GB" dirty="0"/>
          </a:p>
        </p:txBody>
      </p:sp>
      <p:sp>
        <p:nvSpPr>
          <p:cNvPr id="4"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Diffusion: the role of structural reform</a:t>
            </a:r>
            <a:endParaRPr lang="en-GB" b="1" dirty="0">
              <a:solidFill>
                <a:schemeClr val="accent2"/>
              </a:solidFill>
            </a:endParaRPr>
          </a:p>
        </p:txBody>
      </p:sp>
    </p:spTree>
    <p:extLst>
      <p:ext uri="{BB962C8B-B14F-4D97-AF65-F5344CB8AC3E}">
        <p14:creationId xmlns:p14="http://schemas.microsoft.com/office/powerpoint/2010/main" val="113021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600" b="1" dirty="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971600" y="237600"/>
            <a:ext cx="8172400" cy="1022400"/>
          </a:xfrm>
        </p:spPr>
        <p:txBody>
          <a:bodyPr/>
          <a:lstStyle/>
          <a:p>
            <a:r>
              <a:rPr lang="en-US" sz="3600" b="1" dirty="0" smtClean="0">
                <a:solidFill>
                  <a:srgbClr val="0070C0"/>
                </a:solidFill>
                <a:cs typeface="Arial" charset="0"/>
              </a:rPr>
              <a:t>Diffusion comes easier to some economies than others</a:t>
            </a:r>
            <a:endParaRPr lang="en-US" sz="3600" b="1" dirty="0">
              <a:solidFill>
                <a:srgbClr val="0070C0"/>
              </a:solidFill>
              <a:cs typeface="Arial" charset="0"/>
            </a:endParaRPr>
          </a:p>
        </p:txBody>
      </p:sp>
      <p:sp>
        <p:nvSpPr>
          <p:cNvPr id="7" name="TextBox 6"/>
          <p:cNvSpPr txBox="1"/>
          <p:nvPr/>
        </p:nvSpPr>
        <p:spPr>
          <a:xfrm>
            <a:off x="300083" y="1340768"/>
            <a:ext cx="8232357" cy="646331"/>
          </a:xfrm>
          <a:prstGeom prst="rect">
            <a:avLst/>
          </a:prstGeom>
          <a:noFill/>
        </p:spPr>
        <p:txBody>
          <a:bodyPr wrap="square" rtlCol="0">
            <a:spAutoFit/>
          </a:bodyPr>
          <a:lstStyle/>
          <a:p>
            <a:pPr algn="ctr"/>
            <a:r>
              <a:rPr lang="en-GB" b="1" dirty="0" smtClean="0">
                <a:solidFill>
                  <a:schemeClr val="bg2">
                    <a:lumMod val="10000"/>
                  </a:schemeClr>
                </a:solidFill>
                <a:latin typeface="+mj-lt"/>
              </a:rPr>
              <a:t>Estimated </a:t>
            </a:r>
            <a:r>
              <a:rPr lang="en-GB" b="1" dirty="0">
                <a:solidFill>
                  <a:schemeClr val="bg2">
                    <a:lumMod val="10000"/>
                  </a:schemeClr>
                </a:solidFill>
                <a:latin typeface="+mj-lt"/>
              </a:rPr>
              <a:t>frontier </a:t>
            </a:r>
            <a:r>
              <a:rPr lang="en-GB" b="1" dirty="0" err="1" smtClean="0">
                <a:solidFill>
                  <a:schemeClr val="bg2">
                    <a:lumMod val="10000"/>
                  </a:schemeClr>
                </a:solidFill>
                <a:latin typeface="+mj-lt"/>
              </a:rPr>
              <a:t>spillover</a:t>
            </a:r>
            <a:r>
              <a:rPr lang="en-GB" b="1" dirty="0" smtClean="0">
                <a:solidFill>
                  <a:schemeClr val="bg2">
                    <a:lumMod val="10000"/>
                  </a:schemeClr>
                </a:solidFill>
                <a:latin typeface="+mj-lt"/>
              </a:rPr>
              <a:t> (% pa) associated with a 2% point increase in MFP </a:t>
            </a:r>
            <a:r>
              <a:rPr lang="en-GB" b="1" dirty="0">
                <a:solidFill>
                  <a:schemeClr val="bg2">
                    <a:lumMod val="10000"/>
                  </a:schemeClr>
                </a:solidFill>
                <a:latin typeface="+mj-lt"/>
              </a:rPr>
              <a:t>growth at the </a:t>
            </a:r>
            <a:r>
              <a:rPr lang="en-GB" b="1" dirty="0" smtClean="0">
                <a:solidFill>
                  <a:schemeClr val="bg2">
                    <a:lumMod val="10000"/>
                  </a:schemeClr>
                </a:solidFill>
                <a:latin typeface="+mj-lt"/>
              </a:rPr>
              <a:t>global productivity frontier</a:t>
            </a:r>
            <a:endParaRPr lang="en-GB" b="1" dirty="0">
              <a:solidFill>
                <a:schemeClr val="bg2">
                  <a:lumMod val="10000"/>
                </a:schemeClr>
              </a:solidFill>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37" y="2060848"/>
            <a:ext cx="7799387"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9465" y="6396335"/>
            <a:ext cx="8208469" cy="461665"/>
          </a:xfrm>
          <a:prstGeom prst="rect">
            <a:avLst/>
          </a:prstGeom>
          <a:noFill/>
        </p:spPr>
        <p:txBody>
          <a:bodyPr wrap="square" rtlCol="0">
            <a:spAutoFit/>
          </a:bodyPr>
          <a:lstStyle/>
          <a:p>
            <a:r>
              <a:rPr lang="en-US" sz="1200" dirty="0" smtClean="0">
                <a:solidFill>
                  <a:schemeClr val="bg2">
                    <a:lumMod val="10000"/>
                  </a:schemeClr>
                </a:solidFill>
                <a:latin typeface="+mj-lt"/>
              </a:rPr>
              <a:t>Source: </a:t>
            </a:r>
            <a:r>
              <a:rPr lang="en-US" sz="1200" dirty="0">
                <a:solidFill>
                  <a:schemeClr val="bg2">
                    <a:lumMod val="10000"/>
                  </a:schemeClr>
                </a:solidFill>
                <a:latin typeface="+mj-lt"/>
              </a:rPr>
              <a:t>Saia, A., D. Andrews and S. </a:t>
            </a:r>
            <a:r>
              <a:rPr lang="en-US" sz="1200" dirty="0" err="1">
                <a:solidFill>
                  <a:schemeClr val="bg2">
                    <a:lumMod val="10000"/>
                  </a:schemeClr>
                </a:solidFill>
                <a:latin typeface="+mj-lt"/>
              </a:rPr>
              <a:t>Albrizio</a:t>
            </a:r>
            <a:r>
              <a:rPr lang="en-US" sz="1200" dirty="0">
                <a:solidFill>
                  <a:schemeClr val="bg2">
                    <a:lumMod val="10000"/>
                  </a:schemeClr>
                </a:solidFill>
                <a:latin typeface="+mj-lt"/>
              </a:rPr>
              <a:t> (2015), “Public Policy and Spillovers From the Global Productivity Frontier: Industry Level Evidence”, OECD Economics Department Working Papers, </a:t>
            </a:r>
            <a:r>
              <a:rPr lang="en-US" sz="1200" dirty="0" smtClean="0">
                <a:solidFill>
                  <a:schemeClr val="bg2">
                    <a:lumMod val="10000"/>
                  </a:schemeClr>
                </a:solidFill>
                <a:latin typeface="+mj-lt"/>
              </a:rPr>
              <a:t>No. 1238.</a:t>
            </a:r>
            <a:endParaRPr lang="en-GB" sz="1200" dirty="0">
              <a:solidFill>
                <a:schemeClr val="bg2">
                  <a:lumMod val="10000"/>
                </a:schemeClr>
              </a:solidFill>
              <a:latin typeface="+mj-lt"/>
            </a:endParaRPr>
          </a:p>
        </p:txBody>
      </p:sp>
      <p:sp>
        <p:nvSpPr>
          <p:cNvPr id="4" name="TextBox 3"/>
          <p:cNvSpPr txBox="1"/>
          <p:nvPr/>
        </p:nvSpPr>
        <p:spPr>
          <a:xfrm>
            <a:off x="1907704" y="2164214"/>
            <a:ext cx="1471878" cy="353943"/>
          </a:xfrm>
          <a:prstGeom prst="rect">
            <a:avLst/>
          </a:prstGeom>
          <a:solidFill>
            <a:schemeClr val="accent2">
              <a:lumMod val="75000"/>
            </a:schemeClr>
          </a:solidFill>
        </p:spPr>
        <p:txBody>
          <a:bodyPr wrap="none" rtlCol="0">
            <a:spAutoFit/>
          </a:bodyPr>
          <a:lstStyle/>
          <a:p>
            <a:r>
              <a:rPr lang="en-GB" sz="1700" dirty="0" smtClean="0">
                <a:solidFill>
                  <a:schemeClr val="bg1"/>
                </a:solidFill>
              </a:rPr>
              <a:t>Globalisation</a:t>
            </a:r>
            <a:endParaRPr lang="en-GB" sz="1700" dirty="0">
              <a:solidFill>
                <a:schemeClr val="bg1"/>
              </a:solidFill>
            </a:endParaRPr>
          </a:p>
        </p:txBody>
      </p:sp>
      <p:sp>
        <p:nvSpPr>
          <p:cNvPr id="9" name="TextBox 8"/>
          <p:cNvSpPr txBox="1"/>
          <p:nvPr/>
        </p:nvSpPr>
        <p:spPr>
          <a:xfrm>
            <a:off x="3963150" y="2164212"/>
            <a:ext cx="1390124" cy="353943"/>
          </a:xfrm>
          <a:prstGeom prst="rect">
            <a:avLst/>
          </a:prstGeom>
          <a:solidFill>
            <a:schemeClr val="accent2">
              <a:lumMod val="75000"/>
            </a:schemeClr>
          </a:solidFill>
        </p:spPr>
        <p:txBody>
          <a:bodyPr wrap="none" rtlCol="0">
            <a:spAutoFit/>
          </a:bodyPr>
          <a:lstStyle/>
          <a:p>
            <a:r>
              <a:rPr lang="en-GB" sz="1700" dirty="0" smtClean="0">
                <a:solidFill>
                  <a:schemeClr val="bg1"/>
                </a:solidFill>
              </a:rPr>
              <a:t>Reallocation</a:t>
            </a:r>
            <a:endParaRPr lang="en-GB" sz="1700" dirty="0">
              <a:solidFill>
                <a:schemeClr val="bg1"/>
              </a:solidFill>
            </a:endParaRPr>
          </a:p>
        </p:txBody>
      </p:sp>
      <p:sp>
        <p:nvSpPr>
          <p:cNvPr id="10" name="TextBox 9"/>
          <p:cNvSpPr txBox="1"/>
          <p:nvPr/>
        </p:nvSpPr>
        <p:spPr>
          <a:xfrm>
            <a:off x="5659274" y="2164214"/>
            <a:ext cx="2651688" cy="353943"/>
          </a:xfrm>
          <a:prstGeom prst="rect">
            <a:avLst/>
          </a:prstGeom>
          <a:solidFill>
            <a:schemeClr val="accent2">
              <a:lumMod val="75000"/>
            </a:schemeClr>
          </a:solidFill>
        </p:spPr>
        <p:txBody>
          <a:bodyPr wrap="none" rtlCol="0">
            <a:spAutoFit/>
          </a:bodyPr>
          <a:lstStyle/>
          <a:p>
            <a:r>
              <a:rPr lang="en-GB" sz="1700" dirty="0" smtClean="0">
                <a:solidFill>
                  <a:schemeClr val="bg1"/>
                </a:solidFill>
              </a:rPr>
              <a:t>Knowledge-Based Capital</a:t>
            </a:r>
            <a:endParaRPr lang="en-GB" sz="1700" dirty="0">
              <a:solidFill>
                <a:schemeClr val="bg1"/>
              </a:solidFill>
            </a:endParaRPr>
          </a:p>
        </p:txBody>
      </p:sp>
      <p:sp>
        <p:nvSpPr>
          <p:cNvPr id="11"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Diffusion: the role of structural reform</a:t>
            </a:r>
            <a:endParaRPr lang="en-GB" b="1" dirty="0">
              <a:solidFill>
                <a:schemeClr val="accent2"/>
              </a:solidFill>
            </a:endParaRPr>
          </a:p>
        </p:txBody>
      </p:sp>
    </p:spTree>
    <p:extLst>
      <p:ext uri="{BB962C8B-B14F-4D97-AF65-F5344CB8AC3E}">
        <p14:creationId xmlns:p14="http://schemas.microsoft.com/office/powerpoint/2010/main" val="3422334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8218800" cy="4995352"/>
          </a:xfrm>
        </p:spPr>
        <p:txBody>
          <a:bodyPr>
            <a:normAutofit fontScale="85000" lnSpcReduction="20000"/>
          </a:bodyPr>
          <a:lstStyle/>
          <a:p>
            <a:pPr marL="514350" indent="-514350">
              <a:buFont typeface="+mj-lt"/>
              <a:buAutoNum type="arabicPeriod"/>
            </a:pPr>
            <a:r>
              <a:rPr lang="en-US" dirty="0"/>
              <a:t>"</a:t>
            </a:r>
            <a:r>
              <a:rPr lang="en-US" u="sng" dirty="0">
                <a:hlinkClick r:id="rId3" tooltip="Home%20%BB%20OECD.org%20%BB%20Directorates%20%BB%20Economics%20Department%20%BB%20Productivity%20and%20long%20term%20growth%3A%20Productivity%20spillovers%20from%20the%20global%20frontier%20and%20public%20policy%3A%20Industry-Level%20evidence"/>
              </a:rPr>
              <a:t>Productivity spillovers from the global frontier and public policy: Industry-level evidence</a:t>
            </a:r>
            <a:r>
              <a:rPr lang="en-US" dirty="0"/>
              <a:t>", by Saia, A., D. Andrews and S. </a:t>
            </a:r>
            <a:r>
              <a:rPr lang="en-US" dirty="0" err="1"/>
              <a:t>Albrizio</a:t>
            </a:r>
            <a:r>
              <a:rPr lang="en-US" dirty="0"/>
              <a:t> (2015)</a:t>
            </a:r>
          </a:p>
          <a:p>
            <a:pPr marL="514350" indent="-514350">
              <a:buFont typeface="+mj-lt"/>
              <a:buAutoNum type="arabicPeriod"/>
            </a:pPr>
            <a:r>
              <a:rPr lang="en-US" dirty="0"/>
              <a:t> </a:t>
            </a:r>
            <a:r>
              <a:rPr lang="en-US" u="sng" dirty="0">
                <a:hlinkClick r:id="rId4"/>
              </a:rPr>
              <a:t>Frontier firms, technology diffusion and public policy: Micro evidence from OECD countries</a:t>
            </a:r>
            <a:r>
              <a:rPr lang="en-US" dirty="0"/>
              <a:t>, by Dan Andrews, Chiara </a:t>
            </a:r>
            <a:r>
              <a:rPr lang="en-US" dirty="0" err="1"/>
              <a:t>Criscuolo</a:t>
            </a:r>
            <a:r>
              <a:rPr lang="en-US" dirty="0"/>
              <a:t> and Peter N. </a:t>
            </a:r>
            <a:r>
              <a:rPr lang="en-US" dirty="0" smtClean="0"/>
              <a:t>Gal (2015)</a:t>
            </a:r>
            <a:endParaRPr lang="en-GB" dirty="0"/>
          </a:p>
          <a:p>
            <a:pPr marL="514350" indent="-514350">
              <a:buFont typeface="+mj-lt"/>
              <a:buAutoNum type="arabicPeriod"/>
            </a:pPr>
            <a:r>
              <a:rPr lang="en-US" dirty="0" smtClean="0"/>
              <a:t>"</a:t>
            </a:r>
            <a:r>
              <a:rPr lang="en-US" u="sng" dirty="0" err="1">
                <a:hlinkClick r:id="rId5" tooltip="Home%20%BB%20OECD.org%20%BB%20Directorates%20%BB%20Economics%20Department%20%BB%20Productivity%20and%20long%20term%20growth%3A%20Labour%20market%20mismatch%20and%20labour%20productivity%3A%20Evidence%20from%20PIAAC%20Data"/>
              </a:rPr>
              <a:t>Labour</a:t>
            </a:r>
            <a:r>
              <a:rPr lang="en-US" u="sng" dirty="0">
                <a:hlinkClick r:id="rId5" tooltip="Home%20%BB%20OECD.org%20%BB%20Directorates%20%BB%20Economics%20Department%20%BB%20Productivity%20and%20long%20term%20growth%3A%20Labour%20market%20mismatch%20and%20labour%20productivity%3A%20Evidence%20from%20PIAAC%20Data"/>
              </a:rPr>
              <a:t> market mismatch and </a:t>
            </a:r>
            <a:r>
              <a:rPr lang="en-US" u="sng" dirty="0" err="1">
                <a:hlinkClick r:id="rId5" tooltip="Home%20%BB%20OECD.org%20%BB%20Directorates%20%BB%20Economics%20Department%20%BB%20Productivity%20and%20long%20term%20growth%3A%20Labour%20market%20mismatch%20and%20labour%20productivity%3A%20Evidence%20from%20PIAAC%20Data"/>
              </a:rPr>
              <a:t>labour</a:t>
            </a:r>
            <a:r>
              <a:rPr lang="en-US" u="sng" dirty="0">
                <a:hlinkClick r:id="rId5" tooltip="Home%20%BB%20OECD.org%20%BB%20Directorates%20%BB%20Economics%20Department%20%BB%20Productivity%20and%20long%20term%20growth%3A%20Labour%20market%20mismatch%20and%20labour%20productivity%3A%20Evidence%20from%20PIAAC%20Data"/>
              </a:rPr>
              <a:t> productivity: Evidence from PIAAC Data</a:t>
            </a:r>
            <a:r>
              <a:rPr lang="en-US" dirty="0"/>
              <a:t>", by </a:t>
            </a:r>
            <a:r>
              <a:rPr lang="en-US" dirty="0" err="1"/>
              <a:t>Adalet</a:t>
            </a:r>
            <a:r>
              <a:rPr lang="en-US" dirty="0"/>
              <a:t> McGowan, M. and D. Andrews (2015)</a:t>
            </a:r>
          </a:p>
          <a:p>
            <a:pPr marL="514350" indent="-514350">
              <a:buFont typeface="+mj-lt"/>
              <a:buAutoNum type="arabicPeriod"/>
            </a:pPr>
            <a:r>
              <a:rPr lang="en-US" dirty="0"/>
              <a:t>"</a:t>
            </a:r>
            <a:r>
              <a:rPr lang="en-US" u="sng" dirty="0">
                <a:hlinkClick r:id="rId6" tooltip="Home%20%BB%20OECD.org%20%BB%20Directorates%20%BB%20Economics%20Department%20%BB%20Productivity%20and%20long%20term%20growth%3A%20Skill%20mismatch%20and%20public%20policy%20in%20OECD%20countries"/>
              </a:rPr>
              <a:t>Skill mismatch and public policy in OECD countries</a:t>
            </a:r>
            <a:r>
              <a:rPr lang="en-US" dirty="0"/>
              <a:t>", by </a:t>
            </a:r>
            <a:r>
              <a:rPr lang="en-US" dirty="0" err="1"/>
              <a:t>Adalet</a:t>
            </a:r>
            <a:r>
              <a:rPr lang="en-US" dirty="0"/>
              <a:t> McGowan, M. and D. Andrews (2015</a:t>
            </a:r>
            <a:r>
              <a:rPr lang="en-US" dirty="0" smtClean="0"/>
              <a:t>)</a:t>
            </a:r>
            <a:endParaRPr lang="en-US" dirty="0"/>
          </a:p>
        </p:txBody>
      </p:sp>
      <p:sp>
        <p:nvSpPr>
          <p:cNvPr id="3" name="Title 2"/>
          <p:cNvSpPr>
            <a:spLocks noGrp="1"/>
          </p:cNvSpPr>
          <p:nvPr>
            <p:ph type="title"/>
          </p:nvPr>
        </p:nvSpPr>
        <p:spPr>
          <a:xfrm>
            <a:off x="971600" y="237600"/>
            <a:ext cx="8172400" cy="1022400"/>
          </a:xfrm>
        </p:spPr>
        <p:txBody>
          <a:bodyPr/>
          <a:lstStyle/>
          <a:p>
            <a:r>
              <a:rPr lang="en-GB" sz="2800" b="1" dirty="0" smtClean="0">
                <a:solidFill>
                  <a:schemeClr val="accent1"/>
                </a:solidFill>
              </a:rPr>
              <a:t>The four OECD papers I will mainly summarise here (and later developments)</a:t>
            </a:r>
            <a:endParaRPr lang="en-GB" sz="2800" b="1" dirty="0">
              <a:solidFill>
                <a:schemeClr val="accent1"/>
              </a:solidFill>
            </a:endParaRPr>
          </a:p>
        </p:txBody>
      </p:sp>
    </p:spTree>
    <p:extLst>
      <p:ext uri="{BB962C8B-B14F-4D97-AF65-F5344CB8AC3E}">
        <p14:creationId xmlns:p14="http://schemas.microsoft.com/office/powerpoint/2010/main" val="422665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600" b="1" dirty="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971600" y="237600"/>
            <a:ext cx="8280920" cy="1022400"/>
          </a:xfrm>
        </p:spPr>
        <p:txBody>
          <a:bodyPr/>
          <a:lstStyle/>
          <a:p>
            <a:r>
              <a:rPr lang="en-US" sz="3600" b="1" dirty="0" smtClean="0">
                <a:solidFill>
                  <a:srgbClr val="0070C0"/>
                </a:solidFill>
              </a:rPr>
              <a:t>…and policies help explain why</a:t>
            </a:r>
            <a:endParaRPr lang="en-US" sz="3600" b="1" dirty="0">
              <a:solidFill>
                <a:srgbClr val="0070C0"/>
              </a:solidFill>
              <a:cs typeface="Arial" charset="0"/>
            </a:endParaRPr>
          </a:p>
        </p:txBody>
      </p:sp>
      <p:sp>
        <p:nvSpPr>
          <p:cNvPr id="7" name="TextBox 6"/>
          <p:cNvSpPr txBox="1"/>
          <p:nvPr/>
        </p:nvSpPr>
        <p:spPr>
          <a:xfrm>
            <a:off x="300083" y="1340768"/>
            <a:ext cx="8232357" cy="584775"/>
          </a:xfrm>
          <a:prstGeom prst="rect">
            <a:avLst/>
          </a:prstGeom>
          <a:noFill/>
        </p:spPr>
        <p:txBody>
          <a:bodyPr wrap="square" rtlCol="0">
            <a:spAutoFit/>
          </a:bodyPr>
          <a:lstStyle/>
          <a:p>
            <a:pPr algn="ctr"/>
            <a:r>
              <a:rPr lang="en-GB" sz="1600" b="1" dirty="0" smtClean="0">
                <a:solidFill>
                  <a:schemeClr val="bg2">
                    <a:lumMod val="10000"/>
                  </a:schemeClr>
                </a:solidFill>
                <a:latin typeface="+mj-lt"/>
              </a:rPr>
              <a:t>Estimated </a:t>
            </a:r>
            <a:r>
              <a:rPr lang="en-GB" sz="1600" b="1" dirty="0">
                <a:solidFill>
                  <a:schemeClr val="bg2">
                    <a:lumMod val="10000"/>
                  </a:schemeClr>
                </a:solidFill>
                <a:latin typeface="+mj-lt"/>
              </a:rPr>
              <a:t>frontier </a:t>
            </a:r>
            <a:r>
              <a:rPr lang="en-GB" sz="1600" b="1" dirty="0" err="1" smtClean="0">
                <a:solidFill>
                  <a:schemeClr val="bg2">
                    <a:lumMod val="10000"/>
                  </a:schemeClr>
                </a:solidFill>
                <a:latin typeface="+mj-lt"/>
              </a:rPr>
              <a:t>spillover</a:t>
            </a:r>
            <a:r>
              <a:rPr lang="en-GB" sz="1600" b="1" dirty="0" smtClean="0">
                <a:solidFill>
                  <a:schemeClr val="bg2">
                    <a:lumMod val="10000"/>
                  </a:schemeClr>
                </a:solidFill>
                <a:latin typeface="+mj-lt"/>
              </a:rPr>
              <a:t> (% pa) associated with a 2% point increase in MFP </a:t>
            </a:r>
            <a:r>
              <a:rPr lang="en-GB" sz="1600" b="1" dirty="0">
                <a:solidFill>
                  <a:schemeClr val="bg2">
                    <a:lumMod val="10000"/>
                  </a:schemeClr>
                </a:solidFill>
                <a:latin typeface="+mj-lt"/>
              </a:rPr>
              <a:t>growth at the </a:t>
            </a:r>
            <a:r>
              <a:rPr lang="en-GB" sz="1600" b="1" dirty="0" smtClean="0">
                <a:solidFill>
                  <a:schemeClr val="bg2">
                    <a:lumMod val="10000"/>
                  </a:schemeClr>
                </a:solidFill>
                <a:latin typeface="+mj-lt"/>
              </a:rPr>
              <a:t>global productivity frontier</a:t>
            </a:r>
            <a:endParaRPr lang="en-GB" sz="1600" b="1" dirty="0">
              <a:solidFill>
                <a:schemeClr val="bg2">
                  <a:lumMod val="10000"/>
                </a:schemeClr>
              </a:solidFill>
              <a:latin typeface="+mj-lt"/>
            </a:endParaRPr>
          </a:p>
        </p:txBody>
      </p:sp>
      <p:sp>
        <p:nvSpPr>
          <p:cNvPr id="6" name="TextBox 5"/>
          <p:cNvSpPr txBox="1"/>
          <p:nvPr/>
        </p:nvSpPr>
        <p:spPr>
          <a:xfrm>
            <a:off x="195167" y="6396335"/>
            <a:ext cx="8208469" cy="461665"/>
          </a:xfrm>
          <a:prstGeom prst="rect">
            <a:avLst/>
          </a:prstGeom>
          <a:noFill/>
        </p:spPr>
        <p:txBody>
          <a:bodyPr wrap="square" rtlCol="0">
            <a:spAutoFit/>
          </a:bodyPr>
          <a:lstStyle/>
          <a:p>
            <a:r>
              <a:rPr lang="en-US" sz="1200" dirty="0" smtClean="0">
                <a:solidFill>
                  <a:schemeClr val="bg2">
                    <a:lumMod val="10000"/>
                  </a:schemeClr>
                </a:solidFill>
                <a:latin typeface="+mj-lt"/>
              </a:rPr>
              <a:t>Source: </a:t>
            </a:r>
            <a:r>
              <a:rPr lang="en-US" sz="1200" dirty="0">
                <a:solidFill>
                  <a:schemeClr val="bg2">
                    <a:lumMod val="10000"/>
                  </a:schemeClr>
                </a:solidFill>
                <a:latin typeface="+mj-lt"/>
              </a:rPr>
              <a:t>Saia, A., D. Andrews and S. </a:t>
            </a:r>
            <a:r>
              <a:rPr lang="en-US" sz="1200" dirty="0" err="1">
                <a:solidFill>
                  <a:schemeClr val="bg2">
                    <a:lumMod val="10000"/>
                  </a:schemeClr>
                </a:solidFill>
                <a:latin typeface="+mj-lt"/>
              </a:rPr>
              <a:t>Albrizio</a:t>
            </a:r>
            <a:r>
              <a:rPr lang="en-US" sz="1200" dirty="0">
                <a:solidFill>
                  <a:schemeClr val="bg2">
                    <a:lumMod val="10000"/>
                  </a:schemeClr>
                </a:solidFill>
                <a:latin typeface="+mj-lt"/>
              </a:rPr>
              <a:t> (2015), “Public Policy and Spillovers From the Global Productivity Frontier: Industry Level Evidence”, </a:t>
            </a:r>
            <a:r>
              <a:rPr lang="en-US" sz="1200" i="1" dirty="0">
                <a:solidFill>
                  <a:schemeClr val="bg2">
                    <a:lumMod val="10000"/>
                  </a:schemeClr>
                </a:solidFill>
                <a:latin typeface="+mj-lt"/>
              </a:rPr>
              <a:t>OECD Economics Department Working Papers</a:t>
            </a:r>
            <a:r>
              <a:rPr lang="en-US" sz="1200" dirty="0">
                <a:solidFill>
                  <a:schemeClr val="bg2">
                    <a:lumMod val="10000"/>
                  </a:schemeClr>
                </a:solidFill>
                <a:latin typeface="+mj-lt"/>
              </a:rPr>
              <a:t>, </a:t>
            </a:r>
            <a:r>
              <a:rPr lang="en-US" sz="1200" dirty="0" smtClean="0">
                <a:solidFill>
                  <a:schemeClr val="bg2">
                    <a:lumMod val="10000"/>
                  </a:schemeClr>
                </a:solidFill>
                <a:latin typeface="+mj-lt"/>
              </a:rPr>
              <a:t>No. 1238. </a:t>
            </a:r>
            <a:endParaRPr lang="en-GB" sz="1200" dirty="0">
              <a:solidFill>
                <a:schemeClr val="bg2">
                  <a:lumMod val="10000"/>
                </a:schemeClr>
              </a:solidFill>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13" y="1961337"/>
            <a:ext cx="8076065" cy="434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835696" y="2060847"/>
            <a:ext cx="1590500" cy="353943"/>
          </a:xfrm>
          <a:prstGeom prst="rect">
            <a:avLst/>
          </a:prstGeom>
          <a:solidFill>
            <a:schemeClr val="accent2">
              <a:lumMod val="75000"/>
            </a:schemeClr>
          </a:solidFill>
        </p:spPr>
        <p:txBody>
          <a:bodyPr wrap="none" rtlCol="0">
            <a:spAutoFit/>
          </a:bodyPr>
          <a:lstStyle/>
          <a:p>
            <a:r>
              <a:rPr lang="en-GB" sz="1700" dirty="0" smtClean="0">
                <a:solidFill>
                  <a:schemeClr val="bg1"/>
                </a:solidFill>
              </a:rPr>
              <a:t>Entry and Exit</a:t>
            </a:r>
            <a:endParaRPr lang="en-GB" sz="1700" dirty="0">
              <a:solidFill>
                <a:schemeClr val="bg1"/>
              </a:solidFill>
            </a:endParaRPr>
          </a:p>
        </p:txBody>
      </p:sp>
      <p:sp>
        <p:nvSpPr>
          <p:cNvPr id="9" name="TextBox 8"/>
          <p:cNvSpPr txBox="1"/>
          <p:nvPr/>
        </p:nvSpPr>
        <p:spPr>
          <a:xfrm>
            <a:off x="5927551" y="2060848"/>
            <a:ext cx="2032929" cy="353943"/>
          </a:xfrm>
          <a:prstGeom prst="rect">
            <a:avLst/>
          </a:prstGeom>
          <a:solidFill>
            <a:schemeClr val="accent2">
              <a:lumMod val="75000"/>
            </a:schemeClr>
          </a:solidFill>
        </p:spPr>
        <p:txBody>
          <a:bodyPr wrap="none" rtlCol="0">
            <a:spAutoFit/>
          </a:bodyPr>
          <a:lstStyle/>
          <a:p>
            <a:r>
              <a:rPr lang="en-GB" sz="1700" dirty="0" smtClean="0">
                <a:solidFill>
                  <a:schemeClr val="bg1"/>
                </a:solidFill>
              </a:rPr>
              <a:t>Innovation policies</a:t>
            </a:r>
            <a:endParaRPr lang="en-GB" sz="1700" dirty="0">
              <a:solidFill>
                <a:schemeClr val="bg1"/>
              </a:solidFill>
            </a:endParaRPr>
          </a:p>
        </p:txBody>
      </p:sp>
      <p:cxnSp>
        <p:nvCxnSpPr>
          <p:cNvPr id="10" name="Straight Connector 9"/>
          <p:cNvCxnSpPr/>
          <p:nvPr/>
        </p:nvCxnSpPr>
        <p:spPr>
          <a:xfrm>
            <a:off x="4644008" y="2060848"/>
            <a:ext cx="0" cy="3528392"/>
          </a:xfrm>
          <a:prstGeom prst="line">
            <a:avLst/>
          </a:prstGeom>
          <a:ln>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Diffusion: the role of structural reform</a:t>
            </a:r>
            <a:endParaRPr lang="en-GB" b="1" dirty="0">
              <a:solidFill>
                <a:schemeClr val="accent2"/>
              </a:solidFill>
            </a:endParaRPr>
          </a:p>
        </p:txBody>
      </p:sp>
    </p:spTree>
    <p:extLst>
      <p:ext uri="{BB962C8B-B14F-4D97-AF65-F5344CB8AC3E}">
        <p14:creationId xmlns:p14="http://schemas.microsoft.com/office/powerpoint/2010/main" val="2964205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522" y="1412776"/>
            <a:ext cx="8568952" cy="5112568"/>
          </a:xfrm>
        </p:spPr>
        <p:txBody>
          <a:bodyPr>
            <a:normAutofit/>
          </a:bodyPr>
          <a:lstStyle/>
          <a:p>
            <a:pPr>
              <a:spcBef>
                <a:spcPts val="400"/>
              </a:spcBef>
              <a:spcAft>
                <a:spcPts val="400"/>
              </a:spcAft>
              <a:buClrTx/>
            </a:pPr>
            <a:r>
              <a:rPr lang="en-US" sz="18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Catch-up </a:t>
            </a:r>
            <a:r>
              <a:rPr lang="en-US" sz="18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to the national frontier is easier in countries with less stringent </a:t>
            </a:r>
            <a:r>
              <a:rPr lang="en-US" sz="18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product market regulations (PMR) </a:t>
            </a:r>
            <a:r>
              <a:rPr lang="en-US" sz="18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and higher </a:t>
            </a:r>
            <a:r>
              <a:rPr lang="en-US" sz="18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business-university </a:t>
            </a:r>
            <a:r>
              <a:rPr lang="en-US" sz="18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collaboration</a:t>
            </a:r>
            <a:r>
              <a:rPr lang="en-US" sz="18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a:t>
            </a:r>
            <a:endParaRPr lang="en-US" sz="1800" dirty="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endParaRPr>
          </a:p>
          <a:p>
            <a:pPr lvl="1">
              <a:spcBef>
                <a:spcPts val="400"/>
              </a:spcBef>
              <a:spcAft>
                <a:spcPts val="400"/>
              </a:spcAft>
              <a:buClrTx/>
            </a:pPr>
            <a:endParaRPr lang="en-US" sz="1800" dirty="0" smtClean="0">
              <a:solidFill>
                <a:srgbClr val="C00000"/>
              </a:solidFill>
              <a:latin typeface="Arial" panose="020B0604020202020204" pitchFamily="34" charset="0"/>
              <a:cs typeface="Arial" panose="020B0604020202020204" pitchFamily="34" charset="0"/>
              <a:sym typeface="Wingdings" panose="05000000000000000000" pitchFamily="2" charset="2"/>
            </a:endParaRPr>
          </a:p>
          <a:p>
            <a:pPr>
              <a:lnSpc>
                <a:spcPct val="110000"/>
              </a:lnSpc>
              <a:spcBef>
                <a:spcPts val="0"/>
              </a:spcBef>
              <a:spcAft>
                <a:spcPts val="600"/>
              </a:spcAft>
              <a:buFont typeface="Wingdings" panose="05000000000000000000" pitchFamily="2" charset="2"/>
              <a:buChar char="Ø"/>
            </a:pPr>
            <a:endParaRPr lang="en-US" sz="1800" i="1" dirty="0" smtClean="0">
              <a:solidFill>
                <a:schemeClr val="bg2">
                  <a:lumMod val="10000"/>
                </a:schemeClr>
              </a:solidFill>
              <a:latin typeface="+mj-lt"/>
            </a:endParaRPr>
          </a:p>
        </p:txBody>
      </p:sp>
      <p:sp>
        <p:nvSpPr>
          <p:cNvPr id="3" name="Title 2"/>
          <p:cNvSpPr>
            <a:spLocks noGrp="1"/>
          </p:cNvSpPr>
          <p:nvPr>
            <p:ph type="title"/>
          </p:nvPr>
        </p:nvSpPr>
        <p:spPr>
          <a:xfrm>
            <a:off x="971600" y="237600"/>
            <a:ext cx="8064896" cy="1022400"/>
          </a:xfrm>
        </p:spPr>
        <p:txBody>
          <a:bodyPr/>
          <a:lstStyle/>
          <a:p>
            <a:pPr algn="ctr">
              <a:lnSpc>
                <a:spcPct val="110000"/>
              </a:lnSpc>
              <a:spcBef>
                <a:spcPts val="1800"/>
              </a:spcBef>
              <a:spcAft>
                <a:spcPts val="1800"/>
              </a:spcAft>
            </a:pPr>
            <a:r>
              <a:rPr lang="en-US" sz="3600" b="1" dirty="0" smtClean="0">
                <a:solidFill>
                  <a:srgbClr val="0070C0"/>
                </a:solidFill>
                <a:latin typeface="Arial (Headings)"/>
              </a:rPr>
              <a:t>Much </a:t>
            </a:r>
            <a:r>
              <a:rPr lang="en-US" sz="3600" b="1" dirty="0">
                <a:solidFill>
                  <a:srgbClr val="0070C0"/>
                </a:solidFill>
                <a:latin typeface="Arial (Headings)"/>
              </a:rPr>
              <a:t>scope for national policies to influence catch-up</a:t>
            </a:r>
            <a:endParaRPr lang="en-US" sz="3600" dirty="0">
              <a:solidFill>
                <a:srgbClr val="0070C0"/>
              </a:solidFill>
              <a:latin typeface="Arial (Headings)"/>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008935"/>
            <a:ext cx="5472608" cy="344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p:nvPr/>
        </p:nvSpPr>
        <p:spPr>
          <a:xfrm>
            <a:off x="1187624" y="2177938"/>
            <a:ext cx="6768752" cy="738664"/>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chemeClr val="bg1"/>
                </a:solidFill>
                <a:latin typeface="+mj-lt"/>
              </a:rPr>
              <a:t>Impact of policy reforms on the MFP growth of laggard firms, 2005</a:t>
            </a:r>
          </a:p>
          <a:p>
            <a:pPr algn="ctr"/>
            <a:r>
              <a:rPr lang="en-GB" sz="1400" dirty="0" smtClean="0">
                <a:solidFill>
                  <a:schemeClr val="bg1"/>
                </a:solidFill>
                <a:latin typeface="+mj-lt"/>
              </a:rPr>
              <a:t>Reducing </a:t>
            </a:r>
            <a:r>
              <a:rPr lang="en-GB" sz="1400" dirty="0">
                <a:solidFill>
                  <a:schemeClr val="bg1"/>
                </a:solidFill>
                <a:latin typeface="+mj-lt"/>
              </a:rPr>
              <a:t>PMR from high level in Greece to the OECD </a:t>
            </a:r>
            <a:r>
              <a:rPr lang="en-GB" sz="1400" dirty="0" smtClean="0">
                <a:solidFill>
                  <a:schemeClr val="bg1"/>
                </a:solidFill>
                <a:latin typeface="+mj-lt"/>
              </a:rPr>
              <a:t>average</a:t>
            </a:r>
          </a:p>
          <a:p>
            <a:pPr algn="ctr"/>
            <a:r>
              <a:rPr lang="en-GB" sz="1400" dirty="0" smtClean="0">
                <a:solidFill>
                  <a:schemeClr val="bg1"/>
                </a:solidFill>
                <a:latin typeface="+mj-lt"/>
              </a:rPr>
              <a:t> </a:t>
            </a:r>
            <a:r>
              <a:rPr lang="en-GB" sz="1400" dirty="0">
                <a:solidFill>
                  <a:schemeClr val="bg1"/>
                </a:solidFill>
                <a:latin typeface="+mj-lt"/>
              </a:rPr>
              <a:t>% difference between industries with high and low firm </a:t>
            </a:r>
            <a:r>
              <a:rPr lang="en-GB" sz="1400" dirty="0" smtClean="0">
                <a:solidFill>
                  <a:schemeClr val="bg1"/>
                </a:solidFill>
                <a:latin typeface="+mj-lt"/>
              </a:rPr>
              <a:t>churning</a:t>
            </a:r>
            <a:endParaRPr lang="en-GB" sz="1600" dirty="0">
              <a:solidFill>
                <a:schemeClr val="bg1"/>
              </a:solidFill>
              <a:latin typeface="+mj-lt"/>
            </a:endParaRPr>
          </a:p>
        </p:txBody>
      </p:sp>
      <p:sp>
        <p:nvSpPr>
          <p:cNvPr id="6"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Diffusion: the role of structural reform</a:t>
            </a:r>
            <a:endParaRPr lang="en-GB" b="1" dirty="0">
              <a:solidFill>
                <a:schemeClr val="accent2"/>
              </a:solidFill>
            </a:endParaRPr>
          </a:p>
        </p:txBody>
      </p:sp>
      <p:sp>
        <p:nvSpPr>
          <p:cNvPr id="7" name="TextBox 6"/>
          <p:cNvSpPr txBox="1"/>
          <p:nvPr/>
        </p:nvSpPr>
        <p:spPr>
          <a:xfrm>
            <a:off x="539552" y="6448793"/>
            <a:ext cx="7797214" cy="369332"/>
          </a:xfrm>
          <a:prstGeom prst="rect">
            <a:avLst/>
          </a:prstGeom>
          <a:noFill/>
        </p:spPr>
        <p:txBody>
          <a:bodyPr wrap="square" rtlCol="0">
            <a:spAutoFit/>
          </a:bodyPr>
          <a:lstStyle/>
          <a:p>
            <a:r>
              <a:rPr lang="en-GB" sz="900" dirty="0" smtClean="0">
                <a:solidFill>
                  <a:schemeClr val="bg2">
                    <a:lumMod val="10000"/>
                  </a:schemeClr>
                </a:solidFill>
                <a:latin typeface="+mj-lt"/>
              </a:rPr>
              <a:t>Source: Andrews, D. C. Criscuolo and P. Gal (2015),</a:t>
            </a:r>
            <a:r>
              <a:rPr lang="en-GB" sz="900" b="1" dirty="0" smtClean="0">
                <a:solidFill>
                  <a:schemeClr val="bg2">
                    <a:lumMod val="10000"/>
                  </a:schemeClr>
                </a:solidFill>
                <a:latin typeface="+mj-lt"/>
              </a:rPr>
              <a:t> “</a:t>
            </a:r>
            <a:r>
              <a:rPr lang="en-GB" sz="900" dirty="0">
                <a:solidFill>
                  <a:schemeClr val="bg2">
                    <a:lumMod val="10000"/>
                  </a:schemeClr>
                </a:solidFill>
                <a:latin typeface="+mj-lt"/>
                <a:hlinkClick r:id="rId4"/>
              </a:rPr>
              <a:t>Frontier firms, technology diffusion and public policy: micro evidence from OECD </a:t>
            </a:r>
            <a:r>
              <a:rPr lang="en-GB" sz="900" dirty="0" smtClean="0">
                <a:solidFill>
                  <a:schemeClr val="bg2">
                    <a:lumMod val="10000"/>
                  </a:schemeClr>
                </a:solidFill>
                <a:latin typeface="+mj-lt"/>
                <a:hlinkClick r:id="rId4"/>
              </a:rPr>
              <a:t>countries</a:t>
            </a:r>
            <a:r>
              <a:rPr lang="en-GB" sz="900" b="1" dirty="0" smtClean="0">
                <a:solidFill>
                  <a:schemeClr val="bg2">
                    <a:lumMod val="10000"/>
                  </a:schemeClr>
                </a:solidFill>
                <a:latin typeface="+mj-lt"/>
              </a:rPr>
              <a:t>”, </a:t>
            </a:r>
            <a:r>
              <a:rPr lang="en-GB" sz="900" i="1" dirty="0">
                <a:solidFill>
                  <a:schemeClr val="bg2">
                    <a:lumMod val="10000"/>
                  </a:schemeClr>
                </a:solidFill>
                <a:latin typeface="+mj-lt"/>
              </a:rPr>
              <a:t> </a:t>
            </a:r>
            <a:r>
              <a:rPr lang="en-GB" sz="900" dirty="0" smtClean="0">
                <a:solidFill>
                  <a:schemeClr val="bg2">
                    <a:lumMod val="10000"/>
                  </a:schemeClr>
                </a:solidFill>
                <a:latin typeface="+mj-lt"/>
              </a:rPr>
              <a:t>OECD Productivity Working Paper No. 2.</a:t>
            </a:r>
            <a:endParaRPr lang="en-GB" sz="900" dirty="0">
              <a:solidFill>
                <a:schemeClr val="bg2">
                  <a:lumMod val="10000"/>
                </a:schemeClr>
              </a:solidFill>
              <a:latin typeface="+mj-lt"/>
            </a:endParaRPr>
          </a:p>
        </p:txBody>
      </p:sp>
    </p:spTree>
    <p:extLst>
      <p:ext uri="{BB962C8B-B14F-4D97-AF65-F5344CB8AC3E}">
        <p14:creationId xmlns:p14="http://schemas.microsoft.com/office/powerpoint/2010/main" val="398553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600" b="1" dirty="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5" name="TextBox 4"/>
          <p:cNvSpPr txBox="1"/>
          <p:nvPr/>
        </p:nvSpPr>
        <p:spPr>
          <a:xfrm>
            <a:off x="395536" y="6420974"/>
            <a:ext cx="7797214" cy="430887"/>
          </a:xfrm>
          <a:prstGeom prst="rect">
            <a:avLst/>
          </a:prstGeom>
          <a:noFill/>
        </p:spPr>
        <p:txBody>
          <a:bodyPr wrap="square" rtlCol="0">
            <a:spAutoFit/>
          </a:bodyPr>
          <a:lstStyle/>
          <a:p>
            <a:r>
              <a:rPr lang="en-GB" sz="1100" dirty="0" smtClean="0">
                <a:solidFill>
                  <a:schemeClr val="tx1">
                    <a:lumMod val="50000"/>
                  </a:schemeClr>
                </a:solidFill>
                <a:latin typeface="+mj-lt"/>
              </a:rPr>
              <a:t>Source: Andrews</a:t>
            </a:r>
            <a:r>
              <a:rPr lang="en-GB" sz="1100" dirty="0">
                <a:solidFill>
                  <a:schemeClr val="tx1">
                    <a:lumMod val="50000"/>
                  </a:schemeClr>
                </a:solidFill>
                <a:latin typeface="+mj-lt"/>
              </a:rPr>
              <a:t>, D. and F. </a:t>
            </a:r>
            <a:r>
              <a:rPr lang="en-GB" sz="1100" dirty="0" err="1">
                <a:solidFill>
                  <a:schemeClr val="tx1">
                    <a:lumMod val="50000"/>
                  </a:schemeClr>
                </a:solidFill>
                <a:latin typeface="+mj-lt"/>
              </a:rPr>
              <a:t>Cingano</a:t>
            </a:r>
            <a:r>
              <a:rPr lang="en-GB" sz="1100" dirty="0">
                <a:solidFill>
                  <a:schemeClr val="tx1">
                    <a:lumMod val="50000"/>
                  </a:schemeClr>
                </a:solidFill>
                <a:latin typeface="+mj-lt"/>
              </a:rPr>
              <a:t> (2014), “Public Policy and Resource Allocation: Evidence from Firms in OECD Countries”, </a:t>
            </a:r>
            <a:r>
              <a:rPr lang="en-GB" sz="1100" i="1" dirty="0">
                <a:solidFill>
                  <a:schemeClr val="tx1">
                    <a:lumMod val="50000"/>
                  </a:schemeClr>
                </a:solidFill>
                <a:latin typeface="+mj-lt"/>
              </a:rPr>
              <a:t>Economic Policy</a:t>
            </a:r>
            <a:r>
              <a:rPr lang="en-GB" sz="1100" dirty="0">
                <a:solidFill>
                  <a:schemeClr val="tx1">
                    <a:lumMod val="50000"/>
                  </a:schemeClr>
                </a:solidFill>
                <a:latin typeface="+mj-lt"/>
              </a:rPr>
              <a:t>, No. 29(78), pp. 253-296.</a:t>
            </a:r>
          </a:p>
        </p:txBody>
      </p:sp>
      <p:sp>
        <p:nvSpPr>
          <p:cNvPr id="6" name="TextBox 5"/>
          <p:cNvSpPr txBox="1"/>
          <p:nvPr/>
        </p:nvSpPr>
        <p:spPr>
          <a:xfrm>
            <a:off x="1545297" y="1340768"/>
            <a:ext cx="6545382" cy="646331"/>
          </a:xfrm>
          <a:prstGeom prst="rect">
            <a:avLst/>
          </a:prstGeom>
          <a:noFill/>
        </p:spPr>
        <p:txBody>
          <a:bodyPr wrap="none" rtlCol="0">
            <a:spAutoFit/>
          </a:bodyPr>
          <a:lstStyle/>
          <a:p>
            <a:pPr algn="ctr"/>
            <a:r>
              <a:rPr lang="en-US" b="1" dirty="0">
                <a:solidFill>
                  <a:schemeClr val="bg2">
                    <a:lumMod val="10000"/>
                  </a:schemeClr>
                </a:solidFill>
                <a:latin typeface="+mj-lt"/>
              </a:rPr>
              <a:t>Contribution of the allocation of employment across </a:t>
            </a:r>
            <a:r>
              <a:rPr lang="en-US" b="1" dirty="0" smtClean="0">
                <a:solidFill>
                  <a:schemeClr val="bg2">
                    <a:lumMod val="10000"/>
                  </a:schemeClr>
                </a:solidFill>
                <a:latin typeface="+mj-lt"/>
              </a:rPr>
              <a:t>firms</a:t>
            </a:r>
          </a:p>
          <a:p>
            <a:pPr algn="ctr"/>
            <a:r>
              <a:rPr lang="en-US" b="1" dirty="0" smtClean="0">
                <a:solidFill>
                  <a:schemeClr val="bg2">
                    <a:lumMod val="10000"/>
                  </a:schemeClr>
                </a:solidFill>
                <a:latin typeface="+mj-lt"/>
              </a:rPr>
              <a:t> </a:t>
            </a:r>
            <a:r>
              <a:rPr lang="en-US" b="1" dirty="0">
                <a:solidFill>
                  <a:schemeClr val="bg2">
                    <a:lumMod val="10000"/>
                  </a:schemeClr>
                </a:solidFill>
                <a:latin typeface="+mj-lt"/>
              </a:rPr>
              <a:t>to the level of labour productivity; per cent</a:t>
            </a:r>
            <a:endParaRPr lang="en-GB" dirty="0">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22714"/>
            <a:ext cx="7848872" cy="450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07904" y="2420888"/>
            <a:ext cx="4680520" cy="584775"/>
          </a:xfrm>
          <a:prstGeom prst="rect">
            <a:avLst/>
          </a:prstGeom>
          <a:solidFill>
            <a:schemeClr val="accent2">
              <a:lumMod val="75000"/>
            </a:schemeClr>
          </a:solidFill>
        </p:spPr>
        <p:txBody>
          <a:bodyPr wrap="square" rtlCol="0">
            <a:spAutoFit/>
          </a:bodyPr>
          <a:lstStyle/>
          <a:p>
            <a:pPr algn="ctr"/>
            <a:r>
              <a:rPr lang="en-GB" sz="1600" dirty="0" smtClean="0">
                <a:solidFill>
                  <a:schemeClr val="bg1"/>
                </a:solidFill>
              </a:rPr>
              <a:t>Europe does a poor job at channelling resources to more productive firms, esp. in market services</a:t>
            </a:r>
            <a:endParaRPr lang="en-GB" sz="1600" dirty="0">
              <a:solidFill>
                <a:schemeClr val="bg1"/>
              </a:solidFill>
            </a:endParaRPr>
          </a:p>
        </p:txBody>
      </p:sp>
      <p:sp>
        <p:nvSpPr>
          <p:cNvPr id="9"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the role of reallocation</a:t>
            </a:r>
            <a:endParaRPr lang="en-GB" b="1" dirty="0">
              <a:solidFill>
                <a:schemeClr val="accent2"/>
              </a:solidFill>
            </a:endParaRPr>
          </a:p>
        </p:txBody>
      </p:sp>
      <p:sp>
        <p:nvSpPr>
          <p:cNvPr id="10" name="Title 2"/>
          <p:cNvSpPr>
            <a:spLocks noGrp="1"/>
          </p:cNvSpPr>
          <p:nvPr>
            <p:ph type="title"/>
          </p:nvPr>
        </p:nvSpPr>
        <p:spPr/>
        <p:txBody>
          <a:bodyPr/>
          <a:lstStyle/>
          <a:p>
            <a:r>
              <a:rPr lang="en-US" b="1" dirty="0" smtClean="0">
                <a:solidFill>
                  <a:srgbClr val="0070C0"/>
                </a:solidFill>
                <a:cs typeface="Arial" charset="0"/>
              </a:rPr>
              <a:t>Third issue: </a:t>
            </a:r>
            <a:r>
              <a:rPr lang="en-US" b="1" i="1" dirty="0" smtClean="0">
                <a:solidFill>
                  <a:srgbClr val="0070C0"/>
                </a:solidFill>
                <a:cs typeface="Arial" charset="0"/>
              </a:rPr>
              <a:t>What is the role of misallocation?</a:t>
            </a:r>
            <a:endParaRPr lang="en-US" b="1" i="1" dirty="0">
              <a:solidFill>
                <a:srgbClr val="0070C0"/>
              </a:solidFill>
              <a:cs typeface="Arial" charset="0"/>
            </a:endParaRPr>
          </a:p>
        </p:txBody>
      </p:sp>
    </p:spTree>
    <p:extLst>
      <p:ext uri="{BB962C8B-B14F-4D97-AF65-F5344CB8AC3E}">
        <p14:creationId xmlns:p14="http://schemas.microsoft.com/office/powerpoint/2010/main" val="3214141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514350" indent="-514350">
              <a:lnSpc>
                <a:spcPct val="110000"/>
              </a:lnSpc>
              <a:spcBef>
                <a:spcPts val="0"/>
              </a:spcBef>
              <a:spcAft>
                <a:spcPts val="1200"/>
              </a:spcAft>
              <a:buAutoNum type="arabicPeriod"/>
            </a:pPr>
            <a:endParaRPr lang="en-US" sz="2800" dirty="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8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600" b="1" dirty="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971600" y="293584"/>
            <a:ext cx="8388424" cy="1022400"/>
          </a:xfrm>
        </p:spPr>
        <p:txBody>
          <a:bodyPr/>
          <a:lstStyle/>
          <a:p>
            <a:pPr>
              <a:spcBef>
                <a:spcPts val="1800"/>
              </a:spcBef>
              <a:spcAft>
                <a:spcPts val="1800"/>
              </a:spcAft>
            </a:pPr>
            <a:r>
              <a:rPr lang="en-US" b="1" dirty="0" smtClean="0">
                <a:solidFill>
                  <a:srgbClr val="0070C0"/>
                </a:solidFill>
                <a:latin typeface="Arial (Headings)"/>
              </a:rPr>
              <a:t>Resource misallocation is widespread  in Southern Europe</a:t>
            </a:r>
            <a:endParaRPr lang="en-US" b="1" dirty="0">
              <a:solidFill>
                <a:srgbClr val="0070C0"/>
              </a:solidFill>
              <a:latin typeface="Arial (Headings)"/>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17" y="1988840"/>
            <a:ext cx="8430564" cy="439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152" y="6522126"/>
            <a:ext cx="8474148" cy="276999"/>
          </a:xfrm>
          <a:prstGeom prst="rect">
            <a:avLst/>
          </a:prstGeom>
          <a:noFill/>
        </p:spPr>
        <p:txBody>
          <a:bodyPr wrap="square" rtlCol="0">
            <a:spAutoFit/>
          </a:bodyPr>
          <a:lstStyle/>
          <a:p>
            <a:r>
              <a:rPr lang="en-US" sz="1200" dirty="0" smtClean="0">
                <a:solidFill>
                  <a:schemeClr val="tx1">
                    <a:lumMod val="50000"/>
                  </a:schemeClr>
                </a:solidFill>
                <a:latin typeface="+mj-lt"/>
              </a:rPr>
              <a:t>Source: Andrews </a:t>
            </a:r>
            <a:r>
              <a:rPr lang="en-US" sz="1200" dirty="0">
                <a:solidFill>
                  <a:schemeClr val="tx1">
                    <a:lumMod val="50000"/>
                  </a:schemeClr>
                </a:solidFill>
                <a:latin typeface="+mj-lt"/>
              </a:rPr>
              <a:t>and </a:t>
            </a:r>
            <a:r>
              <a:rPr lang="en-US" sz="1200" dirty="0" err="1" smtClean="0">
                <a:solidFill>
                  <a:schemeClr val="tx1">
                    <a:lumMod val="50000"/>
                  </a:schemeClr>
                </a:solidFill>
                <a:latin typeface="+mj-lt"/>
              </a:rPr>
              <a:t>Cingano</a:t>
            </a:r>
            <a:r>
              <a:rPr lang="en-US" sz="1200" dirty="0" smtClean="0">
                <a:solidFill>
                  <a:schemeClr val="tx1">
                    <a:lumMod val="50000"/>
                  </a:schemeClr>
                </a:solidFill>
                <a:latin typeface="+mj-lt"/>
              </a:rPr>
              <a:t> </a:t>
            </a:r>
            <a:r>
              <a:rPr lang="en-US" sz="1200" dirty="0">
                <a:solidFill>
                  <a:schemeClr val="tx1">
                    <a:lumMod val="50000"/>
                  </a:schemeClr>
                </a:solidFill>
                <a:latin typeface="+mj-lt"/>
              </a:rPr>
              <a:t>(2014</a:t>
            </a:r>
            <a:r>
              <a:rPr lang="en-US" sz="1200" dirty="0" smtClean="0">
                <a:solidFill>
                  <a:schemeClr val="tx1">
                    <a:lumMod val="50000"/>
                  </a:schemeClr>
                </a:solidFill>
                <a:latin typeface="+mj-lt"/>
              </a:rPr>
              <a:t>), “Public Policy and Resource Allocation”, </a:t>
            </a:r>
            <a:r>
              <a:rPr lang="en-US" sz="1200" i="1" dirty="0" smtClean="0">
                <a:solidFill>
                  <a:schemeClr val="tx1">
                    <a:lumMod val="50000"/>
                  </a:schemeClr>
                </a:solidFill>
                <a:latin typeface="+mj-lt"/>
              </a:rPr>
              <a:t>Economic </a:t>
            </a:r>
            <a:r>
              <a:rPr lang="en-US" sz="1200" i="1" dirty="0">
                <a:solidFill>
                  <a:schemeClr val="tx1">
                    <a:lumMod val="50000"/>
                  </a:schemeClr>
                </a:solidFill>
                <a:latin typeface="+mj-lt"/>
              </a:rPr>
              <a:t>Policy</a:t>
            </a:r>
            <a:r>
              <a:rPr lang="en-US" sz="1200" dirty="0">
                <a:solidFill>
                  <a:schemeClr val="tx1">
                    <a:lumMod val="50000"/>
                  </a:schemeClr>
                </a:solidFill>
                <a:latin typeface="+mj-lt"/>
              </a:rPr>
              <a:t>  29(78</a:t>
            </a:r>
            <a:r>
              <a:rPr lang="en-US" sz="1200" dirty="0" smtClean="0">
                <a:solidFill>
                  <a:schemeClr val="tx1">
                    <a:lumMod val="50000"/>
                  </a:schemeClr>
                </a:solidFill>
                <a:latin typeface="+mj-lt"/>
              </a:rPr>
              <a:t>),  </a:t>
            </a:r>
            <a:r>
              <a:rPr lang="en-US" sz="1200" dirty="0">
                <a:solidFill>
                  <a:schemeClr val="tx1">
                    <a:lumMod val="50000"/>
                  </a:schemeClr>
                </a:solidFill>
                <a:latin typeface="+mj-lt"/>
              </a:rPr>
              <a:t>pp. 253-296.</a:t>
            </a:r>
            <a:endParaRPr lang="en-GB" sz="1200" dirty="0">
              <a:solidFill>
                <a:schemeClr val="tx1">
                  <a:lumMod val="50000"/>
                </a:schemeClr>
              </a:solidFill>
              <a:latin typeface="+mj-lt"/>
            </a:endParaRPr>
          </a:p>
        </p:txBody>
      </p:sp>
      <p:sp>
        <p:nvSpPr>
          <p:cNvPr id="10" name="TextBox 9"/>
          <p:cNvSpPr txBox="1"/>
          <p:nvPr/>
        </p:nvSpPr>
        <p:spPr>
          <a:xfrm>
            <a:off x="180753" y="1316593"/>
            <a:ext cx="8803759" cy="646331"/>
          </a:xfrm>
          <a:prstGeom prst="rect">
            <a:avLst/>
          </a:prstGeom>
          <a:noFill/>
        </p:spPr>
        <p:txBody>
          <a:bodyPr wrap="square" rtlCol="0">
            <a:spAutoFit/>
          </a:bodyPr>
          <a:lstStyle/>
          <a:p>
            <a:pPr algn="ctr"/>
            <a:r>
              <a:rPr lang="en-US" sz="1800" b="1" dirty="0">
                <a:solidFill>
                  <a:schemeClr val="bg2">
                    <a:lumMod val="10000"/>
                  </a:schemeClr>
                </a:solidFill>
                <a:latin typeface="+mj-lt"/>
              </a:rPr>
              <a:t>Static allocative efficiency: contribution of the allocation of </a:t>
            </a:r>
            <a:r>
              <a:rPr lang="en-US" sz="1800" b="1" dirty="0" smtClean="0">
                <a:solidFill>
                  <a:schemeClr val="bg2">
                    <a:lumMod val="10000"/>
                  </a:schemeClr>
                </a:solidFill>
                <a:latin typeface="+mj-lt"/>
              </a:rPr>
              <a:t>employment across firms </a:t>
            </a:r>
            <a:r>
              <a:rPr lang="en-US" sz="1800" b="1" dirty="0">
                <a:solidFill>
                  <a:schemeClr val="bg2">
                    <a:lumMod val="10000"/>
                  </a:schemeClr>
                </a:solidFill>
                <a:latin typeface="+mj-lt"/>
              </a:rPr>
              <a:t>to </a:t>
            </a:r>
            <a:r>
              <a:rPr lang="en-US" sz="1800" b="1" dirty="0" err="1">
                <a:solidFill>
                  <a:schemeClr val="bg2">
                    <a:lumMod val="10000"/>
                  </a:schemeClr>
                </a:solidFill>
                <a:latin typeface="+mj-lt"/>
              </a:rPr>
              <a:t>labour</a:t>
            </a:r>
            <a:r>
              <a:rPr lang="en-US" sz="1800" b="1" dirty="0">
                <a:solidFill>
                  <a:schemeClr val="bg2">
                    <a:lumMod val="10000"/>
                  </a:schemeClr>
                </a:solidFill>
                <a:latin typeface="+mj-lt"/>
              </a:rPr>
              <a:t> </a:t>
            </a:r>
            <a:r>
              <a:rPr lang="en-US" sz="1800" b="1" dirty="0" smtClean="0">
                <a:solidFill>
                  <a:schemeClr val="bg2">
                    <a:lumMod val="10000"/>
                  </a:schemeClr>
                </a:solidFill>
                <a:latin typeface="+mj-lt"/>
              </a:rPr>
              <a:t>productivity; log points</a:t>
            </a:r>
            <a:endParaRPr lang="en-GB" b="1" dirty="0">
              <a:solidFill>
                <a:schemeClr val="bg2">
                  <a:lumMod val="10000"/>
                </a:schemeClr>
              </a:solidFill>
              <a:latin typeface="+mj-lt"/>
            </a:endParaRPr>
          </a:p>
        </p:txBody>
      </p:sp>
      <p:sp>
        <p:nvSpPr>
          <p:cNvPr id="7"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the role of reallocation</a:t>
            </a:r>
            <a:endParaRPr lang="en-GB" b="1" dirty="0">
              <a:solidFill>
                <a:schemeClr val="accent2"/>
              </a:solidFill>
            </a:endParaRPr>
          </a:p>
        </p:txBody>
      </p:sp>
    </p:spTree>
    <p:extLst>
      <p:ext uri="{BB962C8B-B14F-4D97-AF65-F5344CB8AC3E}">
        <p14:creationId xmlns:p14="http://schemas.microsoft.com/office/powerpoint/2010/main" val="1621997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02000"/>
            <a:ext cx="8496944" cy="4525200"/>
          </a:xfrm>
        </p:spPr>
        <p:txBody>
          <a:bodyPr>
            <a:normAutofit fontScale="85000" lnSpcReduction="20000"/>
          </a:bodyPr>
          <a:lstStyle/>
          <a:p>
            <a:r>
              <a:rPr lang="en-GB" dirty="0" smtClean="0"/>
              <a:t>Preliminary evidence from OECD and other sources suggests that the efficiency of reallocation has declined in some countries before and during the recent crisis, e.g.:</a:t>
            </a:r>
          </a:p>
          <a:p>
            <a:pPr lvl="1"/>
            <a:r>
              <a:rPr lang="en-GB" dirty="0" smtClean="0"/>
              <a:t>The ability of </a:t>
            </a:r>
            <a:r>
              <a:rPr lang="en-GB" dirty="0"/>
              <a:t>d</a:t>
            </a:r>
            <a:r>
              <a:rPr lang="en-GB" dirty="0" smtClean="0"/>
              <a:t>irecting investment towards the most productive firms appears to have decreased in Southern Europe (e.g. Spain, Italy)</a:t>
            </a:r>
          </a:p>
          <a:p>
            <a:pPr lvl="1"/>
            <a:r>
              <a:rPr lang="en-GB" dirty="0" smtClean="0"/>
              <a:t>The “creative destruction” process has  become less effective, with </a:t>
            </a:r>
            <a:r>
              <a:rPr lang="en-GB" dirty="0" err="1" smtClean="0"/>
              <a:t>startups</a:t>
            </a:r>
            <a:r>
              <a:rPr lang="en-GB" dirty="0" smtClean="0"/>
              <a:t> declining (see above) and the share of “zombie firms” in many OECD economies increasing over time</a:t>
            </a:r>
          </a:p>
          <a:p>
            <a:pPr lvl="1"/>
            <a:r>
              <a:rPr lang="en-GB" dirty="0" smtClean="0"/>
              <a:t>The “cleansing” effect of the Great Recession has been more limited than in past recessions  (e.g. US)</a:t>
            </a:r>
          </a:p>
          <a:p>
            <a:pPr lvl="1"/>
            <a:endParaRPr lang="en-GB" dirty="0"/>
          </a:p>
        </p:txBody>
      </p:sp>
      <p:sp>
        <p:nvSpPr>
          <p:cNvPr id="3" name="Title 2"/>
          <p:cNvSpPr>
            <a:spLocks noGrp="1"/>
          </p:cNvSpPr>
          <p:nvPr>
            <p:ph type="title"/>
          </p:nvPr>
        </p:nvSpPr>
        <p:spPr/>
        <p:txBody>
          <a:bodyPr/>
          <a:lstStyle/>
          <a:p>
            <a:r>
              <a:rPr lang="en-GB" b="1" dirty="0" smtClean="0">
                <a:solidFill>
                  <a:schemeClr val="accent1"/>
                </a:solidFill>
              </a:rPr>
              <a:t>Misallocation of resources may have increased since the early 2000s</a:t>
            </a:r>
            <a:endParaRPr lang="en-GB" b="1" dirty="0">
              <a:solidFill>
                <a:schemeClr val="accent1"/>
              </a:solidFill>
            </a:endParaRPr>
          </a:p>
        </p:txBody>
      </p:sp>
    </p:spTree>
    <p:extLst>
      <p:ext uri="{BB962C8B-B14F-4D97-AF65-F5344CB8AC3E}">
        <p14:creationId xmlns:p14="http://schemas.microsoft.com/office/powerpoint/2010/main" val="4141057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237600"/>
            <a:ext cx="8064896" cy="1022400"/>
          </a:xfrm>
        </p:spPr>
        <p:txBody>
          <a:bodyPr/>
          <a:lstStyle/>
          <a:p>
            <a:r>
              <a:rPr lang="en-US" sz="3600" b="1" dirty="0" smtClean="0">
                <a:solidFill>
                  <a:srgbClr val="0070C0"/>
                </a:solidFill>
                <a:latin typeface="Arial (Headings)"/>
                <a:cs typeface="Arial" charset="0"/>
              </a:rPr>
              <a:t>The ability of successful firms to grow differs across countries</a:t>
            </a:r>
            <a:endParaRPr lang="en-US" sz="3600" b="1" dirty="0">
              <a:solidFill>
                <a:srgbClr val="0070C0"/>
              </a:solidFill>
              <a:latin typeface="Arial (Headings)"/>
              <a:cs typeface="Arial" charset="0"/>
            </a:endParaRPr>
          </a:p>
        </p:txBody>
      </p:sp>
      <p:sp>
        <p:nvSpPr>
          <p:cNvPr id="6" name="TextBox 5"/>
          <p:cNvSpPr txBox="1"/>
          <p:nvPr/>
        </p:nvSpPr>
        <p:spPr>
          <a:xfrm>
            <a:off x="1697293" y="1484784"/>
            <a:ext cx="5958682" cy="353943"/>
          </a:xfrm>
          <a:prstGeom prst="rect">
            <a:avLst/>
          </a:prstGeom>
          <a:noFill/>
        </p:spPr>
        <p:txBody>
          <a:bodyPr wrap="none" rtlCol="0">
            <a:spAutoFit/>
          </a:bodyPr>
          <a:lstStyle/>
          <a:p>
            <a:pPr algn="ctr"/>
            <a:r>
              <a:rPr lang="en-US" sz="1700" b="1" dirty="0">
                <a:solidFill>
                  <a:schemeClr val="bg2">
                    <a:lumMod val="10000"/>
                  </a:schemeClr>
                </a:solidFill>
                <a:latin typeface="+mj-lt"/>
              </a:rPr>
              <a:t>Post-entry growth - average size of young and old firms</a:t>
            </a:r>
            <a:endParaRPr lang="en-GB" sz="1700" dirty="0">
              <a:latin typeface="+mj-lt"/>
            </a:endParaRPr>
          </a:p>
        </p:txBody>
      </p:sp>
      <p:sp>
        <p:nvSpPr>
          <p:cNvPr id="7" name="TextBox 6"/>
          <p:cNvSpPr txBox="1"/>
          <p:nvPr/>
        </p:nvSpPr>
        <p:spPr>
          <a:xfrm>
            <a:off x="159968" y="6027775"/>
            <a:ext cx="8208469" cy="461665"/>
          </a:xfrm>
          <a:prstGeom prst="rect">
            <a:avLst/>
          </a:prstGeom>
          <a:noFill/>
        </p:spPr>
        <p:txBody>
          <a:bodyPr wrap="square" rtlCol="0">
            <a:spAutoFit/>
          </a:bodyPr>
          <a:lstStyle/>
          <a:p>
            <a:r>
              <a:rPr lang="en-US" sz="1200" dirty="0" smtClean="0">
                <a:solidFill>
                  <a:schemeClr val="bg2">
                    <a:lumMod val="10000"/>
                  </a:schemeClr>
                </a:solidFill>
              </a:rPr>
              <a:t>Source: C</a:t>
            </a:r>
            <a:r>
              <a:rPr lang="en-US" sz="1200" dirty="0">
                <a:solidFill>
                  <a:schemeClr val="bg2">
                    <a:lumMod val="10000"/>
                  </a:schemeClr>
                </a:solidFill>
              </a:rPr>
              <a:t>. Criscuolo, P. N. Gal and C. Menon (2014), “The Dynamics of Employment </a:t>
            </a:r>
            <a:r>
              <a:rPr lang="en-US" sz="1200" dirty="0" smtClean="0">
                <a:solidFill>
                  <a:schemeClr val="bg2">
                    <a:lumMod val="10000"/>
                  </a:schemeClr>
                </a:solidFill>
              </a:rPr>
              <a:t>Growth: New </a:t>
            </a:r>
            <a:r>
              <a:rPr lang="en-US" sz="1200" dirty="0">
                <a:solidFill>
                  <a:schemeClr val="bg2">
                    <a:lumMod val="10000"/>
                  </a:schemeClr>
                </a:solidFill>
              </a:rPr>
              <a:t>Evidence from 18 Countries”, </a:t>
            </a:r>
            <a:r>
              <a:rPr lang="en-US" sz="1200" i="1" dirty="0">
                <a:solidFill>
                  <a:schemeClr val="bg2">
                    <a:lumMod val="10000"/>
                  </a:schemeClr>
                </a:solidFill>
              </a:rPr>
              <a:t>OECD Science, Technology and Industry Policy </a:t>
            </a:r>
            <a:r>
              <a:rPr lang="en-US" sz="1200" i="1" dirty="0" smtClean="0">
                <a:solidFill>
                  <a:schemeClr val="bg2">
                    <a:lumMod val="10000"/>
                  </a:schemeClr>
                </a:solidFill>
              </a:rPr>
              <a:t> Papers,</a:t>
            </a:r>
            <a:r>
              <a:rPr lang="en-US" sz="1200" dirty="0" smtClean="0">
                <a:solidFill>
                  <a:schemeClr val="bg2">
                    <a:lumMod val="10000"/>
                  </a:schemeClr>
                </a:solidFill>
              </a:rPr>
              <a:t> </a:t>
            </a:r>
            <a:r>
              <a:rPr lang="en-US" sz="1200" dirty="0">
                <a:solidFill>
                  <a:schemeClr val="bg2">
                    <a:lumMod val="10000"/>
                  </a:schemeClr>
                </a:solidFill>
              </a:rPr>
              <a:t>N</a:t>
            </a:r>
            <a:r>
              <a:rPr lang="en-US" sz="1200" dirty="0" smtClean="0">
                <a:solidFill>
                  <a:schemeClr val="bg2">
                    <a:lumMod val="10000"/>
                  </a:schemeClr>
                </a:solidFill>
              </a:rPr>
              <a:t>o</a:t>
            </a:r>
            <a:r>
              <a:rPr lang="en-US" sz="1200" dirty="0">
                <a:solidFill>
                  <a:schemeClr val="bg2">
                    <a:lumMod val="10000"/>
                  </a:schemeClr>
                </a:solidFill>
              </a:rPr>
              <a:t>. </a:t>
            </a:r>
            <a:r>
              <a:rPr lang="en-US" sz="1200" dirty="0" smtClean="0">
                <a:solidFill>
                  <a:schemeClr val="bg2">
                    <a:lumMod val="10000"/>
                  </a:schemeClr>
                </a:solidFill>
              </a:rPr>
              <a:t>14. </a:t>
            </a:r>
            <a:endParaRPr lang="en-GB" sz="1200" dirty="0">
              <a:solidFill>
                <a:schemeClr val="bg2">
                  <a:lumMod val="10000"/>
                </a:schemeClr>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84253"/>
            <a:ext cx="8646576" cy="434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the role of reallocation</a:t>
            </a:r>
            <a:endParaRPr lang="en-GB" b="1" dirty="0">
              <a:solidFill>
                <a:schemeClr val="accent2"/>
              </a:solidFill>
            </a:endParaRPr>
          </a:p>
        </p:txBody>
      </p:sp>
    </p:spTree>
    <p:extLst>
      <p:ext uri="{BB962C8B-B14F-4D97-AF65-F5344CB8AC3E}">
        <p14:creationId xmlns:p14="http://schemas.microsoft.com/office/powerpoint/2010/main" val="212787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600" b="1" dirty="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1043608" y="237600"/>
            <a:ext cx="8100392" cy="1022400"/>
          </a:xfrm>
        </p:spPr>
        <p:txBody>
          <a:bodyPr/>
          <a:lstStyle/>
          <a:p>
            <a:r>
              <a:rPr lang="en-US" sz="2800" b="1" dirty="0" smtClean="0">
                <a:solidFill>
                  <a:srgbClr val="0070C0"/>
                </a:solidFill>
              </a:rPr>
              <a:t>Allowing frontier firms to grow can have a strong impact on aggregate productivity</a:t>
            </a:r>
            <a:endParaRPr lang="en-US" sz="2800" b="1" dirty="0">
              <a:solidFill>
                <a:srgbClr val="0070C0"/>
              </a:solidFill>
              <a:cs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83" y="1916831"/>
            <a:ext cx="8122957" cy="4488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9483" y="6405233"/>
            <a:ext cx="7797214" cy="461665"/>
          </a:xfrm>
          <a:prstGeom prst="rect">
            <a:avLst/>
          </a:prstGeom>
          <a:noFill/>
        </p:spPr>
        <p:txBody>
          <a:bodyPr wrap="square" rtlCol="0">
            <a:spAutoFit/>
          </a:bodyPr>
          <a:lstStyle/>
          <a:p>
            <a:r>
              <a:rPr lang="en-GB" sz="1200" dirty="0" smtClean="0">
                <a:solidFill>
                  <a:schemeClr val="bg2">
                    <a:lumMod val="25000"/>
                  </a:schemeClr>
                </a:solidFill>
                <a:latin typeface="+mj-lt"/>
              </a:rPr>
              <a:t>Source: Andrews, Criscuolo and Gal (2015),</a:t>
            </a:r>
            <a:r>
              <a:rPr lang="en-GB" sz="1200" b="1" dirty="0" smtClean="0">
                <a:solidFill>
                  <a:schemeClr val="bg2">
                    <a:lumMod val="25000"/>
                  </a:schemeClr>
                </a:solidFill>
                <a:latin typeface="+mj-lt"/>
              </a:rPr>
              <a:t> “</a:t>
            </a:r>
            <a:r>
              <a:rPr lang="en-GB" sz="1200" dirty="0">
                <a:solidFill>
                  <a:schemeClr val="bg2">
                    <a:lumMod val="25000"/>
                  </a:schemeClr>
                </a:solidFill>
                <a:latin typeface="+mj-lt"/>
              </a:rPr>
              <a:t>Frontier firms, technology diffusion and public policy: micro evidence from OECD countries </a:t>
            </a:r>
            <a:r>
              <a:rPr lang="en-GB" sz="1200" b="1" dirty="0" smtClean="0">
                <a:solidFill>
                  <a:schemeClr val="bg2">
                    <a:lumMod val="25000"/>
                  </a:schemeClr>
                </a:solidFill>
                <a:latin typeface="+mj-lt"/>
              </a:rPr>
              <a:t>” </a:t>
            </a:r>
            <a:r>
              <a:rPr lang="en-GB" sz="1200" dirty="0" smtClean="0">
                <a:solidFill>
                  <a:schemeClr val="bg2">
                    <a:lumMod val="25000"/>
                  </a:schemeClr>
                </a:solidFill>
                <a:latin typeface="+mj-lt"/>
              </a:rPr>
              <a:t>OECD Mimeo.</a:t>
            </a:r>
            <a:endParaRPr lang="en-GB" sz="1200" dirty="0">
              <a:solidFill>
                <a:schemeClr val="bg2">
                  <a:lumMod val="25000"/>
                </a:schemeClr>
              </a:solidFill>
              <a:latin typeface="+mj-lt"/>
            </a:endParaRPr>
          </a:p>
        </p:txBody>
      </p:sp>
      <p:sp>
        <p:nvSpPr>
          <p:cNvPr id="6" name="TextBox 5"/>
          <p:cNvSpPr txBox="1"/>
          <p:nvPr/>
        </p:nvSpPr>
        <p:spPr>
          <a:xfrm>
            <a:off x="698911" y="1340768"/>
            <a:ext cx="8238153" cy="646331"/>
          </a:xfrm>
          <a:prstGeom prst="rect">
            <a:avLst/>
          </a:prstGeom>
          <a:noFill/>
        </p:spPr>
        <p:txBody>
          <a:bodyPr wrap="none" rtlCol="0">
            <a:spAutoFit/>
          </a:bodyPr>
          <a:lstStyle/>
          <a:p>
            <a:pPr algn="ctr"/>
            <a:r>
              <a:rPr lang="en-US" b="1" dirty="0">
                <a:solidFill>
                  <a:schemeClr val="bg2">
                    <a:lumMod val="10000"/>
                  </a:schemeClr>
                </a:solidFill>
                <a:latin typeface="+mj-lt"/>
              </a:rPr>
              <a:t>How </a:t>
            </a:r>
            <a:r>
              <a:rPr lang="en-US" b="1" dirty="0" smtClean="0">
                <a:solidFill>
                  <a:schemeClr val="bg2">
                    <a:lumMod val="10000"/>
                  </a:schemeClr>
                </a:solidFill>
                <a:latin typeface="+mj-lt"/>
              </a:rPr>
              <a:t>much higher would </a:t>
            </a:r>
            <a:r>
              <a:rPr lang="en-US" b="1" dirty="0">
                <a:solidFill>
                  <a:schemeClr val="bg2">
                    <a:lumMod val="10000"/>
                  </a:schemeClr>
                </a:solidFill>
                <a:latin typeface="+mj-lt"/>
              </a:rPr>
              <a:t>overall manufacturing sector </a:t>
            </a:r>
            <a:r>
              <a:rPr lang="en-US" b="1" dirty="0" smtClean="0">
                <a:solidFill>
                  <a:schemeClr val="bg2">
                    <a:lumMod val="10000"/>
                  </a:schemeClr>
                </a:solidFill>
                <a:latin typeface="+mj-lt"/>
              </a:rPr>
              <a:t>labour productivity</a:t>
            </a:r>
          </a:p>
          <a:p>
            <a:pPr algn="ctr"/>
            <a:r>
              <a:rPr lang="en-US" b="1" dirty="0" smtClean="0">
                <a:solidFill>
                  <a:schemeClr val="bg2">
                    <a:lumMod val="10000"/>
                  </a:schemeClr>
                </a:solidFill>
                <a:latin typeface="+mj-lt"/>
              </a:rPr>
              <a:t> be if national frontier firms </a:t>
            </a:r>
            <a:r>
              <a:rPr lang="en-US" b="1" dirty="0">
                <a:solidFill>
                  <a:schemeClr val="bg2">
                    <a:lumMod val="10000"/>
                  </a:schemeClr>
                </a:solidFill>
                <a:latin typeface="+mj-lt"/>
              </a:rPr>
              <a:t>were as productive and large as GF firms?</a:t>
            </a:r>
            <a:endParaRPr lang="en-GB" dirty="0">
              <a:latin typeface="+mj-lt"/>
            </a:endParaRPr>
          </a:p>
        </p:txBody>
      </p:sp>
      <p:sp>
        <p:nvSpPr>
          <p:cNvPr id="7" name="TextBox 6"/>
          <p:cNvSpPr txBox="1"/>
          <p:nvPr/>
        </p:nvSpPr>
        <p:spPr>
          <a:xfrm>
            <a:off x="3923928" y="2492896"/>
            <a:ext cx="4680520" cy="584775"/>
          </a:xfrm>
          <a:prstGeom prst="rect">
            <a:avLst/>
          </a:prstGeom>
          <a:solidFill>
            <a:schemeClr val="accent2">
              <a:lumMod val="75000"/>
            </a:schemeClr>
          </a:solidFill>
        </p:spPr>
        <p:txBody>
          <a:bodyPr wrap="square" rtlCol="0">
            <a:spAutoFit/>
          </a:bodyPr>
          <a:lstStyle/>
          <a:p>
            <a:pPr algn="ctr"/>
            <a:r>
              <a:rPr lang="en-GB" sz="1600" dirty="0" smtClean="0">
                <a:solidFill>
                  <a:schemeClr val="bg1"/>
                </a:solidFill>
              </a:rPr>
              <a:t>NF firms in Italy have productivity levels close to the GF but they are relatively small</a:t>
            </a:r>
            <a:endParaRPr lang="en-GB" sz="1600" dirty="0">
              <a:solidFill>
                <a:schemeClr val="bg1"/>
              </a:solidFill>
            </a:endParaRPr>
          </a:p>
        </p:txBody>
      </p:sp>
      <p:cxnSp>
        <p:nvCxnSpPr>
          <p:cNvPr id="8" name="Straight Arrow Connector 7"/>
          <p:cNvCxnSpPr/>
          <p:nvPr/>
        </p:nvCxnSpPr>
        <p:spPr>
          <a:xfrm flipH="1">
            <a:off x="3735778" y="3213737"/>
            <a:ext cx="1152128" cy="505797"/>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9592" y="5373216"/>
            <a:ext cx="4680520" cy="584775"/>
          </a:xfrm>
          <a:prstGeom prst="rect">
            <a:avLst/>
          </a:prstGeom>
          <a:solidFill>
            <a:schemeClr val="accent2">
              <a:lumMod val="75000"/>
            </a:schemeClr>
          </a:solidFill>
        </p:spPr>
        <p:txBody>
          <a:bodyPr wrap="square" rtlCol="0">
            <a:spAutoFit/>
          </a:bodyPr>
          <a:lstStyle/>
          <a:p>
            <a:pPr algn="ctr"/>
            <a:r>
              <a:rPr lang="en-GB" sz="1600" dirty="0" smtClean="0">
                <a:solidFill>
                  <a:schemeClr val="bg1"/>
                </a:solidFill>
              </a:rPr>
              <a:t>… partly because scarce resources are </a:t>
            </a:r>
            <a:r>
              <a:rPr lang="en-GB" sz="1600" dirty="0">
                <a:solidFill>
                  <a:schemeClr val="bg1"/>
                </a:solidFill>
              </a:rPr>
              <a:t>trapped in </a:t>
            </a:r>
            <a:r>
              <a:rPr lang="en-GB" sz="1600" dirty="0" smtClean="0">
                <a:solidFill>
                  <a:schemeClr val="bg1"/>
                </a:solidFill>
              </a:rPr>
              <a:t>many </a:t>
            </a:r>
            <a:r>
              <a:rPr lang="en-GB" sz="1600" dirty="0">
                <a:solidFill>
                  <a:schemeClr val="bg1"/>
                </a:solidFill>
              </a:rPr>
              <a:t>small and old </a:t>
            </a:r>
            <a:r>
              <a:rPr lang="en-GB" sz="1600" dirty="0" smtClean="0">
                <a:solidFill>
                  <a:schemeClr val="bg1"/>
                </a:solidFill>
              </a:rPr>
              <a:t>firms</a:t>
            </a:r>
            <a:endParaRPr lang="en-GB" sz="1600" dirty="0">
              <a:solidFill>
                <a:schemeClr val="bg1"/>
              </a:solidFill>
            </a:endParaRPr>
          </a:p>
        </p:txBody>
      </p:sp>
      <p:sp>
        <p:nvSpPr>
          <p:cNvPr id="11"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the role of reallocation</a:t>
            </a:r>
            <a:endParaRPr lang="en-GB" b="1" dirty="0">
              <a:solidFill>
                <a:schemeClr val="accent2"/>
              </a:solidFill>
            </a:endParaRPr>
          </a:p>
        </p:txBody>
      </p:sp>
    </p:spTree>
    <p:extLst>
      <p:ext uri="{BB962C8B-B14F-4D97-AF65-F5344CB8AC3E}">
        <p14:creationId xmlns:p14="http://schemas.microsoft.com/office/powerpoint/2010/main" val="27179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514350" indent="-514350">
              <a:lnSpc>
                <a:spcPct val="110000"/>
              </a:lnSpc>
              <a:spcBef>
                <a:spcPts val="0"/>
              </a:spcBef>
              <a:spcAft>
                <a:spcPts val="1200"/>
              </a:spcAft>
              <a:buAutoNum type="arabicPeriod"/>
            </a:pPr>
            <a:endParaRPr lang="en-US" sz="2800" dirty="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8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600" b="1" dirty="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1043607" y="404664"/>
            <a:ext cx="8100393" cy="855336"/>
          </a:xfrm>
        </p:spPr>
        <p:txBody>
          <a:bodyPr/>
          <a:lstStyle/>
          <a:p>
            <a:pPr>
              <a:lnSpc>
                <a:spcPct val="80000"/>
              </a:lnSpc>
              <a:spcBef>
                <a:spcPts val="1800"/>
              </a:spcBef>
              <a:spcAft>
                <a:spcPts val="1800"/>
              </a:spcAft>
            </a:pPr>
            <a:r>
              <a:rPr lang="en-US" sz="3600" b="1" dirty="0" smtClean="0">
                <a:solidFill>
                  <a:srgbClr val="0070C0"/>
                </a:solidFill>
                <a:latin typeface="Arial (Headings)"/>
              </a:rPr>
              <a:t>Skill mismatch constrains labour productivity</a:t>
            </a:r>
            <a:endParaRPr lang="en-US" sz="3600" b="1" dirty="0">
              <a:solidFill>
                <a:srgbClr val="0070C0"/>
              </a:solidFill>
              <a:latin typeface="Arial (Headings)"/>
            </a:endParaRPr>
          </a:p>
        </p:txBody>
      </p:sp>
      <p:sp>
        <p:nvSpPr>
          <p:cNvPr id="11" name="TextBox 10"/>
          <p:cNvSpPr txBox="1"/>
          <p:nvPr/>
        </p:nvSpPr>
        <p:spPr>
          <a:xfrm>
            <a:off x="539552" y="5445224"/>
            <a:ext cx="7797214" cy="430887"/>
          </a:xfrm>
          <a:prstGeom prst="rect">
            <a:avLst/>
          </a:prstGeom>
          <a:noFill/>
        </p:spPr>
        <p:txBody>
          <a:bodyPr wrap="square" rtlCol="0">
            <a:spAutoFit/>
          </a:bodyPr>
          <a:lstStyle/>
          <a:p>
            <a:r>
              <a:rPr lang="en-GB" sz="1050" dirty="0" smtClean="0">
                <a:solidFill>
                  <a:schemeClr val="bg2">
                    <a:lumMod val="10000"/>
                  </a:schemeClr>
                </a:solidFill>
                <a:latin typeface="+mj-lt"/>
              </a:rPr>
              <a:t>Source: </a:t>
            </a:r>
            <a:r>
              <a:rPr lang="en-GB" sz="1050" dirty="0" err="1" smtClean="0">
                <a:solidFill>
                  <a:schemeClr val="bg2">
                    <a:lumMod val="10000"/>
                  </a:schemeClr>
                </a:solidFill>
                <a:latin typeface="+mj-lt"/>
              </a:rPr>
              <a:t>Adalet</a:t>
            </a:r>
            <a:r>
              <a:rPr lang="en-GB" sz="1050" dirty="0" smtClean="0">
                <a:solidFill>
                  <a:schemeClr val="bg2">
                    <a:lumMod val="10000"/>
                  </a:schemeClr>
                </a:solidFill>
                <a:latin typeface="+mj-lt"/>
              </a:rPr>
              <a:t> McGowan, M and D. Andrews (2015),</a:t>
            </a:r>
            <a:r>
              <a:rPr lang="en-GB" sz="1050" b="1" dirty="0" smtClean="0">
                <a:solidFill>
                  <a:schemeClr val="bg2">
                    <a:lumMod val="10000"/>
                  </a:schemeClr>
                </a:solidFill>
                <a:latin typeface="+mj-lt"/>
              </a:rPr>
              <a:t> “</a:t>
            </a:r>
            <a:r>
              <a:rPr lang="en-US" sz="1050" dirty="0">
                <a:solidFill>
                  <a:schemeClr val="bg2">
                    <a:lumMod val="10000"/>
                  </a:schemeClr>
                </a:solidFill>
                <a:latin typeface="+mj-lt"/>
              </a:rPr>
              <a:t>Labour market mismatch and labour productivity: evidence from PIAAC data </a:t>
            </a:r>
            <a:r>
              <a:rPr lang="en-GB" sz="1050" b="1" dirty="0" smtClean="0">
                <a:solidFill>
                  <a:schemeClr val="bg2">
                    <a:lumMod val="10000"/>
                  </a:schemeClr>
                </a:solidFill>
                <a:latin typeface="+mj-lt"/>
              </a:rPr>
              <a:t>” </a:t>
            </a:r>
            <a:r>
              <a:rPr lang="en-GB" sz="1050" i="1" dirty="0" smtClean="0">
                <a:solidFill>
                  <a:schemeClr val="bg2">
                    <a:lumMod val="10000"/>
                  </a:schemeClr>
                </a:solidFill>
                <a:latin typeface="+mj-lt"/>
              </a:rPr>
              <a:t>OECD Economics Department Working Paper, </a:t>
            </a:r>
            <a:r>
              <a:rPr lang="en-GB" sz="1050" dirty="0" smtClean="0">
                <a:solidFill>
                  <a:schemeClr val="bg2">
                    <a:lumMod val="10000"/>
                  </a:schemeClr>
                </a:solidFill>
                <a:latin typeface="+mj-lt"/>
              </a:rPr>
              <a:t>No. 1209.</a:t>
            </a:r>
            <a:endParaRPr lang="en-GB" sz="1050" dirty="0">
              <a:solidFill>
                <a:schemeClr val="bg2">
                  <a:lumMod val="10000"/>
                </a:schemeClr>
              </a:solidFill>
              <a:latin typeface="+mj-lt"/>
            </a:endParaRPr>
          </a:p>
        </p:txBody>
      </p:sp>
      <p:sp>
        <p:nvSpPr>
          <p:cNvPr id="7" name="TextBox 6"/>
          <p:cNvSpPr txBox="1"/>
          <p:nvPr/>
        </p:nvSpPr>
        <p:spPr>
          <a:xfrm>
            <a:off x="539552" y="6021288"/>
            <a:ext cx="7776864" cy="615553"/>
          </a:xfrm>
          <a:prstGeom prst="rect">
            <a:avLst/>
          </a:prstGeom>
          <a:solidFill>
            <a:schemeClr val="accent2">
              <a:lumMod val="75000"/>
            </a:schemeClr>
          </a:solidFill>
        </p:spPr>
        <p:txBody>
          <a:bodyPr wrap="square" rtlCol="0">
            <a:spAutoFit/>
          </a:bodyPr>
          <a:lstStyle/>
          <a:p>
            <a:pPr algn="ctr"/>
            <a:r>
              <a:rPr lang="en-GB" sz="1700" dirty="0" smtClean="0">
                <a:solidFill>
                  <a:schemeClr val="bg1"/>
                </a:solidFill>
              </a:rPr>
              <a:t>Skill mismatch, particularly over-skilling, is harmful for productivity because it </a:t>
            </a:r>
          </a:p>
          <a:p>
            <a:pPr algn="ctr"/>
            <a:r>
              <a:rPr lang="en-GB" sz="1700" dirty="0">
                <a:solidFill>
                  <a:schemeClr val="bg1"/>
                </a:solidFill>
              </a:rPr>
              <a:t>constrains the </a:t>
            </a:r>
            <a:r>
              <a:rPr lang="en-GB" sz="1700" dirty="0" smtClean="0">
                <a:solidFill>
                  <a:schemeClr val="bg1"/>
                </a:solidFill>
              </a:rPr>
              <a:t>ability of innovative firms to attract skilled workers and grow</a:t>
            </a:r>
            <a:endParaRPr lang="en-GB" sz="17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19398"/>
            <a:ext cx="7505355" cy="409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the role of reallocation</a:t>
            </a:r>
            <a:endParaRPr lang="en-GB" b="1" dirty="0">
              <a:solidFill>
                <a:schemeClr val="accent2"/>
              </a:solidFill>
            </a:endParaRPr>
          </a:p>
        </p:txBody>
      </p:sp>
    </p:spTree>
    <p:extLst>
      <p:ext uri="{BB962C8B-B14F-4D97-AF65-F5344CB8AC3E}">
        <p14:creationId xmlns:p14="http://schemas.microsoft.com/office/powerpoint/2010/main" val="1991978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600" b="1" dirty="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1187624" y="332656"/>
            <a:ext cx="7344817" cy="855336"/>
          </a:xfrm>
        </p:spPr>
        <p:txBody>
          <a:bodyPr/>
          <a:lstStyle/>
          <a:p>
            <a:r>
              <a:rPr lang="en-US" b="1" dirty="0" smtClean="0">
                <a:solidFill>
                  <a:srgbClr val="0070C0"/>
                </a:solidFill>
              </a:rPr>
              <a:t>Reallocation efficiency is influenced by policy…</a:t>
            </a:r>
            <a:endParaRPr lang="en-US" b="1" dirty="0">
              <a:solidFill>
                <a:srgbClr val="0070C0"/>
              </a:solidFill>
              <a:cs typeface="Arial" charset="0"/>
            </a:endParaRPr>
          </a:p>
        </p:txBody>
      </p:sp>
      <p:sp>
        <p:nvSpPr>
          <p:cNvPr id="5" name="TextBox 4"/>
          <p:cNvSpPr txBox="1"/>
          <p:nvPr/>
        </p:nvSpPr>
        <p:spPr>
          <a:xfrm>
            <a:off x="395536" y="6420974"/>
            <a:ext cx="7797214" cy="492443"/>
          </a:xfrm>
          <a:prstGeom prst="rect">
            <a:avLst/>
          </a:prstGeom>
          <a:noFill/>
        </p:spPr>
        <p:txBody>
          <a:bodyPr wrap="square" rtlCol="0">
            <a:spAutoFit/>
          </a:bodyPr>
          <a:lstStyle/>
          <a:p>
            <a:r>
              <a:rPr lang="en-GB" sz="1300" dirty="0">
                <a:solidFill>
                  <a:schemeClr val="bg2">
                    <a:lumMod val="10000"/>
                  </a:schemeClr>
                </a:solidFill>
                <a:latin typeface="+mj-lt"/>
              </a:rPr>
              <a:t>Andrews, D. and F. </a:t>
            </a:r>
            <a:r>
              <a:rPr lang="en-GB" sz="1300" dirty="0" err="1">
                <a:solidFill>
                  <a:schemeClr val="bg2">
                    <a:lumMod val="10000"/>
                  </a:schemeClr>
                </a:solidFill>
                <a:latin typeface="+mj-lt"/>
              </a:rPr>
              <a:t>Cingano</a:t>
            </a:r>
            <a:r>
              <a:rPr lang="en-GB" sz="1300" dirty="0">
                <a:solidFill>
                  <a:schemeClr val="bg2">
                    <a:lumMod val="10000"/>
                  </a:schemeClr>
                </a:solidFill>
                <a:latin typeface="+mj-lt"/>
              </a:rPr>
              <a:t> (2014), “Public Policy and Resource Allocation: Evidence from Firms in OECD Countries”, </a:t>
            </a:r>
            <a:r>
              <a:rPr lang="en-GB" sz="1300" i="1" dirty="0">
                <a:solidFill>
                  <a:schemeClr val="bg2">
                    <a:lumMod val="10000"/>
                  </a:schemeClr>
                </a:solidFill>
                <a:latin typeface="+mj-lt"/>
              </a:rPr>
              <a:t>Economic Policy</a:t>
            </a:r>
            <a:r>
              <a:rPr lang="en-GB" sz="1300" dirty="0">
                <a:solidFill>
                  <a:schemeClr val="bg2">
                    <a:lumMod val="10000"/>
                  </a:schemeClr>
                </a:solidFill>
                <a:latin typeface="+mj-lt"/>
              </a:rPr>
              <a:t>, No. 29(78), pp. 253-296.</a:t>
            </a:r>
          </a:p>
        </p:txBody>
      </p:sp>
      <p:sp>
        <p:nvSpPr>
          <p:cNvPr id="6" name="TextBox 5"/>
          <p:cNvSpPr txBox="1"/>
          <p:nvPr/>
        </p:nvSpPr>
        <p:spPr>
          <a:xfrm>
            <a:off x="1545297" y="1340768"/>
            <a:ext cx="6545382" cy="646331"/>
          </a:xfrm>
          <a:prstGeom prst="rect">
            <a:avLst/>
          </a:prstGeom>
          <a:noFill/>
        </p:spPr>
        <p:txBody>
          <a:bodyPr wrap="none" rtlCol="0">
            <a:spAutoFit/>
          </a:bodyPr>
          <a:lstStyle/>
          <a:p>
            <a:pPr algn="ctr"/>
            <a:r>
              <a:rPr lang="en-US" b="1" dirty="0">
                <a:solidFill>
                  <a:schemeClr val="bg2">
                    <a:lumMod val="10000"/>
                  </a:schemeClr>
                </a:solidFill>
                <a:latin typeface="+mj-lt"/>
              </a:rPr>
              <a:t>Contribution of the allocation of employment across </a:t>
            </a:r>
            <a:r>
              <a:rPr lang="en-US" b="1" dirty="0" smtClean="0">
                <a:solidFill>
                  <a:schemeClr val="bg2">
                    <a:lumMod val="10000"/>
                  </a:schemeClr>
                </a:solidFill>
                <a:latin typeface="+mj-lt"/>
              </a:rPr>
              <a:t>firms</a:t>
            </a:r>
          </a:p>
          <a:p>
            <a:pPr algn="ctr"/>
            <a:r>
              <a:rPr lang="en-US" b="1" dirty="0" smtClean="0">
                <a:solidFill>
                  <a:schemeClr val="bg2">
                    <a:lumMod val="10000"/>
                  </a:schemeClr>
                </a:solidFill>
                <a:latin typeface="+mj-lt"/>
              </a:rPr>
              <a:t> </a:t>
            </a:r>
            <a:r>
              <a:rPr lang="en-US" b="1" dirty="0">
                <a:solidFill>
                  <a:schemeClr val="bg2">
                    <a:lumMod val="10000"/>
                  </a:schemeClr>
                </a:solidFill>
                <a:latin typeface="+mj-lt"/>
              </a:rPr>
              <a:t>to the level of labour productivity; per cent</a:t>
            </a:r>
            <a:endParaRPr lang="en-GB" dirty="0">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22714"/>
            <a:ext cx="7848872" cy="450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4499992" y="3573016"/>
            <a:ext cx="3096344" cy="0"/>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96336" y="3573016"/>
            <a:ext cx="0" cy="1512168"/>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90249" y="2636912"/>
            <a:ext cx="3942192" cy="615553"/>
          </a:xfrm>
          <a:prstGeom prst="rect">
            <a:avLst/>
          </a:prstGeom>
          <a:solidFill>
            <a:schemeClr val="accent2">
              <a:lumMod val="75000"/>
            </a:schemeClr>
          </a:solidFill>
        </p:spPr>
        <p:txBody>
          <a:bodyPr wrap="square" rtlCol="0">
            <a:spAutoFit/>
          </a:bodyPr>
          <a:lstStyle/>
          <a:p>
            <a:pPr algn="ctr"/>
            <a:r>
              <a:rPr lang="en-GB" sz="1700" dirty="0" smtClean="0">
                <a:solidFill>
                  <a:schemeClr val="bg1"/>
                </a:solidFill>
              </a:rPr>
              <a:t>More than ½ of the US-EU gap is due</a:t>
            </a:r>
          </a:p>
          <a:p>
            <a:pPr algn="ctr"/>
            <a:r>
              <a:rPr lang="en-GB" sz="1700" dirty="0" smtClean="0">
                <a:solidFill>
                  <a:schemeClr val="bg1"/>
                </a:solidFill>
              </a:rPr>
              <a:t>to differences in market regulation </a:t>
            </a:r>
            <a:endParaRPr lang="en-GB" sz="1700" dirty="0">
              <a:solidFill>
                <a:schemeClr val="bg1"/>
              </a:solidFill>
            </a:endParaRPr>
          </a:p>
        </p:txBody>
      </p:sp>
      <p:sp>
        <p:nvSpPr>
          <p:cNvPr id="11"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Reallocation: the role of structural reform</a:t>
            </a:r>
            <a:endParaRPr lang="en-GB" b="1" dirty="0">
              <a:solidFill>
                <a:schemeClr val="accent2"/>
              </a:solidFill>
            </a:endParaRPr>
          </a:p>
        </p:txBody>
      </p:sp>
    </p:spTree>
    <p:extLst>
      <p:ext uri="{BB962C8B-B14F-4D97-AF65-F5344CB8AC3E}">
        <p14:creationId xmlns:p14="http://schemas.microsoft.com/office/powerpoint/2010/main" val="3082609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514350" indent="-514350">
              <a:lnSpc>
                <a:spcPct val="110000"/>
              </a:lnSpc>
              <a:spcBef>
                <a:spcPts val="0"/>
              </a:spcBef>
              <a:spcAft>
                <a:spcPts val="1200"/>
              </a:spcAft>
              <a:buAutoNum type="arabicPeriod"/>
            </a:pPr>
            <a:endParaRPr lang="en-US" sz="2800" dirty="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8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dirty="0" smtClean="0">
              <a:solidFill>
                <a:schemeClr val="bg2">
                  <a:lumMod val="10000"/>
                </a:schemeClr>
              </a:solidFill>
              <a:latin typeface="Calibri" panose="020F0502020204030204" pitchFamily="34" charset="0"/>
            </a:endParaRPr>
          </a:p>
          <a:p>
            <a:pPr marL="514350" indent="-514350">
              <a:lnSpc>
                <a:spcPct val="110000"/>
              </a:lnSpc>
              <a:spcBef>
                <a:spcPts val="0"/>
              </a:spcBef>
              <a:spcAft>
                <a:spcPts val="1200"/>
              </a:spcAft>
              <a:buAutoNum type="arabicPeriod"/>
            </a:pPr>
            <a:endParaRPr lang="en-US" sz="24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600" b="1" dirty="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971600" y="237600"/>
            <a:ext cx="8064896" cy="1022400"/>
          </a:xfrm>
        </p:spPr>
        <p:txBody>
          <a:bodyPr/>
          <a:lstStyle/>
          <a:p>
            <a:pPr>
              <a:spcBef>
                <a:spcPts val="0"/>
              </a:spcBef>
            </a:pPr>
            <a:r>
              <a:rPr lang="en-US" sz="3600" b="1" dirty="0" smtClean="0">
                <a:solidFill>
                  <a:srgbClr val="0070C0"/>
                </a:solidFill>
              </a:rPr>
              <a:t>… as is the degree of skill mismatch</a:t>
            </a:r>
            <a:endParaRPr lang="en-US" sz="3600" b="1" dirty="0">
              <a:solidFill>
                <a:srgbClr val="0070C0"/>
              </a:solidFill>
            </a:endParaRPr>
          </a:p>
        </p:txBody>
      </p:sp>
      <p:sp>
        <p:nvSpPr>
          <p:cNvPr id="10" name="TextBox 9"/>
          <p:cNvSpPr txBox="1"/>
          <p:nvPr/>
        </p:nvSpPr>
        <p:spPr>
          <a:xfrm>
            <a:off x="467544" y="1320779"/>
            <a:ext cx="8232357" cy="369332"/>
          </a:xfrm>
          <a:prstGeom prst="rect">
            <a:avLst/>
          </a:prstGeom>
          <a:noFill/>
        </p:spPr>
        <p:txBody>
          <a:bodyPr wrap="square" rtlCol="0">
            <a:spAutoFit/>
          </a:bodyPr>
          <a:lstStyle/>
          <a:p>
            <a:pPr algn="ctr"/>
            <a:r>
              <a:rPr lang="en-GB" b="1" dirty="0" smtClean="0">
                <a:solidFill>
                  <a:schemeClr val="bg2">
                    <a:lumMod val="10000"/>
                  </a:schemeClr>
                </a:solidFill>
                <a:latin typeface="Arial" panose="020B0604020202020204" pitchFamily="34" charset="0"/>
                <a:cs typeface="Arial" panose="020B0604020202020204" pitchFamily="34" charset="0"/>
              </a:rPr>
              <a:t>The probability of skill mismatch and public policies</a:t>
            </a:r>
            <a:endParaRPr lang="en-GB" b="1" dirty="0">
              <a:solidFill>
                <a:schemeClr val="bg2">
                  <a:lumMod val="1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06268" y="6396335"/>
            <a:ext cx="7797214" cy="461665"/>
          </a:xfrm>
          <a:prstGeom prst="rect">
            <a:avLst/>
          </a:prstGeom>
          <a:noFill/>
        </p:spPr>
        <p:txBody>
          <a:bodyPr wrap="square" rtlCol="0">
            <a:spAutoFit/>
          </a:bodyPr>
          <a:lstStyle/>
          <a:p>
            <a:r>
              <a:rPr lang="en-GB" sz="1200" dirty="0" smtClean="0">
                <a:solidFill>
                  <a:schemeClr val="bg2">
                    <a:lumMod val="10000"/>
                  </a:schemeClr>
                </a:solidFill>
                <a:latin typeface="+mj-lt"/>
              </a:rPr>
              <a:t>Source: </a:t>
            </a:r>
            <a:r>
              <a:rPr lang="en-GB" sz="1200" dirty="0" err="1" smtClean="0">
                <a:solidFill>
                  <a:schemeClr val="bg2">
                    <a:lumMod val="10000"/>
                  </a:schemeClr>
                </a:solidFill>
                <a:latin typeface="+mj-lt"/>
              </a:rPr>
              <a:t>Adalet</a:t>
            </a:r>
            <a:r>
              <a:rPr lang="en-GB" sz="1200" dirty="0" smtClean="0">
                <a:solidFill>
                  <a:schemeClr val="bg2">
                    <a:lumMod val="10000"/>
                  </a:schemeClr>
                </a:solidFill>
                <a:latin typeface="+mj-lt"/>
              </a:rPr>
              <a:t> McGowan, M and D. Andrews (2015),</a:t>
            </a:r>
            <a:r>
              <a:rPr lang="en-GB" sz="1200" b="1" dirty="0" smtClean="0">
                <a:solidFill>
                  <a:schemeClr val="bg2">
                    <a:lumMod val="10000"/>
                  </a:schemeClr>
                </a:solidFill>
                <a:latin typeface="+mj-lt"/>
              </a:rPr>
              <a:t> “</a:t>
            </a:r>
            <a:r>
              <a:rPr lang="en-US" sz="1200" dirty="0" smtClean="0">
                <a:solidFill>
                  <a:schemeClr val="bg2">
                    <a:lumMod val="10000"/>
                  </a:schemeClr>
                </a:solidFill>
                <a:latin typeface="+mj-lt"/>
              </a:rPr>
              <a:t>Skill mismatch </a:t>
            </a:r>
            <a:r>
              <a:rPr lang="en-US" sz="1200" dirty="0">
                <a:solidFill>
                  <a:schemeClr val="bg2">
                    <a:lumMod val="10000"/>
                  </a:schemeClr>
                </a:solidFill>
                <a:latin typeface="+mj-lt"/>
              </a:rPr>
              <a:t>and </a:t>
            </a:r>
            <a:r>
              <a:rPr lang="en-US" sz="1200" dirty="0" smtClean="0">
                <a:solidFill>
                  <a:schemeClr val="bg2">
                    <a:lumMod val="10000"/>
                  </a:schemeClr>
                </a:solidFill>
                <a:latin typeface="+mj-lt"/>
              </a:rPr>
              <a:t>public policy in OECD countries</a:t>
            </a:r>
            <a:r>
              <a:rPr lang="en-GB" sz="1200" b="1" dirty="0" smtClean="0">
                <a:solidFill>
                  <a:schemeClr val="bg2">
                    <a:lumMod val="10000"/>
                  </a:schemeClr>
                </a:solidFill>
                <a:latin typeface="+mj-lt"/>
              </a:rPr>
              <a:t>” </a:t>
            </a:r>
            <a:r>
              <a:rPr lang="en-GB" sz="1200" i="1" dirty="0" smtClean="0">
                <a:solidFill>
                  <a:schemeClr val="bg2">
                    <a:lumMod val="10000"/>
                  </a:schemeClr>
                </a:solidFill>
                <a:latin typeface="+mj-lt"/>
              </a:rPr>
              <a:t>OECD Economics Department Working Paper, </a:t>
            </a:r>
            <a:r>
              <a:rPr lang="en-GB" sz="1200" dirty="0" smtClean="0">
                <a:solidFill>
                  <a:schemeClr val="bg2">
                    <a:lumMod val="10000"/>
                  </a:schemeClr>
                </a:solidFill>
                <a:latin typeface="+mj-lt"/>
              </a:rPr>
              <a:t>No. 1210.</a:t>
            </a:r>
            <a:endParaRPr lang="en-GB" sz="1200" dirty="0">
              <a:solidFill>
                <a:schemeClr val="bg2">
                  <a:lumMod val="10000"/>
                </a:schemeClr>
              </a:solidFill>
              <a:latin typeface="+mj-lt"/>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14537"/>
            <a:ext cx="7488832" cy="472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547664" y="2060848"/>
            <a:ext cx="1510350" cy="338554"/>
          </a:xfrm>
          <a:prstGeom prst="rect">
            <a:avLst/>
          </a:prstGeom>
          <a:solidFill>
            <a:schemeClr val="accent2">
              <a:lumMod val="75000"/>
            </a:schemeClr>
          </a:solidFill>
        </p:spPr>
        <p:txBody>
          <a:bodyPr wrap="none" rtlCol="0">
            <a:spAutoFit/>
          </a:bodyPr>
          <a:lstStyle/>
          <a:p>
            <a:r>
              <a:rPr lang="en-GB" sz="1600" dirty="0" smtClean="0">
                <a:solidFill>
                  <a:schemeClr val="bg1"/>
                </a:solidFill>
              </a:rPr>
              <a:t>Entry and Exit</a:t>
            </a:r>
            <a:endParaRPr lang="en-GB" sz="1600" dirty="0">
              <a:solidFill>
                <a:schemeClr val="bg1"/>
              </a:solidFill>
            </a:endParaRPr>
          </a:p>
        </p:txBody>
      </p:sp>
      <p:cxnSp>
        <p:nvCxnSpPr>
          <p:cNvPr id="28" name="Straight Connector 27"/>
          <p:cNvCxnSpPr/>
          <p:nvPr/>
        </p:nvCxnSpPr>
        <p:spPr>
          <a:xfrm>
            <a:off x="3563888" y="1988840"/>
            <a:ext cx="0" cy="3528392"/>
          </a:xfrm>
          <a:prstGeom prst="line">
            <a:avLst/>
          </a:prstGeom>
          <a:ln>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13709" y="2049756"/>
            <a:ext cx="1649811" cy="338554"/>
          </a:xfrm>
          <a:prstGeom prst="rect">
            <a:avLst/>
          </a:prstGeom>
          <a:solidFill>
            <a:schemeClr val="accent2">
              <a:lumMod val="75000"/>
            </a:schemeClr>
          </a:solidFill>
        </p:spPr>
        <p:txBody>
          <a:bodyPr wrap="none" rtlCol="0">
            <a:spAutoFit/>
          </a:bodyPr>
          <a:lstStyle/>
          <a:p>
            <a:r>
              <a:rPr lang="en-GB" sz="1600" dirty="0" smtClean="0">
                <a:solidFill>
                  <a:schemeClr val="bg1"/>
                </a:solidFill>
              </a:rPr>
              <a:t>Labour mobility</a:t>
            </a:r>
            <a:endParaRPr lang="en-GB" sz="1600" dirty="0">
              <a:solidFill>
                <a:schemeClr val="bg1"/>
              </a:solidFill>
            </a:endParaRPr>
          </a:p>
        </p:txBody>
      </p:sp>
      <p:cxnSp>
        <p:nvCxnSpPr>
          <p:cNvPr id="30" name="Straight Connector 29"/>
          <p:cNvCxnSpPr/>
          <p:nvPr/>
        </p:nvCxnSpPr>
        <p:spPr>
          <a:xfrm>
            <a:off x="6997487" y="1988840"/>
            <a:ext cx="0" cy="3528392"/>
          </a:xfrm>
          <a:prstGeom prst="line">
            <a:avLst/>
          </a:prstGeom>
          <a:ln>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34708" y="2049756"/>
            <a:ext cx="1117614" cy="338554"/>
          </a:xfrm>
          <a:prstGeom prst="rect">
            <a:avLst/>
          </a:prstGeom>
          <a:solidFill>
            <a:schemeClr val="accent2">
              <a:lumMod val="75000"/>
            </a:schemeClr>
          </a:solidFill>
        </p:spPr>
        <p:txBody>
          <a:bodyPr wrap="none" rtlCol="0">
            <a:spAutoFit/>
          </a:bodyPr>
          <a:lstStyle/>
          <a:p>
            <a:pPr algn="ctr"/>
            <a:r>
              <a:rPr lang="en-GB" sz="1600" dirty="0" smtClean="0">
                <a:solidFill>
                  <a:schemeClr val="bg1"/>
                </a:solidFill>
              </a:rPr>
              <a:t>Education</a:t>
            </a:r>
            <a:endParaRPr lang="en-GB" sz="1600" dirty="0">
              <a:solidFill>
                <a:schemeClr val="bg1"/>
              </a:solidFill>
            </a:endParaRPr>
          </a:p>
        </p:txBody>
      </p:sp>
      <p:sp>
        <p:nvSpPr>
          <p:cNvPr id="14"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Reallocation: the role of structural reform</a:t>
            </a:r>
            <a:endParaRPr lang="en-GB" b="1" dirty="0">
              <a:solidFill>
                <a:schemeClr val="accent2"/>
              </a:solidFill>
            </a:endParaRPr>
          </a:p>
        </p:txBody>
      </p:sp>
    </p:spTree>
    <p:extLst>
      <p:ext uri="{BB962C8B-B14F-4D97-AF65-F5344CB8AC3E}">
        <p14:creationId xmlns:p14="http://schemas.microsoft.com/office/powerpoint/2010/main" val="1131267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12776"/>
            <a:ext cx="8568952" cy="5184576"/>
          </a:xfrm>
        </p:spPr>
        <p:txBody>
          <a:bodyPr>
            <a:normAutofit lnSpcReduction="10000"/>
          </a:bodyPr>
          <a:lstStyle/>
          <a:p>
            <a:pPr>
              <a:spcBef>
                <a:spcPts val="600"/>
              </a:spcBef>
              <a:spcAft>
                <a:spcPts val="600"/>
              </a:spcAft>
              <a:buClrTx/>
            </a:pPr>
            <a:r>
              <a:rPr lang="en-US" sz="3000" b="1" dirty="0" smtClean="0">
                <a:solidFill>
                  <a:schemeClr val="accent1"/>
                </a:solidFill>
                <a:latin typeface="Arial" panose="020B0604020202020204" pitchFamily="34" charset="0"/>
                <a:cs typeface="Arial" panose="020B0604020202020204" pitchFamily="34" charset="0"/>
                <a:sym typeface="Wingdings" panose="05000000000000000000" pitchFamily="2" charset="2"/>
              </a:rPr>
              <a:t>Why bother about productivity?</a:t>
            </a:r>
          </a:p>
          <a:p>
            <a:pPr lvl="1">
              <a:spcBef>
                <a:spcPts val="600"/>
              </a:spcBef>
              <a:spcAft>
                <a:spcPts val="600"/>
              </a:spcAft>
              <a:buClrTx/>
            </a:pPr>
            <a:r>
              <a:rPr lang="en-US" sz="2600" dirty="0" smtClean="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Slowdown seems structural and is driven by MFP</a:t>
            </a:r>
            <a:endParaRPr lang="en-US" sz="2600" dirty="0" smtClean="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a:spcBef>
                <a:spcPts val="1200"/>
              </a:spcBef>
              <a:spcAft>
                <a:spcPts val="600"/>
              </a:spcAft>
              <a:buClrTx/>
            </a:pPr>
            <a:r>
              <a:rPr lang="en-US" sz="3000" b="1" dirty="0" smtClean="0">
                <a:solidFill>
                  <a:srgbClr val="0070C0"/>
                </a:solidFill>
                <a:latin typeface="Arial" panose="020B0604020202020204" pitchFamily="34" charset="0"/>
                <a:cs typeface="Arial" panose="020B0604020202020204" pitchFamily="34" charset="0"/>
                <a:sym typeface="Wingdings" panose="05000000000000000000" pitchFamily="2" charset="2"/>
              </a:rPr>
              <a:t>Where is the problem?</a:t>
            </a:r>
          </a:p>
          <a:p>
            <a:pPr marL="913950" lvl="1" indent="-514350">
              <a:spcBef>
                <a:spcPts val="600"/>
              </a:spcBef>
              <a:spcAft>
                <a:spcPts val="600"/>
              </a:spcAft>
              <a:buClrTx/>
            </a:pP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The debate and our approach</a:t>
            </a:r>
          </a:p>
          <a:p>
            <a:pPr marL="913950" lvl="1" indent="-514350">
              <a:spcBef>
                <a:spcPts val="600"/>
              </a:spcBef>
              <a:spcAft>
                <a:spcPts val="600"/>
              </a:spcAft>
              <a:buClrTx/>
            </a:pP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Broken diffusion machine</a:t>
            </a:r>
          </a:p>
          <a:p>
            <a:pPr marL="913950" lvl="1" indent="-514350">
              <a:spcBef>
                <a:spcPts val="600"/>
              </a:spcBef>
              <a:spcAft>
                <a:spcPts val="600"/>
              </a:spcAft>
              <a:buClrTx/>
            </a:pPr>
            <a:r>
              <a:rPr lang="en-US" sz="2600"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Resource misallocation</a:t>
            </a:r>
          </a:p>
          <a:p>
            <a:pPr>
              <a:spcBef>
                <a:spcPts val="1200"/>
              </a:spcBef>
              <a:spcAft>
                <a:spcPts val="600"/>
              </a:spcAft>
              <a:buClrTx/>
            </a:pPr>
            <a:r>
              <a:rPr lang="en-US" sz="3000" b="1" dirty="0" smtClean="0">
                <a:solidFill>
                  <a:schemeClr val="accent1"/>
                </a:solidFill>
                <a:latin typeface="Arial" panose="020B0604020202020204" pitchFamily="34" charset="0"/>
                <a:cs typeface="Arial" panose="020B0604020202020204" pitchFamily="34" charset="0"/>
              </a:rPr>
              <a:t>What is </a:t>
            </a:r>
            <a:r>
              <a:rPr lang="en-US" sz="3000" b="1" dirty="0" smtClean="0">
                <a:solidFill>
                  <a:srgbClr val="0070C0"/>
                </a:solidFill>
                <a:latin typeface="Arial" panose="020B0604020202020204" pitchFamily="34" charset="0"/>
                <a:cs typeface="Arial" panose="020B0604020202020204" pitchFamily="34" charset="0"/>
              </a:rPr>
              <a:t>role of structural reform?</a:t>
            </a:r>
            <a:r>
              <a:rPr lang="en-US" sz="3000" dirty="0" smtClean="0">
                <a:solidFill>
                  <a:srgbClr val="0070C0"/>
                </a:solidFill>
                <a:latin typeface="Arial" panose="020B0604020202020204" pitchFamily="34" charset="0"/>
                <a:cs typeface="Arial" panose="020B0604020202020204" pitchFamily="34" charset="0"/>
              </a:rPr>
              <a:t> </a:t>
            </a:r>
          </a:p>
          <a:p>
            <a:pPr>
              <a:spcBef>
                <a:spcPts val="1200"/>
              </a:spcBef>
              <a:spcAft>
                <a:spcPts val="600"/>
              </a:spcAft>
              <a:buClrTx/>
            </a:pPr>
            <a:r>
              <a:rPr lang="en-US" sz="3000" b="1" dirty="0">
                <a:solidFill>
                  <a:srgbClr val="0070C0"/>
                </a:solidFill>
                <a:latin typeface="Arial" panose="020B0604020202020204" pitchFamily="34" charset="0"/>
                <a:cs typeface="Arial" panose="020B0604020202020204" pitchFamily="34" charset="0"/>
              </a:rPr>
              <a:t>Conjectures and work ahead</a:t>
            </a:r>
          </a:p>
          <a:p>
            <a:pPr>
              <a:spcBef>
                <a:spcPts val="1200"/>
              </a:spcBef>
              <a:spcAft>
                <a:spcPts val="600"/>
              </a:spcAft>
              <a:buClrTx/>
            </a:pPr>
            <a:r>
              <a:rPr lang="en-US" sz="3000" b="1" dirty="0" smtClean="0">
                <a:solidFill>
                  <a:srgbClr val="0070C0"/>
                </a:solidFill>
                <a:latin typeface="Arial" panose="020B0604020202020204" pitchFamily="34" charset="0"/>
                <a:cs typeface="Arial" panose="020B0604020202020204" pitchFamily="34" charset="0"/>
              </a:rPr>
              <a:t>Take </a:t>
            </a:r>
            <a:r>
              <a:rPr lang="en-US" sz="3000" b="1" dirty="0" err="1" smtClean="0">
                <a:solidFill>
                  <a:srgbClr val="0070C0"/>
                </a:solidFill>
                <a:latin typeface="Arial" panose="020B0604020202020204" pitchFamily="34" charset="0"/>
                <a:cs typeface="Arial" panose="020B0604020202020204" pitchFamily="34" charset="0"/>
              </a:rPr>
              <a:t>aways</a:t>
            </a:r>
            <a:endParaRPr lang="en-US" sz="3000" b="1" dirty="0" smtClean="0">
              <a:solidFill>
                <a:srgbClr val="0070C0"/>
              </a:solidFill>
              <a:latin typeface="Arial" panose="020B0604020202020204" pitchFamily="34" charset="0"/>
              <a:cs typeface="Arial" panose="020B0604020202020204" pitchFamily="34" charset="0"/>
            </a:endParaRPr>
          </a:p>
          <a:p>
            <a:pPr marL="0" indent="0">
              <a:lnSpc>
                <a:spcPct val="110000"/>
              </a:lnSpc>
              <a:spcBef>
                <a:spcPts val="0"/>
              </a:spcBef>
              <a:spcAft>
                <a:spcPts val="600"/>
              </a:spcAft>
              <a:buNone/>
            </a:pPr>
            <a:endParaRPr lang="en-US" sz="2800" i="1" dirty="0" smtClean="0">
              <a:solidFill>
                <a:schemeClr val="bg2">
                  <a:lumMod val="10000"/>
                </a:schemeClr>
              </a:solidFill>
              <a:latin typeface="+mj-lt"/>
            </a:endParaRPr>
          </a:p>
        </p:txBody>
      </p:sp>
      <p:sp>
        <p:nvSpPr>
          <p:cNvPr id="3" name="Title 2"/>
          <p:cNvSpPr>
            <a:spLocks noGrp="1"/>
          </p:cNvSpPr>
          <p:nvPr>
            <p:ph type="title"/>
          </p:nvPr>
        </p:nvSpPr>
        <p:spPr>
          <a:xfrm>
            <a:off x="971600" y="237600"/>
            <a:ext cx="8064896" cy="1022400"/>
          </a:xfrm>
        </p:spPr>
        <p:txBody>
          <a:bodyPr/>
          <a:lstStyle/>
          <a:p>
            <a:pPr algn="ctr">
              <a:lnSpc>
                <a:spcPct val="110000"/>
              </a:lnSpc>
              <a:spcBef>
                <a:spcPts val="1800"/>
              </a:spcBef>
              <a:spcAft>
                <a:spcPts val="1800"/>
              </a:spcAft>
            </a:pPr>
            <a:r>
              <a:rPr lang="en-US" sz="4400" b="1" dirty="0" smtClean="0">
                <a:solidFill>
                  <a:srgbClr val="0070C0"/>
                </a:solidFill>
                <a:latin typeface="Arial (Headings)"/>
              </a:rPr>
              <a:t>Roadmap</a:t>
            </a:r>
            <a:endParaRPr lang="en-US" sz="4400" dirty="0">
              <a:solidFill>
                <a:srgbClr val="0070C0"/>
              </a:solidFill>
              <a:latin typeface="Arial (Headings)"/>
            </a:endParaRPr>
          </a:p>
        </p:txBody>
      </p:sp>
    </p:spTree>
    <p:extLst>
      <p:ext uri="{BB962C8B-B14F-4D97-AF65-F5344CB8AC3E}">
        <p14:creationId xmlns:p14="http://schemas.microsoft.com/office/powerpoint/2010/main" val="3717394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800" b="1" dirty="0" smtClean="0">
              <a:solidFill>
                <a:schemeClr val="accent1"/>
              </a:solidFill>
              <a:latin typeface="Calibri" panose="020F0502020204030204" pitchFamily="34" charset="0"/>
            </a:endParaRPr>
          </a:p>
          <a:p>
            <a:pPr marL="514350" indent="-514350">
              <a:lnSpc>
                <a:spcPct val="110000"/>
              </a:lnSpc>
              <a:spcBef>
                <a:spcPts val="0"/>
              </a:spcBef>
              <a:spcAft>
                <a:spcPts val="600"/>
              </a:spcAft>
              <a:buAutoNum type="arabicPeriod"/>
            </a:pPr>
            <a:endParaRPr lang="en-US" sz="2600" b="1" dirty="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971600" y="237600"/>
            <a:ext cx="8172400" cy="1022400"/>
          </a:xfrm>
        </p:spPr>
        <p:txBody>
          <a:bodyPr/>
          <a:lstStyle/>
          <a:p>
            <a:r>
              <a:rPr lang="en-US" sz="3600" b="1" dirty="0" smtClean="0">
                <a:solidFill>
                  <a:srgbClr val="0070C0"/>
                </a:solidFill>
              </a:rPr>
              <a:t>Policy reforms that facilitate the growth of </a:t>
            </a:r>
            <a:r>
              <a:rPr lang="en-US" sz="3600" b="1" dirty="0">
                <a:solidFill>
                  <a:srgbClr val="0070C0"/>
                </a:solidFill>
              </a:rPr>
              <a:t>n</a:t>
            </a:r>
            <a:r>
              <a:rPr lang="en-US" sz="3600" b="1" dirty="0" smtClean="0">
                <a:solidFill>
                  <a:srgbClr val="0070C0"/>
                </a:solidFill>
              </a:rPr>
              <a:t>ational frontier firms</a:t>
            </a:r>
            <a:endParaRPr lang="en-US" sz="3600" b="1" dirty="0">
              <a:solidFill>
                <a:srgbClr val="0070C0"/>
              </a:solidFill>
              <a:cs typeface="Arial" charset="0"/>
            </a:endParaRPr>
          </a:p>
        </p:txBody>
      </p:sp>
      <p:sp>
        <p:nvSpPr>
          <p:cNvPr id="5" name="TextBox 4"/>
          <p:cNvSpPr txBox="1"/>
          <p:nvPr/>
        </p:nvSpPr>
        <p:spPr>
          <a:xfrm>
            <a:off x="994677" y="1340768"/>
            <a:ext cx="7646645" cy="615553"/>
          </a:xfrm>
          <a:prstGeom prst="rect">
            <a:avLst/>
          </a:prstGeom>
          <a:noFill/>
        </p:spPr>
        <p:txBody>
          <a:bodyPr wrap="none" rtlCol="0">
            <a:spAutoFit/>
          </a:bodyPr>
          <a:lstStyle/>
          <a:p>
            <a:pPr algn="ctr"/>
            <a:r>
              <a:rPr lang="en-US" sz="1700" b="1" dirty="0" smtClean="0">
                <a:solidFill>
                  <a:schemeClr val="bg2">
                    <a:lumMod val="10000"/>
                  </a:schemeClr>
                </a:solidFill>
                <a:latin typeface="+mj-lt"/>
              </a:rPr>
              <a:t>Impact of policy reform to best practice on level of industry productivity</a:t>
            </a:r>
          </a:p>
          <a:p>
            <a:pPr algn="ctr"/>
            <a:r>
              <a:rPr lang="en-US" sz="1700" dirty="0" smtClean="0">
                <a:solidFill>
                  <a:schemeClr val="bg2">
                    <a:lumMod val="10000"/>
                  </a:schemeClr>
                </a:solidFill>
                <a:latin typeface="+mj-lt"/>
              </a:rPr>
              <a:t>% difference between industries with high and low exposure to the policy</a:t>
            </a:r>
            <a:endParaRPr lang="en-GB" sz="1700" dirty="0">
              <a:latin typeface="+mj-lt"/>
            </a:endParaRPr>
          </a:p>
        </p:txBody>
      </p:sp>
      <p:sp>
        <p:nvSpPr>
          <p:cNvPr id="6" name="TextBox 5"/>
          <p:cNvSpPr txBox="1"/>
          <p:nvPr/>
        </p:nvSpPr>
        <p:spPr>
          <a:xfrm>
            <a:off x="616933" y="6439497"/>
            <a:ext cx="7797214" cy="461665"/>
          </a:xfrm>
          <a:prstGeom prst="rect">
            <a:avLst/>
          </a:prstGeom>
          <a:noFill/>
        </p:spPr>
        <p:txBody>
          <a:bodyPr wrap="square" rtlCol="0">
            <a:spAutoFit/>
          </a:bodyPr>
          <a:lstStyle/>
          <a:p>
            <a:r>
              <a:rPr lang="en-GB" sz="1200" dirty="0" smtClean="0">
                <a:solidFill>
                  <a:schemeClr val="bg2">
                    <a:lumMod val="25000"/>
                  </a:schemeClr>
                </a:solidFill>
                <a:latin typeface="+mj-lt"/>
              </a:rPr>
              <a:t>Source: Andrews, Criscuolo and Gal (2015),</a:t>
            </a:r>
            <a:r>
              <a:rPr lang="en-GB" sz="1200" b="1" dirty="0" smtClean="0">
                <a:solidFill>
                  <a:schemeClr val="bg2">
                    <a:lumMod val="25000"/>
                  </a:schemeClr>
                </a:solidFill>
                <a:latin typeface="+mj-lt"/>
              </a:rPr>
              <a:t> “</a:t>
            </a:r>
            <a:r>
              <a:rPr lang="en-GB" sz="1200" dirty="0">
                <a:solidFill>
                  <a:schemeClr val="bg2">
                    <a:lumMod val="25000"/>
                  </a:schemeClr>
                </a:solidFill>
                <a:latin typeface="+mj-lt"/>
              </a:rPr>
              <a:t>Frontier firms, technology diffusion and public policy: micro evidence from OECD countries </a:t>
            </a:r>
            <a:r>
              <a:rPr lang="en-GB" sz="1200" b="1" dirty="0" smtClean="0">
                <a:solidFill>
                  <a:schemeClr val="bg2">
                    <a:lumMod val="25000"/>
                  </a:schemeClr>
                </a:solidFill>
                <a:latin typeface="+mj-lt"/>
              </a:rPr>
              <a:t>” </a:t>
            </a:r>
            <a:r>
              <a:rPr lang="en-GB" sz="1200" dirty="0" smtClean="0">
                <a:solidFill>
                  <a:schemeClr val="bg2">
                    <a:lumMod val="25000"/>
                  </a:schemeClr>
                </a:solidFill>
                <a:latin typeface="+mj-lt"/>
              </a:rPr>
              <a:t>OECD Mimeo.</a:t>
            </a:r>
            <a:endParaRPr lang="en-GB" sz="1200" dirty="0">
              <a:solidFill>
                <a:schemeClr val="bg2">
                  <a:lumMod val="25000"/>
                </a:schemeClr>
              </a:solidFill>
              <a:latin typeface="+mj-lt"/>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56322"/>
            <a:ext cx="7370539" cy="448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Reallocation: the role of structural reform</a:t>
            </a:r>
            <a:endParaRPr lang="en-GB" b="1" dirty="0">
              <a:solidFill>
                <a:schemeClr val="accent2"/>
              </a:solidFill>
            </a:endParaRPr>
          </a:p>
        </p:txBody>
      </p:sp>
    </p:spTree>
    <p:extLst>
      <p:ext uri="{BB962C8B-B14F-4D97-AF65-F5344CB8AC3E}">
        <p14:creationId xmlns:p14="http://schemas.microsoft.com/office/powerpoint/2010/main" val="7970851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4784"/>
            <a:ext cx="8712968" cy="5229200"/>
          </a:xfrm>
          <a:solidFill>
            <a:schemeClr val="accent1">
              <a:lumMod val="20000"/>
              <a:lumOff val="80000"/>
            </a:schemeClr>
          </a:solidFill>
        </p:spPr>
        <p:txBody>
          <a:bodyPr>
            <a:normAutofit fontScale="70000" lnSpcReduction="20000"/>
          </a:bodyPr>
          <a:lstStyle/>
          <a:p>
            <a:pPr>
              <a:spcBef>
                <a:spcPts val="0"/>
              </a:spcBef>
              <a:spcAft>
                <a:spcPts val="1200"/>
              </a:spcAft>
              <a:buClrTx/>
            </a:pPr>
            <a:r>
              <a:rPr lang="en-US" sz="2800" dirty="0">
                <a:solidFill>
                  <a:schemeClr val="bg2">
                    <a:lumMod val="10000"/>
                  </a:schemeClr>
                </a:solidFill>
                <a:latin typeface="+mj-lt"/>
              </a:rPr>
              <a:t>More accurate data and more work is needed to explore </a:t>
            </a:r>
            <a:r>
              <a:rPr lang="en-US" sz="2800" dirty="0" smtClean="0">
                <a:solidFill>
                  <a:schemeClr val="bg2">
                    <a:lumMod val="10000"/>
                  </a:schemeClr>
                </a:solidFill>
                <a:latin typeface="+mj-lt"/>
              </a:rPr>
              <a:t>the </a:t>
            </a:r>
            <a:r>
              <a:rPr lang="en-US" sz="2800" b="1" u="sng" dirty="0" smtClean="0">
                <a:solidFill>
                  <a:schemeClr val="bg2">
                    <a:lumMod val="10000"/>
                  </a:schemeClr>
                </a:solidFill>
                <a:latin typeface="+mj-lt"/>
              </a:rPr>
              <a:t>evolution</a:t>
            </a:r>
            <a:r>
              <a:rPr lang="en-US" sz="2800" dirty="0" smtClean="0">
                <a:solidFill>
                  <a:schemeClr val="bg2">
                    <a:lumMod val="10000"/>
                  </a:schemeClr>
                </a:solidFill>
                <a:latin typeface="+mj-lt"/>
              </a:rPr>
              <a:t> of diffusion and reallocation and the role of structural and policy factors</a:t>
            </a:r>
            <a:endParaRPr lang="en-US" sz="2800" dirty="0">
              <a:solidFill>
                <a:schemeClr val="bg2">
                  <a:lumMod val="10000"/>
                </a:schemeClr>
              </a:solidFill>
              <a:latin typeface="+mj-lt"/>
            </a:endParaRPr>
          </a:p>
          <a:p>
            <a:pPr>
              <a:spcBef>
                <a:spcPts val="0"/>
              </a:spcBef>
              <a:spcAft>
                <a:spcPts val="1200"/>
              </a:spcAft>
              <a:buClrTx/>
            </a:pPr>
            <a:r>
              <a:rPr lang="en-US" sz="2800" dirty="0" smtClean="0">
                <a:solidFill>
                  <a:schemeClr val="bg2">
                    <a:lumMod val="10000"/>
                  </a:schemeClr>
                </a:solidFill>
                <a:latin typeface="+mj-lt"/>
              </a:rPr>
              <a:t>Why would productivity spillovers and the efficiency of resource reallocation decline over the past decade or so?</a:t>
            </a:r>
          </a:p>
          <a:p>
            <a:pPr lvl="1">
              <a:spcBef>
                <a:spcPts val="0"/>
              </a:spcBef>
              <a:spcAft>
                <a:spcPts val="1200"/>
              </a:spcAft>
              <a:buClrTx/>
            </a:pPr>
            <a:r>
              <a:rPr lang="en-US" sz="2400" i="1" dirty="0" smtClean="0">
                <a:solidFill>
                  <a:schemeClr val="bg2">
                    <a:lumMod val="10000"/>
                  </a:schemeClr>
                </a:solidFill>
                <a:latin typeface="+mj-lt"/>
              </a:rPr>
              <a:t>Technology-related factors?</a:t>
            </a:r>
          </a:p>
          <a:p>
            <a:pPr lvl="2">
              <a:spcBef>
                <a:spcPts val="0"/>
              </a:spcBef>
              <a:spcAft>
                <a:spcPts val="1200"/>
              </a:spcAft>
              <a:buClrTx/>
            </a:pPr>
            <a:r>
              <a:rPr lang="en-US" sz="2000" i="1" dirty="0" smtClean="0">
                <a:solidFill>
                  <a:schemeClr val="bg2">
                    <a:lumMod val="10000"/>
                  </a:schemeClr>
                </a:solidFill>
                <a:latin typeface="+mj-lt"/>
              </a:rPr>
              <a:t>“Winner takes all”</a:t>
            </a:r>
          </a:p>
          <a:p>
            <a:pPr lvl="2">
              <a:spcBef>
                <a:spcPts val="0"/>
              </a:spcBef>
              <a:spcAft>
                <a:spcPts val="1200"/>
              </a:spcAft>
              <a:buClrTx/>
            </a:pPr>
            <a:r>
              <a:rPr lang="en-US" sz="2000" i="1" dirty="0" smtClean="0">
                <a:solidFill>
                  <a:schemeClr val="bg2">
                    <a:lumMod val="10000"/>
                  </a:schemeClr>
                </a:solidFill>
                <a:latin typeface="+mj-lt"/>
              </a:rPr>
              <a:t>Replication and diffusion of the “magic bundle”  (</a:t>
            </a:r>
            <a:r>
              <a:rPr lang="en-US" sz="2000" i="1" dirty="0" err="1" smtClean="0">
                <a:solidFill>
                  <a:schemeClr val="bg2">
                    <a:lumMod val="10000"/>
                  </a:schemeClr>
                </a:solidFill>
                <a:latin typeface="+mj-lt"/>
              </a:rPr>
              <a:t>tech+skills</a:t>
            </a:r>
            <a:r>
              <a:rPr lang="en-US" sz="2000" i="1" dirty="0" smtClean="0">
                <a:solidFill>
                  <a:schemeClr val="bg2">
                    <a:lumMod val="10000"/>
                  </a:schemeClr>
                </a:solidFill>
                <a:latin typeface="+mj-lt"/>
              </a:rPr>
              <a:t>) more difficult</a:t>
            </a:r>
          </a:p>
          <a:p>
            <a:pPr lvl="1">
              <a:spcBef>
                <a:spcPts val="0"/>
              </a:spcBef>
              <a:spcAft>
                <a:spcPts val="1200"/>
              </a:spcAft>
              <a:buClrTx/>
            </a:pPr>
            <a:r>
              <a:rPr lang="en-US" sz="2400" i="1" dirty="0" smtClean="0">
                <a:solidFill>
                  <a:schemeClr val="bg2">
                    <a:lumMod val="10000"/>
                  </a:schemeClr>
                </a:solidFill>
                <a:latin typeface="+mj-lt"/>
              </a:rPr>
              <a:t>Incentives and opportunities thwarted by inadequate institutions? </a:t>
            </a:r>
          </a:p>
          <a:p>
            <a:pPr lvl="2">
              <a:spcBef>
                <a:spcPts val="0"/>
              </a:spcBef>
              <a:spcAft>
                <a:spcPts val="1200"/>
              </a:spcAft>
              <a:buClrTx/>
            </a:pPr>
            <a:r>
              <a:rPr lang="en-US" sz="2000" i="1" dirty="0" smtClean="0">
                <a:solidFill>
                  <a:schemeClr val="bg2">
                    <a:lumMod val="10000"/>
                  </a:schemeClr>
                </a:solidFill>
                <a:latin typeface="+mj-lt"/>
              </a:rPr>
              <a:t>Inappropriate design of IPRs</a:t>
            </a:r>
          </a:p>
          <a:p>
            <a:pPr lvl="2">
              <a:spcBef>
                <a:spcPts val="0"/>
              </a:spcBef>
              <a:spcAft>
                <a:spcPts val="1200"/>
              </a:spcAft>
              <a:buClrTx/>
            </a:pPr>
            <a:r>
              <a:rPr lang="en-US" sz="2000" i="1" dirty="0">
                <a:solidFill>
                  <a:schemeClr val="bg2">
                    <a:lumMod val="10000"/>
                  </a:schemeClr>
                </a:solidFill>
                <a:latin typeface="+mj-lt"/>
              </a:rPr>
              <a:t>O</a:t>
            </a:r>
            <a:r>
              <a:rPr lang="en-US" sz="2000" i="1" dirty="0" smtClean="0">
                <a:solidFill>
                  <a:schemeClr val="bg2">
                    <a:lumMod val="10000"/>
                  </a:schemeClr>
                </a:solidFill>
                <a:latin typeface="+mj-lt"/>
              </a:rPr>
              <a:t>bsolete regulations and barriers to entry, especially in services, especially in Europe</a:t>
            </a:r>
          </a:p>
          <a:p>
            <a:pPr lvl="2">
              <a:spcBef>
                <a:spcPts val="0"/>
              </a:spcBef>
              <a:spcAft>
                <a:spcPts val="1200"/>
              </a:spcAft>
              <a:buClrTx/>
            </a:pPr>
            <a:r>
              <a:rPr lang="en-US" sz="2000" i="1" dirty="0" smtClean="0">
                <a:solidFill>
                  <a:schemeClr val="bg2">
                    <a:lumMod val="10000"/>
                  </a:schemeClr>
                </a:solidFill>
                <a:latin typeface="+mj-lt"/>
              </a:rPr>
              <a:t>Market size a limiting factor in some areas, e.g. EU internal market for services</a:t>
            </a:r>
          </a:p>
          <a:p>
            <a:pPr lvl="1">
              <a:spcBef>
                <a:spcPts val="0"/>
              </a:spcBef>
              <a:spcAft>
                <a:spcPts val="1200"/>
              </a:spcAft>
              <a:buClrTx/>
            </a:pPr>
            <a:r>
              <a:rPr lang="en-US" sz="2400" i="1" dirty="0" smtClean="0">
                <a:solidFill>
                  <a:schemeClr val="bg2">
                    <a:lumMod val="10000"/>
                  </a:schemeClr>
                </a:solidFill>
                <a:latin typeface="+mj-lt"/>
              </a:rPr>
              <a:t>Vested interests and lobbies resisted the penetration of new business models using new technologies, especially in services</a:t>
            </a:r>
          </a:p>
          <a:p>
            <a:pPr lvl="1">
              <a:spcBef>
                <a:spcPts val="0"/>
              </a:spcBef>
              <a:spcAft>
                <a:spcPts val="1200"/>
              </a:spcAft>
              <a:buClrTx/>
            </a:pPr>
            <a:r>
              <a:rPr lang="en-US" sz="2400" i="1" dirty="0" smtClean="0">
                <a:solidFill>
                  <a:schemeClr val="bg2">
                    <a:lumMod val="10000"/>
                  </a:schemeClr>
                </a:solidFill>
                <a:latin typeface="+mj-lt"/>
              </a:rPr>
              <a:t>Easy credit, bank forbearance (linked to NPLs) and inappropriate insolvency regimes contributed to capital misallocation and the survival of zombie firms</a:t>
            </a:r>
          </a:p>
          <a:p>
            <a:pPr lvl="1">
              <a:spcBef>
                <a:spcPts val="0"/>
              </a:spcBef>
              <a:spcAft>
                <a:spcPts val="1200"/>
              </a:spcAft>
              <a:buClrTx/>
            </a:pPr>
            <a:r>
              <a:rPr lang="en-US" sz="2400" i="1" dirty="0" smtClean="0">
                <a:solidFill>
                  <a:schemeClr val="bg2">
                    <a:lumMod val="10000"/>
                  </a:schemeClr>
                </a:solidFill>
                <a:latin typeface="+mj-lt"/>
              </a:rPr>
              <a:t>Declining competitive pressures in the most dynamic sectors</a:t>
            </a:r>
          </a:p>
        </p:txBody>
      </p:sp>
      <p:sp>
        <p:nvSpPr>
          <p:cNvPr id="3" name="Title 2"/>
          <p:cNvSpPr>
            <a:spLocks noGrp="1"/>
          </p:cNvSpPr>
          <p:nvPr>
            <p:ph type="title"/>
          </p:nvPr>
        </p:nvSpPr>
        <p:spPr>
          <a:xfrm>
            <a:off x="971600" y="404664"/>
            <a:ext cx="8064896" cy="711320"/>
          </a:xfrm>
        </p:spPr>
        <p:txBody>
          <a:bodyPr/>
          <a:lstStyle/>
          <a:p>
            <a:pPr>
              <a:lnSpc>
                <a:spcPct val="110000"/>
              </a:lnSpc>
              <a:spcBef>
                <a:spcPts val="1800"/>
              </a:spcBef>
              <a:spcAft>
                <a:spcPts val="1800"/>
              </a:spcAft>
            </a:pPr>
            <a:r>
              <a:rPr lang="en-US" sz="3600" b="1" dirty="0" smtClean="0">
                <a:solidFill>
                  <a:srgbClr val="0070C0"/>
                </a:solidFill>
                <a:latin typeface="Arial (Headings)"/>
              </a:rPr>
              <a:t>Work ahead and some conjectures</a:t>
            </a:r>
            <a:endParaRPr lang="en-US" sz="3600" dirty="0">
              <a:solidFill>
                <a:srgbClr val="0070C0"/>
              </a:solidFill>
              <a:latin typeface="Arial (Headings)"/>
            </a:endParaRPr>
          </a:p>
        </p:txBody>
      </p:sp>
      <p:sp>
        <p:nvSpPr>
          <p:cNvPr id="6"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the remaining issues</a:t>
            </a:r>
            <a:endParaRPr lang="en-GB" b="1" dirty="0">
              <a:solidFill>
                <a:schemeClr val="accent2"/>
              </a:solidFill>
            </a:endParaRPr>
          </a:p>
        </p:txBody>
      </p:sp>
    </p:spTree>
    <p:extLst>
      <p:ext uri="{BB962C8B-B14F-4D97-AF65-F5344CB8AC3E}">
        <p14:creationId xmlns:p14="http://schemas.microsoft.com/office/powerpoint/2010/main" val="3978516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4784"/>
            <a:ext cx="8712968" cy="5229200"/>
          </a:xfrm>
          <a:solidFill>
            <a:schemeClr val="accent1">
              <a:lumMod val="20000"/>
              <a:lumOff val="80000"/>
            </a:schemeClr>
          </a:solidFill>
        </p:spPr>
        <p:txBody>
          <a:bodyPr>
            <a:normAutofit fontScale="85000" lnSpcReduction="20000"/>
          </a:bodyPr>
          <a:lstStyle/>
          <a:p>
            <a:pPr>
              <a:spcBef>
                <a:spcPts val="0"/>
              </a:spcBef>
              <a:spcAft>
                <a:spcPts val="1200"/>
              </a:spcAft>
              <a:buClrTx/>
            </a:pPr>
            <a:r>
              <a:rPr lang="en-US" sz="2800" dirty="0" smtClean="0">
                <a:solidFill>
                  <a:schemeClr val="bg2">
                    <a:lumMod val="10000"/>
                  </a:schemeClr>
                </a:solidFill>
                <a:latin typeface="+mj-lt"/>
              </a:rPr>
              <a:t>The productivity slowdown is a serious structural issue that deserves the attention of researchers and policy-makers</a:t>
            </a:r>
            <a:endParaRPr lang="en-US" sz="2800" dirty="0">
              <a:solidFill>
                <a:schemeClr val="bg2">
                  <a:lumMod val="10000"/>
                </a:schemeClr>
              </a:solidFill>
              <a:latin typeface="+mj-lt"/>
            </a:endParaRPr>
          </a:p>
          <a:p>
            <a:pPr>
              <a:spcBef>
                <a:spcPts val="0"/>
              </a:spcBef>
              <a:spcAft>
                <a:spcPts val="1200"/>
              </a:spcAft>
              <a:buClrTx/>
            </a:pPr>
            <a:r>
              <a:rPr lang="en-US" sz="2800" dirty="0" smtClean="0">
                <a:solidFill>
                  <a:schemeClr val="bg2">
                    <a:lumMod val="10000"/>
                  </a:schemeClr>
                </a:solidFill>
                <a:latin typeface="+mj-lt"/>
              </a:rPr>
              <a:t>There are signs that slowing diffusion and rising misallocation of resources have played a role and may have been aggravated by the crisis</a:t>
            </a:r>
          </a:p>
          <a:p>
            <a:pPr>
              <a:spcBef>
                <a:spcPts val="0"/>
              </a:spcBef>
              <a:spcAft>
                <a:spcPts val="1200"/>
              </a:spcAft>
              <a:buClrTx/>
            </a:pPr>
            <a:r>
              <a:rPr lang="en-US" sz="2800" dirty="0" smtClean="0">
                <a:solidFill>
                  <a:schemeClr val="bg2">
                    <a:lumMod val="10000"/>
                  </a:schemeClr>
                </a:solidFill>
                <a:latin typeface="+mj-lt"/>
              </a:rPr>
              <a:t>As the causes and drivers of the slowdown are multifaceted, a panoply of structural (and perhaps macro) policies are needed</a:t>
            </a:r>
          </a:p>
          <a:p>
            <a:pPr>
              <a:spcBef>
                <a:spcPts val="0"/>
              </a:spcBef>
              <a:spcAft>
                <a:spcPts val="1200"/>
              </a:spcAft>
              <a:buClrTx/>
            </a:pPr>
            <a:r>
              <a:rPr lang="en-US" sz="2800" dirty="0" smtClean="0">
                <a:solidFill>
                  <a:schemeClr val="bg2">
                    <a:lumMod val="10000"/>
                  </a:schemeClr>
                </a:solidFill>
                <a:latin typeface="+mj-lt"/>
              </a:rPr>
              <a:t>There is evidence that a number of structural policies can help reverse the slowdown, independent of its precise causes</a:t>
            </a:r>
          </a:p>
          <a:p>
            <a:pPr>
              <a:spcBef>
                <a:spcPts val="0"/>
              </a:spcBef>
              <a:spcAft>
                <a:spcPts val="1200"/>
              </a:spcAft>
              <a:buClrTx/>
            </a:pPr>
            <a:r>
              <a:rPr lang="en-US" sz="2800" dirty="0" smtClean="0">
                <a:solidFill>
                  <a:schemeClr val="bg2">
                    <a:lumMod val="10000"/>
                  </a:schemeClr>
                </a:solidFill>
                <a:latin typeface="+mj-lt"/>
              </a:rPr>
              <a:t>But better understanding the nature and sources of the slowdown as well as the specific weaknesses in each country via a granular approach is essential to identify the most effective mix of policies</a:t>
            </a:r>
          </a:p>
        </p:txBody>
      </p:sp>
      <p:sp>
        <p:nvSpPr>
          <p:cNvPr id="3" name="Title 2"/>
          <p:cNvSpPr>
            <a:spLocks noGrp="1"/>
          </p:cNvSpPr>
          <p:nvPr>
            <p:ph type="title"/>
          </p:nvPr>
        </p:nvSpPr>
        <p:spPr>
          <a:xfrm>
            <a:off x="971600" y="404664"/>
            <a:ext cx="8064896" cy="711320"/>
          </a:xfrm>
        </p:spPr>
        <p:txBody>
          <a:bodyPr/>
          <a:lstStyle/>
          <a:p>
            <a:pPr>
              <a:lnSpc>
                <a:spcPct val="110000"/>
              </a:lnSpc>
              <a:spcBef>
                <a:spcPts val="1800"/>
              </a:spcBef>
              <a:spcAft>
                <a:spcPts val="1800"/>
              </a:spcAft>
            </a:pPr>
            <a:r>
              <a:rPr lang="en-US" sz="4400" b="1" dirty="0" smtClean="0">
                <a:solidFill>
                  <a:srgbClr val="0070C0"/>
                </a:solidFill>
                <a:latin typeface="Arial (Headings)"/>
              </a:rPr>
              <a:t>Take </a:t>
            </a:r>
            <a:r>
              <a:rPr lang="en-US" sz="4400" b="1" dirty="0" err="1" smtClean="0">
                <a:solidFill>
                  <a:srgbClr val="0070C0"/>
                </a:solidFill>
                <a:latin typeface="Arial (Headings)"/>
              </a:rPr>
              <a:t>aways</a:t>
            </a:r>
            <a:endParaRPr lang="en-US" sz="4400" b="1" dirty="0">
              <a:solidFill>
                <a:srgbClr val="0070C0"/>
              </a:solidFill>
              <a:latin typeface="Arial (Headings)"/>
            </a:endParaRPr>
          </a:p>
        </p:txBody>
      </p:sp>
      <p:sp>
        <p:nvSpPr>
          <p:cNvPr id="6"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the remaining issues</a:t>
            </a:r>
            <a:endParaRPr lang="en-GB" b="1" dirty="0">
              <a:solidFill>
                <a:schemeClr val="accent2"/>
              </a:solidFill>
            </a:endParaRPr>
          </a:p>
        </p:txBody>
      </p:sp>
    </p:spTree>
    <p:extLst>
      <p:ext uri="{BB962C8B-B14F-4D97-AF65-F5344CB8AC3E}">
        <p14:creationId xmlns:p14="http://schemas.microsoft.com/office/powerpoint/2010/main" val="337131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18800" cy="5517232"/>
          </a:xfrm>
        </p:spPr>
        <p:txBody>
          <a:bodyPr>
            <a:normAutofit fontScale="40000" lnSpcReduction="20000"/>
          </a:bodyPr>
          <a:lstStyle/>
          <a:p>
            <a:pPr marL="0" indent="0">
              <a:spcBef>
                <a:spcPts val="100"/>
              </a:spcBef>
              <a:buNone/>
            </a:pPr>
            <a:endParaRPr lang="en-GB" sz="5000" dirty="0" smtClean="0">
              <a:solidFill>
                <a:schemeClr val="bg2">
                  <a:lumMod val="10000"/>
                </a:schemeClr>
              </a:solidFill>
            </a:endParaRPr>
          </a:p>
          <a:p>
            <a:r>
              <a:rPr lang="en-US" sz="6800" dirty="0" smtClean="0">
                <a:solidFill>
                  <a:schemeClr val="bg2">
                    <a:lumMod val="10000"/>
                  </a:schemeClr>
                </a:solidFill>
                <a:latin typeface="Arial" panose="020B0604020202020204" pitchFamily="34" charset="0"/>
                <a:cs typeface="Arial" panose="020B0604020202020204" pitchFamily="34" charset="0"/>
              </a:rPr>
              <a:t>"</a:t>
            </a:r>
            <a:r>
              <a:rPr lang="en-US" sz="6800" dirty="0">
                <a:solidFill>
                  <a:schemeClr val="bg2">
                    <a:lumMod val="10000"/>
                  </a:schemeClr>
                </a:solidFill>
                <a:latin typeface="Arial" panose="020B0604020202020204" pitchFamily="34" charset="0"/>
                <a:cs typeface="Arial" panose="020B0604020202020204" pitchFamily="34" charset="0"/>
                <a:hlinkClick r:id="rId3"/>
              </a:rPr>
              <a:t>Public policy and resource allocation: Evidence from firms in OECD countries</a:t>
            </a:r>
            <a:r>
              <a:rPr lang="en-US" sz="6800" dirty="0" smtClean="0">
                <a:solidFill>
                  <a:schemeClr val="bg2">
                    <a:lumMod val="10000"/>
                  </a:schemeClr>
                </a:solidFill>
                <a:latin typeface="Arial" panose="020B0604020202020204" pitchFamily="34" charset="0"/>
                <a:cs typeface="Arial" panose="020B0604020202020204" pitchFamily="34" charset="0"/>
              </a:rPr>
              <a:t>" </a:t>
            </a:r>
            <a:r>
              <a:rPr lang="en-US" sz="6800" dirty="0" smtClean="0">
                <a:solidFill>
                  <a:schemeClr val="bg1">
                    <a:lumMod val="50000"/>
                  </a:schemeClr>
                </a:solidFill>
                <a:latin typeface="Arial" panose="020B0604020202020204" pitchFamily="34" charset="0"/>
                <a:cs typeface="Arial" panose="020B0604020202020204" pitchFamily="34" charset="0"/>
              </a:rPr>
              <a:t>by Andrews</a:t>
            </a:r>
            <a:r>
              <a:rPr lang="en-US" sz="6800" dirty="0">
                <a:solidFill>
                  <a:schemeClr val="bg1">
                    <a:lumMod val="50000"/>
                  </a:schemeClr>
                </a:solidFill>
                <a:latin typeface="Arial" panose="020B0604020202020204" pitchFamily="34" charset="0"/>
                <a:cs typeface="Arial" panose="020B0604020202020204" pitchFamily="34" charset="0"/>
              </a:rPr>
              <a:t>, D. and F. </a:t>
            </a:r>
            <a:r>
              <a:rPr lang="en-US" sz="6800" dirty="0" err="1">
                <a:solidFill>
                  <a:schemeClr val="bg1">
                    <a:lumMod val="50000"/>
                  </a:schemeClr>
                </a:solidFill>
                <a:latin typeface="Arial" panose="020B0604020202020204" pitchFamily="34" charset="0"/>
                <a:cs typeface="Arial" panose="020B0604020202020204" pitchFamily="34" charset="0"/>
              </a:rPr>
              <a:t>Cingano</a:t>
            </a:r>
            <a:r>
              <a:rPr lang="en-US" sz="6800" dirty="0">
                <a:solidFill>
                  <a:schemeClr val="bg1">
                    <a:lumMod val="50000"/>
                  </a:schemeClr>
                </a:solidFill>
                <a:latin typeface="Arial" panose="020B0604020202020204" pitchFamily="34" charset="0"/>
                <a:cs typeface="Arial" panose="020B0604020202020204" pitchFamily="34" charset="0"/>
              </a:rPr>
              <a:t> (2012</a:t>
            </a:r>
            <a:r>
              <a:rPr lang="en-US" sz="6800" dirty="0" smtClean="0">
                <a:solidFill>
                  <a:schemeClr val="bg1">
                    <a:lumMod val="50000"/>
                  </a:schemeClr>
                </a:solidFill>
                <a:latin typeface="Arial" panose="020B0604020202020204" pitchFamily="34" charset="0"/>
                <a:cs typeface="Arial" panose="020B0604020202020204" pitchFamily="34" charset="0"/>
              </a:rPr>
              <a:t>)</a:t>
            </a:r>
            <a:r>
              <a:rPr lang="en-US" sz="6800" dirty="0" smtClean="0">
                <a:solidFill>
                  <a:schemeClr val="bg2">
                    <a:lumMod val="10000"/>
                  </a:schemeClr>
                </a:solidFill>
                <a:latin typeface="Arial" panose="020B0604020202020204" pitchFamily="34" charset="0"/>
                <a:cs typeface="Arial" panose="020B0604020202020204" pitchFamily="34" charset="0"/>
              </a:rPr>
              <a:t> </a:t>
            </a:r>
          </a:p>
          <a:p>
            <a:r>
              <a:rPr lang="en-US" sz="6800" dirty="0" smtClean="0">
                <a:solidFill>
                  <a:schemeClr val="bg2">
                    <a:lumMod val="10000"/>
                  </a:schemeClr>
                </a:solidFill>
                <a:latin typeface="Arial" panose="020B0604020202020204" pitchFamily="34" charset="0"/>
                <a:cs typeface="Arial" panose="020B0604020202020204" pitchFamily="34" charset="0"/>
              </a:rPr>
              <a:t>"</a:t>
            </a:r>
            <a:r>
              <a:rPr lang="en-US" sz="6800" dirty="0">
                <a:solidFill>
                  <a:schemeClr val="bg2">
                    <a:lumMod val="10000"/>
                  </a:schemeClr>
                </a:solidFill>
                <a:latin typeface="Arial" panose="020B0604020202020204" pitchFamily="34" charset="0"/>
                <a:cs typeface="Arial" panose="020B0604020202020204" pitchFamily="34" charset="0"/>
                <a:hlinkClick r:id="rId4"/>
              </a:rPr>
              <a:t>Do resources flow to patenting firms? Cross-country evidence from firm level data</a:t>
            </a:r>
            <a:r>
              <a:rPr lang="en-US" sz="6800" dirty="0" smtClean="0">
                <a:solidFill>
                  <a:schemeClr val="bg2">
                    <a:lumMod val="10000"/>
                  </a:schemeClr>
                </a:solidFill>
                <a:latin typeface="Arial" panose="020B0604020202020204" pitchFamily="34" charset="0"/>
                <a:cs typeface="Arial" panose="020B0604020202020204" pitchFamily="34" charset="0"/>
              </a:rPr>
              <a:t>" </a:t>
            </a:r>
            <a:r>
              <a:rPr lang="en-US" sz="6800" dirty="0" smtClean="0">
                <a:solidFill>
                  <a:schemeClr val="bg1">
                    <a:lumMod val="50000"/>
                  </a:schemeClr>
                </a:solidFill>
                <a:latin typeface="Arial" panose="020B0604020202020204" pitchFamily="34" charset="0"/>
                <a:cs typeface="Arial" panose="020B0604020202020204" pitchFamily="34" charset="0"/>
              </a:rPr>
              <a:t>by Andrews</a:t>
            </a:r>
            <a:r>
              <a:rPr lang="en-US" sz="6800" dirty="0">
                <a:solidFill>
                  <a:schemeClr val="bg1">
                    <a:lumMod val="50000"/>
                  </a:schemeClr>
                </a:solidFill>
                <a:latin typeface="Arial" panose="020B0604020202020204" pitchFamily="34" charset="0"/>
                <a:cs typeface="Arial" panose="020B0604020202020204" pitchFamily="34" charset="0"/>
              </a:rPr>
              <a:t>, D., C. </a:t>
            </a:r>
            <a:r>
              <a:rPr lang="en-US" sz="6800" dirty="0" err="1">
                <a:solidFill>
                  <a:schemeClr val="bg1">
                    <a:lumMod val="50000"/>
                  </a:schemeClr>
                </a:solidFill>
                <a:latin typeface="Arial" panose="020B0604020202020204" pitchFamily="34" charset="0"/>
                <a:cs typeface="Arial" panose="020B0604020202020204" pitchFamily="34" charset="0"/>
              </a:rPr>
              <a:t>Criscuolo</a:t>
            </a:r>
            <a:r>
              <a:rPr lang="en-US" sz="6800" dirty="0">
                <a:solidFill>
                  <a:schemeClr val="bg1">
                    <a:lumMod val="50000"/>
                  </a:schemeClr>
                </a:solidFill>
                <a:latin typeface="Arial" panose="020B0604020202020204" pitchFamily="34" charset="0"/>
                <a:cs typeface="Arial" panose="020B0604020202020204" pitchFamily="34" charset="0"/>
              </a:rPr>
              <a:t> and C. Menon (2014</a:t>
            </a:r>
            <a:r>
              <a:rPr lang="en-US" sz="6800" dirty="0" smtClean="0">
                <a:solidFill>
                  <a:schemeClr val="bg1">
                    <a:lumMod val="50000"/>
                  </a:schemeClr>
                </a:solidFill>
                <a:latin typeface="Arial" panose="020B0604020202020204" pitchFamily="34" charset="0"/>
                <a:cs typeface="Arial" panose="020B0604020202020204" pitchFamily="34" charset="0"/>
              </a:rPr>
              <a:t>)</a:t>
            </a:r>
            <a:r>
              <a:rPr lang="en-US" sz="6800" dirty="0" smtClean="0">
                <a:solidFill>
                  <a:schemeClr val="bg2">
                    <a:lumMod val="10000"/>
                  </a:schemeClr>
                </a:solidFill>
                <a:latin typeface="Arial" panose="020B0604020202020204" pitchFamily="34" charset="0"/>
                <a:cs typeface="Arial" panose="020B0604020202020204" pitchFamily="34" charset="0"/>
              </a:rPr>
              <a:t> </a:t>
            </a:r>
            <a:endParaRPr lang="en-US" sz="6800" dirty="0">
              <a:solidFill>
                <a:schemeClr val="bg2">
                  <a:lumMod val="10000"/>
                </a:schemeClr>
              </a:solidFill>
              <a:latin typeface="Arial" panose="020B0604020202020204" pitchFamily="34" charset="0"/>
              <a:cs typeface="Arial" panose="020B0604020202020204" pitchFamily="34" charset="0"/>
            </a:endParaRPr>
          </a:p>
          <a:p>
            <a:r>
              <a:rPr lang="en-GB" sz="6800" dirty="0" smtClean="0">
                <a:solidFill>
                  <a:schemeClr val="bg2">
                    <a:lumMod val="10000"/>
                  </a:schemeClr>
                </a:solidFill>
                <a:latin typeface="Arial" panose="020B0604020202020204" pitchFamily="34" charset="0"/>
                <a:cs typeface="Arial" panose="020B0604020202020204" pitchFamily="34" charset="0"/>
              </a:rPr>
              <a:t>“</a:t>
            </a:r>
            <a:r>
              <a:rPr lang="en-GB" sz="6800" dirty="0">
                <a:solidFill>
                  <a:schemeClr val="bg2">
                    <a:lumMod val="10000"/>
                  </a:schemeClr>
                </a:solidFill>
                <a:latin typeface="Arial" panose="020B0604020202020204" pitchFamily="34" charset="0"/>
                <a:cs typeface="Arial" panose="020B0604020202020204" pitchFamily="34" charset="0"/>
                <a:hlinkClick r:id="rId5"/>
              </a:rPr>
              <a:t>Cross-country Evidence </a:t>
            </a:r>
            <a:r>
              <a:rPr lang="en-GB" sz="6800" dirty="0" smtClean="0">
                <a:solidFill>
                  <a:schemeClr val="bg2">
                    <a:lumMod val="10000"/>
                  </a:schemeClr>
                </a:solidFill>
                <a:latin typeface="Arial" panose="020B0604020202020204" pitchFamily="34" charset="0"/>
                <a:cs typeface="Arial" panose="020B0604020202020204" pitchFamily="34" charset="0"/>
                <a:hlinkClick r:id="rId5"/>
              </a:rPr>
              <a:t>on </a:t>
            </a:r>
            <a:r>
              <a:rPr lang="en-GB" sz="6800" dirty="0">
                <a:solidFill>
                  <a:schemeClr val="bg2">
                    <a:lumMod val="10000"/>
                  </a:schemeClr>
                </a:solidFill>
                <a:latin typeface="Arial" panose="020B0604020202020204" pitchFamily="34" charset="0"/>
                <a:cs typeface="Arial" panose="020B0604020202020204" pitchFamily="34" charset="0"/>
                <a:hlinkClick r:id="rId5"/>
              </a:rPr>
              <a:t>Start-Up  Dynamics</a:t>
            </a:r>
            <a:r>
              <a:rPr lang="en-GB" sz="6800" dirty="0">
                <a:solidFill>
                  <a:schemeClr val="bg2">
                    <a:lumMod val="10000"/>
                  </a:schemeClr>
                </a:solidFill>
                <a:latin typeface="Arial" panose="020B0604020202020204" pitchFamily="34" charset="0"/>
                <a:cs typeface="Arial" panose="020B0604020202020204" pitchFamily="34" charset="0"/>
              </a:rPr>
              <a:t>” </a:t>
            </a:r>
            <a:r>
              <a:rPr lang="en-GB" sz="6800" dirty="0" smtClean="0">
                <a:solidFill>
                  <a:schemeClr val="bg1">
                    <a:lumMod val="50000"/>
                  </a:schemeClr>
                </a:solidFill>
                <a:latin typeface="Arial" panose="020B0604020202020204" pitchFamily="34" charset="0"/>
                <a:cs typeface="Arial" panose="020B0604020202020204" pitchFamily="34" charset="0"/>
              </a:rPr>
              <a:t>by Calvino</a:t>
            </a:r>
            <a:r>
              <a:rPr lang="en-GB" sz="6800" dirty="0">
                <a:solidFill>
                  <a:schemeClr val="bg1">
                    <a:lumMod val="50000"/>
                  </a:schemeClr>
                </a:solidFill>
                <a:latin typeface="Arial" panose="020B0604020202020204" pitchFamily="34" charset="0"/>
                <a:cs typeface="Arial" panose="020B0604020202020204" pitchFamily="34" charset="0"/>
              </a:rPr>
              <a:t>, F., C. </a:t>
            </a:r>
            <a:r>
              <a:rPr lang="en-GB" sz="6800" dirty="0" err="1">
                <a:solidFill>
                  <a:schemeClr val="bg1">
                    <a:lumMod val="50000"/>
                  </a:schemeClr>
                </a:solidFill>
                <a:latin typeface="Arial" panose="020B0604020202020204" pitchFamily="34" charset="0"/>
                <a:cs typeface="Arial" panose="020B0604020202020204" pitchFamily="34" charset="0"/>
              </a:rPr>
              <a:t>Criscuolo</a:t>
            </a:r>
            <a:r>
              <a:rPr lang="en-GB" sz="6800" dirty="0">
                <a:solidFill>
                  <a:schemeClr val="bg1">
                    <a:lumMod val="50000"/>
                  </a:schemeClr>
                </a:solidFill>
                <a:latin typeface="Arial" panose="020B0604020202020204" pitchFamily="34" charset="0"/>
                <a:cs typeface="Arial" panose="020B0604020202020204" pitchFamily="34" charset="0"/>
              </a:rPr>
              <a:t> and C. Menon (2015</a:t>
            </a:r>
            <a:r>
              <a:rPr lang="en-GB" sz="6800" dirty="0" smtClean="0">
                <a:solidFill>
                  <a:schemeClr val="bg1">
                    <a:lumMod val="50000"/>
                  </a:schemeClr>
                </a:solidFill>
                <a:latin typeface="Arial" panose="020B0604020202020204" pitchFamily="34" charset="0"/>
                <a:cs typeface="Arial" panose="020B0604020202020204" pitchFamily="34" charset="0"/>
              </a:rPr>
              <a:t>) </a:t>
            </a:r>
          </a:p>
          <a:p>
            <a:r>
              <a:rPr lang="en-US" sz="6800" dirty="0" smtClean="0">
                <a:solidFill>
                  <a:schemeClr val="bg2">
                    <a:lumMod val="10000"/>
                  </a:schemeClr>
                </a:solidFill>
                <a:latin typeface="Arial" panose="020B0604020202020204" pitchFamily="34" charset="0"/>
                <a:cs typeface="Arial" panose="020B0604020202020204" pitchFamily="34" charset="0"/>
              </a:rPr>
              <a:t>“</a:t>
            </a:r>
            <a:r>
              <a:rPr lang="en-US" sz="6800" dirty="0">
                <a:solidFill>
                  <a:schemeClr val="bg2">
                    <a:lumMod val="10000"/>
                  </a:schemeClr>
                </a:solidFill>
                <a:latin typeface="Arial" panose="020B0604020202020204" pitchFamily="34" charset="0"/>
                <a:cs typeface="Arial" panose="020B0604020202020204" pitchFamily="34" charset="0"/>
                <a:hlinkClick r:id="rId6"/>
              </a:rPr>
              <a:t>The Dynamics of Employment Growth: New Evidence from 18 Countries</a:t>
            </a:r>
            <a:r>
              <a:rPr lang="en-US" sz="6800" dirty="0" smtClean="0">
                <a:solidFill>
                  <a:schemeClr val="bg2">
                    <a:lumMod val="10000"/>
                  </a:schemeClr>
                </a:solidFill>
                <a:latin typeface="Arial" panose="020B0604020202020204" pitchFamily="34" charset="0"/>
                <a:cs typeface="Arial" panose="020B0604020202020204" pitchFamily="34" charset="0"/>
              </a:rPr>
              <a:t>” </a:t>
            </a:r>
            <a:r>
              <a:rPr lang="en-US" sz="6800" dirty="0" smtClean="0">
                <a:solidFill>
                  <a:schemeClr val="bg1">
                    <a:lumMod val="50000"/>
                  </a:schemeClr>
                </a:solidFill>
                <a:latin typeface="Arial" panose="020B0604020202020204" pitchFamily="34" charset="0"/>
                <a:cs typeface="Arial" panose="020B0604020202020204" pitchFamily="34" charset="0"/>
              </a:rPr>
              <a:t>by </a:t>
            </a:r>
            <a:r>
              <a:rPr lang="en-US" sz="6800" dirty="0" err="1" smtClean="0">
                <a:solidFill>
                  <a:schemeClr val="bg1">
                    <a:lumMod val="50000"/>
                  </a:schemeClr>
                </a:solidFill>
                <a:latin typeface="Arial" panose="020B0604020202020204" pitchFamily="34" charset="0"/>
                <a:cs typeface="Arial" panose="020B0604020202020204" pitchFamily="34" charset="0"/>
              </a:rPr>
              <a:t>Criscuolo</a:t>
            </a:r>
            <a:r>
              <a:rPr lang="en-US" sz="6800" dirty="0">
                <a:solidFill>
                  <a:schemeClr val="bg1">
                    <a:lumMod val="50000"/>
                  </a:schemeClr>
                </a:solidFill>
                <a:latin typeface="Arial" panose="020B0604020202020204" pitchFamily="34" charset="0"/>
                <a:cs typeface="Arial" panose="020B0604020202020204" pitchFamily="34" charset="0"/>
              </a:rPr>
              <a:t>, C., P. Gal and C. Menon (2014</a:t>
            </a:r>
            <a:r>
              <a:rPr lang="en-US" sz="6800" dirty="0" smtClean="0">
                <a:solidFill>
                  <a:schemeClr val="bg1">
                    <a:lumMod val="50000"/>
                  </a:schemeClr>
                </a:solidFill>
                <a:latin typeface="Arial" panose="020B0604020202020204" pitchFamily="34" charset="0"/>
                <a:cs typeface="Arial" panose="020B0604020202020204" pitchFamily="34" charset="0"/>
              </a:rPr>
              <a:t>)</a:t>
            </a:r>
            <a:r>
              <a:rPr lang="en-US" sz="6800" dirty="0" smtClean="0">
                <a:solidFill>
                  <a:schemeClr val="bg2">
                    <a:lumMod val="10000"/>
                  </a:schemeClr>
                </a:solidFill>
                <a:latin typeface="Arial" panose="020B0604020202020204" pitchFamily="34" charset="0"/>
                <a:cs typeface="Arial" panose="020B0604020202020204" pitchFamily="34" charset="0"/>
              </a:rPr>
              <a:t> </a:t>
            </a:r>
            <a:endParaRPr lang="en-GB" sz="6800" dirty="0">
              <a:solidFill>
                <a:schemeClr val="bg2">
                  <a:lumMod val="10000"/>
                </a:schemeClr>
              </a:solidFill>
              <a:latin typeface="Arial" panose="020B0604020202020204" pitchFamily="34" charset="0"/>
              <a:cs typeface="Arial" panose="020B0604020202020204" pitchFamily="34" charset="0"/>
            </a:endParaRPr>
          </a:p>
          <a:p>
            <a:r>
              <a:rPr lang="en-US" sz="7000" dirty="0" smtClean="0">
                <a:latin typeface="+mj-lt"/>
              </a:rPr>
              <a:t>"</a:t>
            </a:r>
            <a:r>
              <a:rPr lang="en-US" sz="7000" u="sng" dirty="0">
                <a:latin typeface="+mj-lt"/>
                <a:hlinkClick r:id="rId7"/>
              </a:rPr>
              <a:t>Knowledge-based capital, innovation and resource allocation</a:t>
            </a:r>
            <a:r>
              <a:rPr lang="en-US" sz="7000" dirty="0" smtClean="0">
                <a:latin typeface="+mj-lt"/>
              </a:rPr>
              <a:t>" </a:t>
            </a:r>
            <a:r>
              <a:rPr lang="en-US" sz="7000" dirty="0">
                <a:latin typeface="+mj-lt"/>
              </a:rPr>
              <a:t>by Andrews, D. and C. </a:t>
            </a:r>
            <a:r>
              <a:rPr lang="en-US" sz="7000" dirty="0" err="1">
                <a:latin typeface="+mj-lt"/>
              </a:rPr>
              <a:t>Criscuolo</a:t>
            </a:r>
            <a:r>
              <a:rPr lang="en-US" sz="7000" dirty="0">
                <a:latin typeface="+mj-lt"/>
              </a:rPr>
              <a:t> (2013)</a:t>
            </a:r>
          </a:p>
          <a:p>
            <a:endParaRPr lang="en-GB" sz="6800" dirty="0" smtClean="0">
              <a:solidFill>
                <a:schemeClr val="bg2">
                  <a:lumMod val="10000"/>
                </a:schemeClr>
              </a:solidFill>
              <a:latin typeface="Arial" panose="020B0604020202020204" pitchFamily="34" charset="0"/>
              <a:cs typeface="Arial" panose="020B0604020202020204" pitchFamily="34" charset="0"/>
            </a:endParaRPr>
          </a:p>
          <a:p>
            <a:endParaRPr lang="en-GB" sz="6200" dirty="0">
              <a:latin typeface="Calibri" panose="020F0502020204030204" pitchFamily="34" charset="0"/>
            </a:endParaRPr>
          </a:p>
        </p:txBody>
      </p:sp>
      <p:sp>
        <p:nvSpPr>
          <p:cNvPr id="3" name="Title 2"/>
          <p:cNvSpPr>
            <a:spLocks noGrp="1"/>
          </p:cNvSpPr>
          <p:nvPr>
            <p:ph type="title"/>
          </p:nvPr>
        </p:nvSpPr>
        <p:spPr>
          <a:xfrm>
            <a:off x="1080000" y="237600"/>
            <a:ext cx="8064000" cy="1022400"/>
          </a:xfrm>
        </p:spPr>
        <p:txBody>
          <a:bodyPr/>
          <a:lstStyle/>
          <a:p>
            <a:r>
              <a:rPr lang="en-GB" sz="3400" b="1" dirty="0" smtClean="0">
                <a:solidFill>
                  <a:srgbClr val="0070C0"/>
                </a:solidFill>
              </a:rPr>
              <a:t>Other related and relevant OECD papers</a:t>
            </a:r>
            <a:endParaRPr lang="en-GB" sz="3400" b="1" dirty="0">
              <a:solidFill>
                <a:srgbClr val="0070C0"/>
              </a:solidFill>
            </a:endParaRPr>
          </a:p>
        </p:txBody>
      </p:sp>
    </p:spTree>
    <p:extLst>
      <p:ext uri="{BB962C8B-B14F-4D97-AF65-F5344CB8AC3E}">
        <p14:creationId xmlns:p14="http://schemas.microsoft.com/office/powerpoint/2010/main" val="14752407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2636912"/>
            <a:ext cx="8064896" cy="1022400"/>
          </a:xfrm>
        </p:spPr>
        <p:txBody>
          <a:bodyPr/>
          <a:lstStyle/>
          <a:p>
            <a:pPr algn="ctr">
              <a:lnSpc>
                <a:spcPct val="110000"/>
              </a:lnSpc>
              <a:spcBef>
                <a:spcPts val="1800"/>
              </a:spcBef>
              <a:spcAft>
                <a:spcPts val="1800"/>
              </a:spcAft>
            </a:pPr>
            <a:r>
              <a:rPr lang="en-US" sz="3600" b="1" dirty="0" smtClean="0">
                <a:solidFill>
                  <a:srgbClr val="0070C0"/>
                </a:solidFill>
                <a:latin typeface="Arial (Headings)"/>
              </a:rPr>
              <a:t>Spares</a:t>
            </a:r>
            <a:endParaRPr lang="en-US" sz="3600" dirty="0">
              <a:solidFill>
                <a:srgbClr val="0070C0"/>
              </a:solidFill>
              <a:latin typeface="Arial (Headings)"/>
            </a:endParaRPr>
          </a:p>
        </p:txBody>
      </p:sp>
    </p:spTree>
    <p:extLst>
      <p:ext uri="{BB962C8B-B14F-4D97-AF65-F5344CB8AC3E}">
        <p14:creationId xmlns:p14="http://schemas.microsoft.com/office/powerpoint/2010/main" val="34419033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BFE0FA18-5A54-4C99-A9DF-9DB94EE3554B}" type="slidenum">
              <a:rPr lang="en-GB" smtClean="0">
                <a:solidFill>
                  <a:prstClr val="white"/>
                </a:solidFill>
              </a:rPr>
              <a:pPr/>
              <a:t>45</a:t>
            </a:fld>
            <a:endParaRPr lang="en-GB">
              <a:solidFill>
                <a:prstClr val="white"/>
              </a:solidFill>
            </a:endParaRPr>
          </a:p>
        </p:txBody>
      </p:sp>
      <p:sp>
        <p:nvSpPr>
          <p:cNvPr id="4" name="Titre 3"/>
          <p:cNvSpPr>
            <a:spLocks noGrp="1"/>
          </p:cNvSpPr>
          <p:nvPr>
            <p:ph type="title"/>
          </p:nvPr>
        </p:nvSpPr>
        <p:spPr>
          <a:xfrm>
            <a:off x="1080000" y="237600"/>
            <a:ext cx="7884488" cy="1022400"/>
          </a:xfrm>
        </p:spPr>
        <p:txBody>
          <a:bodyPr/>
          <a:lstStyle/>
          <a:p>
            <a:r>
              <a:rPr lang="fr-FR" sz="2600" b="1" dirty="0" err="1" smtClean="0"/>
              <a:t>Current</a:t>
            </a:r>
            <a:r>
              <a:rPr lang="fr-FR" sz="2600" b="1" dirty="0" smtClean="0"/>
              <a:t> </a:t>
            </a:r>
            <a:r>
              <a:rPr lang="fr-FR" sz="2600" b="1" dirty="0" err="1" smtClean="0"/>
              <a:t>investment</a:t>
            </a:r>
            <a:r>
              <a:rPr lang="fr-FR" sz="2600" b="1" dirty="0" smtClean="0"/>
              <a:t>-GDP ratios are </a:t>
            </a:r>
            <a:r>
              <a:rPr lang="fr-FR" sz="2600" b="1" dirty="0" err="1" smtClean="0"/>
              <a:t>below</a:t>
            </a:r>
            <a:r>
              <a:rPr lang="fr-FR" sz="2600" b="1" dirty="0" smtClean="0"/>
              <a:t> </a:t>
            </a:r>
            <a:r>
              <a:rPr lang="fr-FR" sz="2600" b="1" dirty="0" err="1" smtClean="0"/>
              <a:t>what</a:t>
            </a:r>
            <a:r>
              <a:rPr lang="fr-FR" sz="2600" b="1" dirty="0" smtClean="0"/>
              <a:t> </a:t>
            </a:r>
            <a:r>
              <a:rPr lang="fr-FR" sz="2600" b="1" dirty="0" err="1" smtClean="0"/>
              <a:t>is</a:t>
            </a:r>
            <a:r>
              <a:rPr lang="fr-FR" sz="2600" b="1" dirty="0" smtClean="0"/>
              <a:t> </a:t>
            </a:r>
            <a:r>
              <a:rPr lang="fr-FR" sz="2600" b="1" dirty="0" err="1" smtClean="0"/>
              <a:t>needed</a:t>
            </a:r>
            <a:r>
              <a:rPr lang="fr-FR" sz="2600" b="1" dirty="0" smtClean="0"/>
              <a:t> to </a:t>
            </a:r>
            <a:r>
              <a:rPr lang="fr-FR" sz="2600" b="1" dirty="0" err="1" smtClean="0"/>
              <a:t>resume</a:t>
            </a:r>
            <a:r>
              <a:rPr lang="fr-FR" sz="2600" b="1" dirty="0" smtClean="0"/>
              <a:t> </a:t>
            </a:r>
            <a:r>
              <a:rPr lang="fr-FR" sz="2600" b="1" dirty="0" err="1" smtClean="0"/>
              <a:t>pre-crisis</a:t>
            </a:r>
            <a:r>
              <a:rPr lang="fr-FR" sz="2600" b="1" dirty="0" smtClean="0"/>
              <a:t> </a:t>
            </a:r>
            <a:r>
              <a:rPr lang="fr-FR" sz="2600" b="1" dirty="0" err="1" smtClean="0"/>
              <a:t>potential</a:t>
            </a:r>
            <a:r>
              <a:rPr lang="fr-FR" sz="2600" b="1" dirty="0" smtClean="0"/>
              <a:t> </a:t>
            </a:r>
            <a:r>
              <a:rPr lang="fr-FR" sz="2600" b="1" dirty="0" err="1" smtClean="0"/>
              <a:t>growth</a:t>
            </a:r>
            <a:endParaRPr lang="fr-FR" sz="2600" b="1" dirty="0"/>
          </a:p>
        </p:txBody>
      </p:sp>
      <p:sp>
        <p:nvSpPr>
          <p:cNvPr id="7" name="Rectangle 6"/>
          <p:cNvSpPr/>
          <p:nvPr/>
        </p:nvSpPr>
        <p:spPr>
          <a:xfrm>
            <a:off x="251520" y="1412776"/>
            <a:ext cx="8784976" cy="338554"/>
          </a:xfrm>
          <a:prstGeom prst="rect">
            <a:avLst/>
          </a:prstGeom>
        </p:spPr>
        <p:txBody>
          <a:bodyPr wrap="square">
            <a:spAutoFit/>
          </a:bodyPr>
          <a:lstStyle/>
          <a:p>
            <a:pPr algn="ctr"/>
            <a:r>
              <a:rPr lang="fr-FR" sz="1600" dirty="0" err="1" smtClean="0"/>
              <a:t>Current</a:t>
            </a:r>
            <a:r>
              <a:rPr lang="fr-FR" sz="1600" dirty="0" smtClean="0"/>
              <a:t> and </a:t>
            </a:r>
            <a:r>
              <a:rPr lang="fr-FR" sz="1600" dirty="0" err="1" smtClean="0"/>
              <a:t>required</a:t>
            </a:r>
            <a:r>
              <a:rPr lang="fr-FR" sz="1600" dirty="0" smtClean="0"/>
              <a:t> </a:t>
            </a:r>
            <a:r>
              <a:rPr lang="fr-FR" sz="1600" dirty="0" err="1" smtClean="0"/>
              <a:t>steady</a:t>
            </a:r>
            <a:r>
              <a:rPr lang="fr-FR" sz="1600" dirty="0" smtClean="0"/>
              <a:t>-state </a:t>
            </a:r>
            <a:r>
              <a:rPr lang="fr-FR" sz="1600" dirty="0" err="1" smtClean="0"/>
              <a:t>levels</a:t>
            </a:r>
            <a:r>
              <a:rPr lang="fr-FR" sz="1600" dirty="0" smtClean="0"/>
              <a:t> of </a:t>
            </a:r>
            <a:r>
              <a:rPr lang="fr-FR" sz="1600" dirty="0" err="1" smtClean="0"/>
              <a:t>investment</a:t>
            </a:r>
            <a:r>
              <a:rPr lang="fr-FR" sz="1600" dirty="0" smtClean="0"/>
              <a:t> ratios </a:t>
            </a:r>
            <a:endParaRPr lang="fr-FR" sz="1600" dirty="0"/>
          </a:p>
        </p:txBody>
      </p:sp>
      <p:sp>
        <p:nvSpPr>
          <p:cNvPr id="9" name="Rectangle 8"/>
          <p:cNvSpPr/>
          <p:nvPr/>
        </p:nvSpPr>
        <p:spPr>
          <a:xfrm>
            <a:off x="1043608" y="5013176"/>
            <a:ext cx="5544616" cy="230832"/>
          </a:xfrm>
          <a:prstGeom prst="rect">
            <a:avLst/>
          </a:prstGeom>
        </p:spPr>
        <p:txBody>
          <a:bodyPr wrap="square">
            <a:spAutoFit/>
          </a:bodyPr>
          <a:lstStyle/>
          <a:p>
            <a:r>
              <a:rPr lang="en-GB" sz="900" i="1" dirty="0"/>
              <a:t>Source</a:t>
            </a:r>
            <a:r>
              <a:rPr lang="en-GB" sz="900" dirty="0"/>
              <a:t>: OECD Economic Outlook 97 database; Lewis et al. (2014); and OECD calculations</a:t>
            </a:r>
            <a:r>
              <a:rPr lang="fr-FR" sz="900" dirty="0"/>
              <a:t> </a:t>
            </a:r>
          </a:p>
        </p:txBody>
      </p:sp>
      <p:pic>
        <p:nvPicPr>
          <p:cNvPr id="8" name="Picture 29"/>
          <p:cNvPicPr/>
          <p:nvPr/>
        </p:nvPicPr>
        <p:blipFill>
          <a:blip r:embed="rId3"/>
          <a:stretch>
            <a:fillRect/>
          </a:stretch>
        </p:blipFill>
        <p:spPr>
          <a:xfrm>
            <a:off x="1187624" y="2060849"/>
            <a:ext cx="7128791" cy="3024335"/>
          </a:xfrm>
          <a:prstGeom prst="rect">
            <a:avLst/>
          </a:prstGeom>
        </p:spPr>
      </p:pic>
      <p:sp>
        <p:nvSpPr>
          <p:cNvPr id="6" name="Rectangle 5"/>
          <p:cNvSpPr/>
          <p:nvPr/>
        </p:nvSpPr>
        <p:spPr>
          <a:xfrm>
            <a:off x="2267744" y="1772816"/>
            <a:ext cx="4572000" cy="276999"/>
          </a:xfrm>
          <a:prstGeom prst="rect">
            <a:avLst/>
          </a:prstGeom>
        </p:spPr>
        <p:txBody>
          <a:bodyPr>
            <a:spAutoFit/>
          </a:bodyPr>
          <a:lstStyle/>
          <a:p>
            <a:r>
              <a:rPr lang="en-GB" sz="1200" dirty="0"/>
              <a:t>Non-residential investment as a percentage of potential GDP</a:t>
            </a:r>
            <a:r>
              <a:rPr lang="fr-FR" sz="1200" dirty="0"/>
              <a:t> </a:t>
            </a:r>
          </a:p>
        </p:txBody>
      </p:sp>
      <p:graphicFrame>
        <p:nvGraphicFramePr>
          <p:cNvPr id="11" name="Diagram 7"/>
          <p:cNvGraphicFramePr/>
          <p:nvPr>
            <p:extLst>
              <p:ext uri="{D42A27DB-BD31-4B8C-83A1-F6EECF244321}">
                <p14:modId xmlns:p14="http://schemas.microsoft.com/office/powerpoint/2010/main" val="3526402110"/>
              </p:ext>
            </p:extLst>
          </p:nvPr>
        </p:nvGraphicFramePr>
        <p:xfrm>
          <a:off x="1598505" y="5243824"/>
          <a:ext cx="6468181" cy="1259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6926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1079104" y="257382"/>
            <a:ext cx="8064896" cy="1022400"/>
          </a:xfrm>
        </p:spPr>
        <p:txBody>
          <a:bodyPr/>
          <a:lstStyle/>
          <a:p>
            <a:r>
              <a:rPr lang="en-US" sz="3800" b="1" dirty="0" smtClean="0">
                <a:solidFill>
                  <a:srgbClr val="0070C0"/>
                </a:solidFill>
                <a:cs typeface="Arial" charset="0"/>
              </a:rPr>
              <a:t>Data (I)</a:t>
            </a:r>
            <a:br>
              <a:rPr lang="en-US" sz="3800" b="1" dirty="0" smtClean="0">
                <a:solidFill>
                  <a:srgbClr val="0070C0"/>
                </a:solidFill>
                <a:cs typeface="Arial" charset="0"/>
              </a:rPr>
            </a:br>
            <a:r>
              <a:rPr lang="en-US" b="1" dirty="0" smtClean="0">
                <a:solidFill>
                  <a:srgbClr val="0070C0"/>
                </a:solidFill>
                <a:cs typeface="Arial" charset="0"/>
              </a:rPr>
              <a:t>Cross-country </a:t>
            </a:r>
            <a:r>
              <a:rPr lang="en-US" b="1" dirty="0">
                <a:solidFill>
                  <a:srgbClr val="0070C0"/>
                </a:solidFill>
                <a:cs typeface="Arial" charset="0"/>
              </a:rPr>
              <a:t>firm-level data </a:t>
            </a:r>
            <a:r>
              <a:rPr lang="en-US" b="1" dirty="0" err="1" smtClean="0">
                <a:solidFill>
                  <a:srgbClr val="0070C0"/>
                </a:solidFill>
                <a:cs typeface="Arial" charset="0"/>
              </a:rPr>
              <a:t>Orbis</a:t>
            </a:r>
            <a:endParaRPr lang="en-US" sz="3800" b="1" dirty="0">
              <a:solidFill>
                <a:srgbClr val="0070C0"/>
              </a:solidFill>
              <a:cs typeface="Arial" charset="0"/>
            </a:endParaRPr>
          </a:p>
        </p:txBody>
      </p:sp>
      <p:sp>
        <p:nvSpPr>
          <p:cNvPr id="4" name="TextBox 3"/>
          <p:cNvSpPr txBox="1"/>
          <p:nvPr/>
        </p:nvSpPr>
        <p:spPr>
          <a:xfrm>
            <a:off x="323528" y="1558528"/>
            <a:ext cx="8820472" cy="5432256"/>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bg2">
                    <a:lumMod val="10000"/>
                  </a:schemeClr>
                </a:solidFill>
                <a:latin typeface="+mj-lt"/>
              </a:rPr>
              <a:t>The only source with a </a:t>
            </a:r>
            <a:r>
              <a:rPr lang="en-US" sz="2400" b="1" dirty="0" smtClean="0">
                <a:solidFill>
                  <a:schemeClr val="bg2">
                    <a:lumMod val="10000"/>
                  </a:schemeClr>
                </a:solidFill>
                <a:latin typeface="+mj-lt"/>
              </a:rPr>
              <a:t>wide coverage</a:t>
            </a:r>
          </a:p>
          <a:p>
            <a:pPr marL="742950" lvl="1" indent="-285750">
              <a:buFont typeface="Arial" pitchFamily="34" charset="0"/>
              <a:buChar char="•"/>
            </a:pPr>
            <a:r>
              <a:rPr lang="en-US" sz="2400" dirty="0" smtClean="0">
                <a:solidFill>
                  <a:schemeClr val="bg2">
                    <a:lumMod val="10000"/>
                  </a:schemeClr>
                </a:solidFill>
                <a:latin typeface="+mj-lt"/>
              </a:rPr>
              <a:t>23 OECD countries, 2001-2009</a:t>
            </a:r>
          </a:p>
          <a:p>
            <a:pPr marL="742950" lvl="1" indent="-285750">
              <a:buFont typeface="Arial" pitchFamily="34" charset="0"/>
              <a:buChar char="•"/>
            </a:pPr>
            <a:r>
              <a:rPr lang="en-US" sz="2400" dirty="0" smtClean="0">
                <a:solidFill>
                  <a:schemeClr val="bg2">
                    <a:lumMod val="10000"/>
                  </a:schemeClr>
                </a:solidFill>
                <a:latin typeface="+mj-lt"/>
              </a:rPr>
              <a:t>Both manufacturing and services, large and small firms</a:t>
            </a:r>
          </a:p>
          <a:p>
            <a:pPr marL="742950" lvl="1" indent="-285750">
              <a:buFont typeface="Arial" pitchFamily="34" charset="0"/>
              <a:buChar char="•"/>
            </a:pPr>
            <a:r>
              <a:rPr lang="en-US" sz="2400" dirty="0" smtClean="0">
                <a:solidFill>
                  <a:schemeClr val="bg2">
                    <a:lumMod val="10000"/>
                  </a:schemeClr>
                </a:solidFill>
                <a:latin typeface="+mj-lt"/>
              </a:rPr>
              <a:t>Balance sheets and income statements</a:t>
            </a:r>
          </a:p>
          <a:p>
            <a:pPr marL="742950" lvl="1" indent="-285750">
              <a:buFont typeface="Arial" pitchFamily="34" charset="0"/>
              <a:buChar char="•"/>
            </a:pPr>
            <a:r>
              <a:rPr lang="en-US" sz="2400" dirty="0">
                <a:solidFill>
                  <a:schemeClr val="bg2">
                    <a:lumMod val="10000"/>
                  </a:schemeClr>
                </a:solidFill>
                <a:latin typeface="+mj-lt"/>
              </a:rPr>
              <a:t>Matched with </a:t>
            </a:r>
            <a:r>
              <a:rPr lang="en-US" sz="2400" b="1" dirty="0" smtClean="0">
                <a:solidFill>
                  <a:schemeClr val="bg2">
                    <a:lumMod val="10000"/>
                  </a:schemeClr>
                </a:solidFill>
                <a:latin typeface="+mj-lt"/>
              </a:rPr>
              <a:t>patenting data and ownership linkages</a:t>
            </a:r>
            <a:endParaRPr lang="en-US" sz="2400" dirty="0" smtClean="0">
              <a:solidFill>
                <a:schemeClr val="bg2">
                  <a:lumMod val="10000"/>
                </a:schemeClr>
              </a:solidFill>
              <a:latin typeface="+mj-lt"/>
            </a:endParaRPr>
          </a:p>
          <a:p>
            <a:pPr marL="285750" indent="-285750">
              <a:spcBef>
                <a:spcPts val="1800"/>
              </a:spcBef>
              <a:buFont typeface="Arial" pitchFamily="34" charset="0"/>
              <a:buChar char="•"/>
            </a:pPr>
            <a:r>
              <a:rPr lang="en-US" sz="2400" b="1" dirty="0" smtClean="0">
                <a:solidFill>
                  <a:schemeClr val="bg2">
                    <a:lumMod val="10000"/>
                  </a:schemeClr>
                </a:solidFill>
                <a:latin typeface="+mj-lt"/>
              </a:rPr>
              <a:t>Limitation</a:t>
            </a:r>
            <a:r>
              <a:rPr lang="en-US" sz="2400" dirty="0" smtClean="0">
                <a:solidFill>
                  <a:schemeClr val="bg2">
                    <a:lumMod val="10000"/>
                  </a:schemeClr>
                </a:solidFill>
                <a:latin typeface="+mj-lt"/>
              </a:rPr>
              <a:t>: </a:t>
            </a:r>
            <a:r>
              <a:rPr lang="en-US" sz="2400" dirty="0">
                <a:solidFill>
                  <a:schemeClr val="bg2">
                    <a:lumMod val="10000"/>
                  </a:schemeClr>
                </a:solidFill>
                <a:latin typeface="+mj-lt"/>
              </a:rPr>
              <a:t>c</a:t>
            </a:r>
            <a:r>
              <a:rPr lang="en-US" sz="2400" dirty="0" smtClean="0">
                <a:solidFill>
                  <a:schemeClr val="bg2">
                    <a:lumMod val="10000"/>
                  </a:schemeClr>
                </a:solidFill>
                <a:latin typeface="+mj-lt"/>
              </a:rPr>
              <a:t>overage varies across countries and over time</a:t>
            </a:r>
          </a:p>
          <a:p>
            <a:pPr marL="742950" lvl="1" indent="-285750">
              <a:buFont typeface="Arial" pitchFamily="34" charset="0"/>
              <a:buChar char="•"/>
            </a:pPr>
            <a:r>
              <a:rPr lang="en-US" sz="2400" dirty="0" smtClean="0">
                <a:solidFill>
                  <a:schemeClr val="bg2">
                    <a:lumMod val="10000"/>
                  </a:schemeClr>
                </a:solidFill>
                <a:latin typeface="+mj-lt"/>
              </a:rPr>
              <a:t>Developed EU countries generally more complete</a:t>
            </a:r>
          </a:p>
          <a:p>
            <a:pPr marL="800100" lvl="1" indent="-342900">
              <a:buFont typeface="Wingdings"/>
              <a:buChar char="à"/>
            </a:pPr>
            <a:r>
              <a:rPr lang="en-US" sz="2400" dirty="0" smtClean="0">
                <a:solidFill>
                  <a:schemeClr val="bg2">
                    <a:lumMod val="10000"/>
                  </a:schemeClr>
                </a:solidFill>
                <a:latin typeface="+mj-lt"/>
                <a:sym typeface="Wingdings" pitchFamily="2" charset="2"/>
              </a:rPr>
              <a:t>20+ employees subsample to alleviate this</a:t>
            </a:r>
          </a:p>
          <a:p>
            <a:pPr marL="800100" lvl="1" indent="-342900">
              <a:buFont typeface="Wingdings"/>
              <a:buChar char="à"/>
            </a:pPr>
            <a:r>
              <a:rPr lang="en-US" sz="2400" dirty="0" smtClean="0">
                <a:solidFill>
                  <a:schemeClr val="bg2">
                    <a:lumMod val="10000"/>
                  </a:schemeClr>
                </a:solidFill>
                <a:latin typeface="+mj-lt"/>
                <a:sym typeface="Wingdings" pitchFamily="2" charset="2"/>
              </a:rPr>
              <a:t>Extensive robustness checks </a:t>
            </a:r>
            <a:br>
              <a:rPr lang="en-US" sz="2400" dirty="0" smtClean="0">
                <a:solidFill>
                  <a:schemeClr val="bg2">
                    <a:lumMod val="10000"/>
                  </a:schemeClr>
                </a:solidFill>
                <a:latin typeface="+mj-lt"/>
                <a:sym typeface="Wingdings" pitchFamily="2" charset="2"/>
              </a:rPr>
            </a:br>
            <a:r>
              <a:rPr lang="en-US" sz="2400" dirty="0" smtClean="0">
                <a:solidFill>
                  <a:schemeClr val="bg2">
                    <a:lumMod val="10000"/>
                  </a:schemeClr>
                </a:solidFill>
                <a:latin typeface="+mj-lt"/>
                <a:sym typeface="Wingdings" pitchFamily="2" charset="2"/>
              </a:rPr>
              <a:t>(sample, measurement, etc.)</a:t>
            </a:r>
          </a:p>
          <a:p>
            <a:endParaRPr lang="en-US" sz="2400" dirty="0" smtClean="0">
              <a:solidFill>
                <a:schemeClr val="bg2">
                  <a:lumMod val="10000"/>
                </a:schemeClr>
              </a:solidFill>
              <a:latin typeface="+mj-lt"/>
              <a:sym typeface="Wingdings" pitchFamily="2" charset="2"/>
            </a:endParaRPr>
          </a:p>
          <a:p>
            <a:pPr marL="342900" indent="-342900">
              <a:buFont typeface="Arial" panose="020B0604020202020204" pitchFamily="34" charset="0"/>
              <a:buChar char="•"/>
            </a:pPr>
            <a:r>
              <a:rPr lang="en-US" sz="2400" b="1" dirty="0" smtClean="0">
                <a:solidFill>
                  <a:schemeClr val="bg2">
                    <a:lumMod val="10000"/>
                  </a:schemeClr>
                </a:solidFill>
                <a:latin typeface="+mj-lt"/>
                <a:sym typeface="Wingdings" pitchFamily="2" charset="2"/>
              </a:rPr>
              <a:t>Ongoing</a:t>
            </a:r>
            <a:r>
              <a:rPr lang="en-US" sz="2400" dirty="0" smtClean="0">
                <a:solidFill>
                  <a:schemeClr val="bg2">
                    <a:lumMod val="10000"/>
                  </a:schemeClr>
                </a:solidFill>
                <a:latin typeface="+mj-lt"/>
                <a:sym typeface="Wingdings" pitchFamily="2" charset="2"/>
              </a:rPr>
              <a:t> work using updated data from circa 1997-2014</a:t>
            </a:r>
          </a:p>
          <a:p>
            <a:pPr marL="800100" lvl="1" indent="-342900">
              <a:buFont typeface="Wingdings"/>
              <a:buChar char="à"/>
            </a:pPr>
            <a:endParaRPr lang="en-US" sz="2400" dirty="0">
              <a:solidFill>
                <a:schemeClr val="bg2">
                  <a:lumMod val="10000"/>
                </a:schemeClr>
              </a:solidFill>
              <a:latin typeface="+mj-lt"/>
            </a:endParaRPr>
          </a:p>
          <a:p>
            <a:pPr lvl="2"/>
            <a:endParaRPr lang="en-US" sz="2000" dirty="0" smtClean="0">
              <a:solidFill>
                <a:schemeClr val="bg2">
                  <a:lumMod val="10000"/>
                </a:schemeClr>
              </a:solidFill>
              <a:latin typeface="+mj-lt"/>
            </a:endParaRPr>
          </a:p>
        </p:txBody>
      </p:sp>
    </p:spTree>
    <p:extLst>
      <p:ext uri="{BB962C8B-B14F-4D97-AF65-F5344CB8AC3E}">
        <p14:creationId xmlns:p14="http://schemas.microsoft.com/office/powerpoint/2010/main" val="20063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95640"/>
            <a:ext cx="9108504" cy="5562359"/>
          </a:xfrm>
        </p:spPr>
        <p:txBody>
          <a:bodyPr>
            <a:normAutofit/>
          </a:bodyPr>
          <a:lstStyle/>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dirty="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None/>
            </a:pPr>
            <a:endParaRPr lang="en-US" sz="2600" i="1"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971600" y="237600"/>
            <a:ext cx="8064896" cy="1022400"/>
          </a:xfrm>
        </p:spPr>
        <p:txBody>
          <a:bodyPr/>
          <a:lstStyle/>
          <a:p>
            <a:r>
              <a:rPr lang="en-US" sz="3600" b="1" dirty="0" smtClean="0">
                <a:solidFill>
                  <a:srgbClr val="0070C0"/>
                </a:solidFill>
                <a:cs typeface="Arial" charset="0"/>
              </a:rPr>
              <a:t>ORBIS </a:t>
            </a:r>
            <a:r>
              <a:rPr lang="en-US" sz="3600" b="1" dirty="0" smtClean="0">
                <a:solidFill>
                  <a:srgbClr val="0070C0"/>
                </a:solidFill>
                <a:cs typeface="Arial" charset="0"/>
              </a:rPr>
              <a:t>coverage</a:t>
            </a:r>
            <a:endParaRPr lang="en-US" sz="3600" b="1" i="1" dirty="0">
              <a:solidFill>
                <a:srgbClr val="0070C0"/>
              </a:solidFill>
              <a:cs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12776"/>
            <a:ext cx="5976664" cy="482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6274461"/>
            <a:ext cx="7128792" cy="738664"/>
          </a:xfrm>
          <a:prstGeom prst="rect">
            <a:avLst/>
          </a:prstGeom>
          <a:noFill/>
        </p:spPr>
        <p:txBody>
          <a:bodyPr wrap="square" rtlCol="0">
            <a:spAutoFit/>
          </a:bodyPr>
          <a:lstStyle/>
          <a:p>
            <a:r>
              <a:rPr lang="en-GB" sz="1400" dirty="0" smtClean="0"/>
              <a:t>Peter N. Gal (2013), </a:t>
            </a:r>
            <a:r>
              <a:rPr lang="en-US" sz="1400" dirty="0"/>
              <a:t>Measuring Total Factor Productivity at the Firm Level using </a:t>
            </a:r>
            <a:r>
              <a:rPr lang="en-US" sz="1400" dirty="0" smtClean="0"/>
              <a:t>OECD-ORBIS, OECD Economics Department Working Papers No. 1049</a:t>
            </a:r>
            <a:endParaRPr lang="en-US" sz="1400" dirty="0"/>
          </a:p>
          <a:p>
            <a:r>
              <a:rPr lang="en-GB" sz="1400" dirty="0" smtClean="0"/>
              <a:t> </a:t>
            </a:r>
            <a:endParaRPr lang="en-GB" sz="1400" dirty="0"/>
          </a:p>
        </p:txBody>
      </p:sp>
    </p:spTree>
    <p:extLst>
      <p:ext uri="{BB962C8B-B14F-4D97-AF65-F5344CB8AC3E}">
        <p14:creationId xmlns:p14="http://schemas.microsoft.com/office/powerpoint/2010/main" val="191985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484784"/>
            <a:ext cx="8218800" cy="4642416"/>
          </a:xfrm>
        </p:spPr>
        <p:txBody>
          <a:bodyPr>
            <a:normAutofit/>
          </a:bodyPr>
          <a:lstStyle/>
          <a:p>
            <a:pPr marL="399600" lvl="1" indent="0">
              <a:buNone/>
            </a:pPr>
            <a:endParaRPr lang="en-GB" sz="2600" dirty="0" smtClean="0">
              <a:solidFill>
                <a:schemeClr val="bg2">
                  <a:lumMod val="10000"/>
                </a:schemeClr>
              </a:solidFill>
              <a:latin typeface="Calibri" panose="020F0502020204030204" pitchFamily="34" charset="0"/>
            </a:endParaRPr>
          </a:p>
          <a:p>
            <a:pPr marL="0" indent="0">
              <a:buNone/>
            </a:pPr>
            <a:endParaRPr lang="en-GB" dirty="0" smtClean="0">
              <a:solidFill>
                <a:schemeClr val="bg2">
                  <a:lumMod val="10000"/>
                </a:schemeClr>
              </a:solidFill>
              <a:latin typeface="Calibri" panose="020F0502020204030204" pitchFamily="34" charset="0"/>
            </a:endParaRPr>
          </a:p>
          <a:p>
            <a:pPr lvl="1"/>
            <a:endParaRPr lang="en-GB" dirty="0">
              <a:solidFill>
                <a:schemeClr val="bg2">
                  <a:lumMod val="10000"/>
                </a:schemeClr>
              </a:solidFill>
              <a:latin typeface="Calibri" panose="020F0502020204030204" pitchFamily="34" charset="0"/>
            </a:endParaRPr>
          </a:p>
          <a:p>
            <a:endParaRPr lang="en-GB" dirty="0" smtClean="0">
              <a:solidFill>
                <a:schemeClr val="bg2">
                  <a:lumMod val="10000"/>
                </a:schemeClr>
              </a:solidFill>
              <a:latin typeface="Calibri" panose="020F0502020204030204" pitchFamily="34" charset="0"/>
            </a:endParaRPr>
          </a:p>
        </p:txBody>
      </p:sp>
      <p:sp>
        <p:nvSpPr>
          <p:cNvPr id="3" name="Title 2"/>
          <p:cNvSpPr>
            <a:spLocks noGrp="1"/>
          </p:cNvSpPr>
          <p:nvPr>
            <p:ph type="title"/>
          </p:nvPr>
        </p:nvSpPr>
        <p:spPr>
          <a:xfrm>
            <a:off x="971600" y="237600"/>
            <a:ext cx="8064896" cy="1022400"/>
          </a:xfrm>
        </p:spPr>
        <p:txBody>
          <a:bodyPr>
            <a:normAutofit fontScale="90000"/>
          </a:bodyPr>
          <a:lstStyle/>
          <a:p>
            <a:r>
              <a:rPr lang="en-US" sz="3600" b="1" dirty="0" smtClean="0">
                <a:solidFill>
                  <a:srgbClr val="0070C0"/>
                </a:solidFill>
                <a:cs typeface="Arial" charset="0"/>
              </a:rPr>
              <a:t>Capital reallocation to innovative firms</a:t>
            </a:r>
            <a:endParaRPr lang="en-US" sz="3600" b="1" dirty="0">
              <a:solidFill>
                <a:srgbClr val="0070C0"/>
              </a:solidFill>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897" y="1387352"/>
            <a:ext cx="7272302" cy="499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9512" y="6412670"/>
            <a:ext cx="7797214" cy="461665"/>
          </a:xfrm>
          <a:prstGeom prst="rect">
            <a:avLst/>
          </a:prstGeom>
          <a:noFill/>
        </p:spPr>
        <p:txBody>
          <a:bodyPr wrap="square" rtlCol="0">
            <a:spAutoFit/>
          </a:bodyPr>
          <a:lstStyle/>
          <a:p>
            <a:r>
              <a:rPr lang="en-GB" sz="1200" dirty="0" smtClean="0">
                <a:solidFill>
                  <a:schemeClr val="bg2">
                    <a:lumMod val="10000"/>
                  </a:schemeClr>
                </a:solidFill>
                <a:latin typeface="+mj-lt"/>
              </a:rPr>
              <a:t>Source: </a:t>
            </a:r>
            <a:r>
              <a:rPr lang="en-US" sz="1200" dirty="0">
                <a:solidFill>
                  <a:schemeClr val="bg2">
                    <a:lumMod val="10000"/>
                  </a:schemeClr>
                </a:solidFill>
                <a:latin typeface="+mj-lt"/>
              </a:rPr>
              <a:t>Andrews D, C Criscuolo and C Menon (2014), ‘Do Resources Flow to Patenting Firms? Cross-country Evidence from Firm Level Data’, OECD Economics Department Working Papers No 1127.</a:t>
            </a:r>
            <a:endParaRPr lang="en-GB" sz="1200" dirty="0">
              <a:solidFill>
                <a:schemeClr val="bg2">
                  <a:lumMod val="10000"/>
                </a:schemeClr>
              </a:solidFill>
              <a:latin typeface="+mj-lt"/>
            </a:endParaRPr>
          </a:p>
        </p:txBody>
      </p:sp>
      <p:sp>
        <p:nvSpPr>
          <p:cNvPr id="7"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the role of reallocation</a:t>
            </a:r>
            <a:endParaRPr lang="en-GB" b="1" dirty="0">
              <a:solidFill>
                <a:schemeClr val="accent2"/>
              </a:solidFill>
            </a:endParaRPr>
          </a:p>
        </p:txBody>
      </p:sp>
    </p:spTree>
    <p:extLst>
      <p:ext uri="{BB962C8B-B14F-4D97-AF65-F5344CB8AC3E}">
        <p14:creationId xmlns:p14="http://schemas.microsoft.com/office/powerpoint/2010/main" val="2605103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7" y="237600"/>
            <a:ext cx="8100393" cy="1022400"/>
          </a:xfrm>
        </p:spPr>
        <p:txBody>
          <a:bodyPr/>
          <a:lstStyle/>
          <a:p>
            <a:pPr>
              <a:spcBef>
                <a:spcPts val="1800"/>
              </a:spcBef>
              <a:spcAft>
                <a:spcPts val="1800"/>
              </a:spcAft>
            </a:pPr>
            <a:r>
              <a:rPr lang="en-US" sz="3600" b="1" dirty="0" smtClean="0">
                <a:solidFill>
                  <a:srgbClr val="0070C0"/>
                </a:solidFill>
                <a:latin typeface="Arial (Headings)"/>
              </a:rPr>
              <a:t>Policy reforms and dynamic capital reallocation</a:t>
            </a:r>
            <a:endParaRPr lang="en-US" sz="3600" b="1" dirty="0">
              <a:solidFill>
                <a:srgbClr val="0070C0"/>
              </a:solidFill>
              <a:latin typeface="Arial (Headings)"/>
            </a:endParaRPr>
          </a:p>
        </p:txBody>
      </p:sp>
      <p:sp>
        <p:nvSpPr>
          <p:cNvPr id="11" name="TextBox 10"/>
          <p:cNvSpPr txBox="1"/>
          <p:nvPr/>
        </p:nvSpPr>
        <p:spPr>
          <a:xfrm>
            <a:off x="606268" y="6396335"/>
            <a:ext cx="7797214" cy="461665"/>
          </a:xfrm>
          <a:prstGeom prst="rect">
            <a:avLst/>
          </a:prstGeom>
          <a:noFill/>
        </p:spPr>
        <p:txBody>
          <a:bodyPr wrap="square" rtlCol="0">
            <a:spAutoFit/>
          </a:bodyPr>
          <a:lstStyle/>
          <a:p>
            <a:r>
              <a:rPr lang="en-GB" sz="1200" dirty="0" smtClean="0">
                <a:solidFill>
                  <a:schemeClr val="bg2">
                    <a:lumMod val="10000"/>
                  </a:schemeClr>
                </a:solidFill>
                <a:latin typeface="+mj-lt"/>
              </a:rPr>
              <a:t>Source: </a:t>
            </a:r>
            <a:r>
              <a:rPr lang="en-US" sz="1200" dirty="0">
                <a:solidFill>
                  <a:schemeClr val="bg2">
                    <a:lumMod val="10000"/>
                  </a:schemeClr>
                </a:solidFill>
                <a:latin typeface="+mj-lt"/>
              </a:rPr>
              <a:t>Andrews D, C Criscuolo and C Menon (2014), ‘Do Resources Flow to Patenting Firms? Cross-country Evidence from Firm Level Data’, OECD Economics Department Working Papers No 1127.</a:t>
            </a:r>
            <a:endParaRPr lang="en-GB" sz="1200" dirty="0">
              <a:solidFill>
                <a:schemeClr val="bg2">
                  <a:lumMod val="10000"/>
                </a:schemeClr>
              </a:solidFill>
              <a:latin typeface="+mj-lt"/>
            </a:endParaRPr>
          </a:p>
        </p:txBody>
      </p:sp>
      <p:sp>
        <p:nvSpPr>
          <p:cNvPr id="5" name="TextBox 4"/>
          <p:cNvSpPr txBox="1"/>
          <p:nvPr/>
        </p:nvSpPr>
        <p:spPr>
          <a:xfrm>
            <a:off x="434075" y="1340768"/>
            <a:ext cx="8430514" cy="369332"/>
          </a:xfrm>
          <a:prstGeom prst="rect">
            <a:avLst/>
          </a:prstGeom>
          <a:noFill/>
        </p:spPr>
        <p:txBody>
          <a:bodyPr wrap="none" rtlCol="0">
            <a:spAutoFit/>
          </a:bodyPr>
          <a:lstStyle/>
          <a:p>
            <a:pPr algn="ctr"/>
            <a:r>
              <a:rPr lang="en-US" b="1" dirty="0" smtClean="0">
                <a:solidFill>
                  <a:schemeClr val="bg2">
                    <a:lumMod val="10000"/>
                  </a:schemeClr>
                </a:solidFill>
                <a:latin typeface="+mj-lt"/>
              </a:rPr>
              <a:t>Additional capital </a:t>
            </a:r>
            <a:r>
              <a:rPr lang="en-US" b="1" dirty="0">
                <a:solidFill>
                  <a:schemeClr val="bg2">
                    <a:lumMod val="10000"/>
                  </a:schemeClr>
                </a:solidFill>
                <a:latin typeface="+mj-lt"/>
              </a:rPr>
              <a:t>attracted by a firm that </a:t>
            </a:r>
            <a:r>
              <a:rPr lang="en-US" b="1" dirty="0" smtClean="0">
                <a:solidFill>
                  <a:schemeClr val="bg2">
                    <a:lumMod val="10000"/>
                  </a:schemeClr>
                </a:solidFill>
                <a:latin typeface="+mj-lt"/>
              </a:rPr>
              <a:t>increases its </a:t>
            </a:r>
            <a:r>
              <a:rPr lang="en-US" b="1" dirty="0">
                <a:solidFill>
                  <a:schemeClr val="bg2">
                    <a:lumMod val="10000"/>
                  </a:schemeClr>
                </a:solidFill>
                <a:latin typeface="+mj-lt"/>
              </a:rPr>
              <a:t>patent stock by 10%</a:t>
            </a:r>
            <a:endParaRPr lang="en-GB" b="1" dirty="0">
              <a:solidFill>
                <a:schemeClr val="bg2">
                  <a:lumMod val="10000"/>
                </a:schemeClr>
              </a:solidFill>
              <a:latin typeface="+mj-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31" y="1627461"/>
            <a:ext cx="7565687" cy="476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Reallocation: the role of structural reform</a:t>
            </a:r>
            <a:endParaRPr lang="en-GB" b="1" dirty="0">
              <a:solidFill>
                <a:schemeClr val="accent2"/>
              </a:solidFill>
            </a:endParaRPr>
          </a:p>
        </p:txBody>
      </p:sp>
    </p:spTree>
    <p:extLst>
      <p:ext uri="{BB962C8B-B14F-4D97-AF65-F5344CB8AC3E}">
        <p14:creationId xmlns:p14="http://schemas.microsoft.com/office/powerpoint/2010/main" val="1343574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1" y="332656"/>
            <a:ext cx="8424936" cy="878384"/>
          </a:xfrm>
        </p:spPr>
        <p:txBody>
          <a:bodyPr/>
          <a:lstStyle/>
          <a:p>
            <a:pPr algn="ctr">
              <a:lnSpc>
                <a:spcPct val="80000"/>
              </a:lnSpc>
            </a:pPr>
            <a:r>
              <a:rPr lang="en-US" b="1" dirty="0" smtClean="0">
                <a:solidFill>
                  <a:srgbClr val="0070C0"/>
                </a:solidFill>
              </a:rPr>
              <a:t>Differences </a:t>
            </a:r>
            <a:r>
              <a:rPr lang="en-US" b="1" dirty="0">
                <a:solidFill>
                  <a:srgbClr val="0070C0"/>
                </a:solidFill>
              </a:rPr>
              <a:t>in </a:t>
            </a:r>
            <a:r>
              <a:rPr lang="en-US" b="1" dirty="0" smtClean="0">
                <a:solidFill>
                  <a:srgbClr val="0070C0"/>
                </a:solidFill>
              </a:rPr>
              <a:t>GDP </a:t>
            </a:r>
            <a:r>
              <a:rPr lang="en-US" b="1" dirty="0">
                <a:solidFill>
                  <a:srgbClr val="0070C0"/>
                </a:solidFill>
              </a:rPr>
              <a:t>per capita mostly reflect labour productivity gaps</a:t>
            </a:r>
            <a:endParaRPr lang="en-GB" b="1" dirty="0">
              <a:solidFill>
                <a:srgbClr val="0070C0"/>
              </a:solidFill>
            </a:endParaRPr>
          </a:p>
        </p:txBody>
      </p:sp>
      <p:sp>
        <p:nvSpPr>
          <p:cNvPr id="8" name="TextBox 7"/>
          <p:cNvSpPr txBox="1"/>
          <p:nvPr/>
        </p:nvSpPr>
        <p:spPr>
          <a:xfrm>
            <a:off x="291006" y="1340768"/>
            <a:ext cx="8763938" cy="369332"/>
          </a:xfrm>
          <a:prstGeom prst="rect">
            <a:avLst/>
          </a:prstGeom>
          <a:noFill/>
        </p:spPr>
        <p:txBody>
          <a:bodyPr wrap="none" rtlCol="0">
            <a:spAutoFit/>
          </a:bodyPr>
          <a:lstStyle/>
          <a:p>
            <a:pPr algn="ctr"/>
            <a:r>
              <a:rPr lang="en-US" b="1" dirty="0" smtClean="0">
                <a:solidFill>
                  <a:schemeClr val="bg2">
                    <a:lumMod val="10000"/>
                  </a:schemeClr>
                </a:solidFill>
                <a:latin typeface="Arial (Headings)"/>
                <a:cs typeface="Arial" panose="020B0604020202020204" pitchFamily="34" charset="0"/>
              </a:rPr>
              <a:t>Percentage differences compared with the upper half of OECD countries, 2013</a:t>
            </a:r>
            <a:endParaRPr lang="en-GB" b="1" dirty="0">
              <a:latin typeface="Arial (Headings)"/>
              <a:cs typeface="Arial" panose="020B0604020202020204" pitchFamily="34" charset="0"/>
            </a:endParaRPr>
          </a:p>
        </p:txBody>
      </p:sp>
      <p:sp>
        <p:nvSpPr>
          <p:cNvPr id="9" name="TextBox 8"/>
          <p:cNvSpPr txBox="1"/>
          <p:nvPr/>
        </p:nvSpPr>
        <p:spPr>
          <a:xfrm>
            <a:off x="445360" y="6381328"/>
            <a:ext cx="7797214" cy="276999"/>
          </a:xfrm>
          <a:prstGeom prst="rect">
            <a:avLst/>
          </a:prstGeom>
          <a:noFill/>
        </p:spPr>
        <p:txBody>
          <a:bodyPr wrap="square" rtlCol="0">
            <a:spAutoFit/>
          </a:bodyPr>
          <a:lstStyle/>
          <a:p>
            <a:r>
              <a:rPr lang="en-GB" sz="1200" dirty="0" smtClean="0">
                <a:solidFill>
                  <a:schemeClr val="bg2">
                    <a:lumMod val="10000"/>
                  </a:schemeClr>
                </a:solidFill>
              </a:rPr>
              <a:t>Source: OECD Going for Growth Database.</a:t>
            </a:r>
            <a:endParaRPr lang="en-GB" sz="1200" dirty="0">
              <a:solidFill>
                <a:schemeClr val="bg2">
                  <a:lumMod val="10000"/>
                </a:schemeClr>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41" y="1763208"/>
            <a:ext cx="7995999" cy="449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why bother?</a:t>
            </a:r>
            <a:endParaRPr lang="en-GB" b="1" dirty="0">
              <a:solidFill>
                <a:schemeClr val="accent2"/>
              </a:solidFill>
            </a:endParaRPr>
          </a:p>
        </p:txBody>
      </p:sp>
      <p:sp>
        <p:nvSpPr>
          <p:cNvPr id="2" name="Rectangle 1"/>
          <p:cNvSpPr/>
          <p:nvPr/>
        </p:nvSpPr>
        <p:spPr>
          <a:xfrm>
            <a:off x="2195736" y="3140968"/>
            <a:ext cx="144016" cy="25202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1767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332656"/>
            <a:ext cx="7236416" cy="927344"/>
          </a:xfrm>
        </p:spPr>
        <p:txBody>
          <a:bodyPr/>
          <a:lstStyle/>
          <a:p>
            <a:pPr>
              <a:lnSpc>
                <a:spcPct val="80000"/>
              </a:lnSpc>
            </a:pPr>
            <a:r>
              <a:rPr lang="en-GB" sz="2800" b="1" dirty="0" smtClean="0">
                <a:solidFill>
                  <a:schemeClr val="accent1"/>
                </a:solidFill>
              </a:rPr>
              <a:t>Productivity is likely to be the key driver of future growth</a:t>
            </a:r>
            <a:endParaRPr lang="en-GB" sz="2800" b="1" dirty="0">
              <a:solidFill>
                <a:schemeClr val="accent1"/>
              </a:solidFill>
            </a:endParaRPr>
          </a:p>
        </p:txBody>
      </p:sp>
      <p:sp>
        <p:nvSpPr>
          <p:cNvPr id="2" name="Slide Number Placeholder 1"/>
          <p:cNvSpPr>
            <a:spLocks noGrp="1"/>
          </p:cNvSpPr>
          <p:nvPr>
            <p:ph type="sldNum" sz="quarter" idx="4"/>
          </p:nvPr>
        </p:nvSpPr>
        <p:spPr/>
        <p:txBody>
          <a:bodyPr/>
          <a:lstStyle/>
          <a:p>
            <a:fld id="{BFE0FA18-5A54-4C99-A9DF-9DB94EE3554B}" type="slidenum">
              <a:rPr lang="en-GB" smtClean="0"/>
              <a:t>6</a:t>
            </a:fld>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772816"/>
            <a:ext cx="806489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why bother?</a:t>
            </a:r>
            <a:endParaRPr lang="en-GB" b="1" dirty="0">
              <a:solidFill>
                <a:schemeClr val="accent2"/>
              </a:solidFill>
            </a:endParaRPr>
          </a:p>
        </p:txBody>
      </p:sp>
      <p:sp>
        <p:nvSpPr>
          <p:cNvPr id="5" name="ZoneTexte 4"/>
          <p:cNvSpPr txBox="1"/>
          <p:nvPr/>
        </p:nvSpPr>
        <p:spPr>
          <a:xfrm>
            <a:off x="2627784" y="1412776"/>
            <a:ext cx="4392488" cy="369332"/>
          </a:xfrm>
          <a:prstGeom prst="rect">
            <a:avLst/>
          </a:prstGeom>
          <a:noFill/>
        </p:spPr>
        <p:txBody>
          <a:bodyPr wrap="square" rtlCol="0">
            <a:spAutoFit/>
          </a:bodyPr>
          <a:lstStyle/>
          <a:p>
            <a:pPr algn="ctr"/>
            <a:r>
              <a:rPr lang="fr-FR" dirty="0" smtClean="0"/>
              <a:t>GDP</a:t>
            </a:r>
            <a:r>
              <a:rPr lang="fr-FR" dirty="0"/>
              <a:t> </a:t>
            </a:r>
            <a:r>
              <a:rPr lang="fr-FR" dirty="0" smtClean="0"/>
              <a:t>per capita, 2000-2060</a:t>
            </a:r>
            <a:endParaRPr lang="fr-FR" dirty="0"/>
          </a:p>
        </p:txBody>
      </p:sp>
      <p:sp>
        <p:nvSpPr>
          <p:cNvPr id="8" name="TextBox 8"/>
          <p:cNvSpPr txBox="1"/>
          <p:nvPr/>
        </p:nvSpPr>
        <p:spPr>
          <a:xfrm>
            <a:off x="467544" y="6165304"/>
            <a:ext cx="7797214" cy="276999"/>
          </a:xfrm>
          <a:prstGeom prst="rect">
            <a:avLst/>
          </a:prstGeom>
          <a:noFill/>
        </p:spPr>
        <p:txBody>
          <a:bodyPr wrap="square" rtlCol="0">
            <a:spAutoFit/>
          </a:bodyPr>
          <a:lstStyle/>
          <a:p>
            <a:r>
              <a:rPr lang="en-GB" sz="1200" dirty="0" smtClean="0">
                <a:solidFill>
                  <a:schemeClr val="bg2">
                    <a:lumMod val="10000"/>
                  </a:schemeClr>
                </a:solidFill>
              </a:rPr>
              <a:t>Source: Policy Challenges for the Next 50 Years, H. </a:t>
            </a:r>
            <a:r>
              <a:rPr lang="en-GB" sz="1200" dirty="0" err="1" smtClean="0">
                <a:solidFill>
                  <a:schemeClr val="bg2">
                    <a:lumMod val="10000"/>
                  </a:schemeClr>
                </a:solidFill>
              </a:rPr>
              <a:t>Braconier</a:t>
            </a:r>
            <a:r>
              <a:rPr lang="en-GB" sz="1200" dirty="0" smtClean="0">
                <a:solidFill>
                  <a:schemeClr val="bg2">
                    <a:lumMod val="10000"/>
                  </a:schemeClr>
                </a:solidFill>
              </a:rPr>
              <a:t>, G. Nicoletti and B. </a:t>
            </a:r>
            <a:r>
              <a:rPr lang="en-GB" sz="1200" dirty="0" err="1" smtClean="0">
                <a:solidFill>
                  <a:schemeClr val="bg2">
                    <a:lumMod val="10000"/>
                  </a:schemeClr>
                </a:solidFill>
              </a:rPr>
              <a:t>Westmore</a:t>
            </a:r>
            <a:r>
              <a:rPr lang="en-GB" sz="1200" dirty="0" smtClean="0">
                <a:solidFill>
                  <a:schemeClr val="bg2">
                    <a:lumMod val="10000"/>
                  </a:schemeClr>
                </a:solidFill>
              </a:rPr>
              <a:t> (2013) .</a:t>
            </a:r>
            <a:endParaRPr lang="en-GB" sz="1200" dirty="0">
              <a:solidFill>
                <a:schemeClr val="bg2">
                  <a:lumMod val="10000"/>
                </a:schemeClr>
              </a:solidFill>
            </a:endParaRPr>
          </a:p>
        </p:txBody>
      </p:sp>
    </p:spTree>
    <p:extLst>
      <p:ext uri="{BB962C8B-B14F-4D97-AF65-F5344CB8AC3E}">
        <p14:creationId xmlns:p14="http://schemas.microsoft.com/office/powerpoint/2010/main" val="4027997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237600"/>
            <a:ext cx="7920880" cy="1022400"/>
          </a:xfrm>
        </p:spPr>
        <p:txBody>
          <a:bodyPr/>
          <a:lstStyle/>
          <a:p>
            <a:r>
              <a:rPr lang="en-US" sz="2800" b="1" dirty="0" smtClean="0">
                <a:solidFill>
                  <a:srgbClr val="0070C0"/>
                </a:solidFill>
              </a:rPr>
              <a:t>But aggregate </a:t>
            </a:r>
            <a:r>
              <a:rPr lang="en-US" sz="2800" b="1" dirty="0" err="1" smtClean="0">
                <a:solidFill>
                  <a:srgbClr val="0070C0"/>
                </a:solidFill>
              </a:rPr>
              <a:t>labour</a:t>
            </a:r>
            <a:r>
              <a:rPr lang="en-US" sz="2800" b="1" dirty="0" smtClean="0">
                <a:solidFill>
                  <a:srgbClr val="0070C0"/>
                </a:solidFill>
              </a:rPr>
              <a:t> productivity growth slowed, even before the crisis…</a:t>
            </a:r>
            <a:endParaRPr lang="en-US" sz="2800" b="1" dirty="0">
              <a:solidFill>
                <a:srgbClr val="0070C0"/>
              </a:solidFill>
              <a:cs typeface="Arial" charset="0"/>
            </a:endParaRPr>
          </a:p>
        </p:txBody>
      </p:sp>
      <p:sp>
        <p:nvSpPr>
          <p:cNvPr id="6" name="TextBox 5"/>
          <p:cNvSpPr txBox="1"/>
          <p:nvPr/>
        </p:nvSpPr>
        <p:spPr>
          <a:xfrm>
            <a:off x="1295431" y="1340768"/>
            <a:ext cx="6755054" cy="646331"/>
          </a:xfrm>
          <a:prstGeom prst="rect">
            <a:avLst/>
          </a:prstGeom>
          <a:noFill/>
        </p:spPr>
        <p:txBody>
          <a:bodyPr wrap="none" rtlCol="0">
            <a:spAutoFit/>
          </a:bodyPr>
          <a:lstStyle/>
          <a:p>
            <a:pPr algn="ctr"/>
            <a:r>
              <a:rPr lang="en-US" b="1" dirty="0">
                <a:solidFill>
                  <a:schemeClr val="bg2">
                    <a:lumMod val="10000"/>
                  </a:schemeClr>
                </a:solidFill>
                <a:latin typeface="+mj-lt"/>
              </a:rPr>
              <a:t>Labour productivity growth since </a:t>
            </a:r>
            <a:r>
              <a:rPr lang="en-US" b="1" dirty="0" smtClean="0">
                <a:solidFill>
                  <a:schemeClr val="bg2">
                    <a:lumMod val="10000"/>
                  </a:schemeClr>
                </a:solidFill>
                <a:latin typeface="+mj-lt"/>
              </a:rPr>
              <a:t>1990</a:t>
            </a:r>
          </a:p>
          <a:p>
            <a:pPr algn="ctr"/>
            <a:r>
              <a:rPr lang="en-US" dirty="0" smtClean="0">
                <a:solidFill>
                  <a:schemeClr val="bg2">
                    <a:lumMod val="10000"/>
                  </a:schemeClr>
                </a:solidFill>
                <a:latin typeface="+mj-lt"/>
              </a:rPr>
              <a:t>GDP per hour worked (China and India refer to GDP per worker)</a:t>
            </a:r>
            <a:endParaRPr lang="en-GB" dirty="0">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21787"/>
            <a:ext cx="7632848" cy="445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why bother?</a:t>
            </a:r>
            <a:endParaRPr lang="en-GB" b="1" dirty="0">
              <a:solidFill>
                <a:schemeClr val="accent2"/>
              </a:solidFill>
            </a:endParaRPr>
          </a:p>
        </p:txBody>
      </p:sp>
      <p:sp>
        <p:nvSpPr>
          <p:cNvPr id="2" name="TextBox 1"/>
          <p:cNvSpPr txBox="1"/>
          <p:nvPr/>
        </p:nvSpPr>
        <p:spPr>
          <a:xfrm>
            <a:off x="395536" y="6390115"/>
            <a:ext cx="4968552" cy="307777"/>
          </a:xfrm>
          <a:prstGeom prst="rect">
            <a:avLst/>
          </a:prstGeom>
          <a:noFill/>
        </p:spPr>
        <p:txBody>
          <a:bodyPr wrap="square" rtlCol="0">
            <a:spAutoFit/>
          </a:bodyPr>
          <a:lstStyle/>
          <a:p>
            <a:r>
              <a:rPr lang="en-GB" sz="1400" dirty="0" smtClean="0"/>
              <a:t>OECD calculations based on The Conference Board (2015)</a:t>
            </a:r>
            <a:endParaRPr lang="en-GB" sz="1400" dirty="0"/>
          </a:p>
        </p:txBody>
      </p:sp>
    </p:spTree>
    <p:extLst>
      <p:ext uri="{BB962C8B-B14F-4D97-AF65-F5344CB8AC3E}">
        <p14:creationId xmlns:p14="http://schemas.microsoft.com/office/powerpoint/2010/main" val="2499411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332656"/>
            <a:ext cx="8696285" cy="878384"/>
          </a:xfrm>
        </p:spPr>
        <p:txBody>
          <a:bodyPr/>
          <a:lstStyle/>
          <a:p>
            <a:pPr algn="ctr">
              <a:lnSpc>
                <a:spcPct val="80000"/>
              </a:lnSpc>
            </a:pPr>
            <a:r>
              <a:rPr lang="en-US" b="1" dirty="0" smtClean="0">
                <a:solidFill>
                  <a:srgbClr val="0070C0"/>
                </a:solidFill>
              </a:rPr>
              <a:t>…driving the decline in potential output…</a:t>
            </a:r>
            <a:endParaRPr lang="en-GB" b="1" dirty="0">
              <a:solidFill>
                <a:srgbClr val="0070C0"/>
              </a:solidFill>
            </a:endParaRPr>
          </a:p>
        </p:txBody>
      </p:sp>
      <p:sp>
        <p:nvSpPr>
          <p:cNvPr id="9" name="TextBox 8"/>
          <p:cNvSpPr txBox="1"/>
          <p:nvPr/>
        </p:nvSpPr>
        <p:spPr>
          <a:xfrm>
            <a:off x="445360" y="6381328"/>
            <a:ext cx="7797214" cy="276999"/>
          </a:xfrm>
          <a:prstGeom prst="rect">
            <a:avLst/>
          </a:prstGeom>
          <a:noFill/>
        </p:spPr>
        <p:txBody>
          <a:bodyPr wrap="square" rtlCol="0">
            <a:spAutoFit/>
          </a:bodyPr>
          <a:lstStyle/>
          <a:p>
            <a:r>
              <a:rPr lang="en-GB" sz="1200" dirty="0" smtClean="0">
                <a:solidFill>
                  <a:schemeClr val="bg2">
                    <a:lumMod val="10000"/>
                  </a:schemeClr>
                </a:solidFill>
              </a:rPr>
              <a:t>Source: OECD Economic Outlook n. 98.</a:t>
            </a:r>
            <a:endParaRPr lang="en-GB" sz="1200" dirty="0">
              <a:solidFill>
                <a:schemeClr val="bg2">
                  <a:lumMod val="10000"/>
                </a:schemeClr>
              </a:solidFill>
            </a:endParaRPr>
          </a:p>
        </p:txBody>
      </p:sp>
      <p:sp>
        <p:nvSpPr>
          <p:cNvPr id="5" name="Rectangle 4"/>
          <p:cNvSpPr/>
          <p:nvPr/>
        </p:nvSpPr>
        <p:spPr>
          <a:xfrm>
            <a:off x="1434067" y="1584042"/>
            <a:ext cx="6454011" cy="369332"/>
          </a:xfrm>
          <a:prstGeom prst="rect">
            <a:avLst/>
          </a:prstGeom>
        </p:spPr>
        <p:txBody>
          <a:bodyPr wrap="none">
            <a:spAutoFit/>
          </a:bodyPr>
          <a:lstStyle/>
          <a:p>
            <a:r>
              <a:rPr lang="en-GB" dirty="0" smtClean="0"/>
              <a:t>Contributions </a:t>
            </a:r>
            <a:r>
              <a:rPr lang="en-GB" dirty="0"/>
              <a:t>to potential per capita </a:t>
            </a:r>
            <a:r>
              <a:rPr lang="en-GB" dirty="0" smtClean="0"/>
              <a:t>growth (OECD average)</a:t>
            </a:r>
            <a:r>
              <a:rPr lang="fr-FR" dirty="0" smtClean="0"/>
              <a:t> </a:t>
            </a:r>
            <a:endParaRPr lang="fr-FR" dirty="0"/>
          </a:p>
        </p:txBody>
      </p:sp>
      <p:sp>
        <p:nvSpPr>
          <p:cNvPr id="10"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why bother?</a:t>
            </a:r>
            <a:endParaRPr lang="en-GB" b="1" dirty="0">
              <a:solidFill>
                <a:schemeClr val="accent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48" y="2060848"/>
            <a:ext cx="823885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316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719262"/>
            <a:ext cx="6912768" cy="4590058"/>
          </a:xfrm>
          <a:prstGeom prst="rect">
            <a:avLst/>
          </a:prstGeom>
          <a:noFill/>
          <a:ln>
            <a:noFill/>
          </a:ln>
        </p:spPr>
      </p:pic>
      <p:sp>
        <p:nvSpPr>
          <p:cNvPr id="5" name="Footer Placeholder 6"/>
          <p:cNvSpPr>
            <a:spLocks noGrp="1"/>
          </p:cNvSpPr>
          <p:nvPr>
            <p:ph type="ftr" sz="quarter" idx="3"/>
          </p:nvPr>
        </p:nvSpPr>
        <p:spPr>
          <a:xfrm>
            <a:off x="179512" y="26442"/>
            <a:ext cx="4680000" cy="244800"/>
          </a:xfrm>
        </p:spPr>
        <p:txBody>
          <a:bodyPr/>
          <a:lstStyle/>
          <a:p>
            <a:r>
              <a:rPr lang="en-US" b="1" dirty="0" smtClean="0">
                <a:solidFill>
                  <a:schemeClr val="accent2"/>
                </a:solidFill>
              </a:rPr>
              <a:t>Productivity: why bother?</a:t>
            </a:r>
            <a:endParaRPr lang="en-GB" b="1" dirty="0">
              <a:solidFill>
                <a:schemeClr val="accent2"/>
              </a:solidFill>
            </a:endParaRPr>
          </a:p>
        </p:txBody>
      </p:sp>
      <p:sp>
        <p:nvSpPr>
          <p:cNvPr id="6" name="Title 2"/>
          <p:cNvSpPr>
            <a:spLocks noGrp="1"/>
          </p:cNvSpPr>
          <p:nvPr>
            <p:ph type="title"/>
          </p:nvPr>
        </p:nvSpPr>
        <p:spPr>
          <a:xfrm>
            <a:off x="1043608" y="237600"/>
            <a:ext cx="8100392" cy="1022400"/>
          </a:xfrm>
        </p:spPr>
        <p:txBody>
          <a:bodyPr/>
          <a:lstStyle/>
          <a:p>
            <a:r>
              <a:rPr lang="en-US" sz="2800" b="1" dirty="0" smtClean="0">
                <a:solidFill>
                  <a:srgbClr val="0070C0"/>
                </a:solidFill>
              </a:rPr>
              <a:t>… with MFP declining pre-crisis and capital deepening weakening post-crisis…</a:t>
            </a:r>
            <a:endParaRPr lang="en-US" sz="2800" b="1" dirty="0">
              <a:solidFill>
                <a:srgbClr val="0070C0"/>
              </a:solidFill>
              <a:cs typeface="Arial" charset="0"/>
            </a:endParaRPr>
          </a:p>
        </p:txBody>
      </p:sp>
      <p:sp>
        <p:nvSpPr>
          <p:cNvPr id="7" name="TextBox 6"/>
          <p:cNvSpPr txBox="1"/>
          <p:nvPr/>
        </p:nvSpPr>
        <p:spPr>
          <a:xfrm>
            <a:off x="971600" y="1372126"/>
            <a:ext cx="7560840" cy="369332"/>
          </a:xfrm>
          <a:prstGeom prst="rect">
            <a:avLst/>
          </a:prstGeom>
          <a:noFill/>
        </p:spPr>
        <p:txBody>
          <a:bodyPr wrap="square" rtlCol="0">
            <a:spAutoFit/>
          </a:bodyPr>
          <a:lstStyle/>
          <a:p>
            <a:r>
              <a:rPr lang="en-GB" dirty="0"/>
              <a:t>Contributions to trend labour productivity growth in percentage points</a:t>
            </a:r>
          </a:p>
        </p:txBody>
      </p:sp>
    </p:spTree>
    <p:extLst>
      <p:ext uri="{BB962C8B-B14F-4D97-AF65-F5344CB8AC3E}">
        <p14:creationId xmlns:p14="http://schemas.microsoft.com/office/powerpoint/2010/main" val="196814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FIN_Reallocation_AndrewsDeSerres">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CommonInGroups" ma:contentTypeID="0x010100C99F32645853284EB835B50D610223A1010100A120E579C51EAB44A46ECBD0880E5BC6" ma:contentTypeVersion="21" ma:contentTypeDescription="" ma:contentTypeScope="" ma:versionID="a403141326c204125f9099c96dd1bf69">
  <xsd:schema xmlns:xsd="http://www.w3.org/2001/XMLSchema" xmlns:xs="http://www.w3.org/2001/XMLSchema" xmlns:p="http://schemas.microsoft.com/office/2006/metadata/properties" xmlns:ns1="http://schemas.microsoft.com/sharepoint/v3" xmlns:ns2="a029a951-197a-4454-90a0-4e8ba8bb2239" xmlns:ns3="8e878111-5d44-4ac0-8d7d-001e9b3d0fd0" xmlns:ns4="a2c98312-a1a7-4c30-9dfa-e35e7a09d1f3" targetNamespace="http://schemas.microsoft.com/office/2006/metadata/properties" ma:root="true" ma:fieldsID="22e3c47b957e00e859a4f7030aca4564" ns1:_="" ns2:_="" ns3:_="" ns4:_="">
    <xsd:import namespace="http://schemas.microsoft.com/sharepoint/v3"/>
    <xsd:import namespace="a029a951-197a-4454-90a0-4e8ba8bb2239"/>
    <xsd:import namespace="8e878111-5d44-4ac0-8d7d-001e9b3d0fd0"/>
    <xsd:import namespace="a2c98312-a1a7-4c30-9dfa-e35e7a09d1f3"/>
    <xsd:element name="properties">
      <xsd:complexType>
        <xsd:sequence>
          <xsd:element name="documentManagement">
            <xsd:complexType>
              <xsd:all>
                <xsd:element ref="ns2:ACreated" minOccurs="0"/>
                <xsd:element ref="ns2:ACreatedBy" minOccurs="0"/>
                <xsd:element ref="ns2:AID" minOccurs="0"/>
                <xsd:element ref="ns2:AModified" minOccurs="0"/>
                <xsd:element ref="ns2:AModifiedBy" minOccurs="0"/>
                <xsd:element ref="ns2:AVersion" minOccurs="0"/>
                <xsd:element ref="ns2:CEID" minOccurs="0"/>
                <xsd:element ref="ns1:RoutingEnabled"/>
                <xsd:element ref="ns2:LanguageRef" minOccurs="0"/>
                <xsd:element ref="ns1:URL" minOccurs="0"/>
                <xsd:element ref="ns2:AlternateText" minOccurs="0"/>
                <xsd:element ref="ns2:ShowInContentGroups" minOccurs="0"/>
                <xsd:element ref="ns3:SharedWithUsers" minOccurs="0"/>
                <xsd:element ref="ns2:ItemOrder" minOccurs="0"/>
                <xsd:element ref="ns2:ContentDate" minOccurs="0"/>
                <xsd:element ref="ns2:Image" minOccurs="0"/>
                <xsd:element ref="ns3:ParentEntity" minOccurs="0"/>
                <xsd:element ref="ns3:RelatedEntity" minOccurs="0"/>
                <xsd:element ref="ns3:Source" minOccurs="0"/>
                <xsd:element ref="ns2:TitleEn" minOccurs="0"/>
                <xsd:element ref="ns4:SharedWithUsers" minOccurs="0"/>
                <xsd:element ref="ns3:OrganizationalUnit" minOccurs="0"/>
                <xsd:element ref="ns3:Topic" minOccurs="0"/>
                <xsd:element ref="ns3:TitleBackup" minOccurs="0"/>
                <xsd:element ref="ns3:Display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Enabled" ma:index="15" ma:displayName="Active" ma:description="" ma:internalName="RoutingEnabled">
      <xsd:simpleType>
        <xsd:restriction base="dms:Boolean"/>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29a951-197a-4454-90a0-4e8ba8bb2239" elementFormDefault="qualified">
    <xsd:import namespace="http://schemas.microsoft.com/office/2006/documentManagement/types"/>
    <xsd:import namespace="http://schemas.microsoft.com/office/infopath/2007/PartnerControls"/>
    <xsd:element name="ACreated" ma:index="8" nillable="true" ma:displayName="ACreated" ma:format="DateTime" ma:internalName="ACreated">
      <xsd:simpleType>
        <xsd:restriction base="dms:DateTime"/>
      </xsd:simpleType>
    </xsd:element>
    <xsd:element name="ACreatedBy" ma:index="9" nillable="true" ma:displayName="ACreatedBy" ma:internalName="ACreatedBy">
      <xsd:simpleType>
        <xsd:restriction base="dms:Text">
          <xsd:maxLength value="255"/>
        </xsd:restriction>
      </xsd:simpleType>
    </xsd:element>
    <xsd:element name="AID" ma:index="10" nillable="true" ma:displayName="AID" ma:indexed="true" ma:internalName="AID" ma:percentage="FALSE">
      <xsd:simpleType>
        <xsd:restriction base="dms:Number"/>
      </xsd:simpleType>
    </xsd:element>
    <xsd:element name="AModified" ma:index="11" nillable="true" ma:displayName="AModified" ma:format="DateTime" ma:internalName="AModified">
      <xsd:simpleType>
        <xsd:restriction base="dms:DateTime"/>
      </xsd:simpleType>
    </xsd:element>
    <xsd:element name="AModifiedBy" ma:index="12" nillable="true" ma:displayName="AModifiedBy" ma:internalName="AModifiedBy">
      <xsd:simpleType>
        <xsd:restriction base="dms:Text">
          <xsd:maxLength value="255"/>
        </xsd:restriction>
      </xsd:simpleType>
    </xsd:element>
    <xsd:element name="AVersion" ma:index="13" nillable="true" ma:displayName="AVersion" ma:internalName="AVersion">
      <xsd:simpleType>
        <xsd:restriction base="dms:Text">
          <xsd:maxLength value="255"/>
        </xsd:restriction>
      </xsd:simpleType>
    </xsd:element>
    <xsd:element name="CEID" ma:index="14" nillable="true" ma:displayName="CEID" ma:internalName="CEID">
      <xsd:simpleType>
        <xsd:restriction base="dms:Text">
          <xsd:maxLength value="255"/>
        </xsd:restriction>
      </xsd:simpleType>
    </xsd:element>
    <xsd:element name="LanguageRef" ma:index="17" nillable="true" ma:displayName="LanguageRef" ma:list="{90f227ea-5920-45a7-a23d-c88bdf4e0005}" ma:internalName="LanguageRef"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AlternateText" ma:index="19" nillable="true" ma:displayName="AlternateText" ma:internalName="AlternateText">
      <xsd:simpleType>
        <xsd:restriction base="dms:Text">
          <xsd:maxLength value="255"/>
        </xsd:restriction>
      </xsd:simpleType>
    </xsd:element>
    <xsd:element name="ShowInContentGroups" ma:index="20" nillable="true" ma:displayName="ShowInContentGroups" ma:list="{d322c509-0e61-4df0-aa83-640ea2811344}" ma:internalName="ShowInContentGroups"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ItemOrder" ma:index="22" nillable="true" ma:displayName="ItemOrder" ma:internalName="ItemOrder">
      <xsd:simpleType>
        <xsd:restriction base="dms:Number"/>
      </xsd:simpleType>
    </xsd:element>
    <xsd:element name="ContentDate" ma:index="23" nillable="true" ma:displayName="ContentDate" ma:format="DateTime" ma:internalName="ContentDate">
      <xsd:simpleType>
        <xsd:restriction base="dms:DateTime"/>
      </xsd:simpleType>
    </xsd:element>
    <xsd:element name="Image" ma:index="25"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TitleEn" ma:index="29" nillable="true" ma:displayName="TitleEn" ma:default="" ma:internalName="Title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878111-5d44-4ac0-8d7d-001e9b3d0fd0" elementFormDefault="qualified">
    <xsd:import namespace="http://schemas.microsoft.com/office/2006/documentManagement/types"/>
    <xsd:import namespace="http://schemas.microsoft.com/office/infopath/2007/PartnerControls"/>
    <xsd:element name="SharedWithUsers" ma:index="21" nillable="true" ma:displayName="Shared With" ma:defaul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rentEntity" ma:index="26" nillable="true" ma:displayName="ParentEntity" ma:list="{8e878111-5d44-4ac0-8d7d-001e9b3d0fd0}" ma:internalName="ParentEntity" ma:showField="Title">
      <xsd:simpleType>
        <xsd:restriction base="dms:Lookup"/>
      </xsd:simpleType>
    </xsd:element>
    <xsd:element name="RelatedEntity" ma:index="27" nillable="true" ma:displayName="RelatedEntity" ma:list="{8e878111-5d44-4ac0-8d7d-001e9b3d0fd0}" ma:internalName="RelatedEntity" ma:showField="Title">
      <xsd:simpleType>
        <xsd:restriction base="dms:Lookup"/>
      </xsd:simpleType>
    </xsd:element>
    <xsd:element name="Source" ma:index="28" nillable="true" ma:displayName="Source" ma:internalName="Source">
      <xsd:simpleType>
        <xsd:restriction base="dms:Text">
          <xsd:maxLength value="255"/>
        </xsd:restriction>
      </xsd:simpleType>
    </xsd:element>
    <xsd:element name="OrganizationalUnit" ma:index="31" nillable="true" ma:displayName="OrganizationalUnit" ma:list="{8cbccf00-dc01-452b-a0bb-21ad49d2c4da}" ma:internalName="OrganizationalUnit" ma:showField="Title">
      <xsd:simpleType>
        <xsd:restriction base="dms:Lookup"/>
      </xsd:simpleType>
    </xsd:element>
    <xsd:element name="Topic" ma:index="32" nillable="true" ma:displayName="Topic" ma:list="{38e0a57e-bf71-4fb7-8687-2e938e45e10e}" ma:internalName="Topic" ma:showField="Title">
      <xsd:simpleType>
        <xsd:restriction base="dms:Lookup"/>
      </xsd:simpleType>
    </xsd:element>
    <xsd:element name="TitleBackup" ma:index="33" nillable="true" ma:displayName="TitleBackup" ma:internalName="TitleBackup">
      <xsd:simpleType>
        <xsd:restriction base="dms:Text">
          <xsd:maxLength value="255"/>
        </xsd:restriction>
      </xsd:simpleType>
    </xsd:element>
    <xsd:element name="DisplayTitle" ma:index="34" nillable="true" ma:displayName="DisplayTitle" ma:internalName="Display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c98312-a1a7-4c30-9dfa-e35e7a09d1f3" elementFormDefault="qualified">
    <xsd:import namespace="http://schemas.microsoft.com/office/2006/documentManagement/types"/>
    <xsd:import namespace="http://schemas.microsoft.com/office/infopath/2007/PartnerControls"/>
    <xsd:element name="SharedWithUsers" ma:index="30" nillable="true" ma:displayName="Shared With" ma:description=""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outingEnabled xmlns="http://schemas.microsoft.com/sharepoint/v3">true</RoutingEnabled>
    <URL xmlns="http://schemas.microsoft.com/sharepoint/v3">
      <Url xsi:nil="true"/>
      <Description xsi:nil="true"/>
    </URL>
    <OrganizationalUnit xmlns="8e878111-5d44-4ac0-8d7d-001e9b3d0fd0" xsi:nil="true"/>
    <CEID xmlns="a029a951-197a-4454-90a0-4e8ba8bb2239">f7da072e-dd55-46cf-ba13-630e482641fa</CEID>
    <LanguageRef xmlns="a029a951-197a-4454-90a0-4e8ba8bb2239">
      <Value>1</Value>
    </LanguageRef>
    <TitleBackup xmlns="8e878111-5d44-4ac0-8d7d-001e9b3d0fd0">Nicoletti_25Apr_IOBE-BoG_final</TitleBackup>
    <Topic xmlns="8e878111-5d44-4ac0-8d7d-001e9b3d0fd0" xsi:nil="true"/>
    <ShowInContentGroups xmlns="a029a951-197a-4454-90a0-4e8ba8bb2239"/>
    <ContentDate xmlns="a029a951-197a-4454-90a0-4e8ba8bb2239" xsi:nil="true"/>
    <ItemOrder xmlns="a029a951-197a-4454-90a0-4e8ba8bb2239" xsi:nil="true"/>
    <Image xmlns="a029a951-197a-4454-90a0-4e8ba8bb2239">
      <Url xsi:nil="true"/>
      <Description xsi:nil="true"/>
    </Image>
    <AlternateText xmlns="a029a951-197a-4454-90a0-4e8ba8bb2239" xsi:nil="true"/>
    <RelatedEntity xmlns="8e878111-5d44-4ac0-8d7d-001e9b3d0fd0" xsi:nil="true"/>
    <ParentEntity xmlns="8e878111-5d44-4ac0-8d7d-001e9b3d0fd0" xsi:nil="true"/>
    <TitleEn xmlns="a029a951-197a-4454-90a0-4e8ba8bb2239" xsi:nil="true"/>
    <Source xmlns="8e878111-5d44-4ac0-8d7d-001e9b3d0fd0" xsi:nil="true"/>
    <DisplayTitle xmlns="8e878111-5d44-4ac0-8d7d-001e9b3d0fd0">Nicoletti_25Apr_IOBE-BoG_final</DisplayTitle>
    <AModifiedBy xmlns="a029a951-197a-4454-90a0-4e8ba8bb2239">Anastasopoulou Eleftheria</AModifiedBy>
    <AModified xmlns="a029a951-197a-4454-90a0-4e8ba8bb2239">2019-07-26T22:38:10+00:00</AModified>
    <AID xmlns="a029a951-197a-4454-90a0-4e8ba8bb2239">11190</AID>
    <ACreated xmlns="a029a951-197a-4454-90a0-4e8ba8bb2239">2019-07-06T19:39:29+00:00</ACreated>
    <ACreatedBy xmlns="a029a951-197a-4454-90a0-4e8ba8bb2239">sp_AuthSetup</ACreatedBy>
    <AVersion xmlns="a029a951-197a-4454-90a0-4e8ba8bb2239">9.0</AVers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A3C041-1711-43A2-A15F-9E6A9E7B2030}"/>
</file>

<file path=customXml/itemProps2.xml><?xml version="1.0" encoding="utf-8"?>
<ds:datastoreItem xmlns:ds="http://schemas.openxmlformats.org/officeDocument/2006/customXml" ds:itemID="{5B0F1EFD-F4F4-4207-B184-26C5331B40DF}"/>
</file>

<file path=customXml/itemProps3.xml><?xml version="1.0" encoding="utf-8"?>
<ds:datastoreItem xmlns:ds="http://schemas.openxmlformats.org/officeDocument/2006/customXml" ds:itemID="{0C398370-4607-4F70-A06B-1104325CAE33}"/>
</file>

<file path=docProps/app.xml><?xml version="1.0" encoding="utf-8"?>
<Properties xmlns="http://schemas.openxmlformats.org/officeDocument/2006/extended-properties" xmlns:vt="http://schemas.openxmlformats.org/officeDocument/2006/docPropsVTypes">
  <Template>ECFIN_Reallocation_AndrewsDeSerres</Template>
  <TotalTime>38440</TotalTime>
  <Words>3779</Words>
  <Application>Microsoft Office PowerPoint</Application>
  <PresentationFormat>On-screen Show (4:3)</PresentationFormat>
  <Paragraphs>574</Paragraphs>
  <Slides>49</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ECFIN_Reallocation_AndrewsDeSerres</vt:lpstr>
      <vt:lpstr>Equation</vt:lpstr>
      <vt:lpstr>The future of productivity: what can policy do?</vt:lpstr>
      <vt:lpstr>The OECD report</vt:lpstr>
      <vt:lpstr>The four OECD papers I will mainly summarise here (and later developments)</vt:lpstr>
      <vt:lpstr>Roadmap</vt:lpstr>
      <vt:lpstr>Differences in GDP per capita mostly reflect labour productivity gaps</vt:lpstr>
      <vt:lpstr>Productivity is likely to be the key driver of future growth</vt:lpstr>
      <vt:lpstr>But aggregate labour productivity growth slowed, even before the crisis…</vt:lpstr>
      <vt:lpstr>…driving the decline in potential output…</vt:lpstr>
      <vt:lpstr>… with MFP declining pre-crisis and capital deepening weakening post-crisis…</vt:lpstr>
      <vt:lpstr>Why focus on decline in MFP growth?</vt:lpstr>
      <vt:lpstr>There are signs that the slowdown is structural</vt:lpstr>
      <vt:lpstr>The debate is not settled…</vt:lpstr>
      <vt:lpstr>…and there are alternative explanations</vt:lpstr>
      <vt:lpstr>The sources of MFP growth</vt:lpstr>
      <vt:lpstr>A simplified framework</vt:lpstr>
      <vt:lpstr>The issues</vt:lpstr>
      <vt:lpstr>Work-horse models to investigate diffusion and reallocation issues</vt:lpstr>
      <vt:lpstr>First issue: what’s happening at the global frontier?</vt:lpstr>
      <vt:lpstr>The globally most productive firms – who are they?</vt:lpstr>
      <vt:lpstr>PowerPoint Presentation</vt:lpstr>
      <vt:lpstr>The globally most productive firms  -- coming from various countries</vt:lpstr>
      <vt:lpstr>The globally most productive firms  -- other characteristics</vt:lpstr>
      <vt:lpstr>Second issue: Is the diffusion machine sputtering?</vt:lpstr>
      <vt:lpstr>Learning from the frontier is a more important source of growth closer to the frontier </vt:lpstr>
      <vt:lpstr>The pull of the global frontier is less than that of the national one</vt:lpstr>
      <vt:lpstr>The breakdown of the diffusion machine</vt:lpstr>
      <vt:lpstr>Industry-level data also show divergence from early 2000s</vt:lpstr>
      <vt:lpstr>Diffusion comes easier to some economies than others</vt:lpstr>
      <vt:lpstr>Diffusion comes easier to some economies than others</vt:lpstr>
      <vt:lpstr>…and policies help explain why</vt:lpstr>
      <vt:lpstr>Much scope for national policies to influence catch-up</vt:lpstr>
      <vt:lpstr>Third issue: What is the role of misallocation?</vt:lpstr>
      <vt:lpstr>Resource misallocation is widespread  in Southern Europe</vt:lpstr>
      <vt:lpstr>Misallocation of resources may have increased since the early 2000s</vt:lpstr>
      <vt:lpstr>The ability of successful firms to grow differs across countries</vt:lpstr>
      <vt:lpstr>Allowing frontier firms to grow can have a strong impact on aggregate productivity</vt:lpstr>
      <vt:lpstr>Skill mismatch constrains labour productivity</vt:lpstr>
      <vt:lpstr>Reallocation efficiency is influenced by policy…</vt:lpstr>
      <vt:lpstr>… as is the degree of skill mismatch</vt:lpstr>
      <vt:lpstr>Policy reforms that facilitate the growth of national frontier firms</vt:lpstr>
      <vt:lpstr>Work ahead and some conjectures</vt:lpstr>
      <vt:lpstr>Take aways</vt:lpstr>
      <vt:lpstr>Other related and relevant OECD papers</vt:lpstr>
      <vt:lpstr>Spares</vt:lpstr>
      <vt:lpstr>Current investment-GDP ratios are below what is needed to resume pre-crisis potential growth</vt:lpstr>
      <vt:lpstr>Data (I) Cross-country firm-level data Orbis</vt:lpstr>
      <vt:lpstr>ORBIS coverage</vt:lpstr>
      <vt:lpstr>Capital reallocation to innovative firms</vt:lpstr>
      <vt:lpstr>Policy reforms and dynamic capital reallocation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Nicoletti_25Apr_IOBE-BoG_final</dc:title>
  <dc:creator>ANDREWS Daniel</dc:creator>
  <dc:description/>
  <cp:lastModifiedBy>NICOLETTI Giuseppe</cp:lastModifiedBy>
  <cp:revision>985</cp:revision>
  <cp:lastPrinted>2016-04-22T11:14:36Z</cp:lastPrinted>
  <dcterms:created xsi:type="dcterms:W3CDTF">2014-01-16T11:32:59Z</dcterms:created>
  <dcterms:modified xsi:type="dcterms:W3CDTF">2016-04-26T11:00:53Z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0x010100C99F32645853284EB835B50D610223A1010100A120E579C51EAB44A46ECBD0880E5BC6</vt:lpwstr>
  </property>
  <property fmtid="{D5CDD505-2E9C-101B-9397-08002B2CF9AE}" pid="3" name="Order">
    <vt:r8>173700</vt:r8>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ies>
</file>