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jpeg" ContentType="image/jpeg"/>
  <Default Extension="emf" ContentType="image/x-emf"/>
  <Default Extension="xls" ContentType="application/vnd.ms-excel"/>
  <Default Extension="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Default Extension="png" ContentType="image/png"/>
  <Default Extension="bin" ContentType="application/vnd.openxmlformats-officedocument.oleObject"/>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710" r:id="rId2"/>
  </p:sldMasterIdLst>
  <p:notesMasterIdLst>
    <p:notesMasterId r:id="rId24"/>
  </p:notesMasterIdLst>
  <p:handoutMasterIdLst>
    <p:handoutMasterId r:id="rId25"/>
  </p:handoutMasterIdLst>
  <p:sldIdLst>
    <p:sldId id="291" r:id="rId3"/>
    <p:sldId id="281" r:id="rId4"/>
    <p:sldId id="260" r:id="rId5"/>
    <p:sldId id="294" r:id="rId6"/>
    <p:sldId id="295" r:id="rId7"/>
    <p:sldId id="265" r:id="rId8"/>
    <p:sldId id="296" r:id="rId9"/>
    <p:sldId id="297" r:id="rId10"/>
    <p:sldId id="298" r:id="rId11"/>
    <p:sldId id="276" r:id="rId12"/>
    <p:sldId id="279" r:id="rId13"/>
    <p:sldId id="283" r:id="rId14"/>
    <p:sldId id="284" r:id="rId15"/>
    <p:sldId id="285" r:id="rId16"/>
    <p:sldId id="287" r:id="rId17"/>
    <p:sldId id="288" r:id="rId18"/>
    <p:sldId id="289" r:id="rId19"/>
    <p:sldId id="290" r:id="rId20"/>
    <p:sldId id="286" r:id="rId21"/>
    <p:sldId id="293" r:id="rId22"/>
    <p:sldId id="292" r:id="rId23"/>
  </p:sldIdLst>
  <p:sldSz cx="9144000" cy="6858000" type="screen4x3"/>
  <p:notesSz cx="6797675" cy="9925050"/>
  <p:defaultTextStyle>
    <a:defPPr>
      <a:defRPr lang="en-US"/>
    </a:defPPr>
    <a:lvl1pPr algn="l" rtl="0" fontAlgn="base">
      <a:spcBef>
        <a:spcPct val="0"/>
      </a:spcBef>
      <a:spcAft>
        <a:spcPct val="0"/>
      </a:spcAft>
      <a:defRPr sz="1200" kern="1200">
        <a:solidFill>
          <a:srgbClr val="000066"/>
        </a:solidFill>
        <a:latin typeface="Arial" charset="0"/>
        <a:ea typeface="+mn-ea"/>
        <a:cs typeface="+mn-cs"/>
      </a:defRPr>
    </a:lvl1pPr>
    <a:lvl2pPr marL="457200" algn="l" rtl="0" fontAlgn="base">
      <a:spcBef>
        <a:spcPct val="0"/>
      </a:spcBef>
      <a:spcAft>
        <a:spcPct val="0"/>
      </a:spcAft>
      <a:defRPr sz="1200" kern="1200">
        <a:solidFill>
          <a:srgbClr val="000066"/>
        </a:solidFill>
        <a:latin typeface="Arial" charset="0"/>
        <a:ea typeface="+mn-ea"/>
        <a:cs typeface="+mn-cs"/>
      </a:defRPr>
    </a:lvl2pPr>
    <a:lvl3pPr marL="914400" algn="l" rtl="0" fontAlgn="base">
      <a:spcBef>
        <a:spcPct val="0"/>
      </a:spcBef>
      <a:spcAft>
        <a:spcPct val="0"/>
      </a:spcAft>
      <a:defRPr sz="1200" kern="1200">
        <a:solidFill>
          <a:srgbClr val="000066"/>
        </a:solidFill>
        <a:latin typeface="Arial" charset="0"/>
        <a:ea typeface="+mn-ea"/>
        <a:cs typeface="+mn-cs"/>
      </a:defRPr>
    </a:lvl3pPr>
    <a:lvl4pPr marL="1371600" algn="l" rtl="0" fontAlgn="base">
      <a:spcBef>
        <a:spcPct val="0"/>
      </a:spcBef>
      <a:spcAft>
        <a:spcPct val="0"/>
      </a:spcAft>
      <a:defRPr sz="1200" kern="1200">
        <a:solidFill>
          <a:srgbClr val="000066"/>
        </a:solidFill>
        <a:latin typeface="Arial" charset="0"/>
        <a:ea typeface="+mn-ea"/>
        <a:cs typeface="+mn-cs"/>
      </a:defRPr>
    </a:lvl4pPr>
    <a:lvl5pPr marL="1828800" algn="l" rtl="0" fontAlgn="base">
      <a:spcBef>
        <a:spcPct val="0"/>
      </a:spcBef>
      <a:spcAft>
        <a:spcPct val="0"/>
      </a:spcAft>
      <a:defRPr sz="1200" kern="1200">
        <a:solidFill>
          <a:srgbClr val="000066"/>
        </a:solidFill>
        <a:latin typeface="Arial" charset="0"/>
        <a:ea typeface="+mn-ea"/>
        <a:cs typeface="+mn-cs"/>
      </a:defRPr>
    </a:lvl5pPr>
    <a:lvl6pPr marL="2286000" algn="l" defTabSz="914400" rtl="0" eaLnBrk="1" latinLnBrk="0" hangingPunct="1">
      <a:defRPr sz="1200" kern="1200">
        <a:solidFill>
          <a:srgbClr val="000066"/>
        </a:solidFill>
        <a:latin typeface="Arial" charset="0"/>
        <a:ea typeface="+mn-ea"/>
        <a:cs typeface="+mn-cs"/>
      </a:defRPr>
    </a:lvl6pPr>
    <a:lvl7pPr marL="2743200" algn="l" defTabSz="914400" rtl="0" eaLnBrk="1" latinLnBrk="0" hangingPunct="1">
      <a:defRPr sz="1200" kern="1200">
        <a:solidFill>
          <a:srgbClr val="000066"/>
        </a:solidFill>
        <a:latin typeface="Arial" charset="0"/>
        <a:ea typeface="+mn-ea"/>
        <a:cs typeface="+mn-cs"/>
      </a:defRPr>
    </a:lvl7pPr>
    <a:lvl8pPr marL="3200400" algn="l" defTabSz="914400" rtl="0" eaLnBrk="1" latinLnBrk="0" hangingPunct="1">
      <a:defRPr sz="1200" kern="1200">
        <a:solidFill>
          <a:srgbClr val="000066"/>
        </a:solidFill>
        <a:latin typeface="Arial" charset="0"/>
        <a:ea typeface="+mn-ea"/>
        <a:cs typeface="+mn-cs"/>
      </a:defRPr>
    </a:lvl8pPr>
    <a:lvl9pPr marL="3657600" algn="l" defTabSz="914400" rtl="0" eaLnBrk="1" latinLnBrk="0" hangingPunct="1">
      <a:defRPr sz="1200" kern="1200">
        <a:solidFill>
          <a:srgbClr val="00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4779"/>
    <a:srgbClr val="003366"/>
    <a:srgbClr val="00006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55" autoAdjust="0"/>
    <p:restoredTop sz="99572" autoAdjust="0"/>
  </p:normalViewPr>
  <p:slideViewPr>
    <p:cSldViewPr>
      <p:cViewPr>
        <p:scale>
          <a:sx n="80" d="100"/>
          <a:sy n="80" d="100"/>
        </p:scale>
        <p:origin x="-1434"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 Id="rId30"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tomo.vujovic\Desktop\Grcka%20Seminar\Post%20krizni%20model\Copy%20of%20Tabele%20-%20makroekonomski%20okvir%20-%20jul1%20postkrizni%20(2).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r-Latn-CS"/>
  <c:roundedCorners val="0"/>
  <mc:AlternateContent xmlns:mc="http://schemas.openxmlformats.org/markup-compatibility/2006">
    <mc:Choice xmlns:c14="http://schemas.microsoft.com/office/drawing/2007/8/2/chart" Requires="c14">
      <c14:style val="109"/>
    </mc:Choice>
    <mc:Fallback>
      <c:style val="9"/>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87729658792645"/>
          <c:y val="5.1400554097404488E-2"/>
          <c:w val="0.53156714785651693"/>
          <c:h val="0.8121139545056868"/>
        </c:manualLayout>
      </c:layout>
      <c:barChart>
        <c:barDir val="col"/>
        <c:grouping val="percentStacked"/>
        <c:varyColors val="0"/>
        <c:ser>
          <c:idx val="0"/>
          <c:order val="0"/>
          <c:tx>
            <c:strRef>
              <c:f>'graf i uvod'!$N$104</c:f>
              <c:strCache>
                <c:ptCount val="1"/>
                <c:pt idx="0">
                  <c:v>Sektor razmenjivih dobara</c:v>
                </c:pt>
              </c:strCache>
            </c:strRef>
          </c:tx>
          <c:spPr>
            <a:solidFill>
              <a:srgbClr val="FF0000"/>
            </a:solidFill>
          </c:spPr>
          <c:invertIfNegative val="0"/>
          <c:dLbls>
            <c:dLbl>
              <c:idx val="0"/>
              <c:layout/>
              <c:spPr/>
              <c:txPr>
                <a:bodyPr/>
                <a:lstStyle/>
                <a:p>
                  <a:pPr>
                    <a:defRPr lang="en-US" b="1" baseline="0">
                      <a:solidFill>
                        <a:schemeClr val="bg1"/>
                      </a:solidFill>
                    </a:defRPr>
                  </a:pPr>
                  <a:endParaRPr lang="sr-Latn-RS"/>
                </a:p>
              </c:txPr>
              <c:dLblPos val="ctr"/>
              <c:showLegendKey val="0"/>
              <c:showVal val="1"/>
              <c:showCatName val="0"/>
              <c:showSerName val="0"/>
              <c:showPercent val="0"/>
              <c:showBubbleSize val="0"/>
            </c:dLbl>
            <c:dLbl>
              <c:idx val="1"/>
              <c:layout/>
              <c:spPr/>
              <c:txPr>
                <a:bodyPr/>
                <a:lstStyle/>
                <a:p>
                  <a:pPr>
                    <a:defRPr lang="en-US" b="1" baseline="0">
                      <a:solidFill>
                        <a:schemeClr val="bg1"/>
                      </a:solidFill>
                    </a:defRPr>
                  </a:pPr>
                  <a:endParaRPr lang="sr-Latn-RS"/>
                </a:p>
              </c:txPr>
              <c:showLegendKey val="0"/>
              <c:showVal val="1"/>
              <c:showCatName val="0"/>
              <c:showSerName val="0"/>
              <c:showPercent val="0"/>
              <c:showBubbleSize val="0"/>
            </c:dLbl>
            <c:showLegendKey val="0"/>
            <c:showVal val="0"/>
            <c:showCatName val="0"/>
            <c:showSerName val="0"/>
            <c:showPercent val="0"/>
            <c:showBubbleSize val="0"/>
          </c:dLbls>
          <c:cat>
            <c:numRef>
              <c:f>'graf i uvod'!$O$103:$P$103</c:f>
              <c:numCache>
                <c:formatCode>General</c:formatCode>
                <c:ptCount val="2"/>
                <c:pt idx="0">
                  <c:v>2009</c:v>
                </c:pt>
                <c:pt idx="1">
                  <c:v>2020</c:v>
                </c:pt>
              </c:numCache>
            </c:numRef>
          </c:cat>
          <c:val>
            <c:numRef>
              <c:f>'graf i uvod'!$O$104:$P$104</c:f>
              <c:numCache>
                <c:formatCode>0.0%</c:formatCode>
                <c:ptCount val="2"/>
                <c:pt idx="0">
                  <c:v>0.35697674418604652</c:v>
                </c:pt>
                <c:pt idx="1">
                  <c:v>0.3848837209302326</c:v>
                </c:pt>
              </c:numCache>
            </c:numRef>
          </c:val>
        </c:ser>
        <c:ser>
          <c:idx val="1"/>
          <c:order val="1"/>
          <c:tx>
            <c:strRef>
              <c:f>'graf i uvod'!$N$105</c:f>
              <c:strCache>
                <c:ptCount val="1"/>
                <c:pt idx="0">
                  <c:v>Sektor nezarmenjivih dobara</c:v>
                </c:pt>
              </c:strCache>
            </c:strRef>
          </c:tx>
          <c:spPr>
            <a:solidFill>
              <a:schemeClr val="accent1"/>
            </a:solidFill>
          </c:spPr>
          <c:invertIfNegative val="0"/>
          <c:dLbls>
            <c:txPr>
              <a:bodyPr/>
              <a:lstStyle/>
              <a:p>
                <a:pPr>
                  <a:defRPr lang="en-US" b="1">
                    <a:solidFill>
                      <a:schemeClr val="bg1"/>
                    </a:solidFill>
                  </a:defRPr>
                </a:pPr>
                <a:endParaRPr lang="sr-Latn-RS"/>
              </a:p>
            </c:txPr>
            <c:showLegendKey val="0"/>
            <c:showVal val="1"/>
            <c:showCatName val="0"/>
            <c:showSerName val="0"/>
            <c:showPercent val="0"/>
            <c:showBubbleSize val="0"/>
            <c:showLeaderLines val="0"/>
          </c:dLbls>
          <c:cat>
            <c:numRef>
              <c:f>'graf i uvod'!$O$103:$P$103</c:f>
              <c:numCache>
                <c:formatCode>General</c:formatCode>
                <c:ptCount val="2"/>
                <c:pt idx="0">
                  <c:v>2009</c:v>
                </c:pt>
                <c:pt idx="1">
                  <c:v>2020</c:v>
                </c:pt>
              </c:numCache>
            </c:numRef>
          </c:cat>
          <c:val>
            <c:numRef>
              <c:f>'graf i uvod'!$O$105:$P$105</c:f>
              <c:numCache>
                <c:formatCode>0.0%</c:formatCode>
                <c:ptCount val="2"/>
                <c:pt idx="0">
                  <c:v>0.64302325581395348</c:v>
                </c:pt>
                <c:pt idx="1">
                  <c:v>0.6151162790697674</c:v>
                </c:pt>
              </c:numCache>
            </c:numRef>
          </c:val>
        </c:ser>
        <c:dLbls>
          <c:showLegendKey val="0"/>
          <c:showVal val="0"/>
          <c:showCatName val="0"/>
          <c:showSerName val="0"/>
          <c:showPercent val="0"/>
          <c:showBubbleSize val="0"/>
        </c:dLbls>
        <c:gapWidth val="100"/>
        <c:overlap val="100"/>
        <c:axId val="95564160"/>
        <c:axId val="95580160"/>
      </c:barChart>
      <c:catAx>
        <c:axId val="95564160"/>
        <c:scaling>
          <c:orientation val="minMax"/>
        </c:scaling>
        <c:delete val="0"/>
        <c:axPos val="b"/>
        <c:numFmt formatCode="General" sourceLinked="1"/>
        <c:majorTickMark val="out"/>
        <c:minorTickMark val="none"/>
        <c:tickLblPos val="nextTo"/>
        <c:txPr>
          <a:bodyPr/>
          <a:lstStyle/>
          <a:p>
            <a:pPr>
              <a:defRPr lang="en-US" b="1"/>
            </a:pPr>
            <a:endParaRPr lang="sr-Latn-RS"/>
          </a:p>
        </c:txPr>
        <c:crossAx val="95580160"/>
        <c:crosses val="autoZero"/>
        <c:auto val="1"/>
        <c:lblAlgn val="ctr"/>
        <c:lblOffset val="100"/>
        <c:noMultiLvlLbl val="0"/>
      </c:catAx>
      <c:valAx>
        <c:axId val="95580160"/>
        <c:scaling>
          <c:orientation val="minMax"/>
        </c:scaling>
        <c:delete val="0"/>
        <c:axPos val="l"/>
        <c:numFmt formatCode="0%" sourceLinked="1"/>
        <c:majorTickMark val="out"/>
        <c:minorTickMark val="none"/>
        <c:tickLblPos val="nextTo"/>
        <c:txPr>
          <a:bodyPr/>
          <a:lstStyle/>
          <a:p>
            <a:pPr>
              <a:defRPr lang="en-US"/>
            </a:pPr>
            <a:endParaRPr lang="sr-Latn-RS"/>
          </a:p>
        </c:txPr>
        <c:crossAx val="95564160"/>
        <c:crosses val="autoZero"/>
        <c:crossBetween val="between"/>
      </c:valAx>
    </c:plotArea>
    <c:plotVisOnly val="1"/>
    <c:dispBlanksAs val="gap"/>
    <c:showDLblsOverMax val="0"/>
  </c:chart>
  <c:spPr>
    <a:ln>
      <a:noFill/>
    </a:ln>
  </c:spPr>
  <c:txPr>
    <a:bodyPr/>
    <a:lstStyle/>
    <a:p>
      <a:pPr>
        <a:defRPr sz="900">
          <a:latin typeface="Garamond" pitchFamily="18" charset="0"/>
        </a:defRPr>
      </a:pPr>
      <a:endParaRPr lang="sr-Latn-R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r-Latn-CS"/>
  <c:roundedCorners val="0"/>
  <mc:AlternateContent xmlns:mc="http://schemas.openxmlformats.org/markup-compatibility/2006">
    <mc:Choice xmlns:c14="http://schemas.microsoft.com/office/drawing/2007/8/2/chart" Requires="c14">
      <c14:style val="109"/>
    </mc:Choice>
    <mc:Fallback>
      <c:style val="9"/>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878009813990644"/>
          <c:y val="7.092360496358073E-2"/>
          <c:w val="0.62765719502453499"/>
          <c:h val="0.85420801689729609"/>
        </c:manualLayout>
      </c:layout>
      <c:radarChart>
        <c:radarStyle val="marker"/>
        <c:varyColors val="0"/>
        <c:ser>
          <c:idx val="0"/>
          <c:order val="0"/>
          <c:tx>
            <c:strRef>
              <c:f>'graf i uvod'!$O$112</c:f>
              <c:strCache>
                <c:ptCount val="1"/>
                <c:pt idx="0">
                  <c:v>2009</c:v>
                </c:pt>
              </c:strCache>
            </c:strRef>
          </c:tx>
          <c:spPr>
            <a:ln w="28575">
              <a:solidFill>
                <a:srgbClr val="FF0000"/>
              </a:solidFill>
            </a:ln>
          </c:spPr>
          <c:marker>
            <c:symbol val="diamond"/>
            <c:size val="7"/>
            <c:spPr>
              <a:solidFill>
                <a:srgbClr val="FF0000"/>
              </a:solidFill>
            </c:spPr>
          </c:marker>
          <c:cat>
            <c:strRef>
              <c:f>'graf i uvod'!$N$113:$N$116</c:f>
              <c:strCache>
                <c:ptCount val="4"/>
                <c:pt idx="0">
                  <c:v>Agriculture</c:v>
                </c:pt>
                <c:pt idx="1">
                  <c:v>Industry</c:v>
                </c:pt>
                <c:pt idx="2">
                  <c:v>Construction</c:v>
                </c:pt>
                <c:pt idx="3">
                  <c:v>Services</c:v>
                </c:pt>
              </c:strCache>
            </c:strRef>
          </c:cat>
          <c:val>
            <c:numRef>
              <c:f>'graf i uvod'!$O$113:$O$116</c:f>
              <c:numCache>
                <c:formatCode>0.0</c:formatCode>
                <c:ptCount val="4"/>
                <c:pt idx="0">
                  <c:v>9.5838498761878519</c:v>
                </c:pt>
                <c:pt idx="1">
                  <c:v>17.35377824936873</c:v>
                </c:pt>
                <c:pt idx="2">
                  <c:v>3.7376130762934197</c:v>
                </c:pt>
                <c:pt idx="3">
                  <c:v>55.324758798150008</c:v>
                </c:pt>
              </c:numCache>
            </c:numRef>
          </c:val>
        </c:ser>
        <c:ser>
          <c:idx val="1"/>
          <c:order val="1"/>
          <c:tx>
            <c:strRef>
              <c:f>'graf i uvod'!$P$112</c:f>
              <c:strCache>
                <c:ptCount val="1"/>
                <c:pt idx="0">
                  <c:v>2020</c:v>
                </c:pt>
              </c:strCache>
            </c:strRef>
          </c:tx>
          <c:spPr>
            <a:ln w="28575">
              <a:solidFill>
                <a:schemeClr val="tx2">
                  <a:lumMod val="60000"/>
                  <a:lumOff val="40000"/>
                </a:schemeClr>
              </a:solidFill>
            </a:ln>
          </c:spPr>
          <c:marker>
            <c:symbol val="circle"/>
            <c:size val="6"/>
            <c:spPr>
              <a:solidFill>
                <a:schemeClr val="tx2">
                  <a:lumMod val="60000"/>
                  <a:lumOff val="40000"/>
                </a:schemeClr>
              </a:solidFill>
              <a:ln>
                <a:solidFill>
                  <a:schemeClr val="tx2">
                    <a:lumMod val="60000"/>
                    <a:lumOff val="40000"/>
                  </a:schemeClr>
                </a:solidFill>
              </a:ln>
            </c:spPr>
          </c:marker>
          <c:cat>
            <c:strRef>
              <c:f>'graf i uvod'!$N$113:$N$116</c:f>
              <c:strCache>
                <c:ptCount val="4"/>
                <c:pt idx="0">
                  <c:v>Agriculture</c:v>
                </c:pt>
                <c:pt idx="1">
                  <c:v>Industry</c:v>
                </c:pt>
                <c:pt idx="2">
                  <c:v>Construction</c:v>
                </c:pt>
                <c:pt idx="3">
                  <c:v>Services</c:v>
                </c:pt>
              </c:strCache>
            </c:strRef>
          </c:cat>
          <c:val>
            <c:numRef>
              <c:f>'graf i uvod'!$P$113:$P$116</c:f>
              <c:numCache>
                <c:formatCode>0.0</c:formatCode>
                <c:ptCount val="4"/>
                <c:pt idx="0">
                  <c:v>7.6127587505688767</c:v>
                </c:pt>
                <c:pt idx="1">
                  <c:v>19.11967478852042</c:v>
                </c:pt>
                <c:pt idx="2">
                  <c:v>6.336510744896505</c:v>
                </c:pt>
                <c:pt idx="3">
                  <c:v>52.931055716014207</c:v>
                </c:pt>
              </c:numCache>
            </c:numRef>
          </c:val>
        </c:ser>
        <c:dLbls>
          <c:showLegendKey val="0"/>
          <c:showVal val="0"/>
          <c:showCatName val="0"/>
          <c:showSerName val="0"/>
          <c:showPercent val="0"/>
          <c:showBubbleSize val="0"/>
        </c:dLbls>
        <c:axId val="149750144"/>
        <c:axId val="149752064"/>
      </c:radarChart>
      <c:catAx>
        <c:axId val="149750144"/>
        <c:scaling>
          <c:orientation val="minMax"/>
        </c:scaling>
        <c:delete val="0"/>
        <c:axPos val="b"/>
        <c:majorGridlines/>
        <c:numFmt formatCode="General" sourceLinked="1"/>
        <c:majorTickMark val="out"/>
        <c:minorTickMark val="none"/>
        <c:tickLblPos val="nextTo"/>
        <c:txPr>
          <a:bodyPr/>
          <a:lstStyle/>
          <a:p>
            <a:pPr>
              <a:defRPr lang="en-US" b="1"/>
            </a:pPr>
            <a:endParaRPr lang="sr-Latn-RS"/>
          </a:p>
        </c:txPr>
        <c:crossAx val="149752064"/>
        <c:crosses val="autoZero"/>
        <c:auto val="0"/>
        <c:lblAlgn val="ctr"/>
        <c:lblOffset val="100"/>
        <c:noMultiLvlLbl val="0"/>
      </c:catAx>
      <c:valAx>
        <c:axId val="149752064"/>
        <c:scaling>
          <c:orientation val="minMax"/>
        </c:scaling>
        <c:delete val="0"/>
        <c:axPos val="l"/>
        <c:majorGridlines>
          <c:spPr>
            <a:ln>
              <a:solidFill>
                <a:schemeClr val="bg1">
                  <a:lumMod val="85000"/>
                </a:schemeClr>
              </a:solidFill>
            </a:ln>
          </c:spPr>
        </c:majorGridlines>
        <c:numFmt formatCode="0" sourceLinked="0"/>
        <c:majorTickMark val="cross"/>
        <c:minorTickMark val="none"/>
        <c:tickLblPos val="nextTo"/>
        <c:txPr>
          <a:bodyPr/>
          <a:lstStyle/>
          <a:p>
            <a:pPr>
              <a:defRPr lang="en-US"/>
            </a:pPr>
            <a:endParaRPr lang="sr-Latn-RS"/>
          </a:p>
        </c:txPr>
        <c:crossAx val="149750144"/>
        <c:crosses val="autoZero"/>
        <c:crossBetween val="between"/>
      </c:valAx>
    </c:plotArea>
    <c:legend>
      <c:legendPos val="r"/>
      <c:layout>
        <c:manualLayout>
          <c:xMode val="edge"/>
          <c:yMode val="edge"/>
          <c:x val="0.68695652173913047"/>
          <c:y val="0.14532544378698226"/>
          <c:w val="0.13043478260869568"/>
          <c:h val="0.11763313609467457"/>
        </c:manualLayout>
      </c:layout>
      <c:overlay val="0"/>
      <c:txPr>
        <a:bodyPr/>
        <a:lstStyle/>
        <a:p>
          <a:pPr>
            <a:defRPr lang="en-US"/>
          </a:pPr>
          <a:endParaRPr lang="sr-Latn-RS"/>
        </a:p>
      </c:txPr>
    </c:legend>
    <c:plotVisOnly val="1"/>
    <c:dispBlanksAs val="gap"/>
    <c:showDLblsOverMax val="0"/>
  </c:chart>
  <c:spPr>
    <a:solidFill>
      <a:srgbClr val="3333CC">
        <a:lumMod val="40000"/>
        <a:lumOff val="60000"/>
        <a:alpha val="61000"/>
      </a:srgbClr>
    </a:solidFill>
  </c:spPr>
  <c:txPr>
    <a:bodyPr/>
    <a:lstStyle/>
    <a:p>
      <a:pPr>
        <a:defRPr sz="800">
          <a:latin typeface="Garamond" pitchFamily="18" charset="0"/>
        </a:defRPr>
      </a:pPr>
      <a:endParaRPr lang="sr-Latn-R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png"/></Relationships>
</file>

<file path=ppt/drawings/drawing1.xml><?xml version="1.0" encoding="utf-8"?>
<c:userShapes xmlns:c="http://schemas.openxmlformats.org/drawingml/2006/chart">
  <cdr:relSizeAnchor xmlns:cdr="http://schemas.openxmlformats.org/drawingml/2006/chartDrawing">
    <cdr:from>
      <cdr:x>0.72881</cdr:x>
      <cdr:y>0.16557</cdr:y>
    </cdr:from>
    <cdr:to>
      <cdr:x>0.97673</cdr:x>
      <cdr:y>0.27668</cdr:y>
    </cdr:to>
    <cdr:sp macro="" textlink="">
      <cdr:nvSpPr>
        <cdr:cNvPr id="2" name="TextBox 1"/>
        <cdr:cNvSpPr txBox="1"/>
      </cdr:nvSpPr>
      <cdr:spPr>
        <a:xfrm xmlns:a="http://schemas.openxmlformats.org/drawingml/2006/main">
          <a:off x="3276600" y="374073"/>
          <a:ext cx="1114599" cy="251029"/>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800" b="1" i="1" dirty="0"/>
            <a:t>Average growth rate in period</a:t>
          </a:r>
          <a:r>
            <a:rPr lang="en-US" sz="800" b="1" i="1" baseline="0" dirty="0"/>
            <a:t> </a:t>
          </a:r>
          <a:r>
            <a:rPr lang="sr-Latn-CS" sz="800" b="1" i="1" dirty="0"/>
            <a:t>2011-2020.</a:t>
          </a:r>
          <a:endParaRPr lang="en-US" sz="800" b="1" i="1" dirty="0"/>
        </a:p>
      </cdr:txBody>
    </cdr:sp>
  </cdr:relSizeAnchor>
  <cdr:relSizeAnchor xmlns:cdr="http://schemas.openxmlformats.org/drawingml/2006/chartDrawing">
    <cdr:from>
      <cdr:x>0.69583</cdr:x>
      <cdr:y>0.34375</cdr:y>
    </cdr:from>
    <cdr:to>
      <cdr:x>0.98958</cdr:x>
      <cdr:y>0.84012</cdr:y>
    </cdr:to>
    <cdr:sp macro="" textlink="">
      <cdr:nvSpPr>
        <cdr:cNvPr id="3" name="TextBox 2"/>
        <cdr:cNvSpPr txBox="1"/>
      </cdr:nvSpPr>
      <cdr:spPr>
        <a:xfrm xmlns:a="http://schemas.openxmlformats.org/drawingml/2006/main">
          <a:off x="3128313" y="776627"/>
          <a:ext cx="1320641" cy="112144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nSpc>
              <a:spcPts val="1300"/>
            </a:lnSpc>
            <a:spcAft>
              <a:spcPts val="300"/>
            </a:spcAft>
          </a:pPr>
          <a:r>
            <a:rPr lang="en-US" sz="800" dirty="0"/>
            <a:t>Agriculture</a:t>
          </a:r>
          <a:r>
            <a:rPr lang="sr-Latn-CS" sz="800" dirty="0"/>
            <a:t>	3,4%</a:t>
          </a:r>
        </a:p>
        <a:p xmlns:a="http://schemas.openxmlformats.org/drawingml/2006/main">
          <a:pPr>
            <a:lnSpc>
              <a:spcPts val="1300"/>
            </a:lnSpc>
            <a:spcAft>
              <a:spcPts val="300"/>
            </a:spcAft>
          </a:pPr>
          <a:r>
            <a:rPr lang="en-US" sz="800" dirty="0"/>
            <a:t>Industry</a:t>
          </a:r>
          <a:r>
            <a:rPr lang="sr-Latn-CS" sz="800" dirty="0"/>
            <a:t>	6,9%</a:t>
          </a:r>
        </a:p>
        <a:p xmlns:a="http://schemas.openxmlformats.org/drawingml/2006/main">
          <a:pPr>
            <a:lnSpc>
              <a:spcPts val="1300"/>
            </a:lnSpc>
            <a:spcAft>
              <a:spcPts val="300"/>
            </a:spcAft>
          </a:pPr>
          <a:r>
            <a:rPr lang="en-US" sz="800" dirty="0"/>
            <a:t>Processing</a:t>
          </a:r>
          <a:r>
            <a:rPr lang="sr-Latn-CS" sz="800" dirty="0"/>
            <a:t>	7,3%</a:t>
          </a:r>
        </a:p>
        <a:p xmlns:a="http://schemas.openxmlformats.org/drawingml/2006/main">
          <a:pPr>
            <a:lnSpc>
              <a:spcPts val="1200"/>
            </a:lnSpc>
            <a:spcAft>
              <a:spcPts val="300"/>
            </a:spcAft>
          </a:pPr>
          <a:r>
            <a:rPr lang="en-US" sz="800" dirty="0"/>
            <a:t>Construction</a:t>
          </a:r>
          <a:r>
            <a:rPr lang="sr-Latn-CS" sz="800" dirty="0"/>
            <a:t>	9,7%</a:t>
          </a:r>
        </a:p>
        <a:p xmlns:a="http://schemas.openxmlformats.org/drawingml/2006/main">
          <a:pPr>
            <a:lnSpc>
              <a:spcPts val="600"/>
            </a:lnSpc>
            <a:spcAft>
              <a:spcPts val="300"/>
            </a:spcAft>
          </a:pPr>
          <a:r>
            <a:rPr lang="en-US" sz="800" dirty="0"/>
            <a:t>Services</a:t>
          </a:r>
          <a:r>
            <a:rPr lang="sr-Latn-CS" sz="800" dirty="0"/>
            <a:t>	5,5%</a:t>
          </a:r>
          <a:endParaRPr lang="en-US" sz="800" dirty="0"/>
        </a:p>
      </cdr:txBody>
    </cdr:sp>
  </cdr:relSizeAnchor>
  <cdr:relSizeAnchor xmlns:cdr="http://schemas.openxmlformats.org/drawingml/2006/chartDrawing">
    <cdr:from>
      <cdr:x>0.28195</cdr:x>
      <cdr:y>0.59722</cdr:y>
    </cdr:from>
    <cdr:to>
      <cdr:x>0.4757</cdr:x>
      <cdr:y>0.86111</cdr:y>
    </cdr:to>
    <cdr:sp macro="" textlink="">
      <cdr:nvSpPr>
        <cdr:cNvPr id="4" name="TextBox 3"/>
        <cdr:cNvSpPr txBox="1"/>
      </cdr:nvSpPr>
      <cdr:spPr>
        <a:xfrm xmlns:a="http://schemas.openxmlformats.org/drawingml/2006/main">
          <a:off x="1289065" y="1638297"/>
          <a:ext cx="885825" cy="72390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en-US" sz="800" b="1"/>
            <a:t>Sector of</a:t>
          </a:r>
          <a:endParaRPr lang="sr-Latn-CS" sz="800" b="1"/>
        </a:p>
        <a:p xmlns:a="http://schemas.openxmlformats.org/drawingml/2006/main">
          <a:pPr algn="ctr"/>
          <a:r>
            <a:rPr lang="en-US" sz="800" b="1"/>
            <a:t>tradable</a:t>
          </a:r>
          <a:endParaRPr lang="sr-Latn-CS" sz="800" b="1"/>
        </a:p>
        <a:p xmlns:a="http://schemas.openxmlformats.org/drawingml/2006/main">
          <a:pPr algn="ctr"/>
          <a:r>
            <a:rPr lang="en-US" sz="800" b="1"/>
            <a:t>goods</a:t>
          </a:r>
        </a:p>
      </cdr:txBody>
    </cdr:sp>
  </cdr:relSizeAnchor>
  <cdr:relSizeAnchor xmlns:cdr="http://schemas.openxmlformats.org/drawingml/2006/chartDrawing">
    <cdr:from>
      <cdr:x>0.28473</cdr:x>
      <cdr:y>0.18634</cdr:y>
    </cdr:from>
    <cdr:to>
      <cdr:x>0.47848</cdr:x>
      <cdr:y>0.45023</cdr:y>
    </cdr:to>
    <cdr:sp macro="" textlink="">
      <cdr:nvSpPr>
        <cdr:cNvPr id="5" name="TextBox 1"/>
        <cdr:cNvSpPr txBox="1"/>
      </cdr:nvSpPr>
      <cdr:spPr>
        <a:xfrm xmlns:a="http://schemas.openxmlformats.org/drawingml/2006/main">
          <a:off x="1301765" y="511181"/>
          <a:ext cx="885825" cy="7239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800" b="1"/>
            <a:t>Sector of</a:t>
          </a:r>
          <a:endParaRPr lang="sr-Latn-CS" sz="800" b="1"/>
        </a:p>
        <a:p xmlns:a="http://schemas.openxmlformats.org/drawingml/2006/main">
          <a:pPr algn="ctr"/>
          <a:r>
            <a:rPr lang="en-US" sz="800" b="1"/>
            <a:t>non tradable</a:t>
          </a:r>
          <a:endParaRPr lang="sr-Latn-CS" sz="800" b="1"/>
        </a:p>
        <a:p xmlns:a="http://schemas.openxmlformats.org/drawingml/2006/main">
          <a:pPr algn="ctr"/>
          <a:r>
            <a:rPr lang="en-US" sz="800" b="1"/>
            <a:t>goods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spcBef>
                <a:spcPct val="20000"/>
              </a:spcBef>
              <a:buFontTx/>
              <a:buChar char="•"/>
              <a:defRPr sz="1200"/>
            </a:lvl1pPr>
          </a:lstStyle>
          <a:p>
            <a:pPr>
              <a:defRPr/>
            </a:pPr>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spcBef>
                <a:spcPct val="20000"/>
              </a:spcBef>
              <a:buFontTx/>
              <a:buChar char="•"/>
              <a:defRPr sz="1200"/>
            </a:lvl1pPr>
          </a:lstStyle>
          <a:p>
            <a:pPr>
              <a:defRPr/>
            </a:pPr>
            <a:fld id="{0DF02BFB-D928-4316-96E5-54A53CC73589}" type="datetimeFigureOut">
              <a:rPr lang="en-US"/>
              <a:pPr>
                <a:defRPr/>
              </a:pPr>
              <a:t>5/10/2011</a:t>
            </a:fld>
            <a:endParaRPr lang="en-US"/>
          </a:p>
        </p:txBody>
      </p:sp>
      <p:sp>
        <p:nvSpPr>
          <p:cNvPr id="4" name="Footer Placeholder 3"/>
          <p:cNvSpPr>
            <a:spLocks noGrp="1"/>
          </p:cNvSpPr>
          <p:nvPr>
            <p:ph type="ftr" sz="quarter" idx="2"/>
          </p:nvPr>
        </p:nvSpPr>
        <p:spPr>
          <a:xfrm>
            <a:off x="0" y="9426575"/>
            <a:ext cx="2946400" cy="496888"/>
          </a:xfrm>
          <a:prstGeom prst="rect">
            <a:avLst/>
          </a:prstGeom>
        </p:spPr>
        <p:txBody>
          <a:bodyPr vert="horz" lIns="91440" tIns="45720" rIns="91440" bIns="45720" rtlCol="0" anchor="b"/>
          <a:lstStyle>
            <a:lvl1pPr algn="l">
              <a:spcBef>
                <a:spcPct val="20000"/>
              </a:spcBef>
              <a:buFontTx/>
              <a:buChar char="•"/>
              <a:defRPr sz="1200"/>
            </a:lvl1pPr>
          </a:lstStyle>
          <a:p>
            <a:pPr>
              <a:defRPr/>
            </a:pPr>
            <a:endParaRPr lang="en-US"/>
          </a:p>
        </p:txBody>
      </p:sp>
      <p:sp>
        <p:nvSpPr>
          <p:cNvPr id="5" name="Slide Number Placeholder 4"/>
          <p:cNvSpPr>
            <a:spLocks noGrp="1"/>
          </p:cNvSpPr>
          <p:nvPr>
            <p:ph type="sldNum" sz="quarter" idx="3"/>
          </p:nvPr>
        </p:nvSpPr>
        <p:spPr>
          <a:xfrm>
            <a:off x="3849688" y="9426575"/>
            <a:ext cx="2946400" cy="496888"/>
          </a:xfrm>
          <a:prstGeom prst="rect">
            <a:avLst/>
          </a:prstGeom>
        </p:spPr>
        <p:txBody>
          <a:bodyPr vert="horz" lIns="91440" tIns="45720" rIns="91440" bIns="45720" rtlCol="0" anchor="b"/>
          <a:lstStyle>
            <a:lvl1pPr algn="r">
              <a:spcBef>
                <a:spcPct val="20000"/>
              </a:spcBef>
              <a:buFontTx/>
              <a:buChar char="•"/>
              <a:defRPr sz="1200"/>
            </a:lvl1pPr>
          </a:lstStyle>
          <a:p>
            <a:pPr>
              <a:defRPr/>
            </a:pPr>
            <a:fld id="{23D96060-8276-465B-859A-DCDEC0315B9D}" type="slidenum">
              <a:rPr lang="en-US"/>
              <a:pPr>
                <a:defRPr/>
              </a:pPr>
              <a:t>‹#›</a:t>
            </a:fld>
            <a:endParaRPr lang="en-US"/>
          </a:p>
        </p:txBody>
      </p:sp>
    </p:spTree>
    <p:extLst>
      <p:ext uri="{BB962C8B-B14F-4D97-AF65-F5344CB8AC3E}">
        <p14:creationId xmlns:p14="http://schemas.microsoft.com/office/powerpoint/2010/main" val="10128075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spcBef>
                <a:spcPct val="20000"/>
              </a:spcBef>
              <a:buFontTx/>
              <a:buChar char="•"/>
              <a:defRPr sz="1200"/>
            </a:lvl1pPr>
          </a:lstStyle>
          <a:p>
            <a:pPr>
              <a:defRPr/>
            </a:pPr>
            <a:endParaRPr lang="sr-Latn-C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spcBef>
                <a:spcPct val="20000"/>
              </a:spcBef>
              <a:buFontTx/>
              <a:buChar char="•"/>
              <a:defRPr sz="1200"/>
            </a:lvl1pPr>
          </a:lstStyle>
          <a:p>
            <a:pPr>
              <a:defRPr/>
            </a:pPr>
            <a:fld id="{2ECF03C1-6222-4C1C-B71E-F746FEDDB8A6}" type="datetimeFigureOut">
              <a:rPr lang="sr-Latn-CS"/>
              <a:pPr>
                <a:defRPr/>
              </a:pPr>
              <a:t>10.5.2011</a:t>
            </a:fld>
            <a:endParaRPr lang="sr-Latn-CS"/>
          </a:p>
        </p:txBody>
      </p:sp>
      <p:sp>
        <p:nvSpPr>
          <p:cNvPr id="4" name="Slide Image Placeholder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440" tIns="45720" rIns="91440" bIns="45720" rtlCol="0" anchor="ctr"/>
          <a:lstStyle/>
          <a:p>
            <a:pPr lvl="0"/>
            <a:endParaRPr lang="sr-Latn-CS" noProof="0"/>
          </a:p>
        </p:txBody>
      </p:sp>
      <p:sp>
        <p:nvSpPr>
          <p:cNvPr id="5" name="Notes Placeholder 4"/>
          <p:cNvSpPr>
            <a:spLocks noGrp="1"/>
          </p:cNvSpPr>
          <p:nvPr>
            <p:ph type="body" sz="quarter" idx="3"/>
          </p:nvPr>
        </p:nvSpPr>
        <p:spPr>
          <a:xfrm>
            <a:off x="679450" y="4714875"/>
            <a:ext cx="5438775" cy="44656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r-Latn-CS" noProof="0"/>
          </a:p>
        </p:txBody>
      </p:sp>
      <p:sp>
        <p:nvSpPr>
          <p:cNvPr id="6" name="Footer Placeholder 5"/>
          <p:cNvSpPr>
            <a:spLocks noGrp="1"/>
          </p:cNvSpPr>
          <p:nvPr>
            <p:ph type="ftr" sz="quarter" idx="4"/>
          </p:nvPr>
        </p:nvSpPr>
        <p:spPr>
          <a:xfrm>
            <a:off x="0" y="9426575"/>
            <a:ext cx="2946400" cy="496888"/>
          </a:xfrm>
          <a:prstGeom prst="rect">
            <a:avLst/>
          </a:prstGeom>
        </p:spPr>
        <p:txBody>
          <a:bodyPr vert="horz" lIns="91440" tIns="45720" rIns="91440" bIns="45720" rtlCol="0" anchor="b"/>
          <a:lstStyle>
            <a:lvl1pPr algn="l">
              <a:spcBef>
                <a:spcPct val="20000"/>
              </a:spcBef>
              <a:buFontTx/>
              <a:buChar char="•"/>
              <a:defRPr sz="1200"/>
            </a:lvl1pPr>
          </a:lstStyle>
          <a:p>
            <a:pPr>
              <a:defRPr/>
            </a:pPr>
            <a:endParaRPr lang="sr-Latn-CS"/>
          </a:p>
        </p:txBody>
      </p:sp>
      <p:sp>
        <p:nvSpPr>
          <p:cNvPr id="7" name="Slide Number Placeholder 6"/>
          <p:cNvSpPr>
            <a:spLocks noGrp="1"/>
          </p:cNvSpPr>
          <p:nvPr>
            <p:ph type="sldNum" sz="quarter" idx="5"/>
          </p:nvPr>
        </p:nvSpPr>
        <p:spPr>
          <a:xfrm>
            <a:off x="3849688" y="9426575"/>
            <a:ext cx="2946400" cy="496888"/>
          </a:xfrm>
          <a:prstGeom prst="rect">
            <a:avLst/>
          </a:prstGeom>
        </p:spPr>
        <p:txBody>
          <a:bodyPr vert="horz" lIns="91440" tIns="45720" rIns="91440" bIns="45720" rtlCol="0" anchor="b"/>
          <a:lstStyle>
            <a:lvl1pPr algn="r">
              <a:spcBef>
                <a:spcPct val="20000"/>
              </a:spcBef>
              <a:buFontTx/>
              <a:buChar char="•"/>
              <a:defRPr sz="1200"/>
            </a:lvl1pPr>
          </a:lstStyle>
          <a:p>
            <a:pPr>
              <a:defRPr/>
            </a:pPr>
            <a:fld id="{F54C05BF-4A01-4837-B7A7-18E34EBA5D1B}" type="slidenum">
              <a:rPr lang="sr-Latn-CS"/>
              <a:pPr>
                <a:defRPr/>
              </a:pPr>
              <a:t>‹#›</a:t>
            </a:fld>
            <a:endParaRPr lang="sr-Latn-CS"/>
          </a:p>
        </p:txBody>
      </p:sp>
    </p:spTree>
    <p:extLst>
      <p:ext uri="{BB962C8B-B14F-4D97-AF65-F5344CB8AC3E}">
        <p14:creationId xmlns:p14="http://schemas.microsoft.com/office/powerpoint/2010/main" val="3658090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R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592E0A18-F4E1-4716-AB20-058F69BA1157}" type="slidenum">
              <a:rPr lang="sr-Latn-CS" smtClean="0"/>
              <a:pPr eaLnBrk="1" hangingPunct="1"/>
              <a:t>1</a:t>
            </a:fld>
            <a:endParaRPr lang="sr-Latn-C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r-Latn-R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ECA332D6-2142-419F-B18B-99A68547156D}" type="slidenum">
              <a:rPr lang="sr-Latn-CS" smtClean="0"/>
              <a:pPr eaLnBrk="1" hangingPunct="1"/>
              <a:t>2</a:t>
            </a:fld>
            <a:endParaRPr lang="sr-Latn-C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66"/>
        </a:solidFill>
        <a:effectLst/>
      </p:bgPr>
    </p:bg>
    <p:spTree>
      <p:nvGrpSpPr>
        <p:cNvPr id="1" name=""/>
        <p:cNvGrpSpPr/>
        <p:nvPr/>
      </p:nvGrpSpPr>
      <p:grpSpPr>
        <a:xfrm>
          <a:off x="0" y="0"/>
          <a:ext cx="0" cy="0"/>
          <a:chOff x="0" y="0"/>
          <a:chExt cx="0" cy="0"/>
        </a:xfrm>
      </p:grpSpPr>
      <p:pic>
        <p:nvPicPr>
          <p:cNvPr id="4" name="Picture 2" descr="8-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ctrTitle"/>
          </p:nvPr>
        </p:nvSpPr>
        <p:spPr>
          <a:xfrm>
            <a:off x="76200" y="5334000"/>
            <a:ext cx="7239000" cy="1447800"/>
          </a:xfrm>
        </p:spPr>
        <p:txBody>
          <a:bodyPr anchor="b"/>
          <a:lstStyle>
            <a:lvl1pPr algn="l">
              <a:defRPr sz="1400">
                <a:solidFill>
                  <a:schemeClr val="bg1"/>
                </a:solidFill>
              </a:defRPr>
            </a:lvl1pPr>
          </a:lstStyle>
          <a:p>
            <a:r>
              <a:rPr lang="en-US"/>
              <a:t>N</a:t>
            </a:r>
            <a:r>
              <a:rPr lang="ru-RU"/>
              <a:t>А</a:t>
            </a:r>
            <a:r>
              <a:rPr lang="en-US"/>
              <a:t>TIONAL BANK OF SERBIA (engleska verzija)</a:t>
            </a:r>
            <a:r>
              <a:rPr lang="ru-RU"/>
              <a:t/>
            </a:r>
            <a:br>
              <a:rPr lang="ru-RU"/>
            </a:br>
            <a:r>
              <a:rPr lang="en-US"/>
              <a:t>[organizacioni deo -]</a:t>
            </a:r>
            <a:r>
              <a:rPr lang="ru-RU"/>
              <a:t> </a:t>
            </a:r>
            <a:r>
              <a:rPr lang="en-US"/>
              <a:t>naziv prezentacije</a:t>
            </a:r>
            <a:r>
              <a:rPr lang="ru-RU"/>
              <a:t/>
            </a:r>
            <a:br>
              <a:rPr lang="ru-RU"/>
            </a:br>
            <a:r>
              <a:rPr lang="en-US"/>
              <a:t>Ime i prezime</a:t>
            </a:r>
            <a:r>
              <a:rPr lang="ru-RU"/>
              <a:t/>
            </a:r>
            <a:br>
              <a:rPr lang="ru-RU"/>
            </a:br>
            <a:r>
              <a:rPr lang="en-US"/>
              <a:t>Mesto</a:t>
            </a:r>
            <a:r>
              <a:rPr lang="ru-RU"/>
              <a:t>, </a:t>
            </a:r>
            <a:r>
              <a:rPr lang="en-US"/>
              <a:t>Mesec dd, gggg</a:t>
            </a:r>
            <a:r>
              <a:rPr lang="ru-RU"/>
              <a:t> </a:t>
            </a:r>
            <a:endParaRPr lang="sr-Latn-CS"/>
          </a:p>
        </p:txBody>
      </p:sp>
      <p:sp>
        <p:nvSpPr>
          <p:cNvPr id="20484" name="Rectangle 4"/>
          <p:cNvSpPr>
            <a:spLocks noGrp="1" noChangeArrowheads="1"/>
          </p:cNvSpPr>
          <p:nvPr>
            <p:ph type="subTitle" sz="quarter" idx="1"/>
          </p:nvPr>
        </p:nvSpPr>
        <p:spPr>
          <a:xfrm>
            <a:off x="152400" y="1752600"/>
            <a:ext cx="7086600" cy="1752600"/>
          </a:xfrm>
        </p:spPr>
        <p:txBody>
          <a:bodyPr/>
          <a:lstStyle>
            <a:lvl1pPr marL="0" indent="0">
              <a:buFontTx/>
              <a:buNone/>
              <a:defRPr sz="2400" b="1">
                <a:solidFill>
                  <a:schemeClr val="bg1"/>
                </a:solidFill>
                <a:latin typeface="Tahoma" pitchFamily="34" charset="0"/>
              </a:defRPr>
            </a:lvl1pPr>
          </a:lstStyle>
          <a:p>
            <a:r>
              <a:rPr lang="sr-Latn-CS"/>
              <a:t>NASLOV PREZENTACIJE</a:t>
            </a:r>
            <a:endParaRPr lang="en-US"/>
          </a:p>
        </p:txBody>
      </p:sp>
    </p:spTree>
    <p:extLst>
      <p:ext uri="{BB962C8B-B14F-4D97-AF65-F5344CB8AC3E}">
        <p14:creationId xmlns:p14="http://schemas.microsoft.com/office/powerpoint/2010/main" val="395597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11680" y="0"/>
            <a:ext cx="6858000" cy="914400"/>
          </a:xfrm>
        </p:spPr>
        <p:txBody>
          <a:bodyPr/>
          <a:lstStyle>
            <a:lvl1pPr>
              <a:defRPr sz="2400"/>
            </a:lvl1pPr>
          </a:lstStyle>
          <a:p>
            <a:r>
              <a:rPr lang="en-US" smtClean="0"/>
              <a:t>Click to edit Master title style</a:t>
            </a:r>
            <a:endParaRPr lang="sr-Latn-CS"/>
          </a:p>
        </p:txBody>
      </p:sp>
      <p:sp>
        <p:nvSpPr>
          <p:cNvPr id="11" name="Text Placeholder 10"/>
          <p:cNvSpPr>
            <a:spLocks noGrp="1"/>
          </p:cNvSpPr>
          <p:nvPr>
            <p:ph type="body" sz="quarter" idx="13"/>
          </p:nvPr>
        </p:nvSpPr>
        <p:spPr>
          <a:xfrm>
            <a:off x="256032" y="1261872"/>
            <a:ext cx="4142232" cy="795528"/>
          </a:xfrm>
        </p:spPr>
        <p:txBody>
          <a:bodyPr/>
          <a:lstStyle>
            <a:lvl1pPr>
              <a:buNone/>
              <a:defRPr sz="1400" b="1">
                <a:solidFill>
                  <a:srgbClr val="002060"/>
                </a:solidFill>
              </a:defRPr>
            </a:lvl1pPr>
          </a:lstStyle>
          <a:p>
            <a:pPr lvl="0"/>
            <a:r>
              <a:rPr lang="en-US" dirty="0" smtClean="0"/>
              <a:t>Click to edit Master text styles</a:t>
            </a:r>
          </a:p>
        </p:txBody>
      </p:sp>
      <p:sp>
        <p:nvSpPr>
          <p:cNvPr id="12" name="Text Placeholder 10"/>
          <p:cNvSpPr>
            <a:spLocks noGrp="1"/>
          </p:cNvSpPr>
          <p:nvPr>
            <p:ph type="body" sz="quarter" idx="14"/>
          </p:nvPr>
        </p:nvSpPr>
        <p:spPr>
          <a:xfrm>
            <a:off x="4754880" y="1261872"/>
            <a:ext cx="4142232" cy="795528"/>
          </a:xfrm>
        </p:spPr>
        <p:txBody>
          <a:bodyPr/>
          <a:lstStyle>
            <a:lvl1pPr>
              <a:buNone/>
              <a:defRPr sz="1400" b="1">
                <a:solidFill>
                  <a:srgbClr val="002060"/>
                </a:solidFill>
              </a:defRPr>
            </a:lvl1pPr>
          </a:lstStyle>
          <a:p>
            <a:pPr lvl="0"/>
            <a:r>
              <a:rPr lang="en-US" dirty="0" smtClean="0"/>
              <a:t>Click to edit Master text styles</a:t>
            </a:r>
          </a:p>
        </p:txBody>
      </p:sp>
      <p:sp>
        <p:nvSpPr>
          <p:cNvPr id="13" name="Text Placeholder 10"/>
          <p:cNvSpPr>
            <a:spLocks noGrp="1"/>
          </p:cNvSpPr>
          <p:nvPr>
            <p:ph type="body" sz="quarter" idx="15"/>
          </p:nvPr>
        </p:nvSpPr>
        <p:spPr>
          <a:xfrm>
            <a:off x="256032" y="5074920"/>
            <a:ext cx="4142232" cy="1600200"/>
          </a:xfrm>
        </p:spPr>
        <p:txBody>
          <a:bodyPr/>
          <a:lstStyle>
            <a:lvl1pPr>
              <a:buNone/>
              <a:defRPr lang="en-US" sz="1200" b="1" dirty="0" smtClean="0">
                <a:solidFill>
                  <a:srgbClr val="002060"/>
                </a:solidFill>
                <a:latin typeface="+mn-lt"/>
                <a:ea typeface="+mn-ea"/>
                <a:cs typeface="+mn-cs"/>
              </a:defRPr>
            </a:lvl1pPr>
          </a:lstStyle>
          <a:p>
            <a:pPr lvl="0"/>
            <a:r>
              <a:rPr lang="en-US" dirty="0" smtClean="0"/>
              <a:t>Click to edit Master text styles</a:t>
            </a:r>
          </a:p>
        </p:txBody>
      </p:sp>
      <p:sp>
        <p:nvSpPr>
          <p:cNvPr id="14" name="Text Placeholder 10"/>
          <p:cNvSpPr>
            <a:spLocks noGrp="1"/>
          </p:cNvSpPr>
          <p:nvPr>
            <p:ph type="body" sz="quarter" idx="16"/>
          </p:nvPr>
        </p:nvSpPr>
        <p:spPr>
          <a:xfrm>
            <a:off x="4754880" y="5074920"/>
            <a:ext cx="4142232" cy="1600200"/>
          </a:xfrm>
        </p:spPr>
        <p:txBody>
          <a:bodyPr/>
          <a:lstStyle>
            <a:lvl1pPr marL="91440" indent="-91440" algn="just">
              <a:buFont typeface="Arial" pitchFamily="34" charset="0"/>
              <a:buChar char="•"/>
              <a:defRPr sz="1200" b="1">
                <a:solidFill>
                  <a:srgbClr val="002060"/>
                </a:solidFill>
              </a:defRPr>
            </a:lvl1pPr>
          </a:lstStyle>
          <a:p>
            <a:pPr lvl="0"/>
            <a:r>
              <a:rPr lang="en-US" dirty="0" smtClean="0"/>
              <a:t>Click to edit Master text styles</a:t>
            </a:r>
          </a:p>
        </p:txBody>
      </p:sp>
      <p:sp>
        <p:nvSpPr>
          <p:cNvPr id="15" name="Text Placeholder 10"/>
          <p:cNvSpPr>
            <a:spLocks noGrp="1"/>
          </p:cNvSpPr>
          <p:nvPr>
            <p:ph type="body" sz="quarter" idx="17"/>
          </p:nvPr>
        </p:nvSpPr>
        <p:spPr>
          <a:xfrm>
            <a:off x="466344" y="2048256"/>
            <a:ext cx="2587752" cy="374904"/>
          </a:xfrm>
        </p:spPr>
        <p:txBody>
          <a:bodyPr/>
          <a:lstStyle>
            <a:lvl1pPr>
              <a:buNone/>
              <a:defRPr sz="900" b="0" baseline="0">
                <a:solidFill>
                  <a:schemeClr val="tx1"/>
                </a:solidFill>
              </a:defRPr>
            </a:lvl1pPr>
          </a:lstStyle>
          <a:p>
            <a:pPr lvl="0"/>
            <a:r>
              <a:rPr lang="en-US" dirty="0" smtClean="0"/>
              <a:t>Click to edit Master text styles</a:t>
            </a:r>
          </a:p>
        </p:txBody>
      </p:sp>
      <p:sp>
        <p:nvSpPr>
          <p:cNvPr id="17" name="Text Placeholder 10"/>
          <p:cNvSpPr>
            <a:spLocks noGrp="1"/>
          </p:cNvSpPr>
          <p:nvPr>
            <p:ph type="body" sz="quarter" idx="18"/>
          </p:nvPr>
        </p:nvSpPr>
        <p:spPr>
          <a:xfrm>
            <a:off x="5001768" y="2048256"/>
            <a:ext cx="2587752" cy="374904"/>
          </a:xfrm>
        </p:spPr>
        <p:txBody>
          <a:bodyPr/>
          <a:lstStyle>
            <a:lvl1pPr>
              <a:buNone/>
              <a:defRPr sz="900" b="0" baseline="0">
                <a:solidFill>
                  <a:schemeClr val="tx1"/>
                </a:solidFill>
              </a:defRPr>
            </a:lvl1pPr>
          </a:lstStyle>
          <a:p>
            <a:pPr lvl="0"/>
            <a:r>
              <a:rPr lang="en-US" dirty="0" smtClean="0"/>
              <a:t>Click to edit Master text styles</a:t>
            </a:r>
          </a:p>
        </p:txBody>
      </p:sp>
      <p:sp>
        <p:nvSpPr>
          <p:cNvPr id="22" name="Content Placeholder 21"/>
          <p:cNvSpPr>
            <a:spLocks noGrp="1"/>
          </p:cNvSpPr>
          <p:nvPr>
            <p:ph sz="quarter" idx="19"/>
          </p:nvPr>
        </p:nvSpPr>
        <p:spPr>
          <a:xfrm>
            <a:off x="466344" y="2450592"/>
            <a:ext cx="3657600" cy="2606040"/>
          </a:xfrm>
        </p:spPr>
        <p:txBody>
          <a:bodyPr/>
          <a:lstStyle/>
          <a:p>
            <a:pPr lvl="0"/>
            <a:r>
              <a:rPr lang="en-US" dirty="0" smtClean="0"/>
              <a:t>Click to edit Master text styles</a:t>
            </a:r>
          </a:p>
        </p:txBody>
      </p:sp>
      <p:sp>
        <p:nvSpPr>
          <p:cNvPr id="23" name="Content Placeholder 21"/>
          <p:cNvSpPr>
            <a:spLocks noGrp="1"/>
          </p:cNvSpPr>
          <p:nvPr>
            <p:ph sz="quarter" idx="20"/>
          </p:nvPr>
        </p:nvSpPr>
        <p:spPr>
          <a:xfrm>
            <a:off x="5001768" y="2450592"/>
            <a:ext cx="3657600" cy="2606040"/>
          </a:xfrm>
        </p:spPr>
        <p:txBody>
          <a:bodyPr/>
          <a:lstStyle/>
          <a:p>
            <a:pPr lvl="0"/>
            <a:r>
              <a:rPr lang="en-US" dirty="0" smtClean="0"/>
              <a:t>Click to edit Master text styles</a:t>
            </a:r>
          </a:p>
        </p:txBody>
      </p:sp>
      <p:sp>
        <p:nvSpPr>
          <p:cNvPr id="16" name="Rectangle 7"/>
          <p:cNvSpPr>
            <a:spLocks noGrp="1" noChangeArrowheads="1"/>
          </p:cNvSpPr>
          <p:nvPr>
            <p:ph type="sldNum" sz="quarter" idx="21"/>
          </p:nvPr>
        </p:nvSpPr>
        <p:spPr>
          <a:ln/>
        </p:spPr>
        <p:txBody>
          <a:bodyPr/>
          <a:lstStyle>
            <a:lvl1pPr>
              <a:defRPr/>
            </a:lvl1pPr>
          </a:lstStyle>
          <a:p>
            <a:pPr>
              <a:defRPr/>
            </a:pPr>
            <a:fld id="{503CDE10-64A5-401D-A979-50C7E1E5195F}" type="slidenum">
              <a:rPr lang="en-US"/>
              <a:pPr>
                <a:defRPr/>
              </a:pPr>
              <a:t>‹#›</a:t>
            </a:fld>
            <a:endParaRPr lang="en-US"/>
          </a:p>
        </p:txBody>
      </p:sp>
    </p:spTree>
    <p:extLst>
      <p:ext uri="{BB962C8B-B14F-4D97-AF65-F5344CB8AC3E}">
        <p14:creationId xmlns:p14="http://schemas.microsoft.com/office/powerpoint/2010/main" val="3133611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3366"/>
        </a:solidFill>
        <a:effectLst/>
      </p:bgPr>
    </p:bg>
    <p:spTree>
      <p:nvGrpSpPr>
        <p:cNvPr id="1" name=""/>
        <p:cNvGrpSpPr/>
        <p:nvPr/>
      </p:nvGrpSpPr>
      <p:grpSpPr>
        <a:xfrm>
          <a:off x="0" y="0"/>
          <a:ext cx="0" cy="0"/>
          <a:chOff x="0" y="0"/>
          <a:chExt cx="0" cy="0"/>
        </a:xfrm>
      </p:grpSpPr>
      <p:pic>
        <p:nvPicPr>
          <p:cNvPr id="4" name="Picture 2" descr="8-1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3"/>
          <p:cNvSpPr>
            <a:spLocks noGrp="1" noChangeArrowheads="1"/>
          </p:cNvSpPr>
          <p:nvPr>
            <p:ph type="ctrTitle"/>
          </p:nvPr>
        </p:nvSpPr>
        <p:spPr>
          <a:xfrm>
            <a:off x="76200" y="5334000"/>
            <a:ext cx="7239000" cy="1447800"/>
          </a:xfrm>
        </p:spPr>
        <p:txBody>
          <a:bodyPr anchor="b"/>
          <a:lstStyle>
            <a:lvl1pPr algn="l">
              <a:defRPr sz="1400">
                <a:solidFill>
                  <a:schemeClr val="bg1"/>
                </a:solidFill>
              </a:defRPr>
            </a:lvl1pPr>
          </a:lstStyle>
          <a:p>
            <a:r>
              <a:rPr lang="en-US"/>
              <a:t>N</a:t>
            </a:r>
            <a:r>
              <a:rPr lang="ru-RU"/>
              <a:t>А</a:t>
            </a:r>
            <a:r>
              <a:rPr lang="en-US"/>
              <a:t>TIONAL BANK OF SERBIA (engleska verzija)</a:t>
            </a:r>
            <a:r>
              <a:rPr lang="ru-RU"/>
              <a:t/>
            </a:r>
            <a:br>
              <a:rPr lang="ru-RU"/>
            </a:br>
            <a:r>
              <a:rPr lang="en-US"/>
              <a:t>[organizacioni deo -]</a:t>
            </a:r>
            <a:r>
              <a:rPr lang="ru-RU"/>
              <a:t> </a:t>
            </a:r>
            <a:r>
              <a:rPr lang="en-US"/>
              <a:t>naziv prezentacije</a:t>
            </a:r>
            <a:r>
              <a:rPr lang="ru-RU"/>
              <a:t/>
            </a:r>
            <a:br>
              <a:rPr lang="ru-RU"/>
            </a:br>
            <a:r>
              <a:rPr lang="en-US"/>
              <a:t>Ime i prezime</a:t>
            </a:r>
            <a:r>
              <a:rPr lang="ru-RU"/>
              <a:t/>
            </a:r>
            <a:br>
              <a:rPr lang="ru-RU"/>
            </a:br>
            <a:r>
              <a:rPr lang="en-US"/>
              <a:t>Mesto</a:t>
            </a:r>
            <a:r>
              <a:rPr lang="ru-RU"/>
              <a:t>, </a:t>
            </a:r>
            <a:r>
              <a:rPr lang="en-US"/>
              <a:t>Mesec dd, gggg</a:t>
            </a:r>
            <a:r>
              <a:rPr lang="ru-RU"/>
              <a:t> </a:t>
            </a:r>
            <a:endParaRPr lang="sr-Latn-CS"/>
          </a:p>
        </p:txBody>
      </p:sp>
      <p:sp>
        <p:nvSpPr>
          <p:cNvPr id="20484" name="Rectangle 4"/>
          <p:cNvSpPr>
            <a:spLocks noGrp="1" noChangeArrowheads="1"/>
          </p:cNvSpPr>
          <p:nvPr>
            <p:ph type="subTitle" sz="quarter" idx="1"/>
          </p:nvPr>
        </p:nvSpPr>
        <p:spPr>
          <a:xfrm>
            <a:off x="152400" y="1752600"/>
            <a:ext cx="7086600" cy="1752600"/>
          </a:xfrm>
        </p:spPr>
        <p:txBody>
          <a:bodyPr/>
          <a:lstStyle>
            <a:lvl1pPr marL="0" indent="0">
              <a:buFontTx/>
              <a:buNone/>
              <a:defRPr sz="2400" b="1">
                <a:solidFill>
                  <a:schemeClr val="bg1"/>
                </a:solidFill>
                <a:latin typeface="Tahoma" pitchFamily="34" charset="0"/>
              </a:defRPr>
            </a:lvl1pPr>
          </a:lstStyle>
          <a:p>
            <a:r>
              <a:rPr lang="sr-Latn-CS"/>
              <a:t>NASLOV PREZENTACIJE</a:t>
            </a:r>
            <a:endParaRPr lang="en-US"/>
          </a:p>
        </p:txBody>
      </p:sp>
    </p:spTree>
    <p:extLst>
      <p:ext uri="{BB962C8B-B14F-4D97-AF65-F5344CB8AC3E}">
        <p14:creationId xmlns:p14="http://schemas.microsoft.com/office/powerpoint/2010/main" val="2132972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11680" y="0"/>
            <a:ext cx="6858000" cy="914400"/>
          </a:xfrm>
        </p:spPr>
        <p:txBody>
          <a:bodyPr/>
          <a:lstStyle>
            <a:lvl1pPr>
              <a:defRPr sz="2400"/>
            </a:lvl1pPr>
          </a:lstStyle>
          <a:p>
            <a:r>
              <a:rPr lang="en-US" smtClean="0"/>
              <a:t>Click to edit Master title style</a:t>
            </a:r>
            <a:endParaRPr lang="sr-Latn-CS"/>
          </a:p>
        </p:txBody>
      </p:sp>
      <p:sp>
        <p:nvSpPr>
          <p:cNvPr id="11" name="Text Placeholder 10"/>
          <p:cNvSpPr>
            <a:spLocks noGrp="1"/>
          </p:cNvSpPr>
          <p:nvPr>
            <p:ph type="body" sz="quarter" idx="13"/>
          </p:nvPr>
        </p:nvSpPr>
        <p:spPr>
          <a:xfrm>
            <a:off x="256032" y="1261872"/>
            <a:ext cx="4142232" cy="795528"/>
          </a:xfrm>
        </p:spPr>
        <p:txBody>
          <a:bodyPr/>
          <a:lstStyle>
            <a:lvl1pPr>
              <a:buNone/>
              <a:defRPr sz="1400" b="1">
                <a:solidFill>
                  <a:srgbClr val="002060"/>
                </a:solidFill>
              </a:defRPr>
            </a:lvl1pPr>
          </a:lstStyle>
          <a:p>
            <a:pPr lvl="0"/>
            <a:r>
              <a:rPr lang="en-US" dirty="0" smtClean="0"/>
              <a:t>Click to edit Master text styles</a:t>
            </a:r>
          </a:p>
        </p:txBody>
      </p:sp>
      <p:sp>
        <p:nvSpPr>
          <p:cNvPr id="12" name="Text Placeholder 10"/>
          <p:cNvSpPr>
            <a:spLocks noGrp="1"/>
          </p:cNvSpPr>
          <p:nvPr>
            <p:ph type="body" sz="quarter" idx="14"/>
          </p:nvPr>
        </p:nvSpPr>
        <p:spPr>
          <a:xfrm>
            <a:off x="4754880" y="1261872"/>
            <a:ext cx="4142232" cy="795528"/>
          </a:xfrm>
        </p:spPr>
        <p:txBody>
          <a:bodyPr/>
          <a:lstStyle>
            <a:lvl1pPr>
              <a:buNone/>
              <a:defRPr sz="1400" b="1">
                <a:solidFill>
                  <a:srgbClr val="002060"/>
                </a:solidFill>
              </a:defRPr>
            </a:lvl1pPr>
          </a:lstStyle>
          <a:p>
            <a:pPr lvl="0"/>
            <a:r>
              <a:rPr lang="en-US" dirty="0" smtClean="0"/>
              <a:t>Click to edit Master text styles</a:t>
            </a:r>
          </a:p>
        </p:txBody>
      </p:sp>
      <p:sp>
        <p:nvSpPr>
          <p:cNvPr id="13" name="Text Placeholder 10"/>
          <p:cNvSpPr>
            <a:spLocks noGrp="1"/>
          </p:cNvSpPr>
          <p:nvPr>
            <p:ph type="body" sz="quarter" idx="15"/>
          </p:nvPr>
        </p:nvSpPr>
        <p:spPr>
          <a:xfrm>
            <a:off x="256032" y="5074920"/>
            <a:ext cx="4142232" cy="1600200"/>
          </a:xfrm>
        </p:spPr>
        <p:txBody>
          <a:bodyPr/>
          <a:lstStyle>
            <a:lvl1pPr>
              <a:buNone/>
              <a:defRPr lang="en-US" sz="1200" b="1" dirty="0" smtClean="0">
                <a:solidFill>
                  <a:srgbClr val="002060"/>
                </a:solidFill>
                <a:latin typeface="+mn-lt"/>
                <a:ea typeface="+mn-ea"/>
                <a:cs typeface="+mn-cs"/>
              </a:defRPr>
            </a:lvl1pPr>
          </a:lstStyle>
          <a:p>
            <a:pPr lvl="0"/>
            <a:r>
              <a:rPr lang="en-US" dirty="0" smtClean="0"/>
              <a:t>Click to edit Master text styles</a:t>
            </a:r>
          </a:p>
        </p:txBody>
      </p:sp>
      <p:sp>
        <p:nvSpPr>
          <p:cNvPr id="14" name="Text Placeholder 10"/>
          <p:cNvSpPr>
            <a:spLocks noGrp="1"/>
          </p:cNvSpPr>
          <p:nvPr>
            <p:ph type="body" sz="quarter" idx="16"/>
          </p:nvPr>
        </p:nvSpPr>
        <p:spPr>
          <a:xfrm>
            <a:off x="4754880" y="5074920"/>
            <a:ext cx="4142232" cy="1600200"/>
          </a:xfrm>
        </p:spPr>
        <p:txBody>
          <a:bodyPr/>
          <a:lstStyle>
            <a:lvl1pPr marL="91440" indent="-91440" algn="just">
              <a:buFont typeface="Arial" pitchFamily="34" charset="0"/>
              <a:buChar char="•"/>
              <a:defRPr sz="1200" b="1">
                <a:solidFill>
                  <a:srgbClr val="002060"/>
                </a:solidFill>
              </a:defRPr>
            </a:lvl1pPr>
          </a:lstStyle>
          <a:p>
            <a:pPr lvl="0"/>
            <a:r>
              <a:rPr lang="en-US" dirty="0" smtClean="0"/>
              <a:t>Click to edit Master text styles</a:t>
            </a:r>
          </a:p>
        </p:txBody>
      </p:sp>
      <p:sp>
        <p:nvSpPr>
          <p:cNvPr id="15" name="Text Placeholder 10"/>
          <p:cNvSpPr>
            <a:spLocks noGrp="1"/>
          </p:cNvSpPr>
          <p:nvPr>
            <p:ph type="body" sz="quarter" idx="17"/>
          </p:nvPr>
        </p:nvSpPr>
        <p:spPr>
          <a:xfrm>
            <a:off x="466344" y="2048256"/>
            <a:ext cx="2587752" cy="374904"/>
          </a:xfrm>
        </p:spPr>
        <p:txBody>
          <a:bodyPr/>
          <a:lstStyle>
            <a:lvl1pPr>
              <a:buNone/>
              <a:defRPr sz="900" b="0" baseline="0">
                <a:solidFill>
                  <a:schemeClr val="tx1"/>
                </a:solidFill>
              </a:defRPr>
            </a:lvl1pPr>
          </a:lstStyle>
          <a:p>
            <a:pPr lvl="0"/>
            <a:r>
              <a:rPr lang="en-US" dirty="0" smtClean="0"/>
              <a:t>Click to edit Master text styles</a:t>
            </a:r>
          </a:p>
        </p:txBody>
      </p:sp>
      <p:sp>
        <p:nvSpPr>
          <p:cNvPr id="17" name="Text Placeholder 10"/>
          <p:cNvSpPr>
            <a:spLocks noGrp="1"/>
          </p:cNvSpPr>
          <p:nvPr>
            <p:ph type="body" sz="quarter" idx="18"/>
          </p:nvPr>
        </p:nvSpPr>
        <p:spPr>
          <a:xfrm>
            <a:off x="5001768" y="2048256"/>
            <a:ext cx="2587752" cy="374904"/>
          </a:xfrm>
        </p:spPr>
        <p:txBody>
          <a:bodyPr/>
          <a:lstStyle>
            <a:lvl1pPr>
              <a:buNone/>
              <a:defRPr sz="900" b="0" baseline="0">
                <a:solidFill>
                  <a:schemeClr val="tx1"/>
                </a:solidFill>
              </a:defRPr>
            </a:lvl1pPr>
          </a:lstStyle>
          <a:p>
            <a:pPr lvl="0"/>
            <a:r>
              <a:rPr lang="en-US" dirty="0" smtClean="0"/>
              <a:t>Click to edit Master text styles</a:t>
            </a:r>
          </a:p>
        </p:txBody>
      </p:sp>
      <p:sp>
        <p:nvSpPr>
          <p:cNvPr id="22" name="Content Placeholder 21"/>
          <p:cNvSpPr>
            <a:spLocks noGrp="1"/>
          </p:cNvSpPr>
          <p:nvPr>
            <p:ph sz="quarter" idx="19"/>
          </p:nvPr>
        </p:nvSpPr>
        <p:spPr>
          <a:xfrm>
            <a:off x="466344" y="2450592"/>
            <a:ext cx="3657600" cy="2606040"/>
          </a:xfrm>
        </p:spPr>
        <p:txBody>
          <a:bodyPr/>
          <a:lstStyle/>
          <a:p>
            <a:pPr lvl="0"/>
            <a:r>
              <a:rPr lang="en-US" dirty="0" smtClean="0"/>
              <a:t>Click to edit Master text styles</a:t>
            </a:r>
          </a:p>
        </p:txBody>
      </p:sp>
      <p:sp>
        <p:nvSpPr>
          <p:cNvPr id="23" name="Content Placeholder 21"/>
          <p:cNvSpPr>
            <a:spLocks noGrp="1"/>
          </p:cNvSpPr>
          <p:nvPr>
            <p:ph sz="quarter" idx="20"/>
          </p:nvPr>
        </p:nvSpPr>
        <p:spPr>
          <a:xfrm>
            <a:off x="5001768" y="2450592"/>
            <a:ext cx="3657600" cy="2606040"/>
          </a:xfrm>
        </p:spPr>
        <p:txBody>
          <a:bodyPr/>
          <a:lstStyle/>
          <a:p>
            <a:pPr lvl="0"/>
            <a:r>
              <a:rPr lang="en-US" dirty="0" smtClean="0"/>
              <a:t>Click to edit Master text styles</a:t>
            </a:r>
          </a:p>
        </p:txBody>
      </p:sp>
      <p:sp>
        <p:nvSpPr>
          <p:cNvPr id="16" name="Rectangle 7"/>
          <p:cNvSpPr>
            <a:spLocks noGrp="1" noChangeArrowheads="1"/>
          </p:cNvSpPr>
          <p:nvPr>
            <p:ph type="sldNum" sz="quarter" idx="21"/>
          </p:nvPr>
        </p:nvSpPr>
        <p:spPr>
          <a:ln/>
        </p:spPr>
        <p:txBody>
          <a:bodyPr/>
          <a:lstStyle>
            <a:lvl1pPr>
              <a:defRPr/>
            </a:lvl1pPr>
          </a:lstStyle>
          <a:p>
            <a:pPr>
              <a:defRPr/>
            </a:pPr>
            <a:fld id="{019BD7FA-6978-4647-A6A9-DF52FA2F0F8F}" type="slidenum">
              <a:rPr lang="en-US"/>
              <a:pPr>
                <a:defRPr/>
              </a:pPr>
              <a:t>‹#›</a:t>
            </a:fld>
            <a:endParaRPr lang="en-US"/>
          </a:p>
        </p:txBody>
      </p:sp>
    </p:spTree>
    <p:extLst>
      <p:ext uri="{BB962C8B-B14F-4D97-AF65-F5344CB8AC3E}">
        <p14:creationId xmlns:p14="http://schemas.microsoft.com/office/powerpoint/2010/main" val="34953723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8-2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915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2209800" y="0"/>
            <a:ext cx="6934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Naslov slajda</a:t>
            </a:r>
          </a:p>
        </p:txBody>
      </p:sp>
      <p:sp>
        <p:nvSpPr>
          <p:cNvPr id="1028" name="Rectangle 4"/>
          <p:cNvSpPr>
            <a:spLocks noGrp="1" noChangeArrowheads="1"/>
          </p:cNvSpPr>
          <p:nvPr>
            <p:ph type="body" idx="1"/>
          </p:nvPr>
        </p:nvSpPr>
        <p:spPr bwMode="auto">
          <a:xfrm>
            <a:off x="152400" y="1371600"/>
            <a:ext cx="6553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p>
        </p:txBody>
      </p:sp>
      <p:sp>
        <p:nvSpPr>
          <p:cNvPr id="19463" name="Rectangle 7"/>
          <p:cNvSpPr>
            <a:spLocks noGrp="1" noChangeArrowheads="1"/>
          </p:cNvSpPr>
          <p:nvPr>
            <p:ph type="sldNum" sz="quarter" idx="4"/>
          </p:nvPr>
        </p:nvSpPr>
        <p:spPr bwMode="auto">
          <a:xfrm>
            <a:off x="8534400" y="6400800"/>
            <a:ext cx="533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a:solidFill>
                  <a:schemeClr val="tx1"/>
                </a:solidFill>
              </a:defRPr>
            </a:lvl1pPr>
          </a:lstStyle>
          <a:p>
            <a:pPr>
              <a:defRPr/>
            </a:pPr>
            <a:fld id="{4ADF85E5-3D5C-4224-A097-10D05416EF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7" r:id="rId1"/>
    <p:sldLayoutId id="2147483745" r:id="rId2"/>
  </p:sldLayoutIdLst>
  <p:hf hdr="0" ftr="0" dt="0"/>
  <p:txStyles>
    <p:titleStyle>
      <a:lvl1pPr algn="r" rtl="0" eaLnBrk="0" fontAlgn="base" hangingPunct="0">
        <a:spcBef>
          <a:spcPct val="0"/>
        </a:spcBef>
        <a:spcAft>
          <a:spcPct val="0"/>
        </a:spcAft>
        <a:defRPr sz="2800" b="1">
          <a:solidFill>
            <a:srgbClr val="000066"/>
          </a:solidFill>
          <a:latin typeface="+mj-lt"/>
          <a:ea typeface="+mj-ea"/>
          <a:cs typeface="+mj-cs"/>
        </a:defRPr>
      </a:lvl1pPr>
      <a:lvl2pPr algn="r" rtl="0" eaLnBrk="0" fontAlgn="base" hangingPunct="0">
        <a:spcBef>
          <a:spcPct val="0"/>
        </a:spcBef>
        <a:spcAft>
          <a:spcPct val="0"/>
        </a:spcAft>
        <a:defRPr sz="2800" b="1">
          <a:solidFill>
            <a:srgbClr val="000066"/>
          </a:solidFill>
          <a:latin typeface="Tahoma" pitchFamily="34" charset="0"/>
        </a:defRPr>
      </a:lvl2pPr>
      <a:lvl3pPr algn="r" rtl="0" eaLnBrk="0" fontAlgn="base" hangingPunct="0">
        <a:spcBef>
          <a:spcPct val="0"/>
        </a:spcBef>
        <a:spcAft>
          <a:spcPct val="0"/>
        </a:spcAft>
        <a:defRPr sz="2800" b="1">
          <a:solidFill>
            <a:srgbClr val="000066"/>
          </a:solidFill>
          <a:latin typeface="Tahoma" pitchFamily="34" charset="0"/>
        </a:defRPr>
      </a:lvl3pPr>
      <a:lvl4pPr algn="r" rtl="0" eaLnBrk="0" fontAlgn="base" hangingPunct="0">
        <a:spcBef>
          <a:spcPct val="0"/>
        </a:spcBef>
        <a:spcAft>
          <a:spcPct val="0"/>
        </a:spcAft>
        <a:defRPr sz="2800" b="1">
          <a:solidFill>
            <a:srgbClr val="000066"/>
          </a:solidFill>
          <a:latin typeface="Tahoma" pitchFamily="34" charset="0"/>
        </a:defRPr>
      </a:lvl4pPr>
      <a:lvl5pPr algn="r" rtl="0" eaLnBrk="0" fontAlgn="base" hangingPunct="0">
        <a:spcBef>
          <a:spcPct val="0"/>
        </a:spcBef>
        <a:spcAft>
          <a:spcPct val="0"/>
        </a:spcAft>
        <a:defRPr sz="2800" b="1">
          <a:solidFill>
            <a:srgbClr val="000066"/>
          </a:solidFill>
          <a:latin typeface="Tahoma" pitchFamily="34" charset="0"/>
        </a:defRPr>
      </a:lvl5pPr>
      <a:lvl6pPr marL="457200" algn="r" rtl="0" fontAlgn="base">
        <a:spcBef>
          <a:spcPct val="0"/>
        </a:spcBef>
        <a:spcAft>
          <a:spcPct val="0"/>
        </a:spcAft>
        <a:defRPr sz="2800" b="1">
          <a:solidFill>
            <a:srgbClr val="000066"/>
          </a:solidFill>
          <a:latin typeface="Tahoma" pitchFamily="34" charset="0"/>
        </a:defRPr>
      </a:lvl6pPr>
      <a:lvl7pPr marL="914400" algn="r" rtl="0" fontAlgn="base">
        <a:spcBef>
          <a:spcPct val="0"/>
        </a:spcBef>
        <a:spcAft>
          <a:spcPct val="0"/>
        </a:spcAft>
        <a:defRPr sz="2800" b="1">
          <a:solidFill>
            <a:srgbClr val="000066"/>
          </a:solidFill>
          <a:latin typeface="Tahoma" pitchFamily="34" charset="0"/>
        </a:defRPr>
      </a:lvl7pPr>
      <a:lvl8pPr marL="1371600" algn="r" rtl="0" fontAlgn="base">
        <a:spcBef>
          <a:spcPct val="0"/>
        </a:spcBef>
        <a:spcAft>
          <a:spcPct val="0"/>
        </a:spcAft>
        <a:defRPr sz="2800" b="1">
          <a:solidFill>
            <a:srgbClr val="000066"/>
          </a:solidFill>
          <a:latin typeface="Tahoma" pitchFamily="34" charset="0"/>
        </a:defRPr>
      </a:lvl8pPr>
      <a:lvl9pPr marL="1828800" algn="r" rtl="0" fontAlgn="base">
        <a:spcBef>
          <a:spcPct val="0"/>
        </a:spcBef>
        <a:spcAft>
          <a:spcPct val="0"/>
        </a:spcAft>
        <a:defRPr sz="2800" b="1">
          <a:solidFill>
            <a:srgbClr val="000066"/>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8-2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8915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209800" y="0"/>
            <a:ext cx="6934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Naslov slajda</a:t>
            </a:r>
          </a:p>
        </p:txBody>
      </p:sp>
      <p:sp>
        <p:nvSpPr>
          <p:cNvPr id="2052" name="Rectangle 4"/>
          <p:cNvSpPr>
            <a:spLocks noGrp="1" noChangeArrowheads="1"/>
          </p:cNvSpPr>
          <p:nvPr>
            <p:ph type="body" idx="1"/>
          </p:nvPr>
        </p:nvSpPr>
        <p:spPr bwMode="auto">
          <a:xfrm>
            <a:off x="152400" y="1371600"/>
            <a:ext cx="6553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r-Latn-CS" smtClean="0"/>
              <a:t>Click to edit Master text styles</a:t>
            </a:r>
          </a:p>
          <a:p>
            <a:pPr lvl="1"/>
            <a:r>
              <a:rPr lang="sr-Latn-CS" smtClean="0"/>
              <a:t>Second level</a:t>
            </a:r>
          </a:p>
          <a:p>
            <a:pPr lvl="2"/>
            <a:r>
              <a:rPr lang="sr-Latn-CS" smtClean="0"/>
              <a:t>Third level</a:t>
            </a:r>
          </a:p>
          <a:p>
            <a:pPr lvl="3"/>
            <a:r>
              <a:rPr lang="sr-Latn-CS" smtClean="0"/>
              <a:t>Fourth level</a:t>
            </a:r>
          </a:p>
          <a:p>
            <a:pPr lvl="4"/>
            <a:r>
              <a:rPr lang="sr-Latn-CS" smtClean="0"/>
              <a:t>Fifth level</a:t>
            </a:r>
          </a:p>
        </p:txBody>
      </p:sp>
      <p:sp>
        <p:nvSpPr>
          <p:cNvPr id="19463" name="Rectangle 7"/>
          <p:cNvSpPr>
            <a:spLocks noGrp="1" noChangeArrowheads="1"/>
          </p:cNvSpPr>
          <p:nvPr>
            <p:ph type="sldNum" sz="quarter" idx="4"/>
          </p:nvPr>
        </p:nvSpPr>
        <p:spPr bwMode="auto">
          <a:xfrm>
            <a:off x="8534400" y="6400800"/>
            <a:ext cx="5334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a:solidFill>
                  <a:srgbClr val="000000"/>
                </a:solidFill>
              </a:defRPr>
            </a:lvl1pPr>
          </a:lstStyle>
          <a:p>
            <a:pPr>
              <a:defRPr/>
            </a:pPr>
            <a:fld id="{E4276431-ACA4-4981-BE76-11DF956A893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6" r:id="rId2"/>
  </p:sldLayoutIdLst>
  <p:hf hdr="0" ftr="0" dt="0"/>
  <p:txStyles>
    <p:titleStyle>
      <a:lvl1pPr algn="r" rtl="0" eaLnBrk="0" fontAlgn="base" hangingPunct="0">
        <a:spcBef>
          <a:spcPct val="0"/>
        </a:spcBef>
        <a:spcAft>
          <a:spcPct val="0"/>
        </a:spcAft>
        <a:defRPr sz="2800" b="1">
          <a:solidFill>
            <a:srgbClr val="000066"/>
          </a:solidFill>
          <a:latin typeface="+mj-lt"/>
          <a:ea typeface="+mj-ea"/>
          <a:cs typeface="+mj-cs"/>
        </a:defRPr>
      </a:lvl1pPr>
      <a:lvl2pPr algn="r" rtl="0" eaLnBrk="0" fontAlgn="base" hangingPunct="0">
        <a:spcBef>
          <a:spcPct val="0"/>
        </a:spcBef>
        <a:spcAft>
          <a:spcPct val="0"/>
        </a:spcAft>
        <a:defRPr sz="2800" b="1">
          <a:solidFill>
            <a:srgbClr val="000066"/>
          </a:solidFill>
          <a:latin typeface="Tahoma" pitchFamily="34" charset="0"/>
        </a:defRPr>
      </a:lvl2pPr>
      <a:lvl3pPr algn="r" rtl="0" eaLnBrk="0" fontAlgn="base" hangingPunct="0">
        <a:spcBef>
          <a:spcPct val="0"/>
        </a:spcBef>
        <a:spcAft>
          <a:spcPct val="0"/>
        </a:spcAft>
        <a:defRPr sz="2800" b="1">
          <a:solidFill>
            <a:srgbClr val="000066"/>
          </a:solidFill>
          <a:latin typeface="Tahoma" pitchFamily="34" charset="0"/>
        </a:defRPr>
      </a:lvl3pPr>
      <a:lvl4pPr algn="r" rtl="0" eaLnBrk="0" fontAlgn="base" hangingPunct="0">
        <a:spcBef>
          <a:spcPct val="0"/>
        </a:spcBef>
        <a:spcAft>
          <a:spcPct val="0"/>
        </a:spcAft>
        <a:defRPr sz="2800" b="1">
          <a:solidFill>
            <a:srgbClr val="000066"/>
          </a:solidFill>
          <a:latin typeface="Tahoma" pitchFamily="34" charset="0"/>
        </a:defRPr>
      </a:lvl4pPr>
      <a:lvl5pPr algn="r" rtl="0" eaLnBrk="0" fontAlgn="base" hangingPunct="0">
        <a:spcBef>
          <a:spcPct val="0"/>
        </a:spcBef>
        <a:spcAft>
          <a:spcPct val="0"/>
        </a:spcAft>
        <a:defRPr sz="2800" b="1">
          <a:solidFill>
            <a:srgbClr val="000066"/>
          </a:solidFill>
          <a:latin typeface="Tahoma" pitchFamily="34" charset="0"/>
        </a:defRPr>
      </a:lvl5pPr>
      <a:lvl6pPr marL="457200" algn="r" rtl="0" fontAlgn="base">
        <a:spcBef>
          <a:spcPct val="0"/>
        </a:spcBef>
        <a:spcAft>
          <a:spcPct val="0"/>
        </a:spcAft>
        <a:defRPr sz="2800" b="1">
          <a:solidFill>
            <a:srgbClr val="000066"/>
          </a:solidFill>
          <a:latin typeface="Tahoma" pitchFamily="34" charset="0"/>
        </a:defRPr>
      </a:lvl6pPr>
      <a:lvl7pPr marL="914400" algn="r" rtl="0" fontAlgn="base">
        <a:spcBef>
          <a:spcPct val="0"/>
        </a:spcBef>
        <a:spcAft>
          <a:spcPct val="0"/>
        </a:spcAft>
        <a:defRPr sz="2800" b="1">
          <a:solidFill>
            <a:srgbClr val="000066"/>
          </a:solidFill>
          <a:latin typeface="Tahoma" pitchFamily="34" charset="0"/>
        </a:defRPr>
      </a:lvl7pPr>
      <a:lvl8pPr marL="1371600" algn="r" rtl="0" fontAlgn="base">
        <a:spcBef>
          <a:spcPct val="0"/>
        </a:spcBef>
        <a:spcAft>
          <a:spcPct val="0"/>
        </a:spcAft>
        <a:defRPr sz="2800" b="1">
          <a:solidFill>
            <a:srgbClr val="000066"/>
          </a:solidFill>
          <a:latin typeface="Tahoma" pitchFamily="34" charset="0"/>
        </a:defRPr>
      </a:lvl8pPr>
      <a:lvl9pPr marL="1828800" algn="r" rtl="0" fontAlgn="base">
        <a:spcBef>
          <a:spcPct val="0"/>
        </a:spcBef>
        <a:spcAft>
          <a:spcPct val="0"/>
        </a:spcAft>
        <a:defRPr sz="2800" b="1">
          <a:solidFill>
            <a:srgbClr val="000066"/>
          </a:solidFill>
          <a:latin typeface="Tahoma" pitchFamily="34" charset="0"/>
        </a:defRPr>
      </a:lvl9pPr>
    </p:titleStyle>
    <p:bodyStyle>
      <a:lvl1pPr marL="342900" indent="-342900" algn="l" rtl="0" eaLnBrk="0" fontAlgn="base" hangingPunct="0">
        <a:spcBef>
          <a:spcPct val="20000"/>
        </a:spcBef>
        <a:spcAft>
          <a:spcPct val="0"/>
        </a:spcAft>
        <a:buChar char="•"/>
        <a:defRPr sz="2000">
          <a:solidFill>
            <a:srgbClr val="000066"/>
          </a:solidFill>
          <a:latin typeface="+mn-lt"/>
          <a:ea typeface="+mn-ea"/>
          <a:cs typeface="+mn-cs"/>
        </a:defRPr>
      </a:lvl1pPr>
      <a:lvl2pPr marL="742950" indent="-285750" algn="l" rtl="0" eaLnBrk="0" fontAlgn="base" hangingPunct="0">
        <a:spcBef>
          <a:spcPct val="20000"/>
        </a:spcBef>
        <a:spcAft>
          <a:spcPct val="0"/>
        </a:spcAft>
        <a:buChar char="–"/>
        <a:defRPr sz="2000">
          <a:solidFill>
            <a:srgbClr val="000066"/>
          </a:solidFill>
          <a:latin typeface="+mn-lt"/>
        </a:defRPr>
      </a:lvl2pPr>
      <a:lvl3pPr marL="1143000" indent="-228600" algn="l" rtl="0" eaLnBrk="0" fontAlgn="base" hangingPunct="0">
        <a:spcBef>
          <a:spcPct val="20000"/>
        </a:spcBef>
        <a:spcAft>
          <a:spcPct val="0"/>
        </a:spcAft>
        <a:buChar char="•"/>
        <a:defRPr sz="2000">
          <a:solidFill>
            <a:srgbClr val="000066"/>
          </a:solidFill>
          <a:latin typeface="+mn-lt"/>
        </a:defRPr>
      </a:lvl3pPr>
      <a:lvl4pPr marL="1600200" indent="-228600" algn="l" rtl="0" eaLnBrk="0" fontAlgn="base" hangingPunct="0">
        <a:spcBef>
          <a:spcPct val="20000"/>
        </a:spcBef>
        <a:spcAft>
          <a:spcPct val="0"/>
        </a:spcAft>
        <a:buChar char="–"/>
        <a:defRPr sz="2000">
          <a:solidFill>
            <a:srgbClr val="000066"/>
          </a:solidFill>
          <a:latin typeface="+mn-lt"/>
        </a:defRPr>
      </a:lvl4pPr>
      <a:lvl5pPr marL="2057400" indent="-228600" algn="l" rtl="0" eaLnBrk="0" fontAlgn="base" hangingPunct="0">
        <a:spcBef>
          <a:spcPct val="20000"/>
        </a:spcBef>
        <a:spcAft>
          <a:spcPct val="0"/>
        </a:spcAft>
        <a:buChar char="»"/>
        <a:defRPr sz="2000">
          <a:solidFill>
            <a:srgbClr val="000066"/>
          </a:solidFill>
          <a:latin typeface="+mn-lt"/>
        </a:defRPr>
      </a:lvl5pPr>
      <a:lvl6pPr marL="2514600" indent="-228600" algn="l" rtl="0" fontAlgn="base">
        <a:spcBef>
          <a:spcPct val="20000"/>
        </a:spcBef>
        <a:spcAft>
          <a:spcPct val="0"/>
        </a:spcAft>
        <a:buChar char="»"/>
        <a:defRPr sz="2000">
          <a:solidFill>
            <a:srgbClr val="000066"/>
          </a:solidFill>
          <a:latin typeface="+mn-lt"/>
        </a:defRPr>
      </a:lvl6pPr>
      <a:lvl7pPr marL="2971800" indent="-228600" algn="l" rtl="0" fontAlgn="base">
        <a:spcBef>
          <a:spcPct val="20000"/>
        </a:spcBef>
        <a:spcAft>
          <a:spcPct val="0"/>
        </a:spcAft>
        <a:buChar char="»"/>
        <a:defRPr sz="2000">
          <a:solidFill>
            <a:srgbClr val="000066"/>
          </a:solidFill>
          <a:latin typeface="+mn-lt"/>
        </a:defRPr>
      </a:lvl7pPr>
      <a:lvl8pPr marL="3429000" indent="-228600" algn="l" rtl="0" fontAlgn="base">
        <a:spcBef>
          <a:spcPct val="20000"/>
        </a:spcBef>
        <a:spcAft>
          <a:spcPct val="0"/>
        </a:spcAft>
        <a:buChar char="»"/>
        <a:defRPr sz="2000">
          <a:solidFill>
            <a:srgbClr val="000066"/>
          </a:solidFill>
          <a:latin typeface="+mn-lt"/>
        </a:defRPr>
      </a:lvl8pPr>
      <a:lvl9pPr marL="3886200" indent="-228600" algn="l" rtl="0" fontAlgn="base">
        <a:spcBef>
          <a:spcPct val="20000"/>
        </a:spcBef>
        <a:spcAft>
          <a:spcPct val="0"/>
        </a:spcAft>
        <a:buChar char="»"/>
        <a:defRPr sz="2000">
          <a:solidFill>
            <a:srgbClr val="000066"/>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1.png"/><Relationship Id="rId4" Type="http://schemas.openxmlformats.org/officeDocument/2006/relationships/oleObject" Target="../embeddings/Microsoft_Excel_97-2003_Worksheet2.xls"/></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hart" Target="../charts/chart1.xml"/><Relationship Id="rId5" Type="http://schemas.openxmlformats.org/officeDocument/2006/relationships/image" Target="../media/image22.png"/><Relationship Id="rId4" Type="http://schemas.openxmlformats.org/officeDocument/2006/relationships/oleObject" Target="../embeddings/Microsoft_Excel_97-2003_Worksheet3.xls"/></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oleObject" Target="../embeddings/oleObject4.bin"/><Relationship Id="rId7" Type="http://schemas.openxmlformats.org/officeDocument/2006/relationships/oleObject" Target="../embeddings/Microsoft_Excel_97-2003_Worksheet5.xls"/><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3.png"/><Relationship Id="rId4" Type="http://schemas.openxmlformats.org/officeDocument/2006/relationships/oleObject" Target="../embeddings/Microsoft_Excel_97-2003_Worksheet4.xls"/></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5.emf"/><Relationship Id="rId4" Type="http://schemas.openxmlformats.org/officeDocument/2006/relationships/oleObject" Target="../embeddings/Microsoft_Excel_97-2003_Worksheet6.xls"/></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chart" Target="../charts/chart2.xml"/><Relationship Id="rId5" Type="http://schemas.openxmlformats.org/officeDocument/2006/relationships/image" Target="../media/image26.emf"/><Relationship Id="rId4" Type="http://schemas.openxmlformats.org/officeDocument/2006/relationships/oleObject" Target="../embeddings/Microsoft_Excel_97-2003_Worksheet7.xls"/></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7.png"/><Relationship Id="rId4" Type="http://schemas.openxmlformats.org/officeDocument/2006/relationships/oleObject" Target="../embeddings/Microsoft_Excel_97-2003_Worksheet8.xls"/></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3F05DCCB-BBB6-44E7-BC81-1FB42ED1663D}" type="slidenum">
              <a:rPr lang="en-US" smtClean="0">
                <a:solidFill>
                  <a:schemeClr val="tx1"/>
                </a:solidFill>
              </a:rPr>
              <a:pPr eaLnBrk="1" hangingPunct="1"/>
              <a:t>1</a:t>
            </a:fld>
            <a:endParaRPr lang="en-US" smtClean="0">
              <a:solidFill>
                <a:schemeClr val="tx1"/>
              </a:solidFill>
            </a:endParaRPr>
          </a:p>
        </p:txBody>
      </p:sp>
      <p:sp>
        <p:nvSpPr>
          <p:cNvPr id="5123" name="Title 11"/>
          <p:cNvSpPr>
            <a:spLocks noGrp="1"/>
          </p:cNvSpPr>
          <p:nvPr>
            <p:ph type="title" sz="quarter"/>
          </p:nvPr>
        </p:nvSpPr>
        <p:spPr>
          <a:xfrm>
            <a:off x="838200" y="1676400"/>
            <a:ext cx="7467600" cy="3276600"/>
          </a:xfrm>
        </p:spPr>
        <p:txBody>
          <a:bodyPr/>
          <a:lstStyle/>
          <a:p>
            <a:r>
              <a:rPr lang="en-US" b="0" smtClean="0"/>
              <a:t> </a:t>
            </a:r>
            <a:r>
              <a:rPr lang="en-US" sz="3600" i="1" smtClean="0"/>
              <a:t>Post-crisis Challenges for the Serbian Economy </a:t>
            </a:r>
            <a:endParaRPr lang="en-US" sz="36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F4DB7316-D668-44E4-85AF-BFDC51001565}" type="slidenum">
              <a:rPr lang="en-US" smtClean="0">
                <a:solidFill>
                  <a:schemeClr val="tx1"/>
                </a:solidFill>
              </a:rPr>
              <a:pPr eaLnBrk="1" hangingPunct="1"/>
              <a:t>10</a:t>
            </a:fld>
            <a:endParaRPr lang="en-US" smtClean="0">
              <a:solidFill>
                <a:schemeClr val="tx1"/>
              </a:solidFill>
            </a:endParaRPr>
          </a:p>
        </p:txBody>
      </p:sp>
      <p:sp>
        <p:nvSpPr>
          <p:cNvPr id="14339" name="Text Placeholder 12"/>
          <p:cNvSpPr>
            <a:spLocks noGrp="1"/>
          </p:cNvSpPr>
          <p:nvPr>
            <p:ph type="body" sz="quarter" idx="17"/>
          </p:nvPr>
        </p:nvSpPr>
        <p:spPr>
          <a:xfrm>
            <a:off x="466725" y="2047875"/>
            <a:ext cx="2587625" cy="374650"/>
          </a:xfrm>
        </p:spPr>
        <p:txBody>
          <a:bodyPr/>
          <a:lstStyle/>
          <a:p>
            <a:r>
              <a:rPr lang="en-US" smtClean="0">
                <a:solidFill>
                  <a:srgbClr val="000000"/>
                </a:solidFill>
                <a:cs typeface="Arial" charset="0"/>
              </a:rPr>
              <a:t>Chart 21 </a:t>
            </a:r>
            <a:r>
              <a:rPr lang="en-US" b="1" smtClean="0">
                <a:solidFill>
                  <a:srgbClr val="000000"/>
                </a:solidFill>
                <a:cs typeface="Arial" charset="0"/>
              </a:rPr>
              <a:t>Contributions to Real GDP Growth</a:t>
            </a:r>
          </a:p>
          <a:p>
            <a:r>
              <a:rPr lang="en-US" smtClean="0">
                <a:solidFill>
                  <a:srgbClr val="000000"/>
                </a:solidFill>
                <a:cs typeface="Arial" charset="0"/>
              </a:rPr>
              <a:t>(y-o-y rates, pp)</a:t>
            </a:r>
          </a:p>
        </p:txBody>
      </p:sp>
      <p:sp>
        <p:nvSpPr>
          <p:cNvPr id="14340" name="Text Placeholder 14"/>
          <p:cNvSpPr>
            <a:spLocks noGrp="1"/>
          </p:cNvSpPr>
          <p:nvPr>
            <p:ph type="body" sz="quarter" idx="14"/>
          </p:nvPr>
        </p:nvSpPr>
        <p:spPr>
          <a:xfrm>
            <a:off x="4754563" y="1262063"/>
            <a:ext cx="4141787" cy="795337"/>
          </a:xfrm>
        </p:spPr>
        <p:txBody>
          <a:bodyPr/>
          <a:lstStyle/>
          <a:p>
            <a:pPr marL="0" indent="0"/>
            <a:r>
              <a:rPr lang="en-US" smtClean="0"/>
              <a:t>GDP composition has been correcting towards less consumption and more net export</a:t>
            </a:r>
          </a:p>
        </p:txBody>
      </p:sp>
      <p:sp>
        <p:nvSpPr>
          <p:cNvPr id="14341" name="Text Placeholder 20"/>
          <p:cNvSpPr>
            <a:spLocks noGrp="1"/>
          </p:cNvSpPr>
          <p:nvPr>
            <p:ph type="body" sz="quarter" idx="18"/>
          </p:nvPr>
        </p:nvSpPr>
        <p:spPr>
          <a:xfrm>
            <a:off x="5002213" y="2047875"/>
            <a:ext cx="2587625" cy="374650"/>
          </a:xfrm>
        </p:spPr>
        <p:txBody>
          <a:bodyPr/>
          <a:lstStyle/>
          <a:p>
            <a:r>
              <a:rPr lang="en-US" smtClean="0"/>
              <a:t>Chart 22 </a:t>
            </a:r>
            <a:r>
              <a:rPr lang="en-US" b="1" smtClean="0"/>
              <a:t>GDP Composition</a:t>
            </a:r>
          </a:p>
          <a:p>
            <a:r>
              <a:rPr lang="en-US" smtClean="0"/>
              <a:t>(share in GDP)</a:t>
            </a:r>
            <a:endParaRPr lang="sr-Latn-CS" smtClean="0"/>
          </a:p>
        </p:txBody>
      </p:sp>
      <p:sp>
        <p:nvSpPr>
          <p:cNvPr id="25" name="Text Placeholder 24"/>
          <p:cNvSpPr>
            <a:spLocks noGrp="1"/>
          </p:cNvSpPr>
          <p:nvPr>
            <p:ph type="body" sz="quarter" idx="15"/>
          </p:nvPr>
        </p:nvSpPr>
        <p:spPr>
          <a:xfrm>
            <a:off x="255588" y="5075238"/>
            <a:ext cx="4143375" cy="1600200"/>
          </a:xfrm>
        </p:spPr>
        <p:txBody>
          <a:bodyPr/>
          <a:lstStyle/>
          <a:p>
            <a:pPr marL="92075" indent="-92075" algn="just">
              <a:buFontTx/>
              <a:buChar char="•"/>
              <a:defRPr/>
            </a:pPr>
            <a:endParaRPr b="0" kern="1200">
              <a:solidFill>
                <a:srgbClr val="000066"/>
              </a:solidFill>
            </a:endParaRPr>
          </a:p>
          <a:p>
            <a:pPr marL="92075" indent="-92075" algn="just">
              <a:buFontTx/>
              <a:buChar char="•"/>
              <a:defRPr/>
            </a:pPr>
            <a:r>
              <a:rPr b="0" kern="1200">
                <a:solidFill>
                  <a:srgbClr val="000066"/>
                </a:solidFill>
              </a:rPr>
              <a:t>In 2010, GDP growth (1.7%), driven by net export, will be above average for SEE countries.</a:t>
            </a:r>
          </a:p>
          <a:p>
            <a:pPr marL="92075" indent="-92075" algn="just">
              <a:buFontTx/>
              <a:buChar char="•"/>
              <a:defRPr/>
            </a:pPr>
            <a:r>
              <a:rPr b="0" kern="1200">
                <a:solidFill>
                  <a:srgbClr val="000066"/>
                </a:solidFill>
              </a:rPr>
              <a:t>In 2011, GDP is projected to grow around 3.0%. Most significant contribution should come from investments.</a:t>
            </a:r>
            <a:endParaRPr lang="sr-Latn-CS" b="0" kern="1200">
              <a:solidFill>
                <a:srgbClr val="000066"/>
              </a:solidFill>
            </a:endParaRPr>
          </a:p>
        </p:txBody>
      </p:sp>
      <p:sp>
        <p:nvSpPr>
          <p:cNvPr id="14343" name="Text Placeholder 25"/>
          <p:cNvSpPr>
            <a:spLocks noGrp="1"/>
          </p:cNvSpPr>
          <p:nvPr>
            <p:ph type="body" sz="quarter" idx="16"/>
          </p:nvPr>
        </p:nvSpPr>
        <p:spPr>
          <a:xfrm>
            <a:off x="4754563" y="5075238"/>
            <a:ext cx="4141787" cy="1600200"/>
          </a:xfrm>
        </p:spPr>
        <p:txBody>
          <a:bodyPr/>
          <a:lstStyle/>
          <a:p>
            <a:pPr marL="90488" indent="-90488">
              <a:buFontTx/>
              <a:buChar char="•"/>
            </a:pPr>
            <a:r>
              <a:rPr lang="en-US" b="0" smtClean="0"/>
              <a:t>Consumption makes up the largest part of GDP and prior to the crisis it was stimulated by capital inflows.</a:t>
            </a:r>
          </a:p>
          <a:p>
            <a:pPr marL="90488" indent="-90488">
              <a:buFontTx/>
              <a:buChar char="•"/>
            </a:pPr>
            <a:r>
              <a:rPr lang="en-US" b="0" smtClean="0"/>
              <a:t>As a result of the crisis, the share of consumption and investment in GDP declined somewhat, while net export increased.</a:t>
            </a:r>
            <a:endParaRPr lang="sr-Latn-CS" b="0" smtClean="0"/>
          </a:p>
        </p:txBody>
      </p:sp>
      <p:sp>
        <p:nvSpPr>
          <p:cNvPr id="14344" name="Text Placeholder 11"/>
          <p:cNvSpPr>
            <a:spLocks noGrp="1"/>
          </p:cNvSpPr>
          <p:nvPr>
            <p:ph type="body" sz="quarter" idx="13"/>
          </p:nvPr>
        </p:nvSpPr>
        <p:spPr>
          <a:xfrm>
            <a:off x="255588" y="1262063"/>
            <a:ext cx="4143375" cy="795337"/>
          </a:xfrm>
        </p:spPr>
        <p:txBody>
          <a:bodyPr/>
          <a:lstStyle/>
          <a:p>
            <a:pPr marL="0" indent="0">
              <a:spcBef>
                <a:spcPct val="0"/>
              </a:spcBef>
            </a:pPr>
            <a:r>
              <a:rPr lang="en-US" smtClean="0"/>
              <a:t>Average GDP growth rate over 2005-2008 was 5.8% and was driven mainly by consumption, but the trend reversed during the crisis</a:t>
            </a:r>
            <a:endParaRPr lang="sr-Latn-CS" smtClean="0"/>
          </a:p>
        </p:txBody>
      </p:sp>
      <p:sp>
        <p:nvSpPr>
          <p:cNvPr id="14345" name="Title 18"/>
          <p:cNvSpPr>
            <a:spLocks noGrp="1"/>
          </p:cNvSpPr>
          <p:nvPr>
            <p:ph type="title" sz="quarter"/>
          </p:nvPr>
        </p:nvSpPr>
        <p:spPr>
          <a:xfrm>
            <a:off x="2011363" y="0"/>
            <a:ext cx="6858000" cy="914400"/>
          </a:xfrm>
        </p:spPr>
        <p:txBody>
          <a:bodyPr/>
          <a:lstStyle/>
          <a:p>
            <a:r>
              <a:rPr lang="en-US" smtClean="0"/>
              <a:t>Strong GDP Growth Before, and Mild Recovery After Crisis</a:t>
            </a:r>
          </a:p>
        </p:txBody>
      </p:sp>
      <p:pic>
        <p:nvPicPr>
          <p:cNvPr id="14346" name="Picture 4"/>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a:xfrm>
            <a:off x="571500" y="2538413"/>
            <a:ext cx="3448050" cy="2430462"/>
          </a:xfrm>
        </p:spPr>
      </p:pic>
      <p:pic>
        <p:nvPicPr>
          <p:cNvPr id="14347" name="Picture 1"/>
          <p:cNvPicPr>
            <a:picLocks noGrp="1" noChangeAspect="1" noChangeArrowheads="1"/>
          </p:cNvPicPr>
          <p:nvPr>
            <p:ph sz="quarter" idx="20"/>
          </p:nvPr>
        </p:nvPicPr>
        <p:blipFill>
          <a:blip r:embed="rId3">
            <a:extLst>
              <a:ext uri="{28A0092B-C50C-407E-A947-70E740481C1C}">
                <a14:useLocalDpi xmlns:a14="http://schemas.microsoft.com/office/drawing/2010/main" val="0"/>
              </a:ext>
            </a:extLst>
          </a:blip>
          <a:srcRect/>
          <a:stretch>
            <a:fillRect/>
          </a:stretch>
        </p:blipFill>
        <p:spPr>
          <a:xfrm>
            <a:off x="5106988" y="2538413"/>
            <a:ext cx="3448050" cy="2430462"/>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A2ECA1A3-310D-45B5-89AD-EB1D4D65C304}" type="slidenum">
              <a:rPr lang="en-US" smtClean="0">
                <a:solidFill>
                  <a:schemeClr val="tx1"/>
                </a:solidFill>
              </a:rPr>
              <a:pPr eaLnBrk="1" hangingPunct="1"/>
              <a:t>11</a:t>
            </a:fld>
            <a:endParaRPr lang="en-US" smtClean="0">
              <a:solidFill>
                <a:schemeClr val="tx1"/>
              </a:solidFill>
            </a:endParaRPr>
          </a:p>
        </p:txBody>
      </p:sp>
      <p:sp>
        <p:nvSpPr>
          <p:cNvPr id="15363" name="Title 15"/>
          <p:cNvSpPr>
            <a:spLocks noGrp="1"/>
          </p:cNvSpPr>
          <p:nvPr>
            <p:ph type="title" sz="quarter"/>
          </p:nvPr>
        </p:nvSpPr>
        <p:spPr>
          <a:xfrm>
            <a:off x="838200" y="990600"/>
            <a:ext cx="7924800" cy="685800"/>
          </a:xfrm>
        </p:spPr>
        <p:txBody>
          <a:bodyPr/>
          <a:lstStyle/>
          <a:p>
            <a:r>
              <a:rPr lang="en-US" smtClean="0"/>
              <a:t>The basic goals and presumptions for the dynamic economic growth until 2020</a:t>
            </a:r>
          </a:p>
        </p:txBody>
      </p:sp>
      <p:sp>
        <p:nvSpPr>
          <p:cNvPr id="15364" name="TextBox 3"/>
          <p:cNvSpPr txBox="1">
            <a:spLocks noChangeArrowheads="1"/>
          </p:cNvSpPr>
          <p:nvPr/>
        </p:nvSpPr>
        <p:spPr bwMode="auto">
          <a:xfrm>
            <a:off x="762000" y="2286000"/>
            <a:ext cx="7848600" cy="413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just" eaLnBrk="1" hangingPunct="1">
              <a:spcBef>
                <a:spcPct val="20000"/>
              </a:spcBef>
              <a:buFontTx/>
              <a:buChar char="•"/>
            </a:pPr>
            <a:r>
              <a:rPr lang="en-US" dirty="0"/>
              <a:t> </a:t>
            </a:r>
            <a:r>
              <a:rPr lang="en-US" sz="1300" dirty="0"/>
              <a:t>The world economic crises showed that the previous model of economic growth and development of Serbia is not sustainable and have to be changed.</a:t>
            </a:r>
          </a:p>
          <a:p>
            <a:pPr algn="just" eaLnBrk="1" hangingPunct="1">
              <a:spcBef>
                <a:spcPct val="20000"/>
              </a:spcBef>
            </a:pPr>
            <a:endParaRPr lang="en-US" sz="1300" dirty="0"/>
          </a:p>
          <a:p>
            <a:pPr algn="just" eaLnBrk="1" hangingPunct="1">
              <a:spcBef>
                <a:spcPct val="20000"/>
              </a:spcBef>
              <a:buFontTx/>
              <a:buChar char="•"/>
            </a:pPr>
            <a:r>
              <a:rPr lang="en-US" sz="1300" dirty="0"/>
              <a:t> Actually, that model was based on faster growth of domestic demand than GDP growth due to growing share of current account deficit in GDP.</a:t>
            </a:r>
          </a:p>
          <a:p>
            <a:pPr algn="just" eaLnBrk="1" hangingPunct="1">
              <a:spcBef>
                <a:spcPct val="20000"/>
              </a:spcBef>
            </a:pPr>
            <a:endParaRPr lang="en-US" sz="1300" dirty="0"/>
          </a:p>
          <a:p>
            <a:pPr algn="just" eaLnBrk="1" hangingPunct="1">
              <a:spcBef>
                <a:spcPct val="20000"/>
              </a:spcBef>
              <a:buFontTx/>
              <a:buChar char="•"/>
            </a:pPr>
            <a:r>
              <a:rPr lang="en-US" sz="1300" dirty="0"/>
              <a:t> Because of over-drying privatization revenues and limited possibilities for further over-borrowing abroad Serbian economy has to implement the new model of economic growth and development that is pro-investment and export oriented.</a:t>
            </a:r>
          </a:p>
          <a:p>
            <a:pPr algn="just" eaLnBrk="1" hangingPunct="1">
              <a:spcBef>
                <a:spcPct val="20000"/>
              </a:spcBef>
            </a:pPr>
            <a:endParaRPr lang="en-US" sz="1300" dirty="0"/>
          </a:p>
          <a:p>
            <a:pPr algn="just" eaLnBrk="1" hangingPunct="1">
              <a:spcBef>
                <a:spcPct val="20000"/>
              </a:spcBef>
              <a:buFontTx/>
              <a:buChar char="•"/>
            </a:pPr>
            <a:r>
              <a:rPr lang="en-US" sz="1300" dirty="0"/>
              <a:t> Due to previous</a:t>
            </a:r>
            <a:r>
              <a:rPr lang="sr-Latn-CS" sz="1300" dirty="0"/>
              <a:t>,</a:t>
            </a:r>
            <a:r>
              <a:rPr lang="en-US" sz="1300" dirty="0"/>
              <a:t> the main scenario of future development in the period 2011-2020 is that the dominance of growth of consumption have to be replaced with the dominance of investment growth.</a:t>
            </a:r>
          </a:p>
          <a:p>
            <a:pPr algn="just" eaLnBrk="1" hangingPunct="1">
              <a:spcBef>
                <a:spcPct val="20000"/>
              </a:spcBef>
              <a:buFontTx/>
              <a:buChar char="•"/>
            </a:pPr>
            <a:endParaRPr lang="en-US" sz="1300" dirty="0"/>
          </a:p>
          <a:p>
            <a:pPr algn="just" eaLnBrk="1" hangingPunct="1">
              <a:spcBef>
                <a:spcPct val="20000"/>
              </a:spcBef>
              <a:buFontTx/>
              <a:buChar char="•"/>
            </a:pPr>
            <a:r>
              <a:rPr lang="en-US" sz="1300" dirty="0"/>
              <a:t> The basic scenario for the period until 2020 involves, the award of the EU candidate country status, and finally the status of EU member of course using the full capacity of economic benefits that this political development would bring</a:t>
            </a:r>
            <a:r>
              <a:rPr lang="en-US" sz="1300" dirty="0" smtClean="0"/>
              <a:t>.</a:t>
            </a:r>
            <a:endParaRPr lang="sr-Latn-CS" sz="1300" dirty="0" smtClean="0"/>
          </a:p>
          <a:p>
            <a:pPr algn="just" eaLnBrk="1" hangingPunct="1">
              <a:spcBef>
                <a:spcPct val="20000"/>
              </a:spcBef>
              <a:buFontTx/>
              <a:buChar char="•"/>
            </a:pPr>
            <a:endParaRPr lang="sr-Latn-CS" sz="1300" dirty="0"/>
          </a:p>
          <a:p>
            <a:r>
              <a:rPr lang="sr-Latn-CS" sz="900" b="1" dirty="0" smtClean="0"/>
              <a:t>Note: The source for the graphs in the text that follows is document  </a:t>
            </a:r>
            <a:r>
              <a:rPr lang="sr-Latn-CS" sz="900" b="1" dirty="0"/>
              <a:t>Serbian post-crisis economic </a:t>
            </a:r>
            <a:r>
              <a:rPr lang="sr-Latn-CS" sz="900" b="1" dirty="0" smtClean="0"/>
              <a:t>growth and </a:t>
            </a:r>
            <a:r>
              <a:rPr lang="sr-Latn-CS" sz="900" b="1" dirty="0"/>
              <a:t>development </a:t>
            </a:r>
            <a:r>
              <a:rPr lang="sr-Latn-CS" sz="900" b="1" dirty="0" smtClean="0"/>
              <a:t>model 2011-2020.</a:t>
            </a:r>
            <a:endParaRPr lang="sr-Latn-CS" sz="9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C80B2BE8-0E15-4C72-B4BC-70C2F9B58BB9}" type="slidenum">
              <a:rPr lang="en-US" smtClean="0">
                <a:solidFill>
                  <a:srgbClr val="000000"/>
                </a:solidFill>
              </a:rPr>
              <a:pPr eaLnBrk="1" hangingPunct="1"/>
              <a:t>12</a:t>
            </a:fld>
            <a:endParaRPr lang="en-US" smtClean="0">
              <a:solidFill>
                <a:srgbClr val="000000"/>
              </a:solidFill>
            </a:endParaRPr>
          </a:p>
        </p:txBody>
      </p:sp>
      <p:sp>
        <p:nvSpPr>
          <p:cNvPr id="16387" name="Title 15"/>
          <p:cNvSpPr>
            <a:spLocks noGrp="1"/>
          </p:cNvSpPr>
          <p:nvPr>
            <p:ph type="title" sz="quarter"/>
          </p:nvPr>
        </p:nvSpPr>
        <p:spPr>
          <a:xfrm>
            <a:off x="838200" y="1066800"/>
            <a:ext cx="7924800" cy="609600"/>
          </a:xfrm>
        </p:spPr>
        <p:txBody>
          <a:bodyPr/>
          <a:lstStyle/>
          <a:p>
            <a:r>
              <a:rPr lang="en-US" smtClean="0"/>
              <a:t>The basic goals and presumptions for the dynamic economic growth until 2020</a:t>
            </a:r>
          </a:p>
        </p:txBody>
      </p:sp>
      <p:sp>
        <p:nvSpPr>
          <p:cNvPr id="16388" name="TextBox 3"/>
          <p:cNvSpPr txBox="1">
            <a:spLocks noChangeArrowheads="1"/>
          </p:cNvSpPr>
          <p:nvPr/>
        </p:nvSpPr>
        <p:spPr bwMode="auto">
          <a:xfrm>
            <a:off x="152400" y="2286000"/>
            <a:ext cx="34290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just" eaLnBrk="1" hangingPunct="1">
              <a:spcBef>
                <a:spcPct val="20000"/>
              </a:spcBef>
              <a:buFontTx/>
              <a:buChar char="•"/>
            </a:pPr>
            <a:r>
              <a:rPr lang="en-US" sz="1400"/>
              <a:t> </a:t>
            </a:r>
            <a:r>
              <a:rPr lang="en-US"/>
              <a:t>The average annual real GDP growth would be 5,8%, and growth of domestic demand would be 4,7%.</a:t>
            </a:r>
          </a:p>
          <a:p>
            <a:pPr algn="just" eaLnBrk="1" hangingPunct="1">
              <a:spcBef>
                <a:spcPct val="20000"/>
              </a:spcBef>
            </a:pPr>
            <a:endParaRPr lang="en-US"/>
          </a:p>
          <a:p>
            <a:pPr algn="just" eaLnBrk="1" hangingPunct="1">
              <a:spcBef>
                <a:spcPct val="20000"/>
              </a:spcBef>
              <a:buFontTx/>
              <a:buChar char="•"/>
            </a:pPr>
            <a:r>
              <a:rPr lang="en-US"/>
              <a:t>The value of GDP in 2020 would reach 52,7 billion euros, or about 7,5 thousand euros per capita.</a:t>
            </a:r>
          </a:p>
          <a:p>
            <a:pPr algn="just" eaLnBrk="1" hangingPunct="1">
              <a:spcBef>
                <a:spcPct val="20000"/>
              </a:spcBef>
            </a:pPr>
            <a:endParaRPr lang="en-US"/>
          </a:p>
          <a:p>
            <a:pPr algn="just" eaLnBrk="1" hangingPunct="1">
              <a:spcBef>
                <a:spcPct val="20000"/>
              </a:spcBef>
              <a:buFontTx/>
              <a:buChar char="•"/>
            </a:pPr>
            <a:r>
              <a:rPr lang="en-US"/>
              <a:t> Also, in mention period (2010 – 2020) productivity would be cumulatively increased by 50,4% and employment by 16,9% what is equivalent to number of 440 thousand new jobs.</a:t>
            </a:r>
          </a:p>
          <a:p>
            <a:pPr algn="just" eaLnBrk="1" hangingPunct="1">
              <a:spcBef>
                <a:spcPct val="20000"/>
              </a:spcBef>
              <a:buFontTx/>
              <a:buChar char="•"/>
            </a:pPr>
            <a:endParaRPr lang="en-US"/>
          </a:p>
          <a:p>
            <a:pPr algn="just" eaLnBrk="1" hangingPunct="1">
              <a:spcBef>
                <a:spcPct val="20000"/>
              </a:spcBef>
              <a:buFontTx/>
              <a:buChar char="•"/>
            </a:pPr>
            <a:r>
              <a:rPr lang="en-US"/>
              <a:t> In order to ensure sustainability of external debt the internal demand has to grow slower than GDP.</a:t>
            </a:r>
            <a:endParaRPr lang="sr-Latn-CS"/>
          </a:p>
        </p:txBody>
      </p:sp>
      <p:sp>
        <p:nvSpPr>
          <p:cNvPr id="16389" name="TextBox 4"/>
          <p:cNvSpPr txBox="1">
            <a:spLocks noChangeArrowheads="1"/>
          </p:cNvSpPr>
          <p:nvPr/>
        </p:nvSpPr>
        <p:spPr bwMode="auto">
          <a:xfrm>
            <a:off x="4191000" y="2047875"/>
            <a:ext cx="47244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just" eaLnBrk="1" hangingPunct="1">
              <a:spcBef>
                <a:spcPct val="20000"/>
              </a:spcBef>
            </a:pPr>
            <a:r>
              <a:rPr lang="en-US" sz="1100" b="1"/>
              <a:t>Cumulative growth of GDP, productivity and employment, </a:t>
            </a:r>
          </a:p>
          <a:p>
            <a:pPr algn="just" eaLnBrk="1" hangingPunct="1">
              <a:spcBef>
                <a:spcPct val="20000"/>
              </a:spcBef>
            </a:pPr>
            <a:r>
              <a:rPr lang="en-US" sz="1100" b="1"/>
              <a:t>2010-2020 (in %)</a:t>
            </a:r>
            <a:endParaRPr lang="sr-Latn-CS" sz="1100" b="1"/>
          </a:p>
        </p:txBody>
      </p:sp>
      <p:graphicFrame>
        <p:nvGraphicFramePr>
          <p:cNvPr id="16390" name="Chart 8"/>
          <p:cNvGraphicFramePr>
            <a:graphicFrameLocks/>
          </p:cNvGraphicFramePr>
          <p:nvPr/>
        </p:nvGraphicFramePr>
        <p:xfrm>
          <a:off x="3681413" y="2589213"/>
          <a:ext cx="5321300" cy="2844800"/>
        </p:xfrm>
        <a:graphic>
          <a:graphicData uri="http://schemas.openxmlformats.org/presentationml/2006/ole">
            <mc:AlternateContent xmlns:mc="http://schemas.openxmlformats.org/markup-compatibility/2006">
              <mc:Choice xmlns:v="urn:schemas-microsoft-com:vml" Requires="v">
                <p:oleObj spid="_x0000_s16401" r:id="rId4" imgW="5322269" imgH="2840982" progId="Excel.Chart.8">
                  <p:embed/>
                </p:oleObj>
              </mc:Choice>
              <mc:Fallback>
                <p:oleObj r:id="rId4" imgW="5322269" imgH="2840982" progId="Excel.Chart.8">
                  <p:embed/>
                  <p:pic>
                    <p:nvPicPr>
                      <p:cNvPr id="0" name="Chart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1413" y="2589213"/>
                        <a:ext cx="53213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D473D372-D7E5-42AD-8CB6-95008F869A70}" type="slidenum">
              <a:rPr lang="en-US" smtClean="0">
                <a:solidFill>
                  <a:srgbClr val="000000"/>
                </a:solidFill>
              </a:rPr>
              <a:pPr eaLnBrk="1" hangingPunct="1"/>
              <a:t>13</a:t>
            </a:fld>
            <a:endParaRPr lang="en-US" smtClean="0">
              <a:solidFill>
                <a:srgbClr val="000000"/>
              </a:solidFill>
            </a:endParaRPr>
          </a:p>
        </p:txBody>
      </p:sp>
      <p:sp>
        <p:nvSpPr>
          <p:cNvPr id="17411" name="Title 15"/>
          <p:cNvSpPr>
            <a:spLocks noGrp="1"/>
          </p:cNvSpPr>
          <p:nvPr>
            <p:ph type="title" sz="quarter"/>
          </p:nvPr>
        </p:nvSpPr>
        <p:spPr>
          <a:xfrm>
            <a:off x="838200" y="1066800"/>
            <a:ext cx="7924800" cy="609600"/>
          </a:xfrm>
        </p:spPr>
        <p:txBody>
          <a:bodyPr/>
          <a:lstStyle/>
          <a:p>
            <a:r>
              <a:rPr lang="en-US" smtClean="0"/>
              <a:t>The basic goals and presumptions for the dynamic economic growth until 2020</a:t>
            </a:r>
          </a:p>
        </p:txBody>
      </p:sp>
      <p:sp>
        <p:nvSpPr>
          <p:cNvPr id="17412" name="TextBox 3"/>
          <p:cNvSpPr txBox="1">
            <a:spLocks noChangeArrowheads="1"/>
          </p:cNvSpPr>
          <p:nvPr/>
        </p:nvSpPr>
        <p:spPr bwMode="auto">
          <a:xfrm>
            <a:off x="304800" y="2286000"/>
            <a:ext cx="3429000"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just" eaLnBrk="1" hangingPunct="1">
              <a:spcBef>
                <a:spcPct val="20000"/>
              </a:spcBef>
              <a:buFontTx/>
              <a:buChar char="•"/>
            </a:pPr>
            <a:r>
              <a:rPr lang="en-US" sz="1400"/>
              <a:t> </a:t>
            </a:r>
            <a:r>
              <a:rPr lang="en-US"/>
              <a:t>The projected annual growth of industry is 6,9%, construction 9,7% and services 5,5% create the conditions for changing the economic structure.</a:t>
            </a:r>
          </a:p>
          <a:p>
            <a:pPr algn="just" eaLnBrk="1" hangingPunct="1">
              <a:spcBef>
                <a:spcPct val="20000"/>
              </a:spcBef>
            </a:pPr>
            <a:endParaRPr lang="en-US"/>
          </a:p>
          <a:p>
            <a:pPr algn="just" eaLnBrk="1" hangingPunct="1">
              <a:spcBef>
                <a:spcPct val="20000"/>
              </a:spcBef>
              <a:buFontTx/>
              <a:buChar char="•"/>
            </a:pPr>
            <a:r>
              <a:rPr lang="en-US"/>
              <a:t> The share of exchangeable products in GDP would increase from 30,7% in 2009 to 33,1% in 2020.</a:t>
            </a:r>
          </a:p>
          <a:p>
            <a:pPr algn="just" eaLnBrk="1" hangingPunct="1">
              <a:spcBef>
                <a:spcPct val="20000"/>
              </a:spcBef>
              <a:buFontTx/>
              <a:buChar char="•"/>
            </a:pPr>
            <a:endParaRPr lang="en-US"/>
          </a:p>
          <a:p>
            <a:pPr algn="just" eaLnBrk="1" hangingPunct="1">
              <a:spcBef>
                <a:spcPct val="20000"/>
              </a:spcBef>
              <a:buFontTx/>
              <a:buChar char="•"/>
            </a:pPr>
            <a:r>
              <a:rPr lang="en-US"/>
              <a:t> The share of industry and construction in GDP taken together would increase from 21,1% in 2009 to 25,5% in 2020 until share of services would drop from 55,3% to 52,9%.</a:t>
            </a:r>
          </a:p>
          <a:p>
            <a:pPr algn="just" eaLnBrk="1" hangingPunct="1">
              <a:spcBef>
                <a:spcPct val="20000"/>
              </a:spcBef>
            </a:pPr>
            <a:endParaRPr lang="en-US"/>
          </a:p>
          <a:p>
            <a:pPr algn="just" eaLnBrk="1" hangingPunct="1">
              <a:spcBef>
                <a:spcPct val="20000"/>
              </a:spcBef>
              <a:buFontTx/>
              <a:buChar char="•"/>
            </a:pPr>
            <a:r>
              <a:rPr lang="en-US"/>
              <a:t> Also, the share of agriculture in GDP would decline from 9,6% in 2009 to 7,6% in 2020.</a:t>
            </a:r>
            <a:endParaRPr lang="sr-Latn-CS"/>
          </a:p>
        </p:txBody>
      </p:sp>
      <p:sp>
        <p:nvSpPr>
          <p:cNvPr id="17413" name="TextBox 4"/>
          <p:cNvSpPr txBox="1">
            <a:spLocks noChangeArrowheads="1"/>
          </p:cNvSpPr>
          <p:nvPr/>
        </p:nvSpPr>
        <p:spPr bwMode="auto">
          <a:xfrm>
            <a:off x="4191000" y="1897063"/>
            <a:ext cx="4724400"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r" eaLnBrk="1" hangingPunct="1">
              <a:spcBef>
                <a:spcPct val="20000"/>
              </a:spcBef>
            </a:pPr>
            <a:r>
              <a:rPr lang="en-US" sz="1100" b="1"/>
              <a:t>The manufacturing structure of GDP, cumulative growth </a:t>
            </a:r>
          </a:p>
          <a:p>
            <a:pPr algn="r" eaLnBrk="1" hangingPunct="1">
              <a:spcBef>
                <a:spcPct val="20000"/>
              </a:spcBef>
            </a:pPr>
            <a:r>
              <a:rPr lang="en-US" sz="1100" b="1"/>
              <a:t>2011-2020 (in %)</a:t>
            </a:r>
            <a:endParaRPr lang="sr-Latn-CS" sz="1100" b="1"/>
          </a:p>
        </p:txBody>
      </p:sp>
      <p:graphicFrame>
        <p:nvGraphicFramePr>
          <p:cNvPr id="17414" name="Chart 7"/>
          <p:cNvGraphicFramePr>
            <a:graphicFrameLocks/>
          </p:cNvGraphicFramePr>
          <p:nvPr>
            <p:extLst>
              <p:ext uri="{D42A27DB-BD31-4B8C-83A1-F6EECF244321}">
                <p14:modId xmlns:p14="http://schemas.microsoft.com/office/powerpoint/2010/main" val="698979512"/>
              </p:ext>
            </p:extLst>
          </p:nvPr>
        </p:nvGraphicFramePr>
        <p:xfrm>
          <a:off x="3835400" y="2347913"/>
          <a:ext cx="5207000" cy="1919287"/>
        </p:xfrm>
        <a:graphic>
          <a:graphicData uri="http://schemas.openxmlformats.org/presentationml/2006/ole">
            <mc:AlternateContent xmlns:mc="http://schemas.openxmlformats.org/markup-compatibility/2006">
              <mc:Choice xmlns:v="urn:schemas-microsoft-com:vml" Requires="v">
                <p:oleObj spid="_x0000_s17429" r:id="rId4" imgW="5206435" imgH="1896020" progId="Excel.Chart.8">
                  <p:embed/>
                </p:oleObj>
              </mc:Choice>
              <mc:Fallback>
                <p:oleObj r:id="rId4" imgW="5206435" imgH="1896020" progId="Excel.Char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5400" y="2347913"/>
                        <a:ext cx="5207000" cy="1919287"/>
                      </a:xfrm>
                      <a:prstGeom prst="rect">
                        <a:avLst/>
                      </a:prstGeom>
                      <a:noFill/>
                      <a:ln>
                        <a:noFill/>
                      </a:ln>
                      <a:extLst/>
                    </p:spPr>
                  </p:pic>
                </p:oleObj>
              </mc:Fallback>
            </mc:AlternateContent>
          </a:graphicData>
        </a:graphic>
      </p:graphicFrame>
      <p:sp>
        <p:nvSpPr>
          <p:cNvPr id="17416" name="TextBox 5"/>
          <p:cNvSpPr txBox="1">
            <a:spLocks noChangeArrowheads="1"/>
          </p:cNvSpPr>
          <p:nvPr/>
        </p:nvSpPr>
        <p:spPr bwMode="auto">
          <a:xfrm>
            <a:off x="4343400" y="4267200"/>
            <a:ext cx="42672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r" eaLnBrk="1" hangingPunct="1">
              <a:spcBef>
                <a:spcPct val="20000"/>
              </a:spcBef>
            </a:pPr>
            <a:r>
              <a:rPr lang="en-US" sz="1100" b="1"/>
              <a:t>The share in GDP</a:t>
            </a:r>
            <a:endParaRPr lang="sr-Latn-CS" sz="1100" b="1"/>
          </a:p>
        </p:txBody>
      </p:sp>
      <p:graphicFrame>
        <p:nvGraphicFramePr>
          <p:cNvPr id="9" name="Chart 8"/>
          <p:cNvGraphicFramePr>
            <a:graphicFrameLocks/>
          </p:cNvGraphicFramePr>
          <p:nvPr>
            <p:extLst>
              <p:ext uri="{D42A27DB-BD31-4B8C-83A1-F6EECF244321}">
                <p14:modId xmlns:p14="http://schemas.microsoft.com/office/powerpoint/2010/main" val="1144470480"/>
              </p:ext>
            </p:extLst>
          </p:nvPr>
        </p:nvGraphicFramePr>
        <p:xfrm>
          <a:off x="3886200" y="4267201"/>
          <a:ext cx="4914900" cy="20574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ADCB9AC1-E5C7-4292-89AF-54733A80CCE0}" type="slidenum">
              <a:rPr lang="en-US" smtClean="0">
                <a:solidFill>
                  <a:srgbClr val="000000"/>
                </a:solidFill>
              </a:rPr>
              <a:pPr eaLnBrk="1" hangingPunct="1"/>
              <a:t>14</a:t>
            </a:fld>
            <a:endParaRPr lang="en-US" smtClean="0">
              <a:solidFill>
                <a:srgbClr val="000000"/>
              </a:solidFill>
            </a:endParaRPr>
          </a:p>
        </p:txBody>
      </p:sp>
      <p:sp>
        <p:nvSpPr>
          <p:cNvPr id="18435" name="Title 15"/>
          <p:cNvSpPr>
            <a:spLocks noGrp="1"/>
          </p:cNvSpPr>
          <p:nvPr>
            <p:ph type="title" sz="quarter"/>
          </p:nvPr>
        </p:nvSpPr>
        <p:spPr>
          <a:xfrm>
            <a:off x="808038" y="914400"/>
            <a:ext cx="7924800" cy="609600"/>
          </a:xfrm>
        </p:spPr>
        <p:txBody>
          <a:bodyPr/>
          <a:lstStyle/>
          <a:p>
            <a:r>
              <a:rPr lang="en-US" smtClean="0">
                <a:cs typeface="Arial" charset="0"/>
              </a:rPr>
              <a:t>Target parameters in the basic development scenario </a:t>
            </a:r>
          </a:p>
        </p:txBody>
      </p:sp>
      <p:sp>
        <p:nvSpPr>
          <p:cNvPr id="18436" name="TextBox 3"/>
          <p:cNvSpPr txBox="1">
            <a:spLocks noChangeArrowheads="1"/>
          </p:cNvSpPr>
          <p:nvPr/>
        </p:nvSpPr>
        <p:spPr bwMode="auto">
          <a:xfrm>
            <a:off x="228600" y="1827213"/>
            <a:ext cx="3905250" cy="450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just" eaLnBrk="1" hangingPunct="1">
              <a:spcBef>
                <a:spcPct val="20000"/>
              </a:spcBef>
              <a:buFontTx/>
              <a:buChar char="•"/>
            </a:pPr>
            <a:r>
              <a:rPr lang="en-US" sz="1400"/>
              <a:t> </a:t>
            </a:r>
            <a:r>
              <a:rPr lang="en-US"/>
              <a:t>Raising the share of fixed investment to 25% in 2015 and to 28% in 2020 (with an average annual growth rate of 9.7%). </a:t>
            </a:r>
          </a:p>
          <a:p>
            <a:pPr algn="just" eaLnBrk="1" hangingPunct="1">
              <a:spcBef>
                <a:spcPct val="20000"/>
              </a:spcBef>
            </a:pPr>
            <a:endParaRPr lang="en-US"/>
          </a:p>
          <a:p>
            <a:pPr algn="just" eaLnBrk="1" hangingPunct="1">
              <a:spcBef>
                <a:spcPct val="20000"/>
              </a:spcBef>
              <a:buFontTx/>
              <a:buChar char="•"/>
            </a:pPr>
            <a:r>
              <a:rPr lang="en-US"/>
              <a:t> Reduction of the state expenditure share in the GDP from 20.5% in 2009 to 12.4% in </a:t>
            </a:r>
            <a:r>
              <a:rPr lang="sr-Latn-CS"/>
              <a:t>2020</a:t>
            </a:r>
            <a:r>
              <a:rPr lang="en-US"/>
              <a:t>.</a:t>
            </a:r>
          </a:p>
          <a:p>
            <a:pPr algn="just" eaLnBrk="1" hangingPunct="1">
              <a:spcBef>
                <a:spcPct val="20000"/>
              </a:spcBef>
              <a:buFontTx/>
              <a:buChar char="•"/>
            </a:pPr>
            <a:endParaRPr lang="en-US"/>
          </a:p>
          <a:p>
            <a:pPr algn="just" eaLnBrk="1" hangingPunct="1">
              <a:spcBef>
                <a:spcPct val="20000"/>
              </a:spcBef>
              <a:buFontTx/>
              <a:buChar char="•"/>
            </a:pPr>
            <a:r>
              <a:rPr lang="en-US"/>
              <a:t> Raising the share of exports of goods and services in GDP, from 27.6% in 2009 to 65% </a:t>
            </a:r>
            <a:r>
              <a:rPr lang="sr-Latn-CS"/>
              <a:t>in 2020</a:t>
            </a:r>
            <a:r>
              <a:rPr lang="en-US"/>
              <a:t>.</a:t>
            </a:r>
          </a:p>
          <a:p>
            <a:pPr algn="just" eaLnBrk="1" hangingPunct="1">
              <a:spcBef>
                <a:spcPct val="20000"/>
              </a:spcBef>
            </a:pPr>
            <a:endParaRPr lang="en-US"/>
          </a:p>
          <a:p>
            <a:pPr algn="just" eaLnBrk="1" hangingPunct="1">
              <a:spcBef>
                <a:spcPct val="20000"/>
              </a:spcBef>
              <a:buFontTx/>
              <a:buChar char="•"/>
            </a:pPr>
            <a:r>
              <a:rPr lang="en-US"/>
              <a:t> Significantly narrowing the current account deficit in balance of payments from 7.1% in 2010 to 3.3% of GDP in 2020.</a:t>
            </a:r>
          </a:p>
          <a:p>
            <a:pPr algn="just" eaLnBrk="1" hangingPunct="1">
              <a:spcBef>
                <a:spcPct val="20000"/>
              </a:spcBef>
              <a:buFontTx/>
              <a:buChar char="•"/>
            </a:pPr>
            <a:endParaRPr lang="en-US"/>
          </a:p>
          <a:p>
            <a:pPr algn="just" eaLnBrk="1" hangingPunct="1">
              <a:spcBef>
                <a:spcPct val="20000"/>
              </a:spcBef>
              <a:buFontTx/>
              <a:buChar char="•"/>
            </a:pPr>
            <a:r>
              <a:rPr lang="en-US"/>
              <a:t> Inflation in the period 2011-2012 is projected at 5%, at 4% in 2013 and 2014 and at 3% in all the years until 2020.</a:t>
            </a:r>
          </a:p>
          <a:p>
            <a:pPr algn="just" eaLnBrk="1" hangingPunct="1">
              <a:spcBef>
                <a:spcPct val="20000"/>
              </a:spcBef>
              <a:buFontTx/>
              <a:buChar char="•"/>
            </a:pPr>
            <a:endParaRPr lang="en-US"/>
          </a:p>
          <a:p>
            <a:pPr algn="just" eaLnBrk="1" hangingPunct="1">
              <a:spcBef>
                <a:spcPct val="20000"/>
              </a:spcBef>
              <a:buFontTx/>
              <a:buChar char="•"/>
            </a:pPr>
            <a:r>
              <a:rPr lang="en-US"/>
              <a:t> The dinar exchange rate would depreciate about 2% per year until 2015, after which it would be neutral (the growth of the euro would be equal to inflation growth in Serbia and the euro zone).</a:t>
            </a:r>
            <a:endParaRPr lang="sr-Latn-CS"/>
          </a:p>
        </p:txBody>
      </p:sp>
      <p:graphicFrame>
        <p:nvGraphicFramePr>
          <p:cNvPr id="18437" name="Chart 10"/>
          <p:cNvGraphicFramePr>
            <a:graphicFrameLocks/>
          </p:cNvGraphicFramePr>
          <p:nvPr/>
        </p:nvGraphicFramePr>
        <p:xfrm>
          <a:off x="4267200" y="1905000"/>
          <a:ext cx="4749800" cy="2149475"/>
        </p:xfrm>
        <a:graphic>
          <a:graphicData uri="http://schemas.openxmlformats.org/presentationml/2006/ole">
            <mc:AlternateContent xmlns:mc="http://schemas.openxmlformats.org/markup-compatibility/2006">
              <mc:Choice xmlns:v="urn:schemas-microsoft-com:vml" Requires="v">
                <p:oleObj spid="_x0000_s18461" r:id="rId4" imgW="4749196" imgH="2152075" progId="Excel.Chart.8">
                  <p:embed/>
                </p:oleObj>
              </mc:Choice>
              <mc:Fallback>
                <p:oleObj r:id="rId4" imgW="4749196" imgH="2152075" progId="Excel.Chart.8">
                  <p:embed/>
                  <p:pic>
                    <p:nvPicPr>
                      <p:cNvPr id="0" name="Chart 1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905000"/>
                        <a:ext cx="47498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38" name="TextBox 1"/>
          <p:cNvSpPr txBox="1">
            <a:spLocks noChangeArrowheads="1"/>
          </p:cNvSpPr>
          <p:nvPr/>
        </p:nvSpPr>
        <p:spPr bwMode="auto">
          <a:xfrm>
            <a:off x="4572000" y="1689100"/>
            <a:ext cx="4114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ctr" eaLnBrk="1" hangingPunct="1">
              <a:spcBef>
                <a:spcPct val="20000"/>
              </a:spcBef>
            </a:pPr>
            <a:r>
              <a:rPr lang="en-US" b="1"/>
              <a:t>Export of goods and services 2001 - 2020</a:t>
            </a:r>
            <a:endParaRPr lang="sr-Latn-CS" b="1"/>
          </a:p>
        </p:txBody>
      </p:sp>
      <p:graphicFrame>
        <p:nvGraphicFramePr>
          <p:cNvPr id="18439" name="Chart 12"/>
          <p:cNvGraphicFramePr>
            <a:graphicFrameLocks/>
          </p:cNvGraphicFramePr>
          <p:nvPr/>
        </p:nvGraphicFramePr>
        <p:xfrm>
          <a:off x="4475163" y="4445000"/>
          <a:ext cx="4445000" cy="2235200"/>
        </p:xfrm>
        <a:graphic>
          <a:graphicData uri="http://schemas.openxmlformats.org/presentationml/2006/ole">
            <mc:AlternateContent xmlns:mc="http://schemas.openxmlformats.org/markup-compatibility/2006">
              <mc:Choice xmlns:v="urn:schemas-microsoft-com:vml" Requires="v">
                <p:oleObj spid="_x0000_s18462" r:id="rId7" imgW="4444369" imgH="2237426" progId="Excel.Chart.8">
                  <p:embed/>
                </p:oleObj>
              </mc:Choice>
              <mc:Fallback>
                <p:oleObj r:id="rId7" imgW="4444369" imgH="2237426" progId="Excel.Chart.8">
                  <p:embed/>
                  <p:pic>
                    <p:nvPicPr>
                      <p:cNvPr id="0" name="Chart 1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75163" y="4445000"/>
                        <a:ext cx="44450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440" name="TextBox 8"/>
          <p:cNvSpPr txBox="1">
            <a:spLocks noChangeArrowheads="1"/>
          </p:cNvSpPr>
          <p:nvPr/>
        </p:nvSpPr>
        <p:spPr bwMode="auto">
          <a:xfrm>
            <a:off x="4572000" y="4038600"/>
            <a:ext cx="419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ctr" eaLnBrk="1" hangingPunct="1">
              <a:spcBef>
                <a:spcPct val="20000"/>
              </a:spcBef>
            </a:pPr>
            <a:r>
              <a:rPr lang="en-US" b="1"/>
              <a:t>Share of Export, Import and Current account in GDP</a:t>
            </a:r>
            <a:endParaRPr lang="sr-Latn-CS" b="1"/>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1D198871-D8B4-493E-A9EC-75FC5D9ECEEA}" type="slidenum">
              <a:rPr lang="en-US" smtClean="0">
                <a:solidFill>
                  <a:srgbClr val="000000"/>
                </a:solidFill>
              </a:rPr>
              <a:pPr eaLnBrk="1" hangingPunct="1"/>
              <a:t>15</a:t>
            </a:fld>
            <a:endParaRPr lang="en-US" smtClean="0">
              <a:solidFill>
                <a:srgbClr val="000000"/>
              </a:solidFill>
            </a:endParaRPr>
          </a:p>
        </p:txBody>
      </p:sp>
      <p:sp>
        <p:nvSpPr>
          <p:cNvPr id="19459" name="Title 15"/>
          <p:cNvSpPr>
            <a:spLocks noGrp="1"/>
          </p:cNvSpPr>
          <p:nvPr>
            <p:ph type="title" sz="quarter"/>
          </p:nvPr>
        </p:nvSpPr>
        <p:spPr>
          <a:xfrm>
            <a:off x="838200" y="1066800"/>
            <a:ext cx="7924800" cy="609600"/>
          </a:xfrm>
        </p:spPr>
        <p:txBody>
          <a:bodyPr/>
          <a:lstStyle/>
          <a:p>
            <a:r>
              <a:rPr lang="en-US" smtClean="0">
                <a:cs typeface="Arial" charset="0"/>
              </a:rPr>
              <a:t>Employment projections and trends on the labor market</a:t>
            </a:r>
          </a:p>
        </p:txBody>
      </p:sp>
      <p:sp>
        <p:nvSpPr>
          <p:cNvPr id="19460" name="TextBox 3"/>
          <p:cNvSpPr txBox="1">
            <a:spLocks noChangeArrowheads="1"/>
          </p:cNvSpPr>
          <p:nvPr/>
        </p:nvSpPr>
        <p:spPr bwMode="auto">
          <a:xfrm>
            <a:off x="133350" y="1981200"/>
            <a:ext cx="87820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just" eaLnBrk="1" hangingPunct="1">
              <a:spcBef>
                <a:spcPct val="20000"/>
              </a:spcBef>
              <a:buFontTx/>
              <a:buChar char="•"/>
            </a:pPr>
            <a:r>
              <a:rPr lang="en-US" sz="1400"/>
              <a:t> </a:t>
            </a:r>
            <a:r>
              <a:rPr lang="en-US"/>
              <a:t>Projections of trends in the labor market by 2020 were based on macroeconomic projections of GDP growth by economic sectors and the respective sector estimates of employment elasticity in relation to GDP by approximately corresponding elasticity in the successful countries of Central </a:t>
            </a:r>
            <a:r>
              <a:rPr lang="sr-Latn-CS"/>
              <a:t>and Eastern Europe</a:t>
            </a:r>
            <a:r>
              <a:rPr lang="en-US"/>
              <a:t>.</a:t>
            </a:r>
          </a:p>
          <a:p>
            <a:pPr algn="just" eaLnBrk="1" hangingPunct="1">
              <a:spcBef>
                <a:spcPct val="20000"/>
              </a:spcBef>
            </a:pPr>
            <a:endParaRPr lang="en-US"/>
          </a:p>
          <a:p>
            <a:pPr algn="just" eaLnBrk="1" hangingPunct="1">
              <a:spcBef>
                <a:spcPct val="20000"/>
              </a:spcBef>
              <a:buFontTx/>
              <a:buChar char="•"/>
            </a:pPr>
            <a:r>
              <a:rPr lang="en-US"/>
              <a:t> Total employment will return to pre-crisis level but not before 2013, and will begin to steadily grow a an average pace of over 50.000 persons per year.</a:t>
            </a:r>
          </a:p>
          <a:p>
            <a:pPr algn="just" eaLnBrk="1" hangingPunct="1">
              <a:spcBef>
                <a:spcPct val="20000"/>
              </a:spcBef>
              <a:buFontTx/>
              <a:buChar char="•"/>
            </a:pPr>
            <a:endParaRPr lang="en-US"/>
          </a:p>
          <a:p>
            <a:pPr algn="just" eaLnBrk="1" hangingPunct="1">
              <a:spcBef>
                <a:spcPct val="20000"/>
              </a:spcBef>
              <a:buFontTx/>
              <a:buChar char="•"/>
            </a:pPr>
            <a:r>
              <a:rPr lang="en-US"/>
              <a:t> At the end of the period (2020) total employment will be close to 3 million, which will be about 440.000 employees more than in 2010.</a:t>
            </a:r>
          </a:p>
          <a:p>
            <a:pPr algn="just" eaLnBrk="1" hangingPunct="1">
              <a:spcBef>
                <a:spcPct val="20000"/>
              </a:spcBef>
            </a:pPr>
            <a:endParaRPr lang="en-US"/>
          </a:p>
          <a:p>
            <a:pPr algn="just" eaLnBrk="1" hangingPunct="1">
              <a:spcBef>
                <a:spcPct val="20000"/>
              </a:spcBef>
              <a:buFontTx/>
              <a:buChar char="•"/>
            </a:pPr>
            <a:r>
              <a:rPr lang="en-US"/>
              <a:t> On the other side total unemployment will mildly decrease until 2013 so the number of unemployed will be approximately 340.000.</a:t>
            </a:r>
          </a:p>
          <a:p>
            <a:pPr algn="just" eaLnBrk="1" hangingPunct="1">
              <a:spcBef>
                <a:spcPct val="20000"/>
              </a:spcBef>
            </a:pPr>
            <a:endParaRPr lang="en-US"/>
          </a:p>
          <a:p>
            <a:pPr algn="just" eaLnBrk="1" hangingPunct="1">
              <a:spcBef>
                <a:spcPct val="20000"/>
              </a:spcBef>
              <a:buFontTx/>
              <a:buChar char="•"/>
            </a:pPr>
            <a:r>
              <a:rPr lang="en-US"/>
              <a:t> Analysis of the projected changes in the structure of employment shows that they occur in the expected and desired direction, although their intensity is not going to be very </a:t>
            </a:r>
            <a:r>
              <a:rPr lang="sr-Latn-CS"/>
              <a:t>strong</a:t>
            </a:r>
            <a:r>
              <a:rPr lang="en-US"/>
              <a:t>.</a:t>
            </a:r>
          </a:p>
        </p:txBody>
      </p:sp>
      <p:graphicFrame>
        <p:nvGraphicFramePr>
          <p:cNvPr id="19461" name="Object 4"/>
          <p:cNvGraphicFramePr>
            <a:graphicFrameLocks noChangeAspect="1"/>
          </p:cNvGraphicFramePr>
          <p:nvPr/>
        </p:nvGraphicFramePr>
        <p:xfrm>
          <a:off x="1133475" y="5562600"/>
          <a:ext cx="6867525" cy="838200"/>
        </p:xfrm>
        <a:graphic>
          <a:graphicData uri="http://schemas.openxmlformats.org/presentationml/2006/ole">
            <mc:AlternateContent xmlns:mc="http://schemas.openxmlformats.org/markup-compatibility/2006">
              <mc:Choice xmlns:v="urn:schemas-microsoft-com:vml" Requires="v">
                <p:oleObj spid="_x0000_s19473" name="Worksheet" r:id="rId4" imgW="4848177" imgH="771525" progId="Excel.Sheet.8">
                  <p:embed/>
                </p:oleObj>
              </mc:Choice>
              <mc:Fallback>
                <p:oleObj name="Worksheet" r:id="rId4" imgW="4848177" imgH="771525"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3475" y="5562600"/>
                        <a:ext cx="68675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2" name="TextBox 5"/>
          <p:cNvSpPr txBox="1">
            <a:spLocks noChangeArrowheads="1"/>
          </p:cNvSpPr>
          <p:nvPr/>
        </p:nvSpPr>
        <p:spPr bwMode="auto">
          <a:xfrm>
            <a:off x="1133475" y="5191125"/>
            <a:ext cx="6781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ctr" eaLnBrk="1" hangingPunct="1">
              <a:spcBef>
                <a:spcPct val="20000"/>
              </a:spcBef>
            </a:pPr>
            <a:r>
              <a:rPr lang="en-US" b="1"/>
              <a:t>The employment rate in EU and Serbia in 2010 and 2020</a:t>
            </a:r>
            <a:endParaRPr lang="sr-Latn-CS"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0E45022A-3896-4D6C-A29D-B6F8D45BDD4D}" type="slidenum">
              <a:rPr lang="en-US" smtClean="0">
                <a:solidFill>
                  <a:srgbClr val="000000"/>
                </a:solidFill>
              </a:rPr>
              <a:pPr eaLnBrk="1" hangingPunct="1"/>
              <a:t>16</a:t>
            </a:fld>
            <a:endParaRPr lang="en-US" smtClean="0">
              <a:solidFill>
                <a:srgbClr val="000000"/>
              </a:solidFill>
            </a:endParaRPr>
          </a:p>
        </p:txBody>
      </p:sp>
      <p:sp>
        <p:nvSpPr>
          <p:cNvPr id="20483" name="Title 15"/>
          <p:cNvSpPr>
            <a:spLocks noGrp="1"/>
          </p:cNvSpPr>
          <p:nvPr>
            <p:ph type="title" sz="quarter"/>
          </p:nvPr>
        </p:nvSpPr>
        <p:spPr>
          <a:xfrm>
            <a:off x="533400" y="838200"/>
            <a:ext cx="8153400" cy="609600"/>
          </a:xfrm>
        </p:spPr>
        <p:txBody>
          <a:bodyPr/>
          <a:lstStyle/>
          <a:p>
            <a:r>
              <a:rPr lang="en-US" smtClean="0">
                <a:cs typeface="Arial" charset="0"/>
              </a:rPr>
              <a:t>Fiscal adjustment and economic growth in Serbia</a:t>
            </a:r>
          </a:p>
        </p:txBody>
      </p:sp>
      <p:sp>
        <p:nvSpPr>
          <p:cNvPr id="20484" name="TextBox 3"/>
          <p:cNvSpPr txBox="1">
            <a:spLocks noChangeArrowheads="1"/>
          </p:cNvSpPr>
          <p:nvPr/>
        </p:nvSpPr>
        <p:spPr bwMode="auto">
          <a:xfrm>
            <a:off x="133350" y="1752600"/>
            <a:ext cx="87058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just" eaLnBrk="1" hangingPunct="1">
              <a:spcBef>
                <a:spcPct val="20000"/>
              </a:spcBef>
              <a:buFontTx/>
              <a:buChar char="•"/>
            </a:pPr>
            <a:r>
              <a:rPr lang="en-US" sz="1400"/>
              <a:t> </a:t>
            </a:r>
            <a:r>
              <a:rPr lang="en-US"/>
              <a:t>Serbia should immediately begin with credible medium-term fiscal adjustment, i.e. reduction of the fiscal deficit, primarily (relative) reduction of the current public expenditure in order to ensure sustainable of medium term growth.</a:t>
            </a:r>
          </a:p>
          <a:p>
            <a:pPr algn="just" eaLnBrk="1" hangingPunct="1">
              <a:spcBef>
                <a:spcPct val="20000"/>
              </a:spcBef>
              <a:buFontTx/>
              <a:buChar char="•"/>
            </a:pPr>
            <a:endParaRPr lang="en-US"/>
          </a:p>
          <a:p>
            <a:pPr algn="just" eaLnBrk="1" hangingPunct="1">
              <a:spcBef>
                <a:spcPct val="20000"/>
              </a:spcBef>
              <a:buFontTx/>
              <a:buChar char="•"/>
            </a:pPr>
            <a:r>
              <a:rPr lang="en-US"/>
              <a:t> The fiscal deficit of almost 5% of GDP in 2010 should be reduced to slightly above 1% in </a:t>
            </a:r>
            <a:r>
              <a:rPr lang="sr-Latn-CS"/>
              <a:t>2015</a:t>
            </a:r>
            <a:r>
              <a:rPr lang="en-US"/>
              <a:t>.</a:t>
            </a:r>
          </a:p>
          <a:p>
            <a:pPr algn="just" eaLnBrk="1" hangingPunct="1">
              <a:spcBef>
                <a:spcPct val="20000"/>
              </a:spcBef>
              <a:buFontTx/>
              <a:buChar char="•"/>
            </a:pPr>
            <a:endParaRPr lang="en-US"/>
          </a:p>
          <a:p>
            <a:pPr algn="just" eaLnBrk="1" hangingPunct="1">
              <a:spcBef>
                <a:spcPct val="20000"/>
              </a:spcBef>
              <a:buFontTx/>
              <a:buChar char="•"/>
            </a:pPr>
            <a:r>
              <a:rPr lang="en-US"/>
              <a:t> An important prerequisite for this is that the state should carry out the fiscal consolidation - reduce the deficit, limit the growth of public debt, achieve relatively reduced public spending by its restructuring followed by appropriate </a:t>
            </a:r>
            <a:r>
              <a:rPr lang="sr-Latn-CS"/>
              <a:t>reforms, etc</a:t>
            </a:r>
            <a:endParaRPr lang="en-US"/>
          </a:p>
          <a:p>
            <a:pPr algn="just" eaLnBrk="1" hangingPunct="1">
              <a:spcBef>
                <a:spcPct val="20000"/>
              </a:spcBef>
              <a:buFontTx/>
              <a:buChar char="•"/>
            </a:pPr>
            <a:endParaRPr lang="en-US"/>
          </a:p>
          <a:p>
            <a:pPr algn="just" eaLnBrk="1" hangingPunct="1">
              <a:spcBef>
                <a:spcPct val="20000"/>
              </a:spcBef>
              <a:buFontTx/>
              <a:buChar char="•"/>
            </a:pPr>
            <a:r>
              <a:rPr lang="en-US"/>
              <a:t> Serbia, in terms of fiscal policy and adjustments, is going to face the two different periods: first, the fiscal consolidation, i.e. significant reduction of the deficit and control of the public debt growth (until 2015), and then maintenance of the prudent fiscal position </a:t>
            </a:r>
            <a:r>
              <a:rPr lang="sr-Latn-CS"/>
              <a:t>and policy. </a:t>
            </a:r>
            <a:endParaRPr lang="en-US"/>
          </a:p>
          <a:p>
            <a:pPr algn="just" eaLnBrk="1" hangingPunct="1">
              <a:spcBef>
                <a:spcPct val="20000"/>
              </a:spcBef>
              <a:buFontTx/>
              <a:buChar char="•"/>
            </a:pPr>
            <a:endParaRPr lang="en-US"/>
          </a:p>
          <a:p>
            <a:pPr algn="just" eaLnBrk="1" hangingPunct="1">
              <a:spcBef>
                <a:spcPct val="20000"/>
              </a:spcBef>
              <a:buFontTx/>
              <a:buChar char="•"/>
            </a:pPr>
            <a:r>
              <a:rPr lang="en-US"/>
              <a:t> As additional anchors for reduction of the deficit is control of wages and pensions so that they should grow more slowly </a:t>
            </a:r>
            <a:r>
              <a:rPr lang="sr-Latn-CS"/>
              <a:t>than GDP</a:t>
            </a:r>
            <a:r>
              <a:rPr lang="en-US"/>
              <a:t>.</a:t>
            </a:r>
          </a:p>
          <a:p>
            <a:pPr algn="just" eaLnBrk="1" hangingPunct="1">
              <a:spcBef>
                <a:spcPct val="20000"/>
              </a:spcBef>
              <a:buFontTx/>
              <a:buChar char="•"/>
            </a:pPr>
            <a:endParaRPr lang="en-US"/>
          </a:p>
          <a:p>
            <a:pPr algn="just" eaLnBrk="1" hangingPunct="1">
              <a:spcBef>
                <a:spcPct val="20000"/>
              </a:spcBef>
              <a:buFontTx/>
              <a:buChar char="•"/>
            </a:pPr>
            <a:r>
              <a:rPr lang="en-US"/>
              <a:t> The Fiscal Council, as an independent institution from government, is usually introduced along with the prescribing the fiscal rules, and it should be done in Serbia. </a:t>
            </a:r>
            <a:r>
              <a:rPr lang="sr-Latn-CS"/>
              <a:t>It should provide</a:t>
            </a:r>
            <a:r>
              <a:rPr lang="en-US"/>
              <a:t> an independent and credible assessment for the general population of the fiscal policy, control the implementation of legally defined fiscal rules, encourage public discussion on fiscal policy, thus raising knowledge and awareness of it.</a:t>
            </a:r>
          </a:p>
          <a:p>
            <a:pPr eaLnBrk="1" hangingPunct="1">
              <a:spcBef>
                <a:spcPct val="20000"/>
              </a:spcBef>
              <a:buFontTx/>
              <a:buChar char="•"/>
            </a:pPr>
            <a:endParaRPr lang="en-US"/>
          </a:p>
          <a:p>
            <a:pPr eaLnBrk="1" hangingPunct="1">
              <a:spcBef>
                <a:spcPct val="20000"/>
              </a:spcBef>
              <a:buFontTx/>
              <a:buChar char="•"/>
            </a:pPr>
            <a:endParaRPr lang="en-US"/>
          </a:p>
          <a:p>
            <a:pPr eaLnBrk="1" hangingPunct="1">
              <a:spcBef>
                <a:spcPct val="20000"/>
              </a:spcBef>
              <a:buFontTx/>
              <a:buChar char="•"/>
            </a:pPr>
            <a:endParaRPr lang="en-US"/>
          </a:p>
          <a:p>
            <a:pPr eaLnBrk="1" hangingPunct="1">
              <a:spcBef>
                <a:spcPct val="20000"/>
              </a:spcBef>
              <a:buFontTx/>
              <a:buChar char="•"/>
            </a:pP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B50FDC86-C54A-4019-BB73-640DCBF92953}" type="slidenum">
              <a:rPr lang="en-US" smtClean="0">
                <a:solidFill>
                  <a:srgbClr val="000000"/>
                </a:solidFill>
              </a:rPr>
              <a:pPr eaLnBrk="1" hangingPunct="1"/>
              <a:t>17</a:t>
            </a:fld>
            <a:endParaRPr lang="en-US" smtClean="0">
              <a:solidFill>
                <a:srgbClr val="000000"/>
              </a:solidFill>
            </a:endParaRPr>
          </a:p>
        </p:txBody>
      </p:sp>
      <p:sp>
        <p:nvSpPr>
          <p:cNvPr id="21507" name="Title 15"/>
          <p:cNvSpPr>
            <a:spLocks noGrp="1"/>
          </p:cNvSpPr>
          <p:nvPr>
            <p:ph type="title" sz="quarter"/>
          </p:nvPr>
        </p:nvSpPr>
        <p:spPr>
          <a:xfrm>
            <a:off x="685800" y="838200"/>
            <a:ext cx="8001000" cy="609600"/>
          </a:xfrm>
        </p:spPr>
        <p:txBody>
          <a:bodyPr/>
          <a:lstStyle/>
          <a:p>
            <a:r>
              <a:rPr lang="en-US" smtClean="0">
                <a:cs typeface="Arial" charset="0"/>
              </a:rPr>
              <a:t>Reform of the public sector</a:t>
            </a:r>
          </a:p>
        </p:txBody>
      </p:sp>
      <p:sp>
        <p:nvSpPr>
          <p:cNvPr id="21508" name="TextBox 3"/>
          <p:cNvSpPr txBox="1">
            <a:spLocks noChangeArrowheads="1"/>
          </p:cNvSpPr>
          <p:nvPr/>
        </p:nvSpPr>
        <p:spPr bwMode="auto">
          <a:xfrm>
            <a:off x="133350" y="1697038"/>
            <a:ext cx="870585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just" eaLnBrk="1" hangingPunct="1">
              <a:spcBef>
                <a:spcPct val="20000"/>
              </a:spcBef>
              <a:buFontTx/>
              <a:buChar char="•"/>
            </a:pPr>
            <a:r>
              <a:rPr lang="en-US"/>
              <a:t> The most important is to improve investment and business environment in order to reduce costs and risks of doing business in Serbia. </a:t>
            </a:r>
            <a:endParaRPr lang="sr-Latn-CS"/>
          </a:p>
          <a:p>
            <a:pPr algn="just" eaLnBrk="1" hangingPunct="1">
              <a:spcBef>
                <a:spcPct val="20000"/>
              </a:spcBef>
            </a:pPr>
            <a:endParaRPr lang="sr-Latn-CS"/>
          </a:p>
          <a:p>
            <a:pPr algn="just" eaLnBrk="1" hangingPunct="1">
              <a:spcBef>
                <a:spcPct val="20000"/>
              </a:spcBef>
              <a:buFontTx/>
              <a:buChar char="•"/>
            </a:pPr>
            <a:r>
              <a:rPr lang="en-US"/>
              <a:t>Key activities are to improve the regulatory functions of the state and the modernization and construction of transport, energy, utilities and </a:t>
            </a:r>
            <a:r>
              <a:rPr lang="sr-Latn-CS"/>
              <a:t>telecommunications infrastructure</a:t>
            </a:r>
            <a:r>
              <a:rPr lang="en-US"/>
              <a:t> . </a:t>
            </a:r>
          </a:p>
          <a:p>
            <a:pPr algn="just" eaLnBrk="1" hangingPunct="1">
              <a:spcBef>
                <a:spcPct val="20000"/>
              </a:spcBef>
            </a:pPr>
            <a:endParaRPr lang="en-US"/>
          </a:p>
          <a:p>
            <a:pPr algn="just" eaLnBrk="1" hangingPunct="1">
              <a:spcBef>
                <a:spcPct val="20000"/>
              </a:spcBef>
              <a:buFontTx/>
              <a:buChar char="•"/>
            </a:pPr>
            <a:r>
              <a:rPr lang="en-US"/>
              <a:t> Another direction of reforms is the reduction of public spending to about 40% of the GDP and fiscal deficit to about 1% of the GDP in the </a:t>
            </a:r>
            <a:r>
              <a:rPr lang="sr-Latn-CS"/>
              <a:t>medium term</a:t>
            </a:r>
            <a:r>
              <a:rPr lang="en-US"/>
              <a:t>.</a:t>
            </a:r>
          </a:p>
          <a:p>
            <a:pPr algn="just" eaLnBrk="1" hangingPunct="1">
              <a:spcBef>
                <a:spcPct val="20000"/>
              </a:spcBef>
            </a:pPr>
            <a:endParaRPr lang="en-US"/>
          </a:p>
          <a:p>
            <a:pPr algn="just" eaLnBrk="1" hangingPunct="1">
              <a:spcBef>
                <a:spcPct val="20000"/>
              </a:spcBef>
              <a:buFontTx/>
              <a:buChar char="•"/>
            </a:pPr>
            <a:r>
              <a:rPr lang="en-US"/>
              <a:t> The third direction of reform is the change in the structure of public expenditure and the structure of the tax system in the direction of stimulating investment, employment and growth. In the case of public spending that means increasing the share</a:t>
            </a:r>
            <a:r>
              <a:rPr lang="sr-Latn-CS"/>
              <a:t> </a:t>
            </a:r>
            <a:r>
              <a:rPr lang="en-US"/>
              <a:t>of public investment, and reducing the current consumption, while in the case of taxes, it means reducing the tax burden of labor and increase of tax on consumption.</a:t>
            </a:r>
          </a:p>
          <a:p>
            <a:pPr algn="just" eaLnBrk="1" hangingPunct="1">
              <a:spcBef>
                <a:spcPct val="20000"/>
              </a:spcBef>
            </a:pPr>
            <a:r>
              <a:rPr lang="en-US"/>
              <a:t> </a:t>
            </a:r>
          </a:p>
          <a:p>
            <a:pPr algn="just" eaLnBrk="1" hangingPunct="1">
              <a:spcBef>
                <a:spcPct val="20000"/>
              </a:spcBef>
              <a:buFontTx/>
              <a:buChar char="•"/>
            </a:pPr>
            <a:r>
              <a:rPr lang="en-US"/>
              <a:t> </a:t>
            </a:r>
            <a:r>
              <a:rPr lang="sr-Latn-CS"/>
              <a:t>The fourth</a:t>
            </a:r>
            <a:r>
              <a:rPr lang="en-US"/>
              <a:t> direction of reforms is the improvement of efficiency of all segments of the public sector: education, health, justice, customs and tax administration, local administration etc.</a:t>
            </a:r>
          </a:p>
          <a:p>
            <a:pPr algn="just" eaLnBrk="1" hangingPunct="1">
              <a:spcBef>
                <a:spcPct val="20000"/>
              </a:spcBef>
              <a:buFontTx/>
              <a:buChar char="•"/>
            </a:pPr>
            <a:endParaRPr lang="en-US"/>
          </a:p>
          <a:p>
            <a:pPr algn="just" eaLnBrk="1" hangingPunct="1">
              <a:spcBef>
                <a:spcPct val="20000"/>
              </a:spcBef>
              <a:buFontTx/>
              <a:buChar char="•"/>
            </a:pPr>
            <a:r>
              <a:rPr lang="en-US"/>
              <a:t> Finally, improving the efficiency of the republic, local and provincial public enterprises the continued liberalization of infrastructure and utilities, as well as the partial privatization of public enterprises are an important component of public sector reform.</a:t>
            </a:r>
          </a:p>
          <a:p>
            <a:pPr eaLnBrk="1" hangingPunct="1">
              <a:spcBef>
                <a:spcPct val="20000"/>
              </a:spcBef>
            </a:pPr>
            <a:endParaRPr lang="en-US"/>
          </a:p>
          <a:p>
            <a:pPr eaLnBrk="1" hangingPunct="1">
              <a:spcBef>
                <a:spcPct val="20000"/>
              </a:spcBef>
              <a:buFontTx/>
              <a:buChar char="•"/>
            </a:pPr>
            <a:endParaRPr lang="en-US"/>
          </a:p>
          <a:p>
            <a:pPr eaLnBrk="1" hangingPunct="1">
              <a:spcBef>
                <a:spcPct val="20000"/>
              </a:spcBef>
              <a:buFontTx/>
              <a:buChar char="•"/>
            </a:pPr>
            <a:endParaRPr lang="en-US"/>
          </a:p>
          <a:p>
            <a:pPr eaLnBrk="1" hangingPunct="1">
              <a:spcBef>
                <a:spcPct val="20000"/>
              </a:spcBef>
              <a:buFontTx/>
              <a:buChar char="•"/>
            </a:pPr>
            <a:endParaRPr lang="en-US"/>
          </a:p>
          <a:p>
            <a:pPr eaLnBrk="1" hangingPunct="1">
              <a:spcBef>
                <a:spcPct val="20000"/>
              </a:spcBef>
              <a:buFontTx/>
              <a:buChar char="•"/>
            </a:pP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0F478E15-B080-4253-9840-DDCA0C82C22F}" type="slidenum">
              <a:rPr lang="en-US" smtClean="0">
                <a:solidFill>
                  <a:srgbClr val="000000"/>
                </a:solidFill>
              </a:rPr>
              <a:pPr eaLnBrk="1" hangingPunct="1"/>
              <a:t>18</a:t>
            </a:fld>
            <a:endParaRPr lang="en-US" smtClean="0">
              <a:solidFill>
                <a:srgbClr val="000000"/>
              </a:solidFill>
            </a:endParaRPr>
          </a:p>
        </p:txBody>
      </p:sp>
      <p:sp>
        <p:nvSpPr>
          <p:cNvPr id="22531" name="Title 15"/>
          <p:cNvSpPr>
            <a:spLocks noGrp="1"/>
          </p:cNvSpPr>
          <p:nvPr>
            <p:ph type="title" sz="quarter"/>
          </p:nvPr>
        </p:nvSpPr>
        <p:spPr>
          <a:xfrm>
            <a:off x="685800" y="798513"/>
            <a:ext cx="8077200" cy="609600"/>
          </a:xfrm>
        </p:spPr>
        <p:txBody>
          <a:bodyPr/>
          <a:lstStyle/>
          <a:p>
            <a:r>
              <a:rPr lang="en-US" smtClean="0">
                <a:cs typeface="Arial" charset="0"/>
              </a:rPr>
              <a:t>Reindustrialization</a:t>
            </a:r>
          </a:p>
        </p:txBody>
      </p:sp>
      <p:sp>
        <p:nvSpPr>
          <p:cNvPr id="22532" name="TextBox 3"/>
          <p:cNvSpPr txBox="1">
            <a:spLocks noChangeArrowheads="1"/>
          </p:cNvSpPr>
          <p:nvPr/>
        </p:nvSpPr>
        <p:spPr bwMode="auto">
          <a:xfrm>
            <a:off x="228600" y="1704975"/>
            <a:ext cx="30543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just" eaLnBrk="1" hangingPunct="1">
              <a:spcBef>
                <a:spcPct val="20000"/>
              </a:spcBef>
              <a:buFontTx/>
              <a:buChar char="•"/>
            </a:pPr>
            <a:r>
              <a:rPr lang="sr-Latn-CS"/>
              <a:t> Industry of </a:t>
            </a:r>
            <a:r>
              <a:rPr lang="en-US"/>
              <a:t>Serbia has not made a significant contribution to the transitional economic growth.</a:t>
            </a:r>
          </a:p>
          <a:p>
            <a:pPr algn="just" eaLnBrk="1" hangingPunct="1">
              <a:spcBef>
                <a:spcPct val="20000"/>
              </a:spcBef>
              <a:buFontTx/>
              <a:buChar char="•"/>
            </a:pPr>
            <a:endParaRPr lang="en-US"/>
          </a:p>
          <a:p>
            <a:pPr algn="just" eaLnBrk="1" hangingPunct="1">
              <a:spcBef>
                <a:spcPct val="20000"/>
              </a:spcBef>
              <a:buFontTx/>
              <a:buChar char="•"/>
            </a:pPr>
            <a:r>
              <a:rPr lang="en-US"/>
              <a:t> Industrial production in 2009 was just 2,9% hired than in 2001.</a:t>
            </a:r>
          </a:p>
          <a:p>
            <a:pPr algn="just" eaLnBrk="1" hangingPunct="1">
              <a:spcBef>
                <a:spcPct val="20000"/>
              </a:spcBef>
              <a:buFontTx/>
              <a:buChar char="•"/>
            </a:pPr>
            <a:endParaRPr lang="en-US"/>
          </a:p>
          <a:p>
            <a:pPr algn="just" eaLnBrk="1" hangingPunct="1">
              <a:spcBef>
                <a:spcPct val="20000"/>
              </a:spcBef>
              <a:buFontTx/>
              <a:buChar char="•"/>
            </a:pPr>
            <a:r>
              <a:rPr lang="en-US"/>
              <a:t> The main aggravating circumstances for the industry in previous period were</a:t>
            </a:r>
            <a:r>
              <a:rPr lang="sr-Latn-CS"/>
              <a:t>: </a:t>
            </a:r>
            <a:r>
              <a:rPr lang="en-US"/>
              <a:t>lack of investments in modernization of equipment and technology, unfinished privatization and lack of effective process of liquidation.</a:t>
            </a:r>
            <a:endParaRPr lang="sr-Latn-CS"/>
          </a:p>
          <a:p>
            <a:pPr algn="just" eaLnBrk="1" hangingPunct="1">
              <a:spcBef>
                <a:spcPct val="20000"/>
              </a:spcBef>
            </a:pPr>
            <a:r>
              <a:rPr lang="en-US"/>
              <a:t>  </a:t>
            </a:r>
          </a:p>
          <a:p>
            <a:pPr algn="just" eaLnBrk="1" hangingPunct="1">
              <a:spcBef>
                <a:spcPct val="20000"/>
              </a:spcBef>
              <a:buFontTx/>
              <a:buChar char="•"/>
            </a:pPr>
            <a:r>
              <a:rPr lang="en-US"/>
              <a:t> Activities that may encourage reindustrialization and which can achieve the stated goals are classified into three groups: improving the business environment, direct and indirect </a:t>
            </a:r>
            <a:r>
              <a:rPr lang="sr-Latn-CS"/>
              <a:t>state measures</a:t>
            </a:r>
            <a:r>
              <a:rPr lang="en-US"/>
              <a:t>.</a:t>
            </a:r>
          </a:p>
          <a:p>
            <a:pPr algn="just" eaLnBrk="1" hangingPunct="1">
              <a:spcBef>
                <a:spcPct val="20000"/>
              </a:spcBef>
            </a:pPr>
            <a:endParaRPr lang="en-US"/>
          </a:p>
        </p:txBody>
      </p:sp>
      <p:graphicFrame>
        <p:nvGraphicFramePr>
          <p:cNvPr id="22533" name="Object 5"/>
          <p:cNvGraphicFramePr>
            <a:graphicFrameLocks noChangeAspect="1"/>
          </p:cNvGraphicFramePr>
          <p:nvPr/>
        </p:nvGraphicFramePr>
        <p:xfrm>
          <a:off x="3671888" y="1704975"/>
          <a:ext cx="5122862" cy="2486025"/>
        </p:xfrm>
        <a:graphic>
          <a:graphicData uri="http://schemas.openxmlformats.org/presentationml/2006/ole">
            <mc:AlternateContent xmlns:mc="http://schemas.openxmlformats.org/markup-compatibility/2006">
              <mc:Choice xmlns:v="urn:schemas-microsoft-com:vml" Requires="v">
                <p:oleObj spid="_x0000_s22547" name="Worksheet" r:id="rId4" imgW="5495830" imgH="3152966" progId="Excel.Sheet.8">
                  <p:embed/>
                </p:oleObj>
              </mc:Choice>
              <mc:Fallback>
                <p:oleObj name="Worksheet" r:id="rId4" imgW="5495830" imgH="3152966" progId="Excel.Shee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71888" y="1704975"/>
                        <a:ext cx="5122862"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TextBox 6"/>
          <p:cNvSpPr txBox="1">
            <a:spLocks noChangeArrowheads="1"/>
          </p:cNvSpPr>
          <p:nvPr/>
        </p:nvSpPr>
        <p:spPr bwMode="auto">
          <a:xfrm>
            <a:off x="3505200" y="1428750"/>
            <a:ext cx="5456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ctr" eaLnBrk="1" hangingPunct="1">
              <a:spcBef>
                <a:spcPct val="20000"/>
              </a:spcBef>
            </a:pPr>
            <a:r>
              <a:rPr lang="en-US" b="1"/>
              <a:t>Designed share of sectors and industries in the GDP and growth rates</a:t>
            </a:r>
            <a:endParaRPr lang="sr-Latn-CS" b="1"/>
          </a:p>
        </p:txBody>
      </p:sp>
      <p:graphicFrame>
        <p:nvGraphicFramePr>
          <p:cNvPr id="11" name="Chart 10"/>
          <p:cNvGraphicFramePr>
            <a:graphicFrameLocks/>
          </p:cNvGraphicFramePr>
          <p:nvPr/>
        </p:nvGraphicFramePr>
        <p:xfrm>
          <a:off x="3733800" y="4419600"/>
          <a:ext cx="5227320" cy="2168913"/>
        </p:xfrm>
        <a:graphic>
          <a:graphicData uri="http://schemas.openxmlformats.org/drawingml/2006/chart">
            <c:chart xmlns:c="http://schemas.openxmlformats.org/drawingml/2006/chart" xmlns:r="http://schemas.openxmlformats.org/officeDocument/2006/relationships" r:id="rId6"/>
          </a:graphicData>
        </a:graphic>
      </p:graphicFrame>
      <p:sp>
        <p:nvSpPr>
          <p:cNvPr id="22536" name="TextBox 1"/>
          <p:cNvSpPr txBox="1">
            <a:spLocks noChangeArrowheads="1"/>
          </p:cNvSpPr>
          <p:nvPr/>
        </p:nvSpPr>
        <p:spPr bwMode="auto">
          <a:xfrm>
            <a:off x="3733800" y="4191000"/>
            <a:ext cx="5105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r" eaLnBrk="1" hangingPunct="1">
              <a:spcBef>
                <a:spcPct val="20000"/>
              </a:spcBef>
            </a:pPr>
            <a:r>
              <a:rPr lang="en-US" b="1"/>
              <a:t>Share in GDP</a:t>
            </a:r>
            <a:endParaRPr lang="sr-Latn-CS"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D7B9440E-0867-4458-A3CB-6B4F0F84CCCA}" type="slidenum">
              <a:rPr lang="en-US" smtClean="0">
                <a:solidFill>
                  <a:srgbClr val="000000"/>
                </a:solidFill>
              </a:rPr>
              <a:pPr eaLnBrk="1" hangingPunct="1"/>
              <a:t>19</a:t>
            </a:fld>
            <a:endParaRPr lang="en-US" smtClean="0">
              <a:solidFill>
                <a:srgbClr val="000000"/>
              </a:solidFill>
            </a:endParaRPr>
          </a:p>
        </p:txBody>
      </p:sp>
      <p:sp>
        <p:nvSpPr>
          <p:cNvPr id="23555" name="Title 15"/>
          <p:cNvSpPr>
            <a:spLocks noGrp="1"/>
          </p:cNvSpPr>
          <p:nvPr>
            <p:ph type="title" sz="quarter"/>
          </p:nvPr>
        </p:nvSpPr>
        <p:spPr>
          <a:xfrm>
            <a:off x="838200" y="1066800"/>
            <a:ext cx="7924800" cy="609600"/>
          </a:xfrm>
        </p:spPr>
        <p:txBody>
          <a:bodyPr/>
          <a:lstStyle/>
          <a:p>
            <a:r>
              <a:rPr lang="en-US" smtClean="0">
                <a:cs typeface="Arial" charset="0"/>
              </a:rPr>
              <a:t>Assumptions for the sustainability of the new economic model </a:t>
            </a:r>
          </a:p>
        </p:txBody>
      </p:sp>
      <p:sp>
        <p:nvSpPr>
          <p:cNvPr id="23556" name="TextBox 3"/>
          <p:cNvSpPr txBox="1">
            <a:spLocks noChangeArrowheads="1"/>
          </p:cNvSpPr>
          <p:nvPr/>
        </p:nvSpPr>
        <p:spPr bwMode="auto">
          <a:xfrm>
            <a:off x="133350" y="1905000"/>
            <a:ext cx="87058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just" eaLnBrk="1" hangingPunct="1">
              <a:spcBef>
                <a:spcPct val="20000"/>
              </a:spcBef>
              <a:buFontTx/>
              <a:buChar char="•"/>
            </a:pPr>
            <a:r>
              <a:rPr lang="en-US" sz="1400"/>
              <a:t> First, adjustment in the economic system, macroeconomic policy and sector policies, the concept of accelerating economic growth based on replacement of consumer scenario with the pro-investment model of development and shifting the focus of investment towards the exchangeable goods. A special place in this sense is held by a </a:t>
            </a:r>
            <a:r>
              <a:rPr lang="en-US" sz="1400" b="1" u="sng"/>
              <a:t>public sector reform</a:t>
            </a:r>
            <a:r>
              <a:rPr lang="en-US" sz="1400"/>
              <a:t>. Deviation from these assumptions, especially bearing in mind the upcoming election cycle, is one of the biggest risks for achieving the presented scenario.</a:t>
            </a:r>
          </a:p>
          <a:p>
            <a:pPr algn="just" eaLnBrk="1" hangingPunct="1">
              <a:spcBef>
                <a:spcPct val="20000"/>
              </a:spcBef>
            </a:pPr>
            <a:endParaRPr lang="en-US" sz="1400"/>
          </a:p>
          <a:p>
            <a:pPr algn="just" eaLnBrk="1" hangingPunct="1">
              <a:spcBef>
                <a:spcPct val="20000"/>
              </a:spcBef>
              <a:buFontTx/>
              <a:buChar char="•"/>
            </a:pPr>
            <a:r>
              <a:rPr lang="en-US" sz="1400"/>
              <a:t> The second group consists of assumptions that allow the continuity and acceleration of the EU membership process. When it comes to the economic environment of the Serbian economy, this group of assumptions has another side - the time of recovery of the world economy, on which the projected growth of our exports and economic growth depend </a:t>
            </a:r>
            <a:r>
              <a:rPr lang="sr-Latn-CS" sz="1400"/>
              <a:t>on</a:t>
            </a:r>
            <a:r>
              <a:rPr lang="en-US" sz="1400"/>
              <a:t> dramatically</a:t>
            </a:r>
            <a:r>
              <a:rPr lang="sr-Latn-CS" sz="1400"/>
              <a:t>.</a:t>
            </a:r>
            <a:endParaRPr lang="en-US" sz="1400"/>
          </a:p>
          <a:p>
            <a:pPr algn="just" eaLnBrk="1" hangingPunct="1">
              <a:spcBef>
                <a:spcPct val="20000"/>
              </a:spcBef>
              <a:buFontTx/>
              <a:buChar char="•"/>
            </a:pPr>
            <a:endParaRPr lang="en-US" sz="1400"/>
          </a:p>
          <a:p>
            <a:pPr algn="just" eaLnBrk="1" hangingPunct="1">
              <a:spcBef>
                <a:spcPct val="20000"/>
              </a:spcBef>
              <a:buFontTx/>
              <a:buChar char="•"/>
            </a:pPr>
            <a:r>
              <a:rPr lang="en-US" sz="1400"/>
              <a:t>Third, the last but perhaps the most important, is the risk associated with the issue of sustainability of </a:t>
            </a:r>
            <a:r>
              <a:rPr lang="en-US" sz="1400" b="1" u="sng"/>
              <a:t>external debt and external liquidity</a:t>
            </a:r>
            <a:r>
              <a:rPr lang="en-US" sz="1400"/>
              <a:t>. Serbia in the next five years bears the risk of higher repayment burden of private debt, and its investment cycle needs to be based on foreign direct investments, public loans, and - significant increase of the share of domestic savings in financing investment. The main risk point in the financing the balance of payment is high debt servicing rate, which for the first five years is more or less already fixed and in 2015 it would still be 38% to 39% of the value of exports of goods and services. Hence there comes the imperative to reduce the share of trade deficit and current account deficit in balance of payments in the GDP.</a:t>
            </a:r>
          </a:p>
          <a:p>
            <a:pPr eaLnBrk="1" hangingPunct="1">
              <a:spcBef>
                <a:spcPct val="20000"/>
              </a:spcBef>
              <a:buFontTx/>
              <a:buChar char="•"/>
            </a:pPr>
            <a:endParaRPr lang="sr-Latn-C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C9031DCE-9D27-499D-B758-A34F6B3205A1}" type="slidenum">
              <a:rPr lang="en-US" smtClean="0">
                <a:solidFill>
                  <a:schemeClr val="tx1"/>
                </a:solidFill>
              </a:rPr>
              <a:pPr eaLnBrk="1" hangingPunct="1"/>
              <a:t>2</a:t>
            </a:fld>
            <a:endParaRPr lang="en-US" smtClean="0">
              <a:solidFill>
                <a:schemeClr val="tx1"/>
              </a:solidFill>
            </a:endParaRPr>
          </a:p>
        </p:txBody>
      </p:sp>
      <p:sp>
        <p:nvSpPr>
          <p:cNvPr id="6147" name="Title 11"/>
          <p:cNvSpPr>
            <a:spLocks noGrp="1"/>
          </p:cNvSpPr>
          <p:nvPr>
            <p:ph type="title" sz="quarter"/>
          </p:nvPr>
        </p:nvSpPr>
        <p:spPr>
          <a:xfrm>
            <a:off x="2011363" y="0"/>
            <a:ext cx="6858000" cy="914400"/>
          </a:xfrm>
        </p:spPr>
        <p:txBody>
          <a:bodyPr/>
          <a:lstStyle/>
          <a:p>
            <a:r>
              <a:rPr lang="en-US" smtClean="0"/>
              <a:t>Inflationary Pressures from H2 2010 </a:t>
            </a:r>
            <a:br>
              <a:rPr lang="en-US" smtClean="0"/>
            </a:br>
            <a:r>
              <a:rPr lang="en-US" smtClean="0"/>
              <a:t>Rolled Over to 2011</a:t>
            </a:r>
          </a:p>
        </p:txBody>
      </p:sp>
      <p:sp>
        <p:nvSpPr>
          <p:cNvPr id="6148" name="Text Placeholder 12"/>
          <p:cNvSpPr>
            <a:spLocks noGrp="1"/>
          </p:cNvSpPr>
          <p:nvPr>
            <p:ph type="body" sz="quarter" idx="13"/>
          </p:nvPr>
        </p:nvSpPr>
        <p:spPr>
          <a:xfrm>
            <a:off x="255588" y="1262063"/>
            <a:ext cx="4143375" cy="795337"/>
          </a:xfrm>
        </p:spPr>
        <p:txBody>
          <a:bodyPr/>
          <a:lstStyle/>
          <a:p>
            <a:pPr marL="0" indent="0">
              <a:spcBef>
                <a:spcPct val="0"/>
              </a:spcBef>
            </a:pPr>
            <a:r>
              <a:rPr lang="en-US" smtClean="0"/>
              <a:t>Inflation</a:t>
            </a:r>
            <a:r>
              <a:rPr lang="sr-Latn-CS" smtClean="0"/>
              <a:t> </a:t>
            </a:r>
            <a:r>
              <a:rPr lang="en-US" smtClean="0"/>
              <a:t>rose</a:t>
            </a:r>
            <a:r>
              <a:rPr lang="sr-Latn-CS" smtClean="0"/>
              <a:t> i</a:t>
            </a:r>
            <a:r>
              <a:rPr lang="en-US" smtClean="0"/>
              <a:t>n March 2011, </a:t>
            </a:r>
          </a:p>
          <a:p>
            <a:pPr marL="0" indent="0">
              <a:spcBef>
                <a:spcPct val="0"/>
              </a:spcBef>
            </a:pPr>
            <a:r>
              <a:rPr lang="en-US" smtClean="0"/>
              <a:t>as pressures from food prices persisted</a:t>
            </a:r>
          </a:p>
        </p:txBody>
      </p:sp>
      <p:sp>
        <p:nvSpPr>
          <p:cNvPr id="14" name="Text Placeholder 13"/>
          <p:cNvSpPr>
            <a:spLocks noGrp="1"/>
          </p:cNvSpPr>
          <p:nvPr>
            <p:ph type="body" sz="quarter" idx="17"/>
          </p:nvPr>
        </p:nvSpPr>
        <p:spPr>
          <a:xfrm>
            <a:off x="466725" y="2047875"/>
            <a:ext cx="2587625" cy="374650"/>
          </a:xfrm>
        </p:spPr>
        <p:txBody>
          <a:bodyPr/>
          <a:lstStyle/>
          <a:p>
            <a:pPr>
              <a:defRPr/>
            </a:pPr>
            <a:r>
              <a:rPr lang="en-US" dirty="0" smtClean="0">
                <a:solidFill>
                  <a:srgbClr val="000000"/>
                </a:solidFill>
                <a:cs typeface="Arial" charset="0"/>
              </a:rPr>
              <a:t>Chart 1 </a:t>
            </a:r>
            <a:r>
              <a:rPr lang="en-US" b="1" dirty="0" smtClean="0">
                <a:solidFill>
                  <a:srgbClr val="000000"/>
                </a:solidFill>
                <a:cs typeface="Arial" charset="0"/>
              </a:rPr>
              <a:t>CPI Developments</a:t>
            </a:r>
          </a:p>
          <a:p>
            <a:pPr>
              <a:defRPr/>
            </a:pPr>
            <a:r>
              <a:rPr lang="en-US" dirty="0" smtClean="0">
                <a:solidFill>
                  <a:srgbClr val="000000"/>
                </a:solidFill>
                <a:cs typeface="Arial" charset="0"/>
              </a:rPr>
              <a:t>(y-o-y rates, in %)</a:t>
            </a:r>
          </a:p>
          <a:p>
            <a:pPr marL="0" indent="0">
              <a:defRPr/>
            </a:pPr>
            <a:endParaRPr lang="en-US" dirty="0"/>
          </a:p>
        </p:txBody>
      </p:sp>
      <p:sp>
        <p:nvSpPr>
          <p:cNvPr id="15" name="Text Placeholder 14"/>
          <p:cNvSpPr>
            <a:spLocks noGrp="1"/>
          </p:cNvSpPr>
          <p:nvPr>
            <p:ph type="body" sz="quarter" idx="14"/>
          </p:nvPr>
        </p:nvSpPr>
        <p:spPr>
          <a:xfrm>
            <a:off x="4754563" y="1262063"/>
            <a:ext cx="4141787" cy="795337"/>
          </a:xfrm>
        </p:spPr>
        <p:txBody>
          <a:bodyPr/>
          <a:lstStyle/>
          <a:p>
            <a:pPr marL="3175" indent="-3175">
              <a:defRPr/>
            </a:pPr>
            <a:r>
              <a:rPr lang="en-US" dirty="0" smtClean="0"/>
              <a:t>Though expected to go up in the next couple of months, annual inflation should fall back towards the target</a:t>
            </a:r>
            <a:r>
              <a:rPr lang="sr-Latn-CS" dirty="0" smtClean="0"/>
              <a:t> band </a:t>
            </a:r>
            <a:r>
              <a:rPr lang="en-US" dirty="0" smtClean="0"/>
              <a:t>by </a:t>
            </a:r>
            <a:r>
              <a:rPr lang="sr-Latn-CS" dirty="0" smtClean="0"/>
              <a:t>the end of </a:t>
            </a:r>
            <a:r>
              <a:rPr lang="en-US" dirty="0" smtClean="0"/>
              <a:t>201</a:t>
            </a:r>
            <a:r>
              <a:rPr lang="sr-Latn-CS" dirty="0" smtClean="0"/>
              <a:t>1</a:t>
            </a:r>
            <a:endParaRPr lang="en-US" dirty="0" smtClean="0"/>
          </a:p>
          <a:p>
            <a:pPr>
              <a:defRPr/>
            </a:pPr>
            <a:endParaRPr lang="en-US" dirty="0"/>
          </a:p>
        </p:txBody>
      </p:sp>
      <p:sp>
        <p:nvSpPr>
          <p:cNvPr id="16" name="Text Placeholder 15"/>
          <p:cNvSpPr>
            <a:spLocks noGrp="1"/>
          </p:cNvSpPr>
          <p:nvPr>
            <p:ph type="body" sz="quarter" idx="18"/>
          </p:nvPr>
        </p:nvSpPr>
        <p:spPr>
          <a:xfrm>
            <a:off x="5002213" y="2047875"/>
            <a:ext cx="2587625" cy="374650"/>
          </a:xfrm>
        </p:spPr>
        <p:txBody>
          <a:bodyPr/>
          <a:lstStyle/>
          <a:p>
            <a:pPr>
              <a:defRPr/>
            </a:pPr>
            <a:r>
              <a:rPr lang="en-US" dirty="0" smtClean="0">
                <a:solidFill>
                  <a:srgbClr val="000000"/>
                </a:solidFill>
                <a:cs typeface="Arial" charset="0"/>
              </a:rPr>
              <a:t>Chart 2 </a:t>
            </a:r>
            <a:r>
              <a:rPr lang="en-US" b="1" dirty="0" smtClean="0">
                <a:solidFill>
                  <a:srgbClr val="000000"/>
                </a:solidFill>
                <a:cs typeface="Arial" charset="0"/>
              </a:rPr>
              <a:t>Inflation Projection</a:t>
            </a:r>
          </a:p>
          <a:p>
            <a:pPr>
              <a:defRPr/>
            </a:pPr>
            <a:r>
              <a:rPr lang="en-US" dirty="0" smtClean="0">
                <a:solidFill>
                  <a:srgbClr val="000000"/>
                </a:solidFill>
                <a:cs typeface="Arial" charset="0"/>
              </a:rPr>
              <a:t>(y-o-y rates, in %)</a:t>
            </a:r>
          </a:p>
          <a:p>
            <a:pPr marL="0" indent="0">
              <a:defRPr/>
            </a:pPr>
            <a:endParaRPr lang="en-US" dirty="0"/>
          </a:p>
        </p:txBody>
      </p:sp>
      <p:sp>
        <p:nvSpPr>
          <p:cNvPr id="6152" name="Text Placeholder 17"/>
          <p:cNvSpPr>
            <a:spLocks noGrp="1"/>
          </p:cNvSpPr>
          <p:nvPr>
            <p:ph type="body" sz="quarter" idx="16"/>
          </p:nvPr>
        </p:nvSpPr>
        <p:spPr>
          <a:xfrm>
            <a:off x="4724400" y="5029200"/>
            <a:ext cx="4141788" cy="1600200"/>
          </a:xfrm>
        </p:spPr>
        <p:txBody>
          <a:bodyPr/>
          <a:lstStyle/>
          <a:p>
            <a:pPr marL="92075" indent="-92075">
              <a:buFontTx/>
              <a:buChar char="•"/>
            </a:pPr>
            <a:r>
              <a:rPr lang="en-US" b="0" smtClean="0"/>
              <a:t>We expect y-o-y inflation rates to remain high throughout H1 2011.</a:t>
            </a:r>
          </a:p>
          <a:p>
            <a:pPr marL="92075" indent="-92075">
              <a:buFontTx/>
              <a:buChar char="•"/>
            </a:pPr>
            <a:r>
              <a:rPr lang="en-US" b="0" smtClean="0"/>
              <a:t>K</a:t>
            </a:r>
            <a:r>
              <a:rPr lang="sr-Latn-CS" b="0" smtClean="0"/>
              <a:t>ey inflationa</a:t>
            </a:r>
            <a:r>
              <a:rPr lang="en-US" b="0" smtClean="0"/>
              <a:t>r</a:t>
            </a:r>
            <a:r>
              <a:rPr lang="sr-Latn-CS" b="0" smtClean="0"/>
              <a:t>y factors in H1 </a:t>
            </a:r>
            <a:r>
              <a:rPr lang="en-US" b="0" smtClean="0"/>
              <a:t>expected to come from a rise in regulated prices and strong pressures from food and oil prices</a:t>
            </a:r>
            <a:r>
              <a:rPr lang="sr-Latn-CS" b="0" smtClean="0"/>
              <a:t>. </a:t>
            </a:r>
            <a:endParaRPr lang="en-US" b="0" smtClean="0"/>
          </a:p>
          <a:p>
            <a:pPr marL="92075" indent="-92075">
              <a:buFontTx/>
              <a:buChar char="•"/>
            </a:pPr>
            <a:r>
              <a:rPr lang="sr-Latn-CS" b="0" smtClean="0"/>
              <a:t>On the other hand</a:t>
            </a:r>
            <a:r>
              <a:rPr lang="en-US" b="0" smtClean="0"/>
              <a:t>,</a:t>
            </a:r>
            <a:r>
              <a:rPr lang="sr-Latn-CS" b="0" smtClean="0"/>
              <a:t> low demand </a:t>
            </a:r>
            <a:r>
              <a:rPr lang="en-US" b="0" smtClean="0"/>
              <a:t>and restrictive monetary policy </a:t>
            </a:r>
            <a:r>
              <a:rPr lang="sr-Latn-CS" b="0" smtClean="0"/>
              <a:t>will </a:t>
            </a:r>
            <a:r>
              <a:rPr lang="en-US" b="0" smtClean="0"/>
              <a:t>tend to bring inflation towards the goal in H2 2011 and 2012.</a:t>
            </a:r>
          </a:p>
        </p:txBody>
      </p:sp>
      <p:sp>
        <p:nvSpPr>
          <p:cNvPr id="6153" name="TextBox 1"/>
          <p:cNvSpPr txBox="1">
            <a:spLocks noChangeArrowheads="1"/>
          </p:cNvSpPr>
          <p:nvPr/>
        </p:nvSpPr>
        <p:spPr bwMode="auto">
          <a:xfrm>
            <a:off x="5105400" y="4724400"/>
            <a:ext cx="21145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spcBef>
                <a:spcPct val="20000"/>
              </a:spcBef>
            </a:pPr>
            <a:r>
              <a:rPr lang="en-US" sz="700">
                <a:solidFill>
                  <a:schemeClr val="tx1"/>
                </a:solidFill>
                <a:cs typeface="Arial" charset="0"/>
              </a:rPr>
              <a:t>Source: February </a:t>
            </a:r>
            <a:r>
              <a:rPr lang="en-US" sz="700" b="1">
                <a:solidFill>
                  <a:schemeClr val="tx1"/>
                </a:solidFill>
                <a:cs typeface="Arial" charset="0"/>
              </a:rPr>
              <a:t>Inflation Report</a:t>
            </a:r>
          </a:p>
        </p:txBody>
      </p:sp>
      <p:pic>
        <p:nvPicPr>
          <p:cNvPr id="6154" name="Picture 5"/>
          <p:cNvPicPr>
            <a:picLocks noGrp="1" noChangeAspect="1" noChangeArrowheads="1"/>
          </p:cNvPicPr>
          <p:nvPr>
            <p:ph sz="quarter" idx="20"/>
          </p:nvPr>
        </p:nvPicPr>
        <p:blipFill>
          <a:blip r:embed="rId4">
            <a:extLst>
              <a:ext uri="{28A0092B-C50C-407E-A947-70E740481C1C}">
                <a14:useLocalDpi xmlns:a14="http://schemas.microsoft.com/office/drawing/2010/main" val="0"/>
              </a:ext>
            </a:extLst>
          </a:blip>
          <a:srcRect/>
          <a:stretch>
            <a:fillRect/>
          </a:stretch>
        </p:blipFill>
        <p:spPr>
          <a:xfrm>
            <a:off x="5067300" y="2609850"/>
            <a:ext cx="3527425" cy="2260600"/>
          </a:xfrm>
        </p:spPr>
      </p:pic>
      <p:graphicFrame>
        <p:nvGraphicFramePr>
          <p:cNvPr id="6155" name="Content Placeholder 16"/>
          <p:cNvGraphicFramePr>
            <a:graphicFrameLocks noGrp="1"/>
          </p:cNvGraphicFramePr>
          <p:nvPr>
            <p:ph sz="quarter" idx="19"/>
          </p:nvPr>
        </p:nvGraphicFramePr>
        <p:xfrm>
          <a:off x="415925" y="2400300"/>
          <a:ext cx="3759200" cy="2498725"/>
        </p:xfrm>
        <a:graphic>
          <a:graphicData uri="http://schemas.openxmlformats.org/presentationml/2006/ole">
            <mc:AlternateContent xmlns:mc="http://schemas.openxmlformats.org/markup-compatibility/2006">
              <mc:Choice xmlns:v="urn:schemas-microsoft-com:vml" Requires="v">
                <p:oleObj spid="_x0000_s6167" r:id="rId6" imgW="3761558" imgH="2499577" progId="Excel.Chart.8">
                  <p:embed/>
                </p:oleObj>
              </mc:Choice>
              <mc:Fallback>
                <p:oleObj r:id="rId6" imgW="3761558" imgH="2499577" progId="Excel.Chart.8">
                  <p:embed/>
                  <p:pic>
                    <p:nvPicPr>
                      <p:cNvPr id="0" name="Content Placeholder 16"/>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925" y="2400300"/>
                        <a:ext cx="37592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ext Placeholder 1"/>
          <p:cNvSpPr>
            <a:spLocks noGrp="1"/>
          </p:cNvSpPr>
          <p:nvPr>
            <p:ph type="body" sz="quarter" idx="15"/>
          </p:nvPr>
        </p:nvSpPr>
        <p:spPr>
          <a:xfrm>
            <a:off x="228600" y="5003800"/>
            <a:ext cx="4141788" cy="1782763"/>
          </a:xfrm>
        </p:spPr>
        <p:txBody>
          <a:bodyPr/>
          <a:lstStyle/>
          <a:p>
            <a:pPr marL="92075" indent="-92075" algn="just">
              <a:buFontTx/>
              <a:buChar char="•"/>
              <a:defRPr/>
            </a:pPr>
            <a:r>
              <a:rPr b="0"/>
              <a:t>In March 2011, inflation measured 14.1% y-o-y, which is above the upper bound of the target.</a:t>
            </a:r>
            <a:endParaRPr lang="sr-Cyrl-CS" b="0"/>
          </a:p>
          <a:p>
            <a:pPr marL="92075" indent="-92075" algn="just">
              <a:buFontTx/>
              <a:buChar char="•"/>
              <a:defRPr/>
            </a:pPr>
            <a:r>
              <a:rPr b="0"/>
              <a:t>Core inflation (CPI net of administered prices, fruits &amp; vegetables and oil products prices) came at 13.2% y-o-y. </a:t>
            </a:r>
            <a:endParaRPr lang="sr-Cyrl-CS" b="0"/>
          </a:p>
          <a:p>
            <a:pPr marL="92075" indent="-92075" algn="just">
              <a:buFontTx/>
              <a:buChar char="•"/>
              <a:defRPr/>
            </a:pPr>
            <a:r>
              <a:rPr b="0"/>
              <a:t>Prices of fruits and vegetables increased by 39.3% y-o-y. </a:t>
            </a:r>
          </a:p>
          <a:p>
            <a:pPr marL="92075" indent="-92075" algn="just">
              <a:buFontTx/>
              <a:buChar char="•"/>
              <a:defRPr/>
            </a:pPr>
            <a:r>
              <a:rPr b="0"/>
              <a:t>Administered prices rose </a:t>
            </a:r>
            <a:r>
              <a:rPr lang="sr-Cyrl-CS" b="0"/>
              <a:t>1</a:t>
            </a:r>
            <a:r>
              <a:rPr b="0"/>
              <a:t>0.4</a:t>
            </a:r>
            <a:r>
              <a:rPr lang="sr-Cyrl-CS" b="0"/>
              <a:t>%</a:t>
            </a:r>
            <a:r>
              <a:rPr b="0"/>
              <a:t> y-o-y</a:t>
            </a:r>
            <a:r>
              <a:rPr lang="sr-Cyrl-CS" b="0"/>
              <a:t>.</a:t>
            </a:r>
          </a:p>
          <a:p>
            <a:pPr>
              <a:defRPr/>
            </a:pPr>
            <a:endParaRPr lang="sr-Latn-C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EA95AE2D-5E1F-400C-A0D5-1D4080B694C3}" type="slidenum">
              <a:rPr lang="en-US" smtClean="0">
                <a:solidFill>
                  <a:srgbClr val="000000"/>
                </a:solidFill>
              </a:rPr>
              <a:pPr eaLnBrk="1" hangingPunct="1"/>
              <a:t>20</a:t>
            </a:fld>
            <a:endParaRPr lang="en-US" smtClean="0">
              <a:solidFill>
                <a:srgbClr val="000000"/>
              </a:solidFill>
            </a:endParaRPr>
          </a:p>
        </p:txBody>
      </p:sp>
      <p:sp>
        <p:nvSpPr>
          <p:cNvPr id="24579" name="Title 15"/>
          <p:cNvSpPr>
            <a:spLocks noGrp="1"/>
          </p:cNvSpPr>
          <p:nvPr>
            <p:ph type="title" sz="quarter"/>
          </p:nvPr>
        </p:nvSpPr>
        <p:spPr>
          <a:xfrm>
            <a:off x="838200" y="1066800"/>
            <a:ext cx="7924800" cy="609600"/>
          </a:xfrm>
        </p:spPr>
        <p:txBody>
          <a:bodyPr/>
          <a:lstStyle/>
          <a:p>
            <a:r>
              <a:rPr lang="en-US" smtClean="0">
                <a:cs typeface="Arial" charset="0"/>
              </a:rPr>
              <a:t>Assumptions for the sustainability of the new economic model </a:t>
            </a:r>
          </a:p>
        </p:txBody>
      </p:sp>
      <p:sp>
        <p:nvSpPr>
          <p:cNvPr id="24580" name="TextBox 3"/>
          <p:cNvSpPr txBox="1">
            <a:spLocks noChangeArrowheads="1"/>
          </p:cNvSpPr>
          <p:nvPr/>
        </p:nvSpPr>
        <p:spPr bwMode="auto">
          <a:xfrm>
            <a:off x="133350" y="1905000"/>
            <a:ext cx="8705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just" eaLnBrk="1" hangingPunct="1">
              <a:spcBef>
                <a:spcPct val="20000"/>
              </a:spcBef>
            </a:pPr>
            <a:r>
              <a:rPr lang="en-US" sz="1400"/>
              <a:t> </a:t>
            </a:r>
            <a:endParaRPr lang="sr-Latn-CS"/>
          </a:p>
        </p:txBody>
      </p:sp>
      <p:sp>
        <p:nvSpPr>
          <p:cNvPr id="24581" name="TextBox 1"/>
          <p:cNvSpPr txBox="1">
            <a:spLocks noChangeArrowheads="1"/>
          </p:cNvSpPr>
          <p:nvPr/>
        </p:nvSpPr>
        <p:spPr bwMode="auto">
          <a:xfrm>
            <a:off x="1295400" y="2212975"/>
            <a:ext cx="609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algn="r" eaLnBrk="1" hangingPunct="1">
              <a:spcBef>
                <a:spcPct val="20000"/>
              </a:spcBef>
            </a:pPr>
            <a:r>
              <a:rPr lang="en-US" b="1"/>
              <a:t>Indicators of external debt</a:t>
            </a:r>
            <a:endParaRPr lang="sr-Latn-CS" b="1"/>
          </a:p>
        </p:txBody>
      </p:sp>
      <p:graphicFrame>
        <p:nvGraphicFramePr>
          <p:cNvPr id="24582" name="Chart 7"/>
          <p:cNvGraphicFramePr>
            <a:graphicFrameLocks/>
          </p:cNvGraphicFramePr>
          <p:nvPr/>
        </p:nvGraphicFramePr>
        <p:xfrm>
          <a:off x="1092200" y="2616200"/>
          <a:ext cx="7035800" cy="3606800"/>
        </p:xfrm>
        <a:graphic>
          <a:graphicData uri="http://schemas.openxmlformats.org/presentationml/2006/ole">
            <mc:AlternateContent xmlns:mc="http://schemas.openxmlformats.org/markup-compatibility/2006">
              <mc:Choice xmlns:v="urn:schemas-microsoft-com:vml" Requires="v">
                <p:oleObj spid="_x0000_s24593" r:id="rId4" imgW="7035394" imgH="3609145" progId="Excel.Chart.8">
                  <p:embed/>
                </p:oleObj>
              </mc:Choice>
              <mc:Fallback>
                <p:oleObj r:id="rId4" imgW="7035394" imgH="3609145" progId="Excel.Chart.8">
                  <p:embed/>
                  <p:pic>
                    <p:nvPicPr>
                      <p:cNvPr id="0" name="Chart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2616200"/>
                        <a:ext cx="703580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C08AF549-72E9-48C8-80FC-007B3DEEDFA0}" type="slidenum">
              <a:rPr lang="en-US" smtClean="0">
                <a:solidFill>
                  <a:srgbClr val="000000"/>
                </a:solidFill>
              </a:rPr>
              <a:pPr eaLnBrk="1" hangingPunct="1"/>
              <a:t>21</a:t>
            </a:fld>
            <a:endParaRPr lang="en-US" smtClean="0">
              <a:solidFill>
                <a:srgbClr val="000000"/>
              </a:solidFill>
            </a:endParaRPr>
          </a:p>
        </p:txBody>
      </p:sp>
      <p:sp>
        <p:nvSpPr>
          <p:cNvPr id="25603" name="Title 15"/>
          <p:cNvSpPr>
            <a:spLocks noGrp="1"/>
          </p:cNvSpPr>
          <p:nvPr>
            <p:ph type="title" sz="quarter"/>
          </p:nvPr>
        </p:nvSpPr>
        <p:spPr>
          <a:xfrm>
            <a:off x="685800" y="3200400"/>
            <a:ext cx="8077200" cy="609600"/>
          </a:xfrm>
        </p:spPr>
        <p:txBody>
          <a:bodyPr/>
          <a:lstStyle/>
          <a:p>
            <a:pPr algn="ctr"/>
            <a:r>
              <a:rPr lang="en-US" sz="3200" smtClean="0">
                <a:cs typeface="Arial" charset="0"/>
              </a:rPr>
              <a:t>THANK YOU FOR YOUR ATTENTION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8BFAC20A-6093-4916-B5FB-17715FB49316}" type="slidenum">
              <a:rPr lang="en-US" smtClean="0">
                <a:solidFill>
                  <a:schemeClr val="tx1"/>
                </a:solidFill>
              </a:rPr>
              <a:pPr eaLnBrk="1" hangingPunct="1"/>
              <a:t>3</a:t>
            </a:fld>
            <a:endParaRPr lang="en-US" smtClean="0">
              <a:solidFill>
                <a:schemeClr val="tx1"/>
              </a:solidFill>
            </a:endParaRPr>
          </a:p>
        </p:txBody>
      </p:sp>
      <p:sp>
        <p:nvSpPr>
          <p:cNvPr id="7171" name="Text Placeholder 13"/>
          <p:cNvSpPr>
            <a:spLocks noGrp="1"/>
          </p:cNvSpPr>
          <p:nvPr>
            <p:ph type="body" sz="quarter" idx="13"/>
          </p:nvPr>
        </p:nvSpPr>
        <p:spPr>
          <a:xfrm>
            <a:off x="255588" y="1262063"/>
            <a:ext cx="4143375" cy="795337"/>
          </a:xfrm>
        </p:spPr>
        <p:txBody>
          <a:bodyPr/>
          <a:lstStyle/>
          <a:p>
            <a:pPr marL="0" indent="0"/>
            <a:r>
              <a:rPr lang="en-GB" smtClean="0"/>
              <a:t>After a drop in Q4 2010, we expect net export led GDP growth in Q1 2011</a:t>
            </a:r>
            <a:endParaRPr lang="en-US" smtClean="0"/>
          </a:p>
        </p:txBody>
      </p:sp>
      <p:sp>
        <p:nvSpPr>
          <p:cNvPr id="15" name="Text Placeholder 14"/>
          <p:cNvSpPr>
            <a:spLocks noGrp="1"/>
          </p:cNvSpPr>
          <p:nvPr>
            <p:ph type="body" sz="quarter" idx="14"/>
          </p:nvPr>
        </p:nvSpPr>
        <p:spPr>
          <a:xfrm>
            <a:off x="4754563" y="1262063"/>
            <a:ext cx="4141787" cy="795337"/>
          </a:xfrm>
        </p:spPr>
        <p:txBody>
          <a:bodyPr/>
          <a:lstStyle/>
          <a:p>
            <a:pPr marL="0" indent="0">
              <a:defRPr/>
            </a:pPr>
            <a:r>
              <a:rPr lang="en-US" dirty="0" smtClean="0"/>
              <a:t>GDP expected to grow </a:t>
            </a:r>
            <a:r>
              <a:rPr lang="sr-Latn-CS" dirty="0" smtClean="0"/>
              <a:t>faster in 2011 and 2012</a:t>
            </a:r>
            <a:endParaRPr lang="en-US" dirty="0" smtClean="0"/>
          </a:p>
          <a:p>
            <a:pPr>
              <a:defRPr/>
            </a:pPr>
            <a:endParaRPr lang="en-US" dirty="0"/>
          </a:p>
        </p:txBody>
      </p:sp>
      <p:sp>
        <p:nvSpPr>
          <p:cNvPr id="7173" name="Text Placeholder 20"/>
          <p:cNvSpPr>
            <a:spLocks noGrp="1"/>
          </p:cNvSpPr>
          <p:nvPr>
            <p:ph type="body" sz="quarter" idx="18"/>
          </p:nvPr>
        </p:nvSpPr>
        <p:spPr>
          <a:xfrm>
            <a:off x="5002213" y="2047875"/>
            <a:ext cx="2587625" cy="374650"/>
          </a:xfrm>
        </p:spPr>
        <p:txBody>
          <a:bodyPr/>
          <a:lstStyle/>
          <a:p>
            <a:r>
              <a:rPr lang="en-US" smtClean="0">
                <a:solidFill>
                  <a:srgbClr val="000000"/>
                </a:solidFill>
                <a:cs typeface="Arial" charset="0"/>
              </a:rPr>
              <a:t>Chart 4 </a:t>
            </a:r>
            <a:r>
              <a:rPr lang="en-US" b="1" smtClean="0">
                <a:solidFill>
                  <a:srgbClr val="000000"/>
                </a:solidFill>
                <a:cs typeface="Arial" charset="0"/>
              </a:rPr>
              <a:t>GDP Growth Projection</a:t>
            </a:r>
          </a:p>
          <a:p>
            <a:r>
              <a:rPr lang="en-US" smtClean="0">
                <a:solidFill>
                  <a:srgbClr val="000000"/>
                </a:solidFill>
                <a:cs typeface="Arial" charset="0"/>
              </a:rPr>
              <a:t>(y-o-y rates, in %)</a:t>
            </a:r>
          </a:p>
          <a:p>
            <a:endParaRPr lang="en-US" smtClean="0"/>
          </a:p>
        </p:txBody>
      </p:sp>
      <p:sp>
        <p:nvSpPr>
          <p:cNvPr id="7174" name="Text Placeholder 24"/>
          <p:cNvSpPr>
            <a:spLocks noGrp="1"/>
          </p:cNvSpPr>
          <p:nvPr>
            <p:ph type="body" sz="quarter" idx="15"/>
          </p:nvPr>
        </p:nvSpPr>
        <p:spPr>
          <a:xfrm>
            <a:off x="255588" y="5075238"/>
            <a:ext cx="4143375" cy="1600200"/>
          </a:xfrm>
        </p:spPr>
        <p:txBody>
          <a:bodyPr/>
          <a:lstStyle/>
          <a:p>
            <a:pPr marL="92075" indent="-92075" algn="just">
              <a:buFontTx/>
              <a:buChar char="•"/>
            </a:pPr>
            <a:r>
              <a:rPr b="0"/>
              <a:t>In Q4 2010 seasonally adjusted GDP declined by 1.0%.</a:t>
            </a:r>
          </a:p>
          <a:p>
            <a:pPr marL="92075" indent="-92075" algn="just">
              <a:buFontTx/>
              <a:buChar char="•"/>
            </a:pPr>
            <a:r>
              <a:rPr b="0"/>
              <a:t>GDP growth in </a:t>
            </a:r>
            <a:r>
              <a:rPr lang="sr-Cyrl-CS" b="0"/>
              <a:t>2010</a:t>
            </a:r>
            <a:r>
              <a:rPr b="0"/>
              <a:t> is </a:t>
            </a:r>
            <a:r>
              <a:rPr lang="sr-Cyrl-CS" b="0"/>
              <a:t>1</a:t>
            </a:r>
            <a:r>
              <a:rPr b="0"/>
              <a:t>.7</a:t>
            </a:r>
            <a:r>
              <a:rPr lang="sr-Cyrl-CS" b="0"/>
              <a:t>%</a:t>
            </a:r>
            <a:r>
              <a:rPr b="0"/>
              <a:t> </a:t>
            </a:r>
            <a:r>
              <a:rPr lang="sr-Cyrl-CS" b="0"/>
              <a:t>(</a:t>
            </a:r>
            <a:r>
              <a:rPr b="0"/>
              <a:t>contributions: C -1.2, I +1.7, G -0.6, (X-M) +1.8 pp</a:t>
            </a:r>
            <a:r>
              <a:rPr lang="sr-Cyrl-CS" b="0"/>
              <a:t>).</a:t>
            </a:r>
            <a:endParaRPr b="0"/>
          </a:p>
          <a:p>
            <a:pPr marL="92075" indent="-92075" algn="just">
              <a:buFontTx/>
              <a:buChar char="•"/>
            </a:pPr>
            <a:r>
              <a:rPr b="0"/>
              <a:t>Based on current movements of economic activity indicators, we expect GDP recovery in Q1 2011 ((3.0%,  y-o-y), led by private investments..</a:t>
            </a:r>
            <a:endParaRPr lang="sr-Cyrl-CS" b="0"/>
          </a:p>
        </p:txBody>
      </p:sp>
      <p:sp>
        <p:nvSpPr>
          <p:cNvPr id="7175" name="Text Placeholder 25"/>
          <p:cNvSpPr>
            <a:spLocks noGrp="1"/>
          </p:cNvSpPr>
          <p:nvPr>
            <p:ph type="body" sz="quarter" idx="16"/>
          </p:nvPr>
        </p:nvSpPr>
        <p:spPr>
          <a:xfrm>
            <a:off x="4754563" y="5075238"/>
            <a:ext cx="4141787" cy="1600200"/>
          </a:xfrm>
        </p:spPr>
        <p:txBody>
          <a:bodyPr/>
          <a:lstStyle/>
          <a:p>
            <a:pPr marL="92075" indent="-92075">
              <a:buFontTx/>
              <a:buChar char="•"/>
            </a:pPr>
            <a:r>
              <a:rPr lang="en-US" b="0" smtClean="0"/>
              <a:t>Past depreciation of dinar against euro (together with rising world prices of base metals and food) should continue to boost export led growth as the economic recovery of Serbia’s export partners gathers pace.</a:t>
            </a:r>
          </a:p>
          <a:p>
            <a:pPr marL="92075" indent="-92075">
              <a:buFontTx/>
              <a:buChar char="•"/>
            </a:pPr>
            <a:r>
              <a:rPr lang="en-US" b="0" smtClean="0"/>
              <a:t>We also expect significant contribution from capital investments in years to come.</a:t>
            </a:r>
          </a:p>
          <a:p>
            <a:pPr marL="92075" indent="-92075">
              <a:buFontTx/>
              <a:buChar char="•"/>
            </a:pPr>
            <a:r>
              <a:rPr lang="en-US" b="0" smtClean="0"/>
              <a:t>GDP growth in 2011 estimated at around 3%, and further acceleration is expected in 2012.</a:t>
            </a:r>
          </a:p>
          <a:p>
            <a:pPr marL="92075" indent="-92075">
              <a:buFontTx/>
              <a:buNone/>
            </a:pPr>
            <a:endParaRPr lang="en-US" b="0" smtClean="0">
              <a:solidFill>
                <a:srgbClr val="FF0000"/>
              </a:solidFill>
            </a:endParaRPr>
          </a:p>
        </p:txBody>
      </p:sp>
      <p:sp>
        <p:nvSpPr>
          <p:cNvPr id="7176" name="TextBox 14"/>
          <p:cNvSpPr>
            <a:spLocks noGrp="1" noChangeArrowheads="1"/>
          </p:cNvSpPr>
          <p:nvPr>
            <p:ph type="body" sz="quarter" idx="17"/>
          </p:nvPr>
        </p:nvSpPr>
        <p:spPr>
          <a:xfrm>
            <a:off x="466725" y="2047875"/>
            <a:ext cx="2587625" cy="396875"/>
          </a:xfrm>
        </p:spPr>
        <p:txBody>
          <a:bodyPr>
            <a:spAutoFit/>
          </a:bodyPr>
          <a:lstStyle/>
          <a:p>
            <a:r>
              <a:rPr lang="sr-Latn-CS" smtClean="0"/>
              <a:t>Chart </a:t>
            </a:r>
            <a:r>
              <a:rPr lang="en-US" smtClean="0"/>
              <a:t>3</a:t>
            </a:r>
            <a:r>
              <a:rPr lang="sr-Latn-CS" smtClean="0"/>
              <a:t> </a:t>
            </a:r>
            <a:r>
              <a:rPr lang="sr-Latn-CS" b="1" smtClean="0"/>
              <a:t>GDP Developments</a:t>
            </a:r>
          </a:p>
          <a:p>
            <a:r>
              <a:rPr lang="sr-Latn-CS" smtClean="0"/>
              <a:t>(seasonally adjusted, </a:t>
            </a:r>
            <a:r>
              <a:rPr lang="en-US" smtClean="0"/>
              <a:t>Q1 </a:t>
            </a:r>
            <a:r>
              <a:rPr lang="sr-Latn-CS" smtClean="0"/>
              <a:t>200</a:t>
            </a:r>
            <a:r>
              <a:rPr lang="en-US" smtClean="0"/>
              <a:t>6</a:t>
            </a:r>
            <a:r>
              <a:rPr lang="sr-Latn-CS" smtClean="0"/>
              <a:t>=100)</a:t>
            </a:r>
            <a:endParaRPr lang="sr-Latn-CS" b="1" smtClean="0"/>
          </a:p>
        </p:txBody>
      </p:sp>
      <p:sp>
        <p:nvSpPr>
          <p:cNvPr id="7177" name="Title 19"/>
          <p:cNvSpPr>
            <a:spLocks noGrp="1"/>
          </p:cNvSpPr>
          <p:nvPr>
            <p:ph type="title" sz="quarter"/>
          </p:nvPr>
        </p:nvSpPr>
        <p:spPr>
          <a:xfrm>
            <a:off x="1981200" y="152400"/>
            <a:ext cx="6858000" cy="914400"/>
          </a:xfrm>
        </p:spPr>
        <p:txBody>
          <a:bodyPr/>
          <a:lstStyle/>
          <a:p>
            <a:r>
              <a:rPr lang="en-GB" smtClean="0"/>
              <a:t>Slow but Sustainable Recovery Based on Growth in Net Exports and Investments </a:t>
            </a:r>
            <a:br>
              <a:rPr lang="en-GB" smtClean="0"/>
            </a:br>
            <a:r>
              <a:rPr lang="en-GB" smtClean="0"/>
              <a:t>to Continue in 2011</a:t>
            </a:r>
            <a:endParaRPr lang="en-US" smtClean="0"/>
          </a:p>
        </p:txBody>
      </p:sp>
      <p:sp>
        <p:nvSpPr>
          <p:cNvPr id="16" name="TextBox 1"/>
          <p:cNvSpPr txBox="1"/>
          <p:nvPr/>
        </p:nvSpPr>
        <p:spPr>
          <a:xfrm>
            <a:off x="5105400" y="4572000"/>
            <a:ext cx="2114550" cy="247650"/>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Bef>
                <a:spcPct val="20000"/>
              </a:spcBef>
              <a:defRPr/>
            </a:pPr>
            <a:r>
              <a:rPr lang="en-US" sz="750" dirty="0">
                <a:solidFill>
                  <a:schemeClr val="tx1"/>
                </a:solidFill>
                <a:cs typeface="Arial" pitchFamily="34" charset="0"/>
              </a:rPr>
              <a:t>Source: </a:t>
            </a:r>
            <a:r>
              <a:rPr lang="en-US" sz="750" dirty="0" smtClean="0">
                <a:solidFill>
                  <a:schemeClr val="tx1"/>
                </a:solidFill>
                <a:cs typeface="Arial" pitchFamily="34" charset="0"/>
              </a:rPr>
              <a:t>February </a:t>
            </a:r>
            <a:r>
              <a:rPr lang="en-US" sz="750" b="1" dirty="0" smtClean="0">
                <a:solidFill>
                  <a:schemeClr val="tx1"/>
                </a:solidFill>
                <a:cs typeface="Arial" pitchFamily="34" charset="0"/>
              </a:rPr>
              <a:t>Inflation </a:t>
            </a:r>
            <a:r>
              <a:rPr lang="en-US" sz="750" b="1" dirty="0">
                <a:solidFill>
                  <a:schemeClr val="tx1"/>
                </a:solidFill>
                <a:cs typeface="Arial" pitchFamily="34" charset="0"/>
              </a:rPr>
              <a:t>Report</a:t>
            </a:r>
          </a:p>
        </p:txBody>
      </p:sp>
      <p:pic>
        <p:nvPicPr>
          <p:cNvPr id="7179" name="Picture 6"/>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a:xfrm>
            <a:off x="563563" y="2543175"/>
            <a:ext cx="3463925" cy="2420938"/>
          </a:xfrm>
        </p:spPr>
      </p:pic>
      <p:pic>
        <p:nvPicPr>
          <p:cNvPr id="7180" name="Picture 8"/>
          <p:cNvPicPr>
            <a:picLocks noGrp="1" noChangeAspect="1" noChangeArrowheads="1"/>
          </p:cNvPicPr>
          <p:nvPr>
            <p:ph sz="quarter" idx="20"/>
          </p:nvPr>
        </p:nvPicPr>
        <p:blipFill>
          <a:blip r:embed="rId3">
            <a:extLst>
              <a:ext uri="{28A0092B-C50C-407E-A947-70E740481C1C}">
                <a14:useLocalDpi xmlns:a14="http://schemas.microsoft.com/office/drawing/2010/main" val="0"/>
              </a:ext>
            </a:extLst>
          </a:blip>
          <a:srcRect/>
          <a:stretch>
            <a:fillRect/>
          </a:stretch>
        </p:blipFill>
        <p:spPr>
          <a:xfrm>
            <a:off x="5106988" y="2546350"/>
            <a:ext cx="3448050" cy="24145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68677235-F597-47A2-BBF7-17037819BE76}" type="slidenum">
              <a:rPr lang="en-US" smtClean="0">
                <a:solidFill>
                  <a:srgbClr val="000000"/>
                </a:solidFill>
              </a:rPr>
              <a:pPr eaLnBrk="1" hangingPunct="1"/>
              <a:t>4</a:t>
            </a:fld>
            <a:endParaRPr lang="en-US" smtClean="0">
              <a:solidFill>
                <a:srgbClr val="000000"/>
              </a:solidFill>
            </a:endParaRPr>
          </a:p>
        </p:txBody>
      </p:sp>
      <p:sp>
        <p:nvSpPr>
          <p:cNvPr id="8195" name="Text Placeholder 13"/>
          <p:cNvSpPr>
            <a:spLocks noGrp="1"/>
          </p:cNvSpPr>
          <p:nvPr>
            <p:ph type="body" sz="quarter" idx="13"/>
          </p:nvPr>
        </p:nvSpPr>
        <p:spPr>
          <a:xfrm>
            <a:off x="255588" y="1262063"/>
            <a:ext cx="4143375" cy="795337"/>
          </a:xfrm>
        </p:spPr>
        <p:txBody>
          <a:bodyPr/>
          <a:lstStyle/>
          <a:p>
            <a:pPr marL="0" indent="0"/>
            <a:r>
              <a:rPr lang="en-US" smtClean="0"/>
              <a:t>After the 2008 crisis, export is recovering faster than import</a:t>
            </a:r>
          </a:p>
        </p:txBody>
      </p:sp>
      <p:sp>
        <p:nvSpPr>
          <p:cNvPr id="15" name="Text Placeholder 14"/>
          <p:cNvSpPr>
            <a:spLocks noGrp="1"/>
          </p:cNvSpPr>
          <p:nvPr>
            <p:ph type="body" sz="quarter" idx="14"/>
          </p:nvPr>
        </p:nvSpPr>
        <p:spPr>
          <a:xfrm>
            <a:off x="4754563" y="1262063"/>
            <a:ext cx="4141787" cy="795337"/>
          </a:xfrm>
        </p:spPr>
        <p:txBody>
          <a:bodyPr/>
          <a:lstStyle/>
          <a:p>
            <a:pPr marL="0" indent="0">
              <a:defRPr/>
            </a:pPr>
            <a:r>
              <a:rPr lang="en-US" dirty="0" smtClean="0"/>
              <a:t>Current account deficit in 2010 was three times lower than in 2008</a:t>
            </a:r>
          </a:p>
          <a:p>
            <a:pPr>
              <a:defRPr/>
            </a:pPr>
            <a:endParaRPr lang="en-US" dirty="0"/>
          </a:p>
        </p:txBody>
      </p:sp>
      <p:sp>
        <p:nvSpPr>
          <p:cNvPr id="21" name="Text Placeholder 20"/>
          <p:cNvSpPr>
            <a:spLocks noGrp="1"/>
          </p:cNvSpPr>
          <p:nvPr>
            <p:ph type="body" sz="quarter" idx="18"/>
          </p:nvPr>
        </p:nvSpPr>
        <p:spPr>
          <a:xfrm>
            <a:off x="5002213" y="2047875"/>
            <a:ext cx="2998787" cy="374650"/>
          </a:xfrm>
        </p:spPr>
        <p:txBody>
          <a:bodyPr/>
          <a:lstStyle/>
          <a:p>
            <a:pPr marL="0" indent="0">
              <a:defRPr/>
            </a:pPr>
            <a:r>
              <a:rPr lang="en-US" dirty="0" smtClean="0">
                <a:solidFill>
                  <a:srgbClr val="000000"/>
                </a:solidFill>
                <a:cs typeface="Arial" charset="0"/>
              </a:rPr>
              <a:t>Chart 8 </a:t>
            </a:r>
            <a:r>
              <a:rPr lang="en-US" b="1" dirty="0" smtClean="0">
                <a:solidFill>
                  <a:srgbClr val="000000"/>
                </a:solidFill>
                <a:cs typeface="Arial" charset="0"/>
              </a:rPr>
              <a:t>Current Account Deficit and Remittances </a:t>
            </a:r>
          </a:p>
          <a:p>
            <a:pPr marL="0" indent="0">
              <a:defRPr/>
            </a:pPr>
            <a:r>
              <a:rPr lang="en-US" dirty="0" smtClean="0">
                <a:solidFill>
                  <a:srgbClr val="000000"/>
                </a:solidFill>
                <a:cs typeface="Arial" charset="0"/>
              </a:rPr>
              <a:t>(% share in GDP)</a:t>
            </a:r>
          </a:p>
          <a:p>
            <a:pPr>
              <a:defRPr/>
            </a:pPr>
            <a:endParaRPr lang="en-US" dirty="0"/>
          </a:p>
        </p:txBody>
      </p:sp>
      <p:sp>
        <p:nvSpPr>
          <p:cNvPr id="25" name="Text Placeholder 24"/>
          <p:cNvSpPr>
            <a:spLocks noGrp="1"/>
          </p:cNvSpPr>
          <p:nvPr>
            <p:ph type="body" sz="quarter" idx="15"/>
          </p:nvPr>
        </p:nvSpPr>
        <p:spPr>
          <a:xfrm>
            <a:off x="255588" y="5075238"/>
            <a:ext cx="4143375" cy="1600200"/>
          </a:xfrm>
        </p:spPr>
        <p:txBody>
          <a:bodyPr/>
          <a:lstStyle/>
          <a:p>
            <a:pPr marL="92075" indent="-92075" algn="just">
              <a:buFontTx/>
              <a:buChar char="•"/>
              <a:defRPr/>
            </a:pPr>
            <a:r>
              <a:rPr b="0"/>
              <a:t>In 2010, export and import in EUR grew by around 23.8% and 9.7%, respectively.</a:t>
            </a:r>
          </a:p>
          <a:p>
            <a:pPr marL="92075" indent="-92075" algn="just">
              <a:buFontTx/>
              <a:buChar char="•"/>
              <a:defRPr/>
            </a:pPr>
            <a:r>
              <a:rPr b="0"/>
              <a:t>Coverage of imports by exports has risen from app. 45% prior to the 2008 crisis to around 60% in 2010.</a:t>
            </a:r>
          </a:p>
          <a:p>
            <a:pPr marL="92075" indent="-92075" algn="just">
              <a:buFontTx/>
              <a:buChar char="•"/>
              <a:defRPr/>
            </a:pPr>
            <a:r>
              <a:rPr b="0"/>
              <a:t>In February 2011, export regained pace, while import declined.</a:t>
            </a:r>
          </a:p>
          <a:p>
            <a:pPr marL="92075" indent="-92075" algn="just">
              <a:buFontTx/>
              <a:buChar char="•"/>
              <a:defRPr/>
            </a:pPr>
            <a:r>
              <a:rPr b="0"/>
              <a:t>At the moment, export is 19% above its pre-crisis level, whereas import is 19% below.</a:t>
            </a:r>
          </a:p>
          <a:p>
            <a:pPr>
              <a:defRPr/>
            </a:pPr>
            <a:endParaRPr b="0"/>
          </a:p>
        </p:txBody>
      </p:sp>
      <p:sp>
        <p:nvSpPr>
          <p:cNvPr id="8199" name="Text Placeholder 25"/>
          <p:cNvSpPr>
            <a:spLocks noGrp="1"/>
          </p:cNvSpPr>
          <p:nvPr>
            <p:ph type="body" sz="quarter" idx="16"/>
          </p:nvPr>
        </p:nvSpPr>
        <p:spPr>
          <a:xfrm>
            <a:off x="4754563" y="5075238"/>
            <a:ext cx="4141787" cy="1782762"/>
          </a:xfrm>
        </p:spPr>
        <p:txBody>
          <a:bodyPr/>
          <a:lstStyle/>
          <a:p>
            <a:pPr marL="92075" indent="-92075">
              <a:buFontTx/>
              <a:buChar char="•"/>
            </a:pPr>
            <a:r>
              <a:rPr lang="en-GB" b="0" smtClean="0"/>
              <a:t>Strained access to external financing and depreciation of dinar caused a drop in trade deficit</a:t>
            </a:r>
            <a:r>
              <a:rPr lang="en-US" b="0" smtClean="0"/>
              <a:t>. Together with record high remittances (€3.2bn) this resulted in a sharp decline of the </a:t>
            </a:r>
            <a:r>
              <a:rPr lang="en-GB" b="0" smtClean="0"/>
              <a:t>current account deficit (CAD) in 2009.</a:t>
            </a:r>
            <a:endParaRPr lang="ru-RU" b="0" smtClean="0"/>
          </a:p>
          <a:p>
            <a:pPr marL="92075" indent="-92075">
              <a:buFontTx/>
              <a:buChar char="•"/>
            </a:pPr>
            <a:r>
              <a:rPr lang="en-US" b="0" smtClean="0"/>
              <a:t>In 2010, CAD was around €2.1bn (7.2% of GDP), and in 2011 is expected to be contained at around €1.9bn (6.1% of GDP).</a:t>
            </a:r>
          </a:p>
        </p:txBody>
      </p:sp>
      <p:sp>
        <p:nvSpPr>
          <p:cNvPr id="8200" name="TextBox 14"/>
          <p:cNvSpPr>
            <a:spLocks noGrp="1" noChangeArrowheads="1"/>
          </p:cNvSpPr>
          <p:nvPr>
            <p:ph type="body" sz="quarter" idx="17"/>
          </p:nvPr>
        </p:nvSpPr>
        <p:spPr>
          <a:xfrm>
            <a:off x="466725" y="2047875"/>
            <a:ext cx="2587625" cy="396875"/>
          </a:xfrm>
        </p:spPr>
        <p:txBody>
          <a:bodyPr>
            <a:spAutoFit/>
          </a:bodyPr>
          <a:lstStyle/>
          <a:p>
            <a:r>
              <a:rPr lang="sr-Latn-CS" smtClean="0"/>
              <a:t>Chart </a:t>
            </a:r>
            <a:r>
              <a:rPr lang="en-US" smtClean="0"/>
              <a:t>7</a:t>
            </a:r>
            <a:r>
              <a:rPr lang="sr-Latn-CS" smtClean="0"/>
              <a:t> </a:t>
            </a:r>
            <a:r>
              <a:rPr lang="sr-Latn-CS" b="1" smtClean="0"/>
              <a:t>Export and Import</a:t>
            </a:r>
          </a:p>
          <a:p>
            <a:r>
              <a:rPr lang="sr-Latn-CS" smtClean="0"/>
              <a:t>(seasonally adjusted, 2008=100)</a:t>
            </a:r>
            <a:endParaRPr lang="sr-Latn-CS" b="1" smtClean="0"/>
          </a:p>
        </p:txBody>
      </p:sp>
      <p:sp>
        <p:nvSpPr>
          <p:cNvPr id="8201" name="Title 22"/>
          <p:cNvSpPr>
            <a:spLocks noGrp="1"/>
          </p:cNvSpPr>
          <p:nvPr>
            <p:ph type="title" sz="quarter"/>
          </p:nvPr>
        </p:nvSpPr>
        <p:spPr>
          <a:xfrm>
            <a:off x="2011363" y="0"/>
            <a:ext cx="6858000" cy="914400"/>
          </a:xfrm>
        </p:spPr>
        <p:txBody>
          <a:bodyPr/>
          <a:lstStyle/>
          <a:p>
            <a:r>
              <a:rPr lang="en-US" smtClean="0"/>
              <a:t>Current Account Deficit Narrowed due to </a:t>
            </a:r>
            <a:br>
              <a:rPr lang="en-US" smtClean="0"/>
            </a:br>
            <a:r>
              <a:rPr lang="en-US" smtClean="0"/>
              <a:t>a Stronger Growth in Export</a:t>
            </a:r>
          </a:p>
        </p:txBody>
      </p:sp>
      <p:pic>
        <p:nvPicPr>
          <p:cNvPr id="8202" name="Picture 2"/>
          <p:cNvPicPr>
            <a:picLocks noGrp="1" noChangeAspect="1" noChangeArrowheads="1"/>
          </p:cNvPicPr>
          <p:nvPr>
            <p:ph sz="quarter" idx="20"/>
          </p:nvPr>
        </p:nvPicPr>
        <p:blipFill>
          <a:blip r:embed="rId2">
            <a:extLst>
              <a:ext uri="{28A0092B-C50C-407E-A947-70E740481C1C}">
                <a14:useLocalDpi xmlns:a14="http://schemas.microsoft.com/office/drawing/2010/main" val="0"/>
              </a:ext>
            </a:extLst>
          </a:blip>
          <a:srcRect/>
          <a:stretch>
            <a:fillRect/>
          </a:stretch>
        </p:blipFill>
        <p:spPr>
          <a:xfrm>
            <a:off x="5121275" y="2559050"/>
            <a:ext cx="3419475" cy="23891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203" name="Picture 2"/>
          <p:cNvPicPr>
            <a:picLocks noGrp="1" noChangeAspect="1" noChangeArrowheads="1"/>
          </p:cNvPicPr>
          <p:nvPr>
            <p:ph sz="quarter" idx="19"/>
          </p:nvPr>
        </p:nvPicPr>
        <p:blipFill>
          <a:blip r:embed="rId3">
            <a:extLst>
              <a:ext uri="{28A0092B-C50C-407E-A947-70E740481C1C}">
                <a14:useLocalDpi xmlns:a14="http://schemas.microsoft.com/office/drawing/2010/main" val="0"/>
              </a:ext>
            </a:extLst>
          </a:blip>
          <a:srcRect/>
          <a:stretch>
            <a:fillRect/>
          </a:stretch>
        </p:blipFill>
        <p:spPr>
          <a:xfrm>
            <a:off x="585788" y="2479675"/>
            <a:ext cx="3419475" cy="25479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E47BB28F-EBA1-401A-9F6F-1B51A0D16A5F}" type="slidenum">
              <a:rPr lang="en-US" smtClean="0">
                <a:solidFill>
                  <a:schemeClr val="tx1"/>
                </a:solidFill>
              </a:rPr>
              <a:pPr eaLnBrk="1" hangingPunct="1"/>
              <a:t>5</a:t>
            </a:fld>
            <a:endParaRPr lang="en-US" smtClean="0">
              <a:solidFill>
                <a:schemeClr val="tx1"/>
              </a:solidFill>
            </a:endParaRPr>
          </a:p>
        </p:txBody>
      </p:sp>
      <p:sp>
        <p:nvSpPr>
          <p:cNvPr id="9219" name="Text Placeholder 13"/>
          <p:cNvSpPr>
            <a:spLocks noGrp="1"/>
          </p:cNvSpPr>
          <p:nvPr>
            <p:ph type="body" sz="quarter" idx="13"/>
          </p:nvPr>
        </p:nvSpPr>
        <p:spPr>
          <a:xfrm>
            <a:off x="255588" y="1262063"/>
            <a:ext cx="4143375" cy="795337"/>
          </a:xfrm>
        </p:spPr>
        <p:txBody>
          <a:bodyPr/>
          <a:lstStyle/>
          <a:p>
            <a:pPr marL="0" indent="0" algn="just"/>
            <a:r>
              <a:rPr lang="en-GB" smtClean="0"/>
              <a:t>Following a 9% nominal depreciation in 2010, dinar has been appreciating in early 2011</a:t>
            </a:r>
            <a:endParaRPr lang="sr-Cyrl-CS" smtClean="0"/>
          </a:p>
        </p:txBody>
      </p:sp>
      <p:sp>
        <p:nvSpPr>
          <p:cNvPr id="9220" name="Text Placeholder 14"/>
          <p:cNvSpPr>
            <a:spLocks noGrp="1"/>
          </p:cNvSpPr>
          <p:nvPr>
            <p:ph type="body" sz="quarter" idx="14"/>
          </p:nvPr>
        </p:nvSpPr>
        <p:spPr>
          <a:xfrm>
            <a:off x="4754563" y="1262063"/>
            <a:ext cx="4141787" cy="795337"/>
          </a:xfrm>
        </p:spPr>
        <p:txBody>
          <a:bodyPr/>
          <a:lstStyle/>
          <a:p>
            <a:pPr marL="0" indent="0"/>
            <a:r>
              <a:rPr lang="en-GB" smtClean="0"/>
              <a:t>After a year and a half, NBS starts raising its key policy rate in August 2010</a:t>
            </a:r>
            <a:endParaRPr lang="en-US" smtClean="0"/>
          </a:p>
        </p:txBody>
      </p:sp>
      <p:sp>
        <p:nvSpPr>
          <p:cNvPr id="9221" name="Text Placeholder 24"/>
          <p:cNvSpPr>
            <a:spLocks noGrp="1"/>
          </p:cNvSpPr>
          <p:nvPr>
            <p:ph type="body" sz="quarter" idx="15"/>
          </p:nvPr>
        </p:nvSpPr>
        <p:spPr>
          <a:xfrm>
            <a:off x="228600" y="4953000"/>
            <a:ext cx="4143375" cy="1828800"/>
          </a:xfrm>
        </p:spPr>
        <p:txBody>
          <a:bodyPr/>
          <a:lstStyle/>
          <a:p>
            <a:pPr marL="92075" indent="-92075" algn="just">
              <a:buFontTx/>
              <a:buChar char="•"/>
            </a:pPr>
            <a:r>
              <a:rPr b="0"/>
              <a:t>FX market developments in 2010 were driven by a decline in capital inflows and a relatively stable corporate demand.</a:t>
            </a:r>
          </a:p>
          <a:p>
            <a:pPr marL="92075" indent="-92075" algn="just">
              <a:buFontTx/>
              <a:buChar char="•"/>
            </a:pPr>
            <a:r>
              <a:rPr b="0"/>
              <a:t>Current appreciation pressures (5,6% since December) stem from the increase in NBS repo rate, falling country risk premium and issuance of dinar denominated T- bills.</a:t>
            </a:r>
          </a:p>
          <a:p>
            <a:pPr marL="92075" indent="-92075" algn="just">
              <a:buFontTx/>
              <a:buChar char="•"/>
            </a:pPr>
            <a:r>
              <a:rPr b="0"/>
              <a:t>FX reserves of €10.0bn are at or above optimum level, judging by all standard criteria, and are enough to cover around 7.5 months of imports.</a:t>
            </a:r>
          </a:p>
        </p:txBody>
      </p:sp>
      <p:sp>
        <p:nvSpPr>
          <p:cNvPr id="26" name="Text Placeholder 25"/>
          <p:cNvSpPr>
            <a:spLocks noGrp="1"/>
          </p:cNvSpPr>
          <p:nvPr>
            <p:ph type="body" sz="quarter" idx="16"/>
          </p:nvPr>
        </p:nvSpPr>
        <p:spPr>
          <a:xfrm>
            <a:off x="4754563" y="5181600"/>
            <a:ext cx="4141787" cy="1600200"/>
          </a:xfrm>
        </p:spPr>
        <p:txBody>
          <a:bodyPr/>
          <a:lstStyle/>
          <a:p>
            <a:pPr marL="92075" indent="-92075">
              <a:buFontTx/>
              <a:buChar char="•"/>
              <a:defRPr/>
            </a:pPr>
            <a:r>
              <a:rPr lang="en-US" b="0" dirty="0" smtClean="0"/>
              <a:t>From January 2009 to May 2010, key policy rate has been substantially lowered – by 9.75 pp (from 17.75% to 8.0%). </a:t>
            </a:r>
            <a:endParaRPr lang="ru-RU" b="0" dirty="0" smtClean="0">
              <a:solidFill>
                <a:srgbClr val="800000"/>
              </a:solidFill>
            </a:endParaRPr>
          </a:p>
          <a:p>
            <a:pPr marL="92075" indent="-92075">
              <a:buFontTx/>
              <a:buChar char="•"/>
              <a:defRPr/>
            </a:pPr>
            <a:r>
              <a:rPr lang="en-GB" b="0" dirty="0" smtClean="0"/>
              <a:t>Since August 2010, NBS Repo rate has been raised by 4.5 pp to keep the medium-term inflation on target. </a:t>
            </a:r>
          </a:p>
          <a:p>
            <a:pPr marL="92075" indent="-92075">
              <a:buFontTx/>
              <a:buChar char="•"/>
              <a:defRPr/>
            </a:pPr>
            <a:r>
              <a:rPr lang="en-US" b="0" dirty="0" smtClean="0"/>
              <a:t>Interest rates on corporate and household loans broadly reflected the movement of the key policy rate.</a:t>
            </a:r>
            <a:endParaRPr lang="en-GB" b="0" dirty="0" smtClean="0"/>
          </a:p>
          <a:p>
            <a:pPr>
              <a:buFont typeface="Arial" pitchFamily="34" charset="0"/>
              <a:buNone/>
              <a:defRPr/>
            </a:pPr>
            <a:endParaRPr lang="en-US" b="0" dirty="0"/>
          </a:p>
        </p:txBody>
      </p:sp>
      <p:sp>
        <p:nvSpPr>
          <p:cNvPr id="9223" name="TextBox 14"/>
          <p:cNvSpPr>
            <a:spLocks noGrp="1" noChangeArrowheads="1"/>
          </p:cNvSpPr>
          <p:nvPr>
            <p:ph type="body" sz="quarter" idx="17"/>
          </p:nvPr>
        </p:nvSpPr>
        <p:spPr>
          <a:xfrm>
            <a:off x="466725" y="2047875"/>
            <a:ext cx="2587625" cy="396875"/>
          </a:xfrm>
        </p:spPr>
        <p:txBody>
          <a:bodyPr>
            <a:spAutoFit/>
          </a:bodyPr>
          <a:lstStyle/>
          <a:p>
            <a:r>
              <a:rPr lang="sr-Latn-CS" smtClean="0"/>
              <a:t>Chart</a:t>
            </a:r>
            <a:r>
              <a:rPr lang="en-US" smtClean="0"/>
              <a:t> 13 </a:t>
            </a:r>
            <a:r>
              <a:rPr lang="en-US" b="1" smtClean="0"/>
              <a:t>Exchange Rate </a:t>
            </a:r>
            <a:r>
              <a:rPr lang="sr-Latn-CS" b="1" smtClean="0"/>
              <a:t>Developments</a:t>
            </a:r>
          </a:p>
          <a:p>
            <a:r>
              <a:rPr lang="sr-Latn-CS" smtClean="0"/>
              <a:t>(</a:t>
            </a:r>
            <a:r>
              <a:rPr lang="en-US" smtClean="0"/>
              <a:t>RSD/EUR, monthly average</a:t>
            </a:r>
            <a:r>
              <a:rPr lang="sr-Latn-CS" smtClean="0"/>
              <a:t>)</a:t>
            </a:r>
            <a:endParaRPr lang="sr-Latn-CS" b="1" smtClean="0"/>
          </a:p>
        </p:txBody>
      </p:sp>
      <p:sp>
        <p:nvSpPr>
          <p:cNvPr id="9224" name="TextBox 13"/>
          <p:cNvSpPr>
            <a:spLocks noGrp="1" noChangeArrowheads="1"/>
          </p:cNvSpPr>
          <p:nvPr>
            <p:ph type="body" sz="quarter" idx="18"/>
          </p:nvPr>
        </p:nvSpPr>
        <p:spPr>
          <a:xfrm>
            <a:off x="5002213" y="2047875"/>
            <a:ext cx="2587625" cy="396875"/>
          </a:xfrm>
        </p:spPr>
        <p:txBody>
          <a:bodyPr>
            <a:spAutoFit/>
          </a:bodyPr>
          <a:lstStyle/>
          <a:p>
            <a:r>
              <a:rPr lang="en-US" smtClean="0">
                <a:solidFill>
                  <a:srgbClr val="000000"/>
                </a:solidFill>
                <a:cs typeface="Arial" charset="0"/>
              </a:rPr>
              <a:t>Chart 14 </a:t>
            </a:r>
            <a:r>
              <a:rPr lang="sr-Latn-CS" b="1" smtClean="0">
                <a:solidFill>
                  <a:srgbClr val="000000"/>
                </a:solidFill>
                <a:cs typeface="Arial" charset="0"/>
              </a:rPr>
              <a:t>Interest Rates</a:t>
            </a:r>
            <a:endParaRPr lang="en-US" b="1" smtClean="0">
              <a:solidFill>
                <a:srgbClr val="000000"/>
              </a:solidFill>
              <a:cs typeface="Arial" charset="0"/>
            </a:endParaRPr>
          </a:p>
          <a:p>
            <a:r>
              <a:rPr lang="en-US" smtClean="0">
                <a:solidFill>
                  <a:srgbClr val="000000"/>
                </a:solidFill>
                <a:cs typeface="Arial" charset="0"/>
              </a:rPr>
              <a:t>(y-o-y rates, in %)</a:t>
            </a:r>
          </a:p>
        </p:txBody>
      </p:sp>
      <p:sp>
        <p:nvSpPr>
          <p:cNvPr id="9225" name="Title 11"/>
          <p:cNvSpPr>
            <a:spLocks noGrp="1"/>
          </p:cNvSpPr>
          <p:nvPr>
            <p:ph type="title" sz="quarter"/>
          </p:nvPr>
        </p:nvSpPr>
        <p:spPr>
          <a:xfrm>
            <a:off x="2011363" y="0"/>
            <a:ext cx="6858000" cy="914400"/>
          </a:xfrm>
        </p:spPr>
        <p:txBody>
          <a:bodyPr/>
          <a:lstStyle/>
          <a:p>
            <a:r>
              <a:rPr lang="en-US" smtClean="0"/>
              <a:t>High Country Risk Premium Influenced Exchange Rate and Real Interest Rate</a:t>
            </a:r>
          </a:p>
        </p:txBody>
      </p:sp>
      <p:pic>
        <p:nvPicPr>
          <p:cNvPr id="9226" name="Picture 2"/>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a:xfrm>
            <a:off x="595313" y="2538413"/>
            <a:ext cx="3400425" cy="2430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7" name="Picture 3"/>
          <p:cNvPicPr>
            <a:picLocks noGrp="1" noChangeAspect="1" noChangeArrowheads="1"/>
          </p:cNvPicPr>
          <p:nvPr>
            <p:ph sz="quarter" idx="20"/>
          </p:nvPr>
        </p:nvPicPr>
        <p:blipFill>
          <a:blip r:embed="rId3">
            <a:extLst>
              <a:ext uri="{28A0092B-C50C-407E-A947-70E740481C1C}">
                <a14:useLocalDpi xmlns:a14="http://schemas.microsoft.com/office/drawing/2010/main" val="0"/>
              </a:ext>
            </a:extLst>
          </a:blip>
          <a:srcRect/>
          <a:stretch>
            <a:fillRect/>
          </a:stretch>
        </p:blipFill>
        <p:spPr>
          <a:xfrm>
            <a:off x="5126038" y="2533650"/>
            <a:ext cx="3409950" cy="24399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403A49AF-6C60-405E-BF9C-A668EAB838BF}" type="slidenum">
              <a:rPr lang="en-US" smtClean="0">
                <a:solidFill>
                  <a:schemeClr val="tx1"/>
                </a:solidFill>
              </a:rPr>
              <a:pPr eaLnBrk="1" hangingPunct="1"/>
              <a:t>6</a:t>
            </a:fld>
            <a:endParaRPr lang="en-US" smtClean="0">
              <a:solidFill>
                <a:schemeClr val="tx1"/>
              </a:solidFill>
            </a:endParaRPr>
          </a:p>
        </p:txBody>
      </p:sp>
      <p:sp>
        <p:nvSpPr>
          <p:cNvPr id="10243" name="Text Placeholder 12"/>
          <p:cNvSpPr>
            <a:spLocks noGrp="1"/>
          </p:cNvSpPr>
          <p:nvPr>
            <p:ph type="body" sz="quarter" idx="17"/>
          </p:nvPr>
        </p:nvSpPr>
        <p:spPr>
          <a:xfrm>
            <a:off x="466725" y="2047875"/>
            <a:ext cx="2587625" cy="374650"/>
          </a:xfrm>
        </p:spPr>
        <p:txBody>
          <a:bodyPr/>
          <a:lstStyle/>
          <a:p>
            <a:r>
              <a:rPr lang="en-US" smtClean="0"/>
              <a:t>Chart 11 </a:t>
            </a:r>
            <a:r>
              <a:rPr lang="en-US" b="1" smtClean="0"/>
              <a:t>Net FDI</a:t>
            </a:r>
          </a:p>
          <a:p>
            <a:r>
              <a:rPr lang="en-US" smtClean="0"/>
              <a:t>(EUR bn)</a:t>
            </a:r>
          </a:p>
        </p:txBody>
      </p:sp>
      <p:sp>
        <p:nvSpPr>
          <p:cNvPr id="10244" name="Text Placeholder 13"/>
          <p:cNvSpPr>
            <a:spLocks noGrp="1"/>
          </p:cNvSpPr>
          <p:nvPr>
            <p:ph type="body" sz="quarter" idx="13"/>
          </p:nvPr>
        </p:nvSpPr>
        <p:spPr>
          <a:xfrm>
            <a:off x="255588" y="1262063"/>
            <a:ext cx="4143375" cy="795337"/>
          </a:xfrm>
        </p:spPr>
        <p:txBody>
          <a:bodyPr/>
          <a:lstStyle/>
          <a:p>
            <a:pPr marL="0" indent="0"/>
            <a:r>
              <a:rPr lang="en-US" smtClean="0"/>
              <a:t>From 2005, Serbia has attracted around </a:t>
            </a:r>
          </a:p>
          <a:p>
            <a:pPr marL="0" indent="0"/>
            <a:r>
              <a:rPr lang="en-US" smtClean="0"/>
              <a:t>€10.5bn of FDI</a:t>
            </a:r>
            <a:endParaRPr lang="sr-Latn-CS" smtClean="0"/>
          </a:p>
        </p:txBody>
      </p:sp>
      <p:sp>
        <p:nvSpPr>
          <p:cNvPr id="10245" name="Text Placeholder 14"/>
          <p:cNvSpPr>
            <a:spLocks noGrp="1"/>
          </p:cNvSpPr>
          <p:nvPr>
            <p:ph type="body" sz="quarter" idx="14"/>
          </p:nvPr>
        </p:nvSpPr>
        <p:spPr>
          <a:xfrm>
            <a:off x="4754563" y="1262063"/>
            <a:ext cx="4141787" cy="795337"/>
          </a:xfrm>
        </p:spPr>
        <p:txBody>
          <a:bodyPr/>
          <a:lstStyle/>
          <a:p>
            <a:pPr marL="0" indent="0"/>
            <a:r>
              <a:rPr lang="en-US" smtClean="0"/>
              <a:t>Brownfield investments were the dominant part of FDI</a:t>
            </a:r>
            <a:endParaRPr lang="sr-Latn-CS" smtClean="0"/>
          </a:p>
        </p:txBody>
      </p:sp>
      <p:sp>
        <p:nvSpPr>
          <p:cNvPr id="10246" name="Text Placeholder 20"/>
          <p:cNvSpPr>
            <a:spLocks noGrp="1"/>
          </p:cNvSpPr>
          <p:nvPr>
            <p:ph type="body" sz="quarter" idx="18"/>
          </p:nvPr>
        </p:nvSpPr>
        <p:spPr>
          <a:xfrm>
            <a:off x="5002213" y="2047875"/>
            <a:ext cx="2587625" cy="374650"/>
          </a:xfrm>
        </p:spPr>
        <p:txBody>
          <a:bodyPr/>
          <a:lstStyle/>
          <a:p>
            <a:r>
              <a:rPr lang="en-US" smtClean="0"/>
              <a:t>Chart 12 </a:t>
            </a:r>
            <a:r>
              <a:rPr lang="en-US" b="1" smtClean="0"/>
              <a:t>FDI Composition</a:t>
            </a:r>
          </a:p>
          <a:p>
            <a:r>
              <a:rPr lang="en-US" smtClean="0"/>
              <a:t>(EUR bn)</a:t>
            </a:r>
          </a:p>
        </p:txBody>
      </p:sp>
      <p:sp>
        <p:nvSpPr>
          <p:cNvPr id="10247" name="Text Placeholder 24"/>
          <p:cNvSpPr>
            <a:spLocks noGrp="1"/>
          </p:cNvSpPr>
          <p:nvPr>
            <p:ph type="body" sz="quarter" idx="15"/>
          </p:nvPr>
        </p:nvSpPr>
        <p:spPr>
          <a:xfrm>
            <a:off x="255588" y="5075238"/>
            <a:ext cx="4143375" cy="1600200"/>
          </a:xfrm>
        </p:spPr>
        <p:txBody>
          <a:bodyPr/>
          <a:lstStyle/>
          <a:p>
            <a:pPr marL="90488" indent="-90488" algn="just">
              <a:buFontTx/>
              <a:buChar char="•"/>
            </a:pPr>
            <a:r>
              <a:rPr b="0"/>
              <a:t>Average annual net FDI inflow to Serbia was around €2.1bn (app. 7% of GDP) from 2005 to 2008.</a:t>
            </a:r>
          </a:p>
          <a:p>
            <a:pPr marL="90488" indent="-90488" algn="just">
              <a:buFontTx/>
              <a:buChar char="•"/>
            </a:pPr>
            <a:r>
              <a:rPr b="0"/>
              <a:t>Financial crisis of 2008 has significantly reduced capital inflows in the past two years.</a:t>
            </a:r>
            <a:endParaRPr lang="sr-Latn-CS" b="0"/>
          </a:p>
          <a:p>
            <a:pPr marL="90488" indent="-90488" algn="just">
              <a:buFontTx/>
              <a:buChar char="•"/>
            </a:pPr>
            <a:r>
              <a:rPr lang="sr-Latn-CS" b="0"/>
              <a:t>Expected FDI inflow in 2011 </a:t>
            </a:r>
            <a:r>
              <a:rPr b="0"/>
              <a:t>(targeting financial sector, telecommunications and manufacturing) </a:t>
            </a:r>
            <a:r>
              <a:rPr lang="sr-Latn-CS" b="0"/>
              <a:t>is </a:t>
            </a:r>
            <a:r>
              <a:rPr b="0"/>
              <a:t>around €</a:t>
            </a:r>
            <a:r>
              <a:rPr lang="sr-Latn-CS" b="0"/>
              <a:t>2.</a:t>
            </a:r>
            <a:r>
              <a:rPr b="0"/>
              <a:t>4</a:t>
            </a:r>
            <a:r>
              <a:rPr lang="sr-Latn-CS" b="0"/>
              <a:t>bn, </a:t>
            </a:r>
            <a:r>
              <a:rPr b="0"/>
              <a:t>third </a:t>
            </a:r>
            <a:r>
              <a:rPr lang="sr-Latn-CS" b="0"/>
              <a:t>of which should come from the privatization of Telekom</a:t>
            </a:r>
            <a:r>
              <a:rPr b="0"/>
              <a:t> (app. €850mln)</a:t>
            </a:r>
            <a:r>
              <a:rPr lang="sr-Latn-CS" b="0"/>
              <a:t>.</a:t>
            </a:r>
            <a:endParaRPr b="0"/>
          </a:p>
        </p:txBody>
      </p:sp>
      <p:sp>
        <p:nvSpPr>
          <p:cNvPr id="10248" name="Text Placeholder 25"/>
          <p:cNvSpPr>
            <a:spLocks noGrp="1"/>
          </p:cNvSpPr>
          <p:nvPr>
            <p:ph type="body" sz="quarter" idx="16"/>
          </p:nvPr>
        </p:nvSpPr>
        <p:spPr>
          <a:xfrm>
            <a:off x="4754563" y="5075238"/>
            <a:ext cx="4141787" cy="1600200"/>
          </a:xfrm>
        </p:spPr>
        <p:txBody>
          <a:bodyPr/>
          <a:lstStyle/>
          <a:p>
            <a:pPr marL="90488" indent="-90488">
              <a:buFontTx/>
              <a:buChar char="•"/>
            </a:pPr>
            <a:r>
              <a:rPr lang="en-US" b="0" smtClean="0"/>
              <a:t>Share of greenfield investments throughout the period was low.</a:t>
            </a:r>
            <a:endParaRPr lang="sr-Latn-CS" b="0" smtClean="0"/>
          </a:p>
          <a:p>
            <a:pPr marL="90488" indent="-90488">
              <a:buFontTx/>
              <a:buChar char="•"/>
            </a:pPr>
            <a:r>
              <a:rPr lang="en-US" b="0" smtClean="0"/>
              <a:t>Since 2006, p</a:t>
            </a:r>
            <a:r>
              <a:rPr lang="sr-Latn-CS" b="0" smtClean="0"/>
              <a:t>rivatization revenue has been significantly reduced (with the exception of NIS in 2009)</a:t>
            </a:r>
            <a:r>
              <a:rPr lang="en-US" b="0" smtClean="0"/>
              <a:t>.</a:t>
            </a:r>
            <a:endParaRPr lang="sr-Latn-CS" b="0" smtClean="0"/>
          </a:p>
          <a:p>
            <a:pPr marL="90488" indent="-90488">
              <a:buFontTx/>
              <a:buChar char="•"/>
            </a:pPr>
            <a:r>
              <a:rPr lang="sr-Latn-CS" b="0" smtClean="0"/>
              <a:t>In 2010, bank recapitalization inflows </a:t>
            </a:r>
            <a:r>
              <a:rPr lang="en-US" b="0" smtClean="0"/>
              <a:t>and investments in manufacturing </a:t>
            </a:r>
            <a:r>
              <a:rPr lang="sr-Latn-CS" b="0" smtClean="0"/>
              <a:t>have continued</a:t>
            </a:r>
            <a:r>
              <a:rPr lang="en-US" b="0" smtClean="0"/>
              <a:t>.</a:t>
            </a:r>
            <a:endParaRPr lang="sr-Latn-CS" b="0" smtClean="0"/>
          </a:p>
        </p:txBody>
      </p:sp>
      <p:sp>
        <p:nvSpPr>
          <p:cNvPr id="10249" name="Title 21"/>
          <p:cNvSpPr>
            <a:spLocks noGrp="1"/>
          </p:cNvSpPr>
          <p:nvPr>
            <p:ph type="title" sz="quarter"/>
          </p:nvPr>
        </p:nvSpPr>
        <p:spPr>
          <a:xfrm>
            <a:off x="2011363" y="0"/>
            <a:ext cx="6858000" cy="914400"/>
          </a:xfrm>
        </p:spPr>
        <p:txBody>
          <a:bodyPr/>
          <a:lstStyle/>
          <a:p>
            <a:r>
              <a:rPr lang="en-US" smtClean="0"/>
              <a:t>After a Very Low 2010 Level, </a:t>
            </a:r>
            <a:br>
              <a:rPr lang="en-US" smtClean="0"/>
            </a:br>
            <a:r>
              <a:rPr lang="en-US" smtClean="0"/>
              <a:t>FDI Inflow to Recover in 2011</a:t>
            </a:r>
          </a:p>
        </p:txBody>
      </p:sp>
      <p:pic>
        <p:nvPicPr>
          <p:cNvPr id="10250" name="Picture 5"/>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a:xfrm>
            <a:off x="566738" y="2551113"/>
            <a:ext cx="3457575" cy="2405062"/>
          </a:xfrm>
        </p:spPr>
      </p:pic>
      <p:pic>
        <p:nvPicPr>
          <p:cNvPr id="10251" name="Picture 8"/>
          <p:cNvPicPr>
            <a:picLocks noGrp="1" noChangeAspect="1" noChangeArrowheads="1"/>
          </p:cNvPicPr>
          <p:nvPr>
            <p:ph sz="quarter" idx="20"/>
          </p:nvPr>
        </p:nvPicPr>
        <p:blipFill>
          <a:blip r:embed="rId3">
            <a:extLst>
              <a:ext uri="{28A0092B-C50C-407E-A947-70E740481C1C}">
                <a14:useLocalDpi xmlns:a14="http://schemas.microsoft.com/office/drawing/2010/main" val="0"/>
              </a:ext>
            </a:extLst>
          </a:blip>
          <a:srcRect/>
          <a:stretch>
            <a:fillRect/>
          </a:stretch>
        </p:blipFill>
        <p:spPr>
          <a:xfrm>
            <a:off x="5111750" y="2546350"/>
            <a:ext cx="3438525" cy="241458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C280BE1B-41B1-4190-AFF2-A1B368D4EBB0}" type="slidenum">
              <a:rPr lang="en-US" smtClean="0">
                <a:solidFill>
                  <a:schemeClr val="tx1"/>
                </a:solidFill>
              </a:rPr>
              <a:pPr eaLnBrk="1" hangingPunct="1"/>
              <a:t>7</a:t>
            </a:fld>
            <a:endParaRPr lang="en-US" smtClean="0">
              <a:solidFill>
                <a:schemeClr val="tx1"/>
              </a:solidFill>
            </a:endParaRPr>
          </a:p>
        </p:txBody>
      </p:sp>
      <p:sp>
        <p:nvSpPr>
          <p:cNvPr id="11267" name="Text Placeholder 12"/>
          <p:cNvSpPr>
            <a:spLocks noGrp="1"/>
          </p:cNvSpPr>
          <p:nvPr>
            <p:ph type="body" sz="quarter" idx="17"/>
          </p:nvPr>
        </p:nvSpPr>
        <p:spPr>
          <a:xfrm>
            <a:off x="466725" y="2047875"/>
            <a:ext cx="3038475" cy="374650"/>
          </a:xfrm>
        </p:spPr>
        <p:txBody>
          <a:bodyPr/>
          <a:lstStyle/>
          <a:p>
            <a:r>
              <a:rPr lang="sr-Latn-CS" smtClean="0"/>
              <a:t>Chart </a:t>
            </a:r>
            <a:r>
              <a:rPr lang="en-US" smtClean="0"/>
              <a:t>17</a:t>
            </a:r>
            <a:r>
              <a:rPr lang="sr-Latn-CS" smtClean="0"/>
              <a:t> </a:t>
            </a:r>
            <a:r>
              <a:rPr lang="en-US" b="1" smtClean="0"/>
              <a:t>Fiscal Revenues, Expenditures and Result</a:t>
            </a:r>
            <a:endParaRPr lang="sr-Latn-CS" b="1" smtClean="0"/>
          </a:p>
          <a:p>
            <a:r>
              <a:rPr lang="en-US" smtClean="0"/>
              <a:t>(RSD bn) </a:t>
            </a:r>
          </a:p>
          <a:p>
            <a:endParaRPr lang="en-US" smtClean="0"/>
          </a:p>
        </p:txBody>
      </p:sp>
      <p:sp>
        <p:nvSpPr>
          <p:cNvPr id="11268" name="Text Placeholder 13"/>
          <p:cNvSpPr>
            <a:spLocks noGrp="1"/>
          </p:cNvSpPr>
          <p:nvPr>
            <p:ph type="body" sz="quarter" idx="13"/>
          </p:nvPr>
        </p:nvSpPr>
        <p:spPr>
          <a:xfrm>
            <a:off x="255588" y="1262063"/>
            <a:ext cx="4143375" cy="795337"/>
          </a:xfrm>
        </p:spPr>
        <p:txBody>
          <a:bodyPr/>
          <a:lstStyle/>
          <a:p>
            <a:pPr marL="0" indent="14288"/>
            <a:r>
              <a:rPr lang="en-GB" smtClean="0"/>
              <a:t>Fiscal deficit to GDP ratio remains under control</a:t>
            </a:r>
            <a:endParaRPr lang="en-US" smtClean="0"/>
          </a:p>
        </p:txBody>
      </p:sp>
      <p:sp>
        <p:nvSpPr>
          <p:cNvPr id="15" name="Text Placeholder 14"/>
          <p:cNvSpPr>
            <a:spLocks noGrp="1"/>
          </p:cNvSpPr>
          <p:nvPr>
            <p:ph type="body" sz="quarter" idx="14"/>
          </p:nvPr>
        </p:nvSpPr>
        <p:spPr>
          <a:xfrm>
            <a:off x="4754563" y="1262063"/>
            <a:ext cx="4141787" cy="795337"/>
          </a:xfrm>
        </p:spPr>
        <p:txBody>
          <a:bodyPr/>
          <a:lstStyle/>
          <a:p>
            <a:pPr marL="0" indent="0">
              <a:defRPr/>
            </a:pPr>
            <a:r>
              <a:rPr lang="en-US" dirty="0" smtClean="0"/>
              <a:t>Government debt is rising, but still remains below worrisome levels</a:t>
            </a:r>
          </a:p>
          <a:p>
            <a:pPr>
              <a:defRPr/>
            </a:pPr>
            <a:endParaRPr lang="en-US" dirty="0"/>
          </a:p>
        </p:txBody>
      </p:sp>
      <p:sp>
        <p:nvSpPr>
          <p:cNvPr id="11270" name="Text Placeholder 20"/>
          <p:cNvSpPr>
            <a:spLocks noGrp="1"/>
          </p:cNvSpPr>
          <p:nvPr>
            <p:ph type="body" sz="quarter" idx="18"/>
          </p:nvPr>
        </p:nvSpPr>
        <p:spPr>
          <a:xfrm>
            <a:off x="5002213" y="2047875"/>
            <a:ext cx="2587625" cy="374650"/>
          </a:xfrm>
        </p:spPr>
        <p:txBody>
          <a:bodyPr/>
          <a:lstStyle/>
          <a:p>
            <a:r>
              <a:rPr lang="en-US" smtClean="0">
                <a:solidFill>
                  <a:srgbClr val="000000"/>
                </a:solidFill>
                <a:cs typeface="Arial" charset="0"/>
              </a:rPr>
              <a:t>Chart 18 </a:t>
            </a:r>
            <a:r>
              <a:rPr lang="sr-Latn-CS" b="1" smtClean="0">
                <a:solidFill>
                  <a:srgbClr val="000000"/>
                </a:solidFill>
                <a:cs typeface="Arial" charset="0"/>
              </a:rPr>
              <a:t>Public Debt</a:t>
            </a:r>
            <a:endParaRPr lang="en-US" b="1" smtClean="0">
              <a:solidFill>
                <a:srgbClr val="000000"/>
              </a:solidFill>
              <a:cs typeface="Arial" charset="0"/>
            </a:endParaRPr>
          </a:p>
          <a:p>
            <a:r>
              <a:rPr lang="en-US" smtClean="0">
                <a:solidFill>
                  <a:srgbClr val="000000"/>
                </a:solidFill>
                <a:cs typeface="Arial" charset="0"/>
              </a:rPr>
              <a:t>(EUR bn)</a:t>
            </a:r>
          </a:p>
        </p:txBody>
      </p:sp>
      <p:sp>
        <p:nvSpPr>
          <p:cNvPr id="11271" name="Text Placeholder 24"/>
          <p:cNvSpPr>
            <a:spLocks noGrp="1"/>
          </p:cNvSpPr>
          <p:nvPr>
            <p:ph type="body" sz="quarter" idx="15"/>
          </p:nvPr>
        </p:nvSpPr>
        <p:spPr>
          <a:xfrm>
            <a:off x="255588" y="5075238"/>
            <a:ext cx="4143375" cy="1600200"/>
          </a:xfrm>
        </p:spPr>
        <p:txBody>
          <a:bodyPr/>
          <a:lstStyle/>
          <a:p>
            <a:pPr marL="92075" indent="-92075" algn="just">
              <a:buFontTx/>
              <a:buChar char="•"/>
            </a:pPr>
            <a:r>
              <a:rPr lang="en-GB" b="0"/>
              <a:t>Public finance consolidation measures are yielding results. </a:t>
            </a:r>
            <a:r>
              <a:rPr b="0"/>
              <a:t>Budget expenditure has been adjusted to match the reduced revenue, resulting in a relatively low budget deficit.</a:t>
            </a:r>
            <a:endParaRPr lang="ru-RU" b="0"/>
          </a:p>
          <a:p>
            <a:pPr marL="92075" indent="-92075" algn="just">
              <a:buFontTx/>
              <a:buChar char="•"/>
            </a:pPr>
            <a:r>
              <a:rPr b="0"/>
              <a:t>Budget deficit to GDP ratio is expected to be around </a:t>
            </a:r>
            <a:r>
              <a:rPr lang="ru-RU" b="0"/>
              <a:t>4</a:t>
            </a:r>
            <a:r>
              <a:rPr b="0"/>
              <a:t>.5</a:t>
            </a:r>
            <a:r>
              <a:rPr lang="ru-RU" b="0"/>
              <a:t>%</a:t>
            </a:r>
            <a:r>
              <a:rPr b="0"/>
              <a:t> and 4.1% in 2010 and 2011, respectively.</a:t>
            </a:r>
          </a:p>
        </p:txBody>
      </p:sp>
      <p:sp>
        <p:nvSpPr>
          <p:cNvPr id="26" name="Text Placeholder 25"/>
          <p:cNvSpPr>
            <a:spLocks noGrp="1"/>
          </p:cNvSpPr>
          <p:nvPr>
            <p:ph type="body" sz="quarter" idx="16"/>
          </p:nvPr>
        </p:nvSpPr>
        <p:spPr>
          <a:xfrm>
            <a:off x="4754563" y="5075238"/>
            <a:ext cx="4141787" cy="1600200"/>
          </a:xfrm>
        </p:spPr>
        <p:txBody>
          <a:bodyPr/>
          <a:lstStyle/>
          <a:p>
            <a:pPr marL="92075" indent="-92075">
              <a:buFontTx/>
              <a:buChar char="•"/>
              <a:defRPr/>
            </a:pPr>
            <a:r>
              <a:rPr lang="en-US" b="0" dirty="0" smtClean="0"/>
              <a:t>Budget deficit is financed increasingly by borrowing domestically.</a:t>
            </a:r>
            <a:endParaRPr lang="ru-RU" b="0" dirty="0" smtClean="0"/>
          </a:p>
          <a:p>
            <a:pPr marL="92075" indent="-92075">
              <a:buFontTx/>
              <a:buChar char="•"/>
              <a:defRPr/>
            </a:pPr>
            <a:r>
              <a:rPr lang="en-US" b="0" dirty="0" smtClean="0"/>
              <a:t>Despite an upward trend, public debt is still at a relatively low level.</a:t>
            </a:r>
          </a:p>
          <a:p>
            <a:pPr marL="92075" indent="-92075">
              <a:buFontTx/>
              <a:buChar char="•"/>
              <a:defRPr/>
            </a:pPr>
            <a:r>
              <a:rPr lang="en-US" b="0" dirty="0" smtClean="0"/>
              <a:t>Its sustainability should be guaranteed by the announced public finance management measures (including the</a:t>
            </a:r>
            <a:r>
              <a:rPr lang="sr-Latn-CS" b="0" dirty="0" smtClean="0"/>
              <a:t> </a:t>
            </a:r>
            <a:r>
              <a:rPr lang="en-US" b="0" dirty="0" smtClean="0"/>
              <a:t>adoption of the</a:t>
            </a:r>
            <a:r>
              <a:rPr lang="sr-Latn-CS" b="0" dirty="0" smtClean="0"/>
              <a:t> F</a:t>
            </a:r>
            <a:r>
              <a:rPr lang="en-US" b="0" dirty="0" err="1" smtClean="0"/>
              <a:t>iscal</a:t>
            </a:r>
            <a:r>
              <a:rPr lang="en-US" b="0" dirty="0" smtClean="0"/>
              <a:t> </a:t>
            </a:r>
            <a:r>
              <a:rPr lang="sr-Latn-CS" b="0" dirty="0" smtClean="0"/>
              <a:t>R</a:t>
            </a:r>
            <a:r>
              <a:rPr lang="en-US" b="0" dirty="0" err="1" smtClean="0"/>
              <a:t>esponsibility</a:t>
            </a:r>
            <a:r>
              <a:rPr lang="en-US" b="0" dirty="0" smtClean="0"/>
              <a:t> </a:t>
            </a:r>
            <a:r>
              <a:rPr lang="sr-Latn-CS" b="0" dirty="0" smtClean="0"/>
              <a:t>Act</a:t>
            </a:r>
            <a:r>
              <a:rPr lang="en-US" b="0" dirty="0" smtClean="0"/>
              <a:t> and </a:t>
            </a:r>
            <a:r>
              <a:rPr lang="sr-Latn-CS" b="0" dirty="0" smtClean="0"/>
              <a:t>C</a:t>
            </a:r>
            <a:r>
              <a:rPr lang="en-US" b="0" dirty="0" err="1" smtClean="0"/>
              <a:t>ouncil</a:t>
            </a:r>
            <a:r>
              <a:rPr lang="en-US" b="0" dirty="0" smtClean="0"/>
              <a:t>)</a:t>
            </a:r>
            <a:r>
              <a:rPr lang="ru-RU" b="0" dirty="0" smtClean="0"/>
              <a:t>.</a:t>
            </a:r>
            <a:endParaRPr lang="en-US" b="0" dirty="0" smtClean="0"/>
          </a:p>
          <a:p>
            <a:pPr>
              <a:buFont typeface="Arial" pitchFamily="34" charset="0"/>
              <a:buNone/>
              <a:defRPr/>
            </a:pPr>
            <a:endParaRPr lang="en-US" b="0" dirty="0"/>
          </a:p>
        </p:txBody>
      </p:sp>
      <p:sp>
        <p:nvSpPr>
          <p:cNvPr id="11273" name="Title 17"/>
          <p:cNvSpPr>
            <a:spLocks noGrp="1"/>
          </p:cNvSpPr>
          <p:nvPr>
            <p:ph type="title" sz="quarter"/>
          </p:nvPr>
        </p:nvSpPr>
        <p:spPr>
          <a:xfrm>
            <a:off x="2011363" y="76200"/>
            <a:ext cx="6858000" cy="1143000"/>
          </a:xfrm>
        </p:spPr>
        <p:txBody>
          <a:bodyPr/>
          <a:lstStyle/>
          <a:p>
            <a:r>
              <a:rPr lang="en-US" smtClean="0"/>
              <a:t>Responsible Fiscal Policy and a </a:t>
            </a:r>
            <a:br>
              <a:rPr lang="en-US" smtClean="0"/>
            </a:br>
            <a:r>
              <a:rPr lang="en-US" smtClean="0"/>
              <a:t>Sustainable Deficit, Financed Increasingly</a:t>
            </a:r>
            <a:br>
              <a:rPr lang="en-US" smtClean="0"/>
            </a:br>
            <a:r>
              <a:rPr lang="en-US" smtClean="0"/>
              <a:t>from Domestic Sources</a:t>
            </a:r>
          </a:p>
        </p:txBody>
      </p:sp>
      <p:pic>
        <p:nvPicPr>
          <p:cNvPr id="11274" name="Picture 3"/>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a:xfrm>
            <a:off x="608013" y="2576513"/>
            <a:ext cx="3375025" cy="2354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5" name="Picture 4"/>
          <p:cNvPicPr>
            <a:picLocks noGrp="1" noChangeAspect="1" noChangeArrowheads="1"/>
          </p:cNvPicPr>
          <p:nvPr>
            <p:ph sz="quarter" idx="20"/>
          </p:nvPr>
        </p:nvPicPr>
        <p:blipFill>
          <a:blip r:embed="rId3">
            <a:extLst>
              <a:ext uri="{28A0092B-C50C-407E-A947-70E740481C1C}">
                <a14:useLocalDpi xmlns:a14="http://schemas.microsoft.com/office/drawing/2010/main" val="0"/>
              </a:ext>
            </a:extLst>
          </a:blip>
          <a:srcRect/>
          <a:stretch>
            <a:fillRect/>
          </a:stretch>
        </p:blipFill>
        <p:spPr>
          <a:xfrm>
            <a:off x="5106988" y="2576513"/>
            <a:ext cx="3448050" cy="23542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528F4A65-565D-4EAA-BA59-148B0CD1C095}" type="slidenum">
              <a:rPr lang="en-US" smtClean="0">
                <a:solidFill>
                  <a:schemeClr val="tx1"/>
                </a:solidFill>
              </a:rPr>
              <a:pPr eaLnBrk="1" hangingPunct="1"/>
              <a:t>8</a:t>
            </a:fld>
            <a:endParaRPr lang="en-US" smtClean="0">
              <a:solidFill>
                <a:schemeClr val="tx1"/>
              </a:solidFill>
            </a:endParaRPr>
          </a:p>
        </p:txBody>
      </p:sp>
      <p:sp>
        <p:nvSpPr>
          <p:cNvPr id="12291" name="Text Placeholder 12"/>
          <p:cNvSpPr>
            <a:spLocks noGrp="1"/>
          </p:cNvSpPr>
          <p:nvPr>
            <p:ph type="body" sz="quarter" idx="17"/>
          </p:nvPr>
        </p:nvSpPr>
        <p:spPr>
          <a:xfrm>
            <a:off x="466725" y="2047875"/>
            <a:ext cx="2587625" cy="374650"/>
          </a:xfrm>
        </p:spPr>
        <p:txBody>
          <a:bodyPr/>
          <a:lstStyle/>
          <a:p>
            <a:r>
              <a:rPr lang="sr-Latn-CS" smtClean="0"/>
              <a:t>Chart </a:t>
            </a:r>
            <a:r>
              <a:rPr lang="en-US" smtClean="0"/>
              <a:t>19</a:t>
            </a:r>
            <a:r>
              <a:rPr lang="sr-Latn-CS" smtClean="0"/>
              <a:t> </a:t>
            </a:r>
            <a:r>
              <a:rPr lang="en-US" b="1" smtClean="0"/>
              <a:t>Capitalization of Serbian Banks</a:t>
            </a:r>
          </a:p>
          <a:p>
            <a:r>
              <a:rPr lang="en-US" smtClean="0"/>
              <a:t>(CAR, in %) </a:t>
            </a:r>
          </a:p>
          <a:p>
            <a:endParaRPr lang="en-US" smtClean="0"/>
          </a:p>
        </p:txBody>
      </p:sp>
      <p:sp>
        <p:nvSpPr>
          <p:cNvPr id="14" name="Text Placeholder 13"/>
          <p:cNvSpPr>
            <a:spLocks noGrp="1"/>
          </p:cNvSpPr>
          <p:nvPr>
            <p:ph type="body" sz="quarter" idx="13"/>
          </p:nvPr>
        </p:nvSpPr>
        <p:spPr>
          <a:xfrm>
            <a:off x="255588" y="1262063"/>
            <a:ext cx="4143375" cy="795337"/>
          </a:xfrm>
        </p:spPr>
        <p:txBody>
          <a:bodyPr/>
          <a:lstStyle/>
          <a:p>
            <a:pPr marL="0" indent="0">
              <a:defRPr/>
            </a:pPr>
            <a:r>
              <a:rPr lang="en-US" dirty="0" smtClean="0"/>
              <a:t>High banking sector </a:t>
            </a:r>
            <a:r>
              <a:rPr lang="en-GB" dirty="0" smtClean="0"/>
              <a:t>capitalisation, owed to </a:t>
            </a:r>
            <a:r>
              <a:rPr lang="en-US" dirty="0" smtClean="0"/>
              <a:t>restrictive monetary policy (pre-crisis) and strict prudential and supervisory measures</a:t>
            </a:r>
          </a:p>
          <a:p>
            <a:pPr>
              <a:defRPr/>
            </a:pPr>
            <a:endParaRPr lang="en-US" dirty="0"/>
          </a:p>
        </p:txBody>
      </p:sp>
      <p:sp>
        <p:nvSpPr>
          <p:cNvPr id="12293" name="Text Placeholder 14"/>
          <p:cNvSpPr>
            <a:spLocks noGrp="1"/>
          </p:cNvSpPr>
          <p:nvPr>
            <p:ph type="body" sz="quarter" idx="14"/>
          </p:nvPr>
        </p:nvSpPr>
        <p:spPr>
          <a:xfrm>
            <a:off x="4754563" y="1262063"/>
            <a:ext cx="4141787" cy="795337"/>
          </a:xfrm>
        </p:spPr>
        <p:txBody>
          <a:bodyPr/>
          <a:lstStyle/>
          <a:p>
            <a:pPr marL="0" indent="0"/>
            <a:r>
              <a:rPr lang="en-US" smtClean="0"/>
              <a:t>After a slowdown in 2009, growth rates of bank lending are taking pace again</a:t>
            </a:r>
          </a:p>
        </p:txBody>
      </p:sp>
      <p:sp>
        <p:nvSpPr>
          <p:cNvPr id="12294" name="Text Placeholder 20"/>
          <p:cNvSpPr>
            <a:spLocks noGrp="1"/>
          </p:cNvSpPr>
          <p:nvPr>
            <p:ph type="body" sz="quarter" idx="18"/>
          </p:nvPr>
        </p:nvSpPr>
        <p:spPr>
          <a:xfrm>
            <a:off x="5002213" y="2047875"/>
            <a:ext cx="2587625" cy="374650"/>
          </a:xfrm>
        </p:spPr>
        <p:txBody>
          <a:bodyPr/>
          <a:lstStyle/>
          <a:p>
            <a:r>
              <a:rPr lang="en-US" smtClean="0">
                <a:solidFill>
                  <a:srgbClr val="000000"/>
                </a:solidFill>
                <a:cs typeface="Arial" charset="0"/>
              </a:rPr>
              <a:t>Chart 20 </a:t>
            </a:r>
            <a:r>
              <a:rPr lang="sr-Latn-CS" b="1" smtClean="0">
                <a:solidFill>
                  <a:srgbClr val="000000"/>
                </a:solidFill>
                <a:cs typeface="Arial" charset="0"/>
              </a:rPr>
              <a:t>Banks' Lending to Private Sector</a:t>
            </a:r>
            <a:endParaRPr lang="en-US" b="1" smtClean="0">
              <a:solidFill>
                <a:srgbClr val="000000"/>
              </a:solidFill>
              <a:cs typeface="Arial" charset="0"/>
            </a:endParaRPr>
          </a:p>
          <a:p>
            <a:r>
              <a:rPr lang="en-US" smtClean="0">
                <a:solidFill>
                  <a:srgbClr val="000000"/>
                </a:solidFill>
                <a:cs typeface="Arial" charset="0"/>
              </a:rPr>
              <a:t>(real growth, y-o-y rates, in %)</a:t>
            </a:r>
          </a:p>
          <a:p>
            <a:endParaRPr lang="en-US" smtClean="0"/>
          </a:p>
        </p:txBody>
      </p:sp>
      <p:sp>
        <p:nvSpPr>
          <p:cNvPr id="25" name="Text Placeholder 24"/>
          <p:cNvSpPr>
            <a:spLocks noGrp="1"/>
          </p:cNvSpPr>
          <p:nvPr>
            <p:ph type="body" sz="quarter" idx="15"/>
          </p:nvPr>
        </p:nvSpPr>
        <p:spPr>
          <a:xfrm>
            <a:off x="255588" y="5075238"/>
            <a:ext cx="4143375" cy="1600200"/>
          </a:xfrm>
        </p:spPr>
        <p:txBody>
          <a:bodyPr/>
          <a:lstStyle/>
          <a:p>
            <a:pPr marL="92075" indent="-92075" algn="just">
              <a:buFontTx/>
              <a:buChar char="•"/>
              <a:defRPr/>
            </a:pPr>
            <a:r>
              <a:rPr b="0"/>
              <a:t>At end-Q4 2010, capital adequacy ratio is estimated at around 20%, significantly above Basel standards (8.0%). </a:t>
            </a:r>
          </a:p>
          <a:p>
            <a:pPr marL="92075" indent="-92075" algn="just">
              <a:buFontTx/>
              <a:buChar char="•"/>
              <a:defRPr/>
            </a:pPr>
            <a:r>
              <a:rPr b="0"/>
              <a:t>Stress tests conducted in collaboration with the IMF showed  that Serbian banks are highly resilient to potential negative shocks.</a:t>
            </a:r>
          </a:p>
          <a:p>
            <a:pPr>
              <a:defRPr/>
            </a:pPr>
            <a:endParaRPr b="0"/>
          </a:p>
        </p:txBody>
      </p:sp>
      <p:sp>
        <p:nvSpPr>
          <p:cNvPr id="26" name="Text Placeholder 25"/>
          <p:cNvSpPr>
            <a:spLocks noGrp="1"/>
          </p:cNvSpPr>
          <p:nvPr>
            <p:ph type="body" sz="quarter" idx="16"/>
          </p:nvPr>
        </p:nvSpPr>
        <p:spPr>
          <a:xfrm>
            <a:off x="4754563" y="5075238"/>
            <a:ext cx="4141787" cy="1600200"/>
          </a:xfrm>
        </p:spPr>
        <p:txBody>
          <a:bodyPr/>
          <a:lstStyle/>
          <a:p>
            <a:pPr>
              <a:defRPr/>
            </a:pPr>
            <a:r>
              <a:rPr lang="sr-Latn-CS" b="0" dirty="0" smtClean="0"/>
              <a:t>Credit activity </a:t>
            </a:r>
            <a:r>
              <a:rPr lang="en-US" b="0" dirty="0" smtClean="0"/>
              <a:t>(mainly in corporate sector) </a:t>
            </a:r>
            <a:r>
              <a:rPr lang="sr-Latn-CS" b="0" dirty="0" smtClean="0"/>
              <a:t>gathered pace in Q4</a:t>
            </a:r>
            <a:r>
              <a:rPr lang="en-US" b="0" dirty="0" smtClean="0"/>
              <a:t> 2010</a:t>
            </a:r>
            <a:r>
              <a:rPr lang="sr-Latn-CS" b="0" dirty="0" smtClean="0"/>
              <a:t>, with quarterly real growth of 4</a:t>
            </a:r>
            <a:r>
              <a:rPr lang="en-US" b="0" dirty="0" smtClean="0"/>
              <a:t>.</a:t>
            </a:r>
            <a:r>
              <a:rPr lang="sr-Latn-CS" b="0" dirty="0" smtClean="0"/>
              <a:t>8%.</a:t>
            </a:r>
            <a:endParaRPr lang="en-US" b="0" dirty="0" smtClean="0"/>
          </a:p>
          <a:p>
            <a:pPr marL="92075" indent="-92075">
              <a:buFontTx/>
              <a:buChar char="•"/>
              <a:defRPr/>
            </a:pPr>
            <a:r>
              <a:rPr lang="en-GB" b="0" dirty="0" smtClean="0"/>
              <a:t>Subsidised segment of the loan market records decline in activity. As crisis effects begin to fade out, borrowing under market conditions is expected to regain its dominance in 2011.</a:t>
            </a:r>
          </a:p>
          <a:p>
            <a:pPr marL="92075" indent="-92075">
              <a:buFontTx/>
              <a:buChar char="•"/>
              <a:defRPr/>
            </a:pPr>
            <a:r>
              <a:rPr lang="en-GB" b="0" dirty="0" smtClean="0"/>
              <a:t>The number of dinar loans, with no foreign clause, is constantly on the rise.</a:t>
            </a:r>
          </a:p>
        </p:txBody>
      </p:sp>
      <p:sp>
        <p:nvSpPr>
          <p:cNvPr id="12297" name="Title 17"/>
          <p:cNvSpPr>
            <a:spLocks noGrp="1"/>
          </p:cNvSpPr>
          <p:nvPr>
            <p:ph type="title" sz="quarter"/>
          </p:nvPr>
        </p:nvSpPr>
        <p:spPr>
          <a:xfrm>
            <a:off x="2011363" y="0"/>
            <a:ext cx="6858000" cy="914400"/>
          </a:xfrm>
        </p:spPr>
        <p:txBody>
          <a:bodyPr/>
          <a:lstStyle/>
          <a:p>
            <a:r>
              <a:rPr lang="en-US" smtClean="0"/>
              <a:t>Banking Sector Stability Achieved</a:t>
            </a:r>
            <a:br>
              <a:rPr lang="en-US" smtClean="0"/>
            </a:br>
            <a:r>
              <a:rPr lang="en-US" smtClean="0"/>
              <a:t>without Government Interventions</a:t>
            </a:r>
          </a:p>
        </p:txBody>
      </p:sp>
      <p:pic>
        <p:nvPicPr>
          <p:cNvPr id="12298" name="Picture 2"/>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a:xfrm>
            <a:off x="585788" y="2555875"/>
            <a:ext cx="3419475" cy="23955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9" name="Picture 2"/>
          <p:cNvPicPr>
            <a:picLocks noGrp="1" noChangeAspect="1" noChangeArrowheads="1"/>
          </p:cNvPicPr>
          <p:nvPr>
            <p:ph sz="quarter" idx="20"/>
          </p:nvPr>
        </p:nvPicPr>
        <p:blipFill>
          <a:blip r:embed="rId3">
            <a:extLst>
              <a:ext uri="{28A0092B-C50C-407E-A947-70E740481C1C}">
                <a14:useLocalDpi xmlns:a14="http://schemas.microsoft.com/office/drawing/2010/main" val="0"/>
              </a:ext>
            </a:extLst>
          </a:blip>
          <a:srcRect/>
          <a:stretch>
            <a:fillRect/>
          </a:stretch>
        </p:blipFill>
        <p:spPr>
          <a:xfrm>
            <a:off x="5116513" y="2474913"/>
            <a:ext cx="3429000" cy="2557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2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000066"/>
                </a:solidFill>
                <a:latin typeface="Arial" charset="0"/>
              </a:defRPr>
            </a:lvl1pPr>
            <a:lvl2pPr marL="742950" indent="-285750" eaLnBrk="0" hangingPunct="0">
              <a:defRPr sz="1200">
                <a:solidFill>
                  <a:srgbClr val="000066"/>
                </a:solidFill>
                <a:latin typeface="Arial" charset="0"/>
              </a:defRPr>
            </a:lvl2pPr>
            <a:lvl3pPr marL="1143000" indent="-228600" eaLnBrk="0" hangingPunct="0">
              <a:defRPr sz="1200">
                <a:solidFill>
                  <a:srgbClr val="000066"/>
                </a:solidFill>
                <a:latin typeface="Arial" charset="0"/>
              </a:defRPr>
            </a:lvl3pPr>
            <a:lvl4pPr marL="1600200" indent="-228600" eaLnBrk="0" hangingPunct="0">
              <a:defRPr sz="1200">
                <a:solidFill>
                  <a:srgbClr val="000066"/>
                </a:solidFill>
                <a:latin typeface="Arial" charset="0"/>
              </a:defRPr>
            </a:lvl4pPr>
            <a:lvl5pPr marL="2057400" indent="-228600" eaLnBrk="0" hangingPunct="0">
              <a:defRPr sz="1200">
                <a:solidFill>
                  <a:srgbClr val="000066"/>
                </a:solidFill>
                <a:latin typeface="Arial" charset="0"/>
              </a:defRPr>
            </a:lvl5pPr>
            <a:lvl6pPr marL="2514600" indent="-228600" eaLnBrk="0" fontAlgn="base" hangingPunct="0">
              <a:spcBef>
                <a:spcPct val="0"/>
              </a:spcBef>
              <a:spcAft>
                <a:spcPct val="0"/>
              </a:spcAft>
              <a:defRPr sz="1200">
                <a:solidFill>
                  <a:srgbClr val="000066"/>
                </a:solidFill>
                <a:latin typeface="Arial" charset="0"/>
              </a:defRPr>
            </a:lvl6pPr>
            <a:lvl7pPr marL="2971800" indent="-228600" eaLnBrk="0" fontAlgn="base" hangingPunct="0">
              <a:spcBef>
                <a:spcPct val="0"/>
              </a:spcBef>
              <a:spcAft>
                <a:spcPct val="0"/>
              </a:spcAft>
              <a:defRPr sz="1200">
                <a:solidFill>
                  <a:srgbClr val="000066"/>
                </a:solidFill>
                <a:latin typeface="Arial" charset="0"/>
              </a:defRPr>
            </a:lvl7pPr>
            <a:lvl8pPr marL="3429000" indent="-228600" eaLnBrk="0" fontAlgn="base" hangingPunct="0">
              <a:spcBef>
                <a:spcPct val="0"/>
              </a:spcBef>
              <a:spcAft>
                <a:spcPct val="0"/>
              </a:spcAft>
              <a:defRPr sz="1200">
                <a:solidFill>
                  <a:srgbClr val="000066"/>
                </a:solidFill>
                <a:latin typeface="Arial" charset="0"/>
              </a:defRPr>
            </a:lvl8pPr>
            <a:lvl9pPr marL="3886200" indent="-228600" eaLnBrk="0" fontAlgn="base" hangingPunct="0">
              <a:spcBef>
                <a:spcPct val="0"/>
              </a:spcBef>
              <a:spcAft>
                <a:spcPct val="0"/>
              </a:spcAft>
              <a:defRPr sz="1200">
                <a:solidFill>
                  <a:srgbClr val="000066"/>
                </a:solidFill>
                <a:latin typeface="Arial" charset="0"/>
              </a:defRPr>
            </a:lvl9pPr>
          </a:lstStyle>
          <a:p>
            <a:pPr eaLnBrk="1" hangingPunct="1"/>
            <a:fld id="{DA91ADFD-AAC2-4DB6-8296-7567279CDF05}" type="slidenum">
              <a:rPr lang="en-US" smtClean="0">
                <a:solidFill>
                  <a:schemeClr val="tx1"/>
                </a:solidFill>
              </a:rPr>
              <a:pPr eaLnBrk="1" hangingPunct="1"/>
              <a:t>9</a:t>
            </a:fld>
            <a:endParaRPr lang="en-US" smtClean="0">
              <a:solidFill>
                <a:schemeClr val="tx1"/>
              </a:solidFill>
            </a:endParaRPr>
          </a:p>
        </p:txBody>
      </p:sp>
      <p:sp>
        <p:nvSpPr>
          <p:cNvPr id="13315" name="Text Placeholder 12"/>
          <p:cNvSpPr>
            <a:spLocks noGrp="1"/>
          </p:cNvSpPr>
          <p:nvPr>
            <p:ph type="body" sz="quarter" idx="17"/>
          </p:nvPr>
        </p:nvSpPr>
        <p:spPr>
          <a:xfrm>
            <a:off x="466725" y="2047875"/>
            <a:ext cx="2587625" cy="374650"/>
          </a:xfrm>
        </p:spPr>
        <p:txBody>
          <a:bodyPr/>
          <a:lstStyle/>
          <a:p>
            <a:r>
              <a:rPr lang="sr-Latn-CS" smtClean="0">
                <a:solidFill>
                  <a:srgbClr val="000000"/>
                </a:solidFill>
                <a:cs typeface="Arial" charset="0"/>
              </a:rPr>
              <a:t>Chart </a:t>
            </a:r>
            <a:r>
              <a:rPr lang="en-US" smtClean="0">
                <a:solidFill>
                  <a:srgbClr val="000000"/>
                </a:solidFill>
                <a:cs typeface="Arial" charset="0"/>
              </a:rPr>
              <a:t>23</a:t>
            </a:r>
            <a:r>
              <a:rPr lang="sr-Latn-CS" smtClean="0">
                <a:solidFill>
                  <a:srgbClr val="000000"/>
                </a:solidFill>
                <a:cs typeface="Arial" charset="0"/>
              </a:rPr>
              <a:t> </a:t>
            </a:r>
            <a:r>
              <a:rPr lang="en-US" b="1" smtClean="0">
                <a:solidFill>
                  <a:srgbClr val="000000"/>
                </a:solidFill>
                <a:cs typeface="Arial" charset="0"/>
              </a:rPr>
              <a:t>Private Sector Debt in GDP</a:t>
            </a:r>
          </a:p>
          <a:p>
            <a:r>
              <a:rPr lang="en-US" smtClean="0">
                <a:solidFill>
                  <a:srgbClr val="000000"/>
                </a:solidFill>
                <a:cs typeface="Arial" charset="0"/>
              </a:rPr>
              <a:t>(share in GDP)</a:t>
            </a:r>
          </a:p>
          <a:p>
            <a:endParaRPr lang="en-US" smtClean="0"/>
          </a:p>
        </p:txBody>
      </p:sp>
      <p:sp>
        <p:nvSpPr>
          <p:cNvPr id="14" name="Text Placeholder 13"/>
          <p:cNvSpPr>
            <a:spLocks noGrp="1"/>
          </p:cNvSpPr>
          <p:nvPr>
            <p:ph type="body" sz="quarter" idx="13"/>
          </p:nvPr>
        </p:nvSpPr>
        <p:spPr>
          <a:xfrm>
            <a:off x="255588" y="1262063"/>
            <a:ext cx="4143375" cy="795337"/>
          </a:xfrm>
        </p:spPr>
        <p:txBody>
          <a:bodyPr/>
          <a:lstStyle/>
          <a:p>
            <a:pPr marL="0" indent="0">
              <a:spcBef>
                <a:spcPts val="0"/>
              </a:spcBef>
              <a:defRPr/>
            </a:pPr>
            <a:r>
              <a:rPr lang="en-US" dirty="0" smtClean="0"/>
              <a:t>Financial crisis caused private sector to shift more towards domestic sources of finance </a:t>
            </a:r>
          </a:p>
          <a:p>
            <a:pPr>
              <a:defRPr/>
            </a:pPr>
            <a:endParaRPr lang="en-US" dirty="0"/>
          </a:p>
        </p:txBody>
      </p:sp>
      <p:sp>
        <p:nvSpPr>
          <p:cNvPr id="15" name="Text Placeholder 14"/>
          <p:cNvSpPr>
            <a:spLocks noGrp="1"/>
          </p:cNvSpPr>
          <p:nvPr>
            <p:ph type="body" sz="quarter" idx="14"/>
          </p:nvPr>
        </p:nvSpPr>
        <p:spPr>
          <a:xfrm>
            <a:off x="4754563" y="1262063"/>
            <a:ext cx="4141787" cy="795337"/>
          </a:xfrm>
        </p:spPr>
        <p:txBody>
          <a:bodyPr/>
          <a:lstStyle/>
          <a:p>
            <a:pPr marL="0" indent="0">
              <a:spcBef>
                <a:spcPts val="0"/>
              </a:spcBef>
              <a:defRPr/>
            </a:pPr>
            <a:r>
              <a:rPr lang="en-US" kern="1200" dirty="0" smtClean="0"/>
              <a:t>From the beginning of 2010, share of </a:t>
            </a:r>
          </a:p>
          <a:p>
            <a:pPr marL="0" indent="0">
              <a:spcBef>
                <a:spcPts val="0"/>
              </a:spcBef>
              <a:defRPr/>
            </a:pPr>
            <a:r>
              <a:rPr lang="en-US" kern="1200" dirty="0" smtClean="0"/>
              <a:t>FX-indexed loans has been declining</a:t>
            </a:r>
          </a:p>
          <a:p>
            <a:pPr>
              <a:defRPr/>
            </a:pPr>
            <a:endParaRPr lang="en-US" dirty="0"/>
          </a:p>
        </p:txBody>
      </p:sp>
      <p:sp>
        <p:nvSpPr>
          <p:cNvPr id="13318" name="Title 15"/>
          <p:cNvSpPr>
            <a:spLocks noGrp="1"/>
          </p:cNvSpPr>
          <p:nvPr>
            <p:ph type="title" sz="quarter"/>
          </p:nvPr>
        </p:nvSpPr>
        <p:spPr>
          <a:xfrm>
            <a:off x="1447800" y="0"/>
            <a:ext cx="7421563" cy="914400"/>
          </a:xfrm>
        </p:spPr>
        <p:txBody>
          <a:bodyPr/>
          <a:lstStyle/>
          <a:p>
            <a:r>
              <a:rPr lang="en-US" smtClean="0"/>
              <a:t>Growth in Domestic Credit Activity </a:t>
            </a:r>
            <a:br>
              <a:rPr lang="en-US" smtClean="0"/>
            </a:br>
            <a:r>
              <a:rPr lang="en-US" smtClean="0"/>
              <a:t>and Modest Dinarisation in 2010</a:t>
            </a:r>
          </a:p>
        </p:txBody>
      </p:sp>
      <p:sp>
        <p:nvSpPr>
          <p:cNvPr id="13319" name="Text Placeholder 20"/>
          <p:cNvSpPr>
            <a:spLocks noGrp="1"/>
          </p:cNvSpPr>
          <p:nvPr>
            <p:ph type="body" sz="quarter" idx="18"/>
          </p:nvPr>
        </p:nvSpPr>
        <p:spPr>
          <a:xfrm>
            <a:off x="5002213" y="2047875"/>
            <a:ext cx="3455987" cy="374650"/>
          </a:xfrm>
        </p:spPr>
        <p:txBody>
          <a:bodyPr/>
          <a:lstStyle/>
          <a:p>
            <a:r>
              <a:rPr lang="en-US" smtClean="0">
                <a:solidFill>
                  <a:srgbClr val="000000"/>
                </a:solidFill>
                <a:cs typeface="Arial" charset="0"/>
              </a:rPr>
              <a:t>Chart 24 </a:t>
            </a:r>
            <a:r>
              <a:rPr lang="en-US" b="1" smtClean="0">
                <a:solidFill>
                  <a:srgbClr val="000000"/>
                </a:solidFill>
                <a:cs typeface="Arial" charset="0"/>
              </a:rPr>
              <a:t>FX-Indexed Receivables from Private Sector </a:t>
            </a:r>
          </a:p>
          <a:p>
            <a:r>
              <a:rPr lang="en-US" smtClean="0">
                <a:solidFill>
                  <a:srgbClr val="000000"/>
                </a:solidFill>
                <a:cs typeface="Arial" charset="0"/>
              </a:rPr>
              <a:t>(share in total receivables from private sector)</a:t>
            </a:r>
          </a:p>
          <a:p>
            <a:endParaRPr lang="en-US" smtClean="0"/>
          </a:p>
        </p:txBody>
      </p:sp>
      <p:sp>
        <p:nvSpPr>
          <p:cNvPr id="25" name="Text Placeholder 24"/>
          <p:cNvSpPr>
            <a:spLocks noGrp="1"/>
          </p:cNvSpPr>
          <p:nvPr>
            <p:ph type="body" sz="quarter" idx="15"/>
          </p:nvPr>
        </p:nvSpPr>
        <p:spPr>
          <a:xfrm>
            <a:off x="255588" y="5075238"/>
            <a:ext cx="4143375" cy="1600200"/>
          </a:xfrm>
        </p:spPr>
        <p:txBody>
          <a:bodyPr/>
          <a:lstStyle/>
          <a:p>
            <a:pPr marL="92075" indent="-92075" algn="just">
              <a:buFontTx/>
              <a:buChar char="•"/>
              <a:defRPr/>
            </a:pPr>
            <a:r>
              <a:rPr b="0"/>
              <a:t>Unlike most </a:t>
            </a:r>
            <a:r>
              <a:rPr lang="en-GB" b="0"/>
              <a:t>neighbouring</a:t>
            </a:r>
            <a:r>
              <a:rPr b="0"/>
              <a:t> countries, that recorded a real decline in lending, Serbia saw continued real lending growth, albeit at a slower pace than before the crisis. </a:t>
            </a:r>
          </a:p>
          <a:p>
            <a:pPr marL="92075" indent="-92075" algn="just">
              <a:buFontTx/>
              <a:buChar char="•"/>
              <a:defRPr/>
            </a:pPr>
            <a:r>
              <a:rPr b="0"/>
              <a:t>Enterprises are repaying their foreign debt, but this is compensated by a rise in loans taken from domestic banks. </a:t>
            </a:r>
          </a:p>
          <a:p>
            <a:pPr marL="92075" indent="-92075" algn="just">
              <a:buFontTx/>
              <a:buChar char="•"/>
              <a:defRPr/>
            </a:pPr>
            <a:r>
              <a:rPr b="0"/>
              <a:t>Banking sector balance sheet continued to rise even during the crisis. </a:t>
            </a:r>
          </a:p>
          <a:p>
            <a:pPr>
              <a:defRPr/>
            </a:pPr>
            <a:endParaRPr b="0"/>
          </a:p>
        </p:txBody>
      </p:sp>
      <p:sp>
        <p:nvSpPr>
          <p:cNvPr id="13321" name="Text Placeholder 25"/>
          <p:cNvSpPr>
            <a:spLocks noGrp="1"/>
          </p:cNvSpPr>
          <p:nvPr>
            <p:ph type="body" sz="quarter" idx="16"/>
          </p:nvPr>
        </p:nvSpPr>
        <p:spPr>
          <a:xfrm>
            <a:off x="4754563" y="5075238"/>
            <a:ext cx="4141787" cy="1600200"/>
          </a:xfrm>
        </p:spPr>
        <p:txBody>
          <a:bodyPr/>
          <a:lstStyle/>
          <a:p>
            <a:pPr marL="90488" indent="-90488">
              <a:buFontTx/>
              <a:buChar char="•"/>
            </a:pPr>
            <a:r>
              <a:rPr lang="en-US" b="0" smtClean="0"/>
              <a:t>During the last 12 months, the share of banks’ FX-indexed receivables in total receivables from households and enterprises fell from 75% to 68% (-6.9 pp).</a:t>
            </a:r>
          </a:p>
          <a:p>
            <a:pPr marL="90488" indent="-90488">
              <a:buFontTx/>
              <a:buChar char="•"/>
            </a:pPr>
            <a:r>
              <a:rPr lang="en-US" b="0" smtClean="0"/>
              <a:t>This is partly due to subsidized dinar loans, provided by the government to cushion the effects of crisis, and partly due to NBS’s efforts to dinarise Serbian economy.</a:t>
            </a:r>
          </a:p>
          <a:p>
            <a:pPr marL="90488" indent="-90488">
              <a:buFontTx/>
              <a:buChar char="•"/>
            </a:pPr>
            <a:endParaRPr lang="en-US" b="0" smtClean="0"/>
          </a:p>
        </p:txBody>
      </p:sp>
      <p:pic>
        <p:nvPicPr>
          <p:cNvPr id="13322" name="Picture 6"/>
          <p:cNvPicPr>
            <a:picLocks noGrp="1" noChangeAspect="1" noChangeArrowheads="1"/>
          </p:cNvPicPr>
          <p:nvPr>
            <p:ph sz="quarter" idx="19"/>
          </p:nvPr>
        </p:nvPicPr>
        <p:blipFill>
          <a:blip r:embed="rId2">
            <a:extLst>
              <a:ext uri="{28A0092B-C50C-407E-A947-70E740481C1C}">
                <a14:useLocalDpi xmlns:a14="http://schemas.microsoft.com/office/drawing/2010/main" val="0"/>
              </a:ext>
            </a:extLst>
          </a:blip>
          <a:srcRect/>
          <a:stretch>
            <a:fillRect/>
          </a:stretch>
        </p:blipFill>
        <p:spPr>
          <a:xfrm>
            <a:off x="558800" y="2593975"/>
            <a:ext cx="3473450" cy="2319338"/>
          </a:xfrm>
        </p:spPr>
      </p:pic>
      <p:pic>
        <p:nvPicPr>
          <p:cNvPr id="13323" name="Picture 3"/>
          <p:cNvPicPr>
            <a:picLocks noGrp="1" noChangeAspect="1" noChangeArrowheads="1"/>
          </p:cNvPicPr>
          <p:nvPr>
            <p:ph sz="quarter" idx="20"/>
          </p:nvPr>
        </p:nvPicPr>
        <p:blipFill>
          <a:blip r:embed="rId3">
            <a:extLst>
              <a:ext uri="{28A0092B-C50C-407E-A947-70E740481C1C}">
                <a14:useLocalDpi xmlns:a14="http://schemas.microsoft.com/office/drawing/2010/main" val="0"/>
              </a:ext>
            </a:extLst>
          </a:blip>
          <a:srcRect/>
          <a:stretch>
            <a:fillRect/>
          </a:stretch>
        </p:blipFill>
        <p:spPr>
          <a:xfrm>
            <a:off x="5111750" y="2474913"/>
            <a:ext cx="3438525" cy="25574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BS-master4-en">
  <a:themeElements>
    <a:clrScheme name="NBS-master4-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BS-master4-e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2075" marR="0" indent="-92075" algn="l" defTabSz="914400" rtl="0" eaLnBrk="1" fontAlgn="base" latinLnBrk="0" hangingPunct="1">
          <a:lnSpc>
            <a:spcPct val="100000"/>
          </a:lnSpc>
          <a:spcBef>
            <a:spcPct val="20000"/>
          </a:spcBef>
          <a:spcAft>
            <a:spcPct val="0"/>
          </a:spcAft>
          <a:buClrTx/>
          <a:buSzTx/>
          <a:buFontTx/>
          <a:buChar char="•"/>
          <a:tabLst/>
          <a:defRPr kumimoji="0" lang="en-US" sz="12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2075" marR="0" indent="-92075" algn="l" defTabSz="914400" rtl="0" eaLnBrk="1" fontAlgn="base" latinLnBrk="0" hangingPunct="1">
          <a:lnSpc>
            <a:spcPct val="100000"/>
          </a:lnSpc>
          <a:spcBef>
            <a:spcPct val="20000"/>
          </a:spcBef>
          <a:spcAft>
            <a:spcPct val="0"/>
          </a:spcAft>
          <a:buClrTx/>
          <a:buSzTx/>
          <a:buFontTx/>
          <a:buChar char="•"/>
          <a:tabLst/>
          <a:defRPr kumimoji="0" lang="en-US" sz="1200" b="0" i="0" u="none" strike="noStrike" cap="none" normalizeH="0" baseline="0" smtClean="0">
            <a:ln>
              <a:noFill/>
            </a:ln>
            <a:solidFill>
              <a:srgbClr val="000066"/>
            </a:solidFill>
            <a:effectLst/>
            <a:latin typeface="Arial" charset="0"/>
          </a:defRPr>
        </a:defPPr>
      </a:lstStyle>
    </a:lnDef>
  </a:objectDefaults>
  <a:extraClrSchemeLst>
    <a:extraClrScheme>
      <a:clrScheme name="NBS-master4-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BS-master4-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BS-master4-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BS-master4-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BS-master4-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BS-master4-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BS-master4-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BS-master4-en">
  <a:themeElements>
    <a:clrScheme name="NBS-master4-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NBS-master4-e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2075" marR="0" indent="-92075" algn="l" defTabSz="914400" rtl="0" eaLnBrk="1" fontAlgn="base" latinLnBrk="0" hangingPunct="1">
          <a:lnSpc>
            <a:spcPct val="100000"/>
          </a:lnSpc>
          <a:spcBef>
            <a:spcPct val="20000"/>
          </a:spcBef>
          <a:spcAft>
            <a:spcPct val="0"/>
          </a:spcAft>
          <a:buClrTx/>
          <a:buSzTx/>
          <a:buFontTx/>
          <a:buChar char="•"/>
          <a:tabLst/>
          <a:defRPr kumimoji="0" lang="en-US" sz="12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2075" marR="0" indent="-92075" algn="l" defTabSz="914400" rtl="0" eaLnBrk="1" fontAlgn="base" latinLnBrk="0" hangingPunct="1">
          <a:lnSpc>
            <a:spcPct val="100000"/>
          </a:lnSpc>
          <a:spcBef>
            <a:spcPct val="20000"/>
          </a:spcBef>
          <a:spcAft>
            <a:spcPct val="0"/>
          </a:spcAft>
          <a:buClrTx/>
          <a:buSzTx/>
          <a:buFontTx/>
          <a:buChar char="•"/>
          <a:tabLst/>
          <a:defRPr kumimoji="0" lang="en-US" sz="1200" b="0" i="0" u="none" strike="noStrike" cap="none" normalizeH="0" baseline="0" smtClean="0">
            <a:ln>
              <a:noFill/>
            </a:ln>
            <a:solidFill>
              <a:srgbClr val="000066"/>
            </a:solidFill>
            <a:effectLst/>
            <a:latin typeface="Arial" charset="0"/>
          </a:defRPr>
        </a:defPPr>
      </a:lstStyle>
    </a:lnDef>
  </a:objectDefaults>
  <a:extraClrSchemeLst>
    <a:extraClrScheme>
      <a:clrScheme name="NBS-master4-e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BS-master4-e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BS-master4-e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BS-master4-e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BS-master4-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BS-master4-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BS-master4-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CommonInGroups" ma:contentTypeID="0x010100C99F32645853284EB835B50D610223A1010100A120E579C51EAB44A46ECBD0880E5BC6" ma:contentTypeVersion="21" ma:contentTypeDescription="" ma:contentTypeScope="" ma:versionID="a403141326c204125f9099c96dd1bf69">
  <xsd:schema xmlns:xsd="http://www.w3.org/2001/XMLSchema" xmlns:xs="http://www.w3.org/2001/XMLSchema" xmlns:p="http://schemas.microsoft.com/office/2006/metadata/properties" xmlns:ns1="http://schemas.microsoft.com/sharepoint/v3" xmlns:ns2="a029a951-197a-4454-90a0-4e8ba8bb2239" xmlns:ns3="8e878111-5d44-4ac0-8d7d-001e9b3d0fd0" xmlns:ns4="a2c98312-a1a7-4c30-9dfa-e35e7a09d1f3" targetNamespace="http://schemas.microsoft.com/office/2006/metadata/properties" ma:root="true" ma:fieldsID="22e3c47b957e00e859a4f7030aca4564" ns1:_="" ns2:_="" ns3:_="" ns4:_="">
    <xsd:import namespace="http://schemas.microsoft.com/sharepoint/v3"/>
    <xsd:import namespace="a029a951-197a-4454-90a0-4e8ba8bb2239"/>
    <xsd:import namespace="8e878111-5d44-4ac0-8d7d-001e9b3d0fd0"/>
    <xsd:import namespace="a2c98312-a1a7-4c30-9dfa-e35e7a09d1f3"/>
    <xsd:element name="properties">
      <xsd:complexType>
        <xsd:sequence>
          <xsd:element name="documentManagement">
            <xsd:complexType>
              <xsd:all>
                <xsd:element ref="ns2:ACreated" minOccurs="0"/>
                <xsd:element ref="ns2:ACreatedBy" minOccurs="0"/>
                <xsd:element ref="ns2:AID" minOccurs="0"/>
                <xsd:element ref="ns2:AModified" minOccurs="0"/>
                <xsd:element ref="ns2:AModifiedBy" minOccurs="0"/>
                <xsd:element ref="ns2:AVersion" minOccurs="0"/>
                <xsd:element ref="ns2:CEID" minOccurs="0"/>
                <xsd:element ref="ns1:RoutingEnabled"/>
                <xsd:element ref="ns2:LanguageRef" minOccurs="0"/>
                <xsd:element ref="ns1:URL" minOccurs="0"/>
                <xsd:element ref="ns2:AlternateText" minOccurs="0"/>
                <xsd:element ref="ns2:ShowInContentGroups" minOccurs="0"/>
                <xsd:element ref="ns3:SharedWithUsers" minOccurs="0"/>
                <xsd:element ref="ns2:ItemOrder" minOccurs="0"/>
                <xsd:element ref="ns2:ContentDate" minOccurs="0"/>
                <xsd:element ref="ns2:Image" minOccurs="0"/>
                <xsd:element ref="ns3:ParentEntity" minOccurs="0"/>
                <xsd:element ref="ns3:RelatedEntity" minOccurs="0"/>
                <xsd:element ref="ns3:Source" minOccurs="0"/>
                <xsd:element ref="ns2:TitleEn" minOccurs="0"/>
                <xsd:element ref="ns4:SharedWithUsers" minOccurs="0"/>
                <xsd:element ref="ns3:OrganizationalUnit" minOccurs="0"/>
                <xsd:element ref="ns3:Topic" minOccurs="0"/>
                <xsd:element ref="ns3:TitleBackup" minOccurs="0"/>
                <xsd:element ref="ns3:DisplayTitl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Enabled" ma:index="15" ma:displayName="Active" ma:description="" ma:internalName="RoutingEnabled">
      <xsd:simpleType>
        <xsd:restriction base="dms:Boolean"/>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29a951-197a-4454-90a0-4e8ba8bb2239" elementFormDefault="qualified">
    <xsd:import namespace="http://schemas.microsoft.com/office/2006/documentManagement/types"/>
    <xsd:import namespace="http://schemas.microsoft.com/office/infopath/2007/PartnerControls"/>
    <xsd:element name="ACreated" ma:index="8" nillable="true" ma:displayName="ACreated" ma:format="DateTime" ma:internalName="ACreated">
      <xsd:simpleType>
        <xsd:restriction base="dms:DateTime"/>
      </xsd:simpleType>
    </xsd:element>
    <xsd:element name="ACreatedBy" ma:index="9" nillable="true" ma:displayName="ACreatedBy" ma:internalName="ACreatedBy">
      <xsd:simpleType>
        <xsd:restriction base="dms:Text">
          <xsd:maxLength value="255"/>
        </xsd:restriction>
      </xsd:simpleType>
    </xsd:element>
    <xsd:element name="AID" ma:index="10" nillable="true" ma:displayName="AID" ma:indexed="true" ma:internalName="AID" ma:percentage="FALSE">
      <xsd:simpleType>
        <xsd:restriction base="dms:Number"/>
      </xsd:simpleType>
    </xsd:element>
    <xsd:element name="AModified" ma:index="11" nillable="true" ma:displayName="AModified" ma:format="DateTime" ma:internalName="AModified">
      <xsd:simpleType>
        <xsd:restriction base="dms:DateTime"/>
      </xsd:simpleType>
    </xsd:element>
    <xsd:element name="AModifiedBy" ma:index="12" nillable="true" ma:displayName="AModifiedBy" ma:internalName="AModifiedBy">
      <xsd:simpleType>
        <xsd:restriction base="dms:Text">
          <xsd:maxLength value="255"/>
        </xsd:restriction>
      </xsd:simpleType>
    </xsd:element>
    <xsd:element name="AVersion" ma:index="13" nillable="true" ma:displayName="AVersion" ma:internalName="AVersion">
      <xsd:simpleType>
        <xsd:restriction base="dms:Text">
          <xsd:maxLength value="255"/>
        </xsd:restriction>
      </xsd:simpleType>
    </xsd:element>
    <xsd:element name="CEID" ma:index="14" nillable="true" ma:displayName="CEID" ma:internalName="CEID">
      <xsd:simpleType>
        <xsd:restriction base="dms:Text">
          <xsd:maxLength value="255"/>
        </xsd:restriction>
      </xsd:simpleType>
    </xsd:element>
    <xsd:element name="LanguageRef" ma:index="17" nillable="true" ma:displayName="LanguageRef" ma:list="{90f227ea-5920-45a7-a23d-c88bdf4e0005}" ma:internalName="LanguageRef"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AlternateText" ma:index="19" nillable="true" ma:displayName="AlternateText" ma:internalName="AlternateText">
      <xsd:simpleType>
        <xsd:restriction base="dms:Text">
          <xsd:maxLength value="255"/>
        </xsd:restriction>
      </xsd:simpleType>
    </xsd:element>
    <xsd:element name="ShowInContentGroups" ma:index="20" nillable="true" ma:displayName="ShowInContentGroups" ma:list="{d322c509-0e61-4df0-aa83-640ea2811344}" ma:internalName="ShowInContentGroups" ma:showField="Title" ma:web="a029a951-197a-4454-90a0-4e8ba8bb2239">
      <xsd:complexType>
        <xsd:complexContent>
          <xsd:extension base="dms:MultiChoiceLookup">
            <xsd:sequence>
              <xsd:element name="Value" type="dms:Lookup" maxOccurs="unbounded" minOccurs="0" nillable="true"/>
            </xsd:sequence>
          </xsd:extension>
        </xsd:complexContent>
      </xsd:complexType>
    </xsd:element>
    <xsd:element name="ItemOrder" ma:index="22" nillable="true" ma:displayName="ItemOrder" ma:internalName="ItemOrder">
      <xsd:simpleType>
        <xsd:restriction base="dms:Number"/>
      </xsd:simpleType>
    </xsd:element>
    <xsd:element name="ContentDate" ma:index="23" nillable="true" ma:displayName="ContentDate" ma:format="DateTime" ma:internalName="ContentDate">
      <xsd:simpleType>
        <xsd:restriction base="dms:DateTime"/>
      </xsd:simpleType>
    </xsd:element>
    <xsd:element name="Image" ma:index="25"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TitleEn" ma:index="29" nillable="true" ma:displayName="TitleEn" ma:default="" ma:internalName="TitleE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878111-5d44-4ac0-8d7d-001e9b3d0fd0" elementFormDefault="qualified">
    <xsd:import namespace="http://schemas.microsoft.com/office/2006/documentManagement/types"/>
    <xsd:import namespace="http://schemas.microsoft.com/office/infopath/2007/PartnerControls"/>
    <xsd:element name="SharedWithUsers" ma:index="21" nillable="true" ma:displayName="Shared With" ma:defaul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arentEntity" ma:index="26" nillable="true" ma:displayName="ParentEntity" ma:list="{8e878111-5d44-4ac0-8d7d-001e9b3d0fd0}" ma:internalName="ParentEntity" ma:showField="Title">
      <xsd:simpleType>
        <xsd:restriction base="dms:Lookup"/>
      </xsd:simpleType>
    </xsd:element>
    <xsd:element name="RelatedEntity" ma:index="27" nillable="true" ma:displayName="RelatedEntity" ma:list="{8e878111-5d44-4ac0-8d7d-001e9b3d0fd0}" ma:internalName="RelatedEntity" ma:showField="Title">
      <xsd:simpleType>
        <xsd:restriction base="dms:Lookup"/>
      </xsd:simpleType>
    </xsd:element>
    <xsd:element name="Source" ma:index="28" nillable="true" ma:displayName="Source" ma:internalName="Source">
      <xsd:simpleType>
        <xsd:restriction base="dms:Text">
          <xsd:maxLength value="255"/>
        </xsd:restriction>
      </xsd:simpleType>
    </xsd:element>
    <xsd:element name="OrganizationalUnit" ma:index="31" nillable="true" ma:displayName="OrganizationalUnit" ma:list="{8cbccf00-dc01-452b-a0bb-21ad49d2c4da}" ma:internalName="OrganizationalUnit" ma:showField="Title">
      <xsd:simpleType>
        <xsd:restriction base="dms:Lookup"/>
      </xsd:simpleType>
    </xsd:element>
    <xsd:element name="Topic" ma:index="32" nillable="true" ma:displayName="Topic" ma:list="{38e0a57e-bf71-4fb7-8687-2e938e45e10e}" ma:internalName="Topic" ma:showField="Title">
      <xsd:simpleType>
        <xsd:restriction base="dms:Lookup"/>
      </xsd:simpleType>
    </xsd:element>
    <xsd:element name="TitleBackup" ma:index="33" nillable="true" ma:displayName="TitleBackup" ma:internalName="TitleBackup">
      <xsd:simpleType>
        <xsd:restriction base="dms:Text">
          <xsd:maxLength value="255"/>
        </xsd:restriction>
      </xsd:simpleType>
    </xsd:element>
    <xsd:element name="DisplayTitle" ma:index="34" nillable="true" ma:displayName="DisplayTitle" ma:internalName="DisplayTitl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2c98312-a1a7-4c30-9dfa-e35e7a09d1f3" elementFormDefault="qualified">
    <xsd:import namespace="http://schemas.microsoft.com/office/2006/documentManagement/types"/>
    <xsd:import namespace="http://schemas.microsoft.com/office/infopath/2007/PartnerControls"/>
    <xsd:element name="SharedWithUsers" ma:index="30" nillable="true" ma:displayName="Shared With" ma:description=""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6"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outingEnabled xmlns="http://schemas.microsoft.com/sharepoint/v3">true</RoutingEnabled>
    <URL xmlns="http://schemas.microsoft.com/sharepoint/v3">
      <Url xsi:nil="true"/>
      <Description xsi:nil="true"/>
    </URL>
    <ContentDate xmlns="a029a951-197a-4454-90a0-4e8ba8bb2239">2011-05-09T21:00:00+00:00</ContentDate>
    <OrganizationalUnit xmlns="8e878111-5d44-4ac0-8d7d-001e9b3d0fd0">31</OrganizationalUnit>
    <CEID xmlns="a029a951-197a-4454-90a0-4e8ba8bb2239">bffd274c-52c0-490d-b237-27857ab68b9b</CEID>
    <LanguageRef xmlns="a029a951-197a-4454-90a0-4e8ba8bb2239">
      <Value>1</Value>
    </LanguageRef>
    <TitleBackup xmlns="8e878111-5d44-4ac0-8d7d-001e9b3d0fd0">Post-crisis Challenges-Serbia</TitleBackup>
    <Topic xmlns="8e878111-5d44-4ac0-8d7d-001e9b3d0fd0">89</Topic>
    <ShowInContentGroups xmlns="a029a951-197a-4454-90a0-4e8ba8bb2239"/>
    <ItemOrder xmlns="a029a951-197a-4454-90a0-4e8ba8bb2239" xsi:nil="true"/>
    <Image xmlns="a029a951-197a-4454-90a0-4e8ba8bb2239">
      <Url xsi:nil="true"/>
      <Description xsi:nil="true"/>
    </Image>
    <AlternateText xmlns="a029a951-197a-4454-90a0-4e8ba8bb2239" xsi:nil="true"/>
    <RelatedEntity xmlns="8e878111-5d44-4ac0-8d7d-001e9b3d0fd0" xsi:nil="true"/>
    <ParentEntity xmlns="8e878111-5d44-4ac0-8d7d-001e9b3d0fd0" xsi:nil="true"/>
    <TitleEn xmlns="a029a951-197a-4454-90a0-4e8ba8bb2239" xsi:nil="true"/>
    <Source xmlns="8e878111-5d44-4ac0-8d7d-001e9b3d0fd0" xsi:nil="true"/>
    <DisplayTitle xmlns="8e878111-5d44-4ac0-8d7d-001e9b3d0fd0">Post-crisis Challenges-Serbia</DisplayTitle>
    <AModifiedBy xmlns="a029a951-197a-4454-90a0-4e8ba8bb2239">Anastasopoulou Eleftheria</AModifiedBy>
    <AModified xmlns="a029a951-197a-4454-90a0-4e8ba8bb2239">2019-07-26T19:58:58+00:00</AModified>
    <AID xmlns="a029a951-197a-4454-90a0-4e8ba8bb2239">10242</AID>
    <ACreated xmlns="a029a951-197a-4454-90a0-4e8ba8bb2239">2019-07-06T19:19:14+00:00</ACreated>
    <ACreatedBy xmlns="a029a951-197a-4454-90a0-4e8ba8bb2239">sp_AuthSetup</ACreatedBy>
    <AVersion xmlns="a029a951-197a-4454-90a0-4e8ba8bb2239">9.0</AVersion>
  </documentManagement>
</p:properties>
</file>

<file path=customXml/itemProps1.xml><?xml version="1.0" encoding="utf-8"?>
<ds:datastoreItem xmlns:ds="http://schemas.openxmlformats.org/officeDocument/2006/customXml" ds:itemID="{68962CB4-3671-42BF-9CCF-0088411330FA}"/>
</file>

<file path=customXml/itemProps2.xml><?xml version="1.0" encoding="utf-8"?>
<ds:datastoreItem xmlns:ds="http://schemas.openxmlformats.org/officeDocument/2006/customXml" ds:itemID="{7C0501B6-8620-4A07-85DA-879C767A660A}"/>
</file>

<file path=customXml/itemProps3.xml><?xml version="1.0" encoding="utf-8"?>
<ds:datastoreItem xmlns:ds="http://schemas.openxmlformats.org/officeDocument/2006/customXml" ds:itemID="{3DE3729C-6D71-4EE8-AFC0-663089BB443E}"/>
</file>

<file path=docProps/app.xml><?xml version="1.0" encoding="utf-8"?>
<Properties xmlns="http://schemas.openxmlformats.org/officeDocument/2006/extended-properties" xmlns:vt="http://schemas.openxmlformats.org/officeDocument/2006/docPropsVTypes">
  <Template/>
  <TotalTime>13307</TotalTime>
  <Words>3429</Words>
  <Application>Microsoft Office PowerPoint</Application>
  <PresentationFormat>On-screen Show (4:3)</PresentationFormat>
  <Paragraphs>264</Paragraphs>
  <Slides>21</Slides>
  <Notes>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21</vt:i4>
      </vt:variant>
    </vt:vector>
  </HeadingPairs>
  <TitlesOfParts>
    <vt:vector size="25" baseType="lpstr">
      <vt:lpstr>NBS-master4-en</vt:lpstr>
      <vt:lpstr>1_NBS-master4-en</vt:lpstr>
      <vt:lpstr>Worksheet</vt:lpstr>
      <vt:lpstr>Microsoft Excel Chart</vt:lpstr>
      <vt:lpstr> Post-crisis Challenges for the Serbian Economy </vt:lpstr>
      <vt:lpstr>Inflationary Pressures from H2 2010  Rolled Over to 2011</vt:lpstr>
      <vt:lpstr>Slow but Sustainable Recovery Based on Growth in Net Exports and Investments  to Continue in 2011</vt:lpstr>
      <vt:lpstr>Current Account Deficit Narrowed due to  a Stronger Growth in Export</vt:lpstr>
      <vt:lpstr>High Country Risk Premium Influenced Exchange Rate and Real Interest Rate</vt:lpstr>
      <vt:lpstr>After a Very Low 2010 Level,  FDI Inflow to Recover in 2011</vt:lpstr>
      <vt:lpstr>Responsible Fiscal Policy and a  Sustainable Deficit, Financed Increasingly from Domestic Sources</vt:lpstr>
      <vt:lpstr>Banking Sector Stability Achieved without Government Interventions</vt:lpstr>
      <vt:lpstr>Growth in Domestic Credit Activity  and Modest Dinarisation in 2010</vt:lpstr>
      <vt:lpstr>Strong GDP Growth Before, and Mild Recovery After Crisis</vt:lpstr>
      <vt:lpstr>The basic goals and presumptions for the dynamic economic growth until 2020</vt:lpstr>
      <vt:lpstr>The basic goals and presumptions for the dynamic economic growth until 2020</vt:lpstr>
      <vt:lpstr>The basic goals and presumptions for the dynamic economic growth until 2020</vt:lpstr>
      <vt:lpstr>Target parameters in the basic development scenario </vt:lpstr>
      <vt:lpstr>Employment projections and trends on the labor market</vt:lpstr>
      <vt:lpstr>Fiscal adjustment and economic growth in Serbia</vt:lpstr>
      <vt:lpstr>Reform of the public sector</vt:lpstr>
      <vt:lpstr>Reindustrialization</vt:lpstr>
      <vt:lpstr>Assumptions for the sustainability of the new economic model </vt:lpstr>
      <vt:lpstr>Assumptions for the sustainability of the new economic model </vt:lpstr>
      <vt:lpstr>THANK YOU FOR YOUR ATTENTION</vt:lpstr>
    </vt:vector>
  </TitlesOfParts>
  <Company>nbs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Post-crisis Challenges-Serbia</dc:title>
  <dc:creator>tomo</dc:creator>
  <dc:description/>
  <cp:lastModifiedBy>tomo.vujovic</cp:lastModifiedBy>
  <cp:revision>1185</cp:revision>
  <dcterms:created xsi:type="dcterms:W3CDTF">2005-12-14T13:41:56Z</dcterms:created>
  <dcterms:modified xsi:type="dcterms:W3CDTF">2011-05-10T07:10:12Z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0x010100C99F32645853284EB835B50D610223A1010100A120E579C51EAB44A46ECBD0880E5BC6</vt:lpwstr>
  </property>
  <property fmtid="{D5CDD505-2E9C-101B-9397-08002B2CF9AE}" pid="3" name="RelatedDocumentTopic">
    <vt:lpwstr>87</vt:lpwstr>
  </property>
  <property fmtid="{D5CDD505-2E9C-101B-9397-08002B2CF9AE}" pid="4" name="Order">
    <vt:r8>77900</vt:r8>
  </property>
  <property fmtid="{D5CDD505-2E9C-101B-9397-08002B2CF9AE}" pid="5" name="xd_ProgID">
    <vt:lpwstr/>
  </property>
  <property fmtid="{D5CDD505-2E9C-101B-9397-08002B2CF9AE}" pid="6" name="_SharedFileIndex">
    <vt:lpwstr/>
  </property>
  <property fmtid="{D5CDD505-2E9C-101B-9397-08002B2CF9AE}" pid="7" name="_SourceUrl">
    <vt:lpwstr/>
  </property>
  <property fmtid="{D5CDD505-2E9C-101B-9397-08002B2CF9AE}" pid="8" name="TemplateUrl">
    <vt:lpwstr/>
  </property>
</Properties>
</file>