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emf" ContentType="image/x-e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9" r:id="rId2"/>
    <p:sldId id="330" r:id="rId3"/>
    <p:sldId id="331" r:id="rId4"/>
    <p:sldId id="286" r:id="rId5"/>
    <p:sldId id="305" r:id="rId6"/>
    <p:sldId id="327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Decomposition </a:t>
            </a:r>
            <a:r>
              <a:rPr lang="en-US" sz="2400" dirty="0"/>
              <a:t>of potential</a:t>
            </a:r>
            <a:r>
              <a:rPr lang="en-US" sz="2400" baseline="0" dirty="0"/>
              <a:t> growth</a:t>
            </a:r>
            <a:endParaRPr lang="en-US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34324987282114"/>
          <c:y val="0.14700228343422836"/>
          <c:w val="0.83978302712160979"/>
          <c:h val="0.666953922426363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'table new'!$A$54</c:f>
              <c:strCache>
                <c:ptCount val="1"/>
                <c:pt idx="0">
                  <c:v>α*Δlabor force*(1-NAIRU)</c:v>
                </c:pt>
              </c:strCache>
            </c:strRef>
          </c:tx>
          <c:invertIfNegative val="0"/>
          <c:cat>
            <c:numRef>
              <c:f>'table new'!$Y$2:$BF$2</c:f>
              <c:numCache>
                <c:formatCode>General</c:formatCode>
                <c:ptCount val="34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</c:numCache>
            </c:numRef>
          </c:cat>
          <c:val>
            <c:numRef>
              <c:f>'table new'!$Y$54:$BE$54</c:f>
              <c:numCache>
                <c:formatCode>_(* #,##0.00_);_(* \(#,##0.00\);_(* "-"??_);_(@_)</c:formatCode>
                <c:ptCount val="33"/>
                <c:pt idx="0">
                  <c:v>0.40383692520459413</c:v>
                </c:pt>
                <c:pt idx="1">
                  <c:v>1.1038387354888315</c:v>
                </c:pt>
                <c:pt idx="2">
                  <c:v>-1.3218680752710382E-2</c:v>
                </c:pt>
                <c:pt idx="3">
                  <c:v>1.2227780353292517</c:v>
                </c:pt>
                <c:pt idx="4">
                  <c:v>1.1236312389370791E-2</c:v>
                </c:pt>
                <c:pt idx="5">
                  <c:v>-2.7246042336472074E-2</c:v>
                </c:pt>
                <c:pt idx="6">
                  <c:v>1.0001906267517715</c:v>
                </c:pt>
                <c:pt idx="7">
                  <c:v>0.10838865758702911</c:v>
                </c:pt>
                <c:pt idx="8">
                  <c:v>0.58861015543596074</c:v>
                </c:pt>
                <c:pt idx="9">
                  <c:v>-0.60278627154105946</c:v>
                </c:pt>
                <c:pt idx="10">
                  <c:v>1.1997086510504227</c:v>
                </c:pt>
                <c:pt idx="11">
                  <c:v>0.77412611483604243</c:v>
                </c:pt>
                <c:pt idx="12">
                  <c:v>1.0556573410755521</c:v>
                </c:pt>
                <c:pt idx="13">
                  <c:v>0.82394498094452229</c:v>
                </c:pt>
                <c:pt idx="14">
                  <c:v>1.5452247035079126E-2</c:v>
                </c:pt>
                <c:pt idx="15">
                  <c:v>-7.1156728104986383E-2</c:v>
                </c:pt>
                <c:pt idx="16">
                  <c:v>0.38815369190025961</c:v>
                </c:pt>
                <c:pt idx="17">
                  <c:v>0.50173503230822114</c:v>
                </c:pt>
                <c:pt idx="18">
                  <c:v>-0.17638582756153889</c:v>
                </c:pt>
                <c:pt idx="19">
                  <c:v>-0.13882082022631853</c:v>
                </c:pt>
                <c:pt idx="20">
                  <c:v>1.0621024748136298</c:v>
                </c:pt>
                <c:pt idx="21">
                  <c:v>0.42766414533777419</c:v>
                </c:pt>
                <c:pt idx="22">
                  <c:v>1.6993387281444736</c:v>
                </c:pt>
                <c:pt idx="23">
                  <c:v>0.16312142660938553</c:v>
                </c:pt>
                <c:pt idx="24">
                  <c:v>0.39059474199332905</c:v>
                </c:pt>
                <c:pt idx="25">
                  <c:v>0.32685504154252776</c:v>
                </c:pt>
                <c:pt idx="26">
                  <c:v>0.30200019164222475</c:v>
                </c:pt>
                <c:pt idx="27">
                  <c:v>0.68383778277660923</c:v>
                </c:pt>
                <c:pt idx="28">
                  <c:v>0.29707774209354065</c:v>
                </c:pt>
                <c:pt idx="29">
                  <c:v>-0.75905867958955875</c:v>
                </c:pt>
                <c:pt idx="30">
                  <c:v>0.3380806584754581</c:v>
                </c:pt>
                <c:pt idx="31">
                  <c:v>-0.11291552612767197</c:v>
                </c:pt>
                <c:pt idx="32">
                  <c:v>-0.44315617302862526</c:v>
                </c:pt>
              </c:numCache>
            </c:numRef>
          </c:val>
        </c:ser>
        <c:ser>
          <c:idx val="1"/>
          <c:order val="1"/>
          <c:tx>
            <c:strRef>
              <c:f>'table new'!$A$55</c:f>
              <c:strCache>
                <c:ptCount val="1"/>
                <c:pt idx="0">
                  <c:v>(1-α)*Δ capital stock</c:v>
                </c:pt>
              </c:strCache>
            </c:strRef>
          </c:tx>
          <c:invertIfNegative val="0"/>
          <c:cat>
            <c:numRef>
              <c:f>'table new'!$Y$2:$BF$2</c:f>
              <c:numCache>
                <c:formatCode>General</c:formatCode>
                <c:ptCount val="34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</c:numCache>
            </c:numRef>
          </c:cat>
          <c:val>
            <c:numRef>
              <c:f>'table new'!$Y$55:$BF$55</c:f>
              <c:numCache>
                <c:formatCode>General</c:formatCode>
                <c:ptCount val="34"/>
                <c:pt idx="0">
                  <c:v>1.1568376372064382</c:v>
                </c:pt>
                <c:pt idx="1">
                  <c:v>1.0425310179023837</c:v>
                </c:pt>
                <c:pt idx="2">
                  <c:v>0.78680005787854956</c:v>
                </c:pt>
                <c:pt idx="3">
                  <c:v>0.91373367464091382</c:v>
                </c:pt>
                <c:pt idx="4">
                  <c:v>0.9933910858744821</c:v>
                </c:pt>
                <c:pt idx="5">
                  <c:v>0.7558192891822092</c:v>
                </c:pt>
                <c:pt idx="6">
                  <c:v>0.87315623336540793</c:v>
                </c:pt>
                <c:pt idx="7">
                  <c:v>0.9090677788556154</c:v>
                </c:pt>
                <c:pt idx="8">
                  <c:v>0.93997106318508827</c:v>
                </c:pt>
                <c:pt idx="9">
                  <c:v>1.0637445332856086</c:v>
                </c:pt>
                <c:pt idx="10">
                  <c:v>0.90960476086661268</c:v>
                </c:pt>
                <c:pt idx="11">
                  <c:v>0.81870320556545884</c:v>
                </c:pt>
                <c:pt idx="12">
                  <c:v>0.68255664405250904</c:v>
                </c:pt>
                <c:pt idx="13">
                  <c:v>0.65531240573236482</c:v>
                </c:pt>
                <c:pt idx="14">
                  <c:v>0.77043640204806141</c:v>
                </c:pt>
                <c:pt idx="15">
                  <c:v>0.75918540468369822</c:v>
                </c:pt>
                <c:pt idx="16">
                  <c:v>1.1443065439472109</c:v>
                </c:pt>
                <c:pt idx="17">
                  <c:v>1.2353953844969496</c:v>
                </c:pt>
                <c:pt idx="18">
                  <c:v>1.2183179469788932</c:v>
                </c:pt>
                <c:pt idx="19">
                  <c:v>1.2610394918391117</c:v>
                </c:pt>
                <c:pt idx="20">
                  <c:v>1.0976483395638823</c:v>
                </c:pt>
                <c:pt idx="21">
                  <c:v>1.2189711787367308</c:v>
                </c:pt>
                <c:pt idx="22">
                  <c:v>1.2206138718692625</c:v>
                </c:pt>
                <c:pt idx="23">
                  <c:v>0.69357424437032122</c:v>
                </c:pt>
                <c:pt idx="24">
                  <c:v>1.1086574284067015</c:v>
                </c:pt>
                <c:pt idx="25">
                  <c:v>1.4187000980149067</c:v>
                </c:pt>
                <c:pt idx="26">
                  <c:v>1.0397848629873865</c:v>
                </c:pt>
                <c:pt idx="27">
                  <c:v>0.53532613458691303</c:v>
                </c:pt>
                <c:pt idx="28">
                  <c:v>7.8991105492426439E-2</c:v>
                </c:pt>
                <c:pt idx="29">
                  <c:v>-0.24219088478643927</c:v>
                </c:pt>
                <c:pt idx="30">
                  <c:v>-0.6061773362569941</c:v>
                </c:pt>
                <c:pt idx="31">
                  <c:v>-0.66484596599632673</c:v>
                </c:pt>
                <c:pt idx="32">
                  <c:v>-0.62633362108944879</c:v>
                </c:pt>
                <c:pt idx="33">
                  <c:v>-0.70810604754567363</c:v>
                </c:pt>
              </c:numCache>
            </c:numRef>
          </c:val>
        </c:ser>
        <c:ser>
          <c:idx val="2"/>
          <c:order val="2"/>
          <c:tx>
            <c:strRef>
              <c:f>'table new'!$A$56</c:f>
              <c:strCache>
                <c:ptCount val="1"/>
                <c:pt idx="0">
                  <c:v>TFP</c:v>
                </c:pt>
              </c:strCache>
            </c:strRef>
          </c:tx>
          <c:invertIfNegative val="0"/>
          <c:cat>
            <c:numRef>
              <c:f>'table new'!$Y$2:$BF$2</c:f>
              <c:numCache>
                <c:formatCode>General</c:formatCode>
                <c:ptCount val="34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</c:numCache>
            </c:numRef>
          </c:cat>
          <c:val>
            <c:numRef>
              <c:f>'table new'!$Y$56:$BF$56</c:f>
              <c:numCache>
                <c:formatCode>_(* #,##0.00_);_(* \(#,##0.00\);_(* "-"??_);_(@_)</c:formatCode>
                <c:ptCount val="34"/>
                <c:pt idx="0">
                  <c:v>-0.67911973496917111</c:v>
                </c:pt>
                <c:pt idx="1">
                  <c:v>-1.5540251633644933</c:v>
                </c:pt>
                <c:pt idx="2">
                  <c:v>-0.38065476728241909</c:v>
                </c:pt>
                <c:pt idx="3">
                  <c:v>-2.158897020672609</c:v>
                </c:pt>
                <c:pt idx="4">
                  <c:v>-1.0713732340889368</c:v>
                </c:pt>
                <c:pt idx="5">
                  <c:v>-0.53054179153787984</c:v>
                </c:pt>
                <c:pt idx="6">
                  <c:v>-0.96475450602091262</c:v>
                </c:pt>
                <c:pt idx="7">
                  <c:v>0.19389127027854514</c:v>
                </c:pt>
                <c:pt idx="8">
                  <c:v>-0.23937302816161332</c:v>
                </c:pt>
                <c:pt idx="9">
                  <c:v>1.2787003733430253</c:v>
                </c:pt>
                <c:pt idx="10">
                  <c:v>-0.51881017389556283</c:v>
                </c:pt>
                <c:pt idx="11">
                  <c:v>-0.13014010595580816</c:v>
                </c:pt>
                <c:pt idx="12">
                  <c:v>0.10134481298163256</c:v>
                </c:pt>
                <c:pt idx="13">
                  <c:v>0.67595174527641644</c:v>
                </c:pt>
                <c:pt idx="14">
                  <c:v>1.918733981542798</c:v>
                </c:pt>
                <c:pt idx="15">
                  <c:v>2.4173274339243065</c:v>
                </c:pt>
                <c:pt idx="16">
                  <c:v>1.8406593698699598</c:v>
                </c:pt>
                <c:pt idx="17">
                  <c:v>2.0540135762162377</c:v>
                </c:pt>
                <c:pt idx="18">
                  <c:v>2.870322219606785</c:v>
                </c:pt>
                <c:pt idx="19">
                  <c:v>3.1256417847346825</c:v>
                </c:pt>
                <c:pt idx="20">
                  <c:v>2.2520063999015809</c:v>
                </c:pt>
                <c:pt idx="21">
                  <c:v>2.8351034092489389</c:v>
                </c:pt>
                <c:pt idx="22">
                  <c:v>0.99171248905479126</c:v>
                </c:pt>
                <c:pt idx="23">
                  <c:v>1.666799895949568</c:v>
                </c:pt>
                <c:pt idx="24">
                  <c:v>0.86315446423895614</c:v>
                </c:pt>
                <c:pt idx="25">
                  <c:v>5.3477514264096859E-2</c:v>
                </c:pt>
                <c:pt idx="26">
                  <c:v>-0.72679313323415262</c:v>
                </c:pt>
                <c:pt idx="27">
                  <c:v>-1.9002579657027718</c:v>
                </c:pt>
                <c:pt idx="28">
                  <c:v>-2.2294984711414845</c:v>
                </c:pt>
                <c:pt idx="29">
                  <c:v>-1.8593171105540713</c:v>
                </c:pt>
                <c:pt idx="30">
                  <c:v>-3.0821618359521401</c:v>
                </c:pt>
                <c:pt idx="31">
                  <c:v>-2.4907763867434771</c:v>
                </c:pt>
                <c:pt idx="32">
                  <c:v>-1.4682408555381417</c:v>
                </c:pt>
                <c:pt idx="33">
                  <c:v>-1.3616744740536895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3840128"/>
        <c:axId val="113841664"/>
      </c:barChart>
      <c:lineChart>
        <c:grouping val="standard"/>
        <c:varyColors val="0"/>
        <c:ser>
          <c:idx val="3"/>
          <c:order val="3"/>
          <c:tx>
            <c:v>Potential growth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val>
            <c:numRef>
              <c:f>'table new'!$Y$52:$BF$52</c:f>
              <c:numCache>
                <c:formatCode>General</c:formatCode>
                <c:ptCount val="34"/>
                <c:pt idx="0">
                  <c:v>0.8815548274418612</c:v>
                </c:pt>
                <c:pt idx="1">
                  <c:v>0.59234459002672202</c:v>
                </c:pt>
                <c:pt idx="2">
                  <c:v>0.39292660984342009</c:v>
                </c:pt>
                <c:pt idx="3">
                  <c:v>-2.238531070244355E-2</c:v>
                </c:pt>
                <c:pt idx="4">
                  <c:v>-6.6745835825083921E-2</c:v>
                </c:pt>
                <c:pt idx="5">
                  <c:v>0.19803145530785726</c:v>
                </c:pt>
                <c:pt idx="6">
                  <c:v>0.90859235409626682</c:v>
                </c:pt>
                <c:pt idx="7">
                  <c:v>1.2113477067211897</c:v>
                </c:pt>
                <c:pt idx="8">
                  <c:v>1.2892081904594357</c:v>
                </c:pt>
                <c:pt idx="9">
                  <c:v>1.7396586350875742</c:v>
                </c:pt>
                <c:pt idx="10">
                  <c:v>1.5905032380214725</c:v>
                </c:pt>
                <c:pt idx="11">
                  <c:v>1.4626892144456931</c:v>
                </c:pt>
                <c:pt idx="12">
                  <c:v>1.8395587981096937</c:v>
                </c:pt>
                <c:pt idx="13">
                  <c:v>2.1552091319533035</c:v>
                </c:pt>
                <c:pt idx="14">
                  <c:v>2.7046226306259387</c:v>
                </c:pt>
                <c:pt idx="15">
                  <c:v>3.1053561105030183</c:v>
                </c:pt>
                <c:pt idx="16">
                  <c:v>3.3731196057174304</c:v>
                </c:pt>
                <c:pt idx="17">
                  <c:v>3.7911439930214081</c:v>
                </c:pt>
                <c:pt idx="18">
                  <c:v>3.9122543390241398</c:v>
                </c:pt>
                <c:pt idx="19">
                  <c:v>4.2478604563474756</c:v>
                </c:pt>
                <c:pt idx="20">
                  <c:v>4.4117572142790928</c:v>
                </c:pt>
                <c:pt idx="21">
                  <c:v>4.4817387333234437</c:v>
                </c:pt>
                <c:pt idx="22">
                  <c:v>3.9116650890685274</c:v>
                </c:pt>
                <c:pt idx="23">
                  <c:v>2.5234955669292747</c:v>
                </c:pt>
                <c:pt idx="24">
                  <c:v>2.3624066346389867</c:v>
                </c:pt>
                <c:pt idx="25">
                  <c:v>1.7990326538215313</c:v>
                </c:pt>
                <c:pt idx="26">
                  <c:v>0.61499192139545855</c:v>
                </c:pt>
                <c:pt idx="27">
                  <c:v>-0.68109404833924947</c:v>
                </c:pt>
                <c:pt idx="28">
                  <c:v>-1.853429623555517</c:v>
                </c:pt>
                <c:pt idx="29">
                  <c:v>-2.8605666749300696</c:v>
                </c:pt>
                <c:pt idx="30">
                  <c:v>-3.3502585137336758</c:v>
                </c:pt>
                <c:pt idx="31">
                  <c:v>-3.2685378788674755</c:v>
                </c:pt>
                <c:pt idx="32">
                  <c:v>-2.5377306496562158</c:v>
                </c:pt>
                <c:pt idx="33">
                  <c:v>-2.2246848875906919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43584"/>
        <c:axId val="114246784"/>
      </c:lineChart>
      <c:catAx>
        <c:axId val="1138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l-GR"/>
          </a:p>
        </c:txPr>
        <c:crossAx val="113841664"/>
        <c:crosses val="autoZero"/>
        <c:auto val="1"/>
        <c:lblAlgn val="ctr"/>
        <c:lblOffset val="100"/>
        <c:noMultiLvlLbl val="0"/>
      </c:catAx>
      <c:valAx>
        <c:axId val="113841664"/>
        <c:scaling>
          <c:orientation val="minMax"/>
          <c:min val="-4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113840128"/>
        <c:crosses val="autoZero"/>
        <c:crossBetween val="between"/>
      </c:valAx>
      <c:catAx>
        <c:axId val="113843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246784"/>
        <c:crosses val="autoZero"/>
        <c:auto val="1"/>
        <c:lblAlgn val="ctr"/>
        <c:lblOffset val="100"/>
        <c:noMultiLvlLbl val="0"/>
      </c:catAx>
      <c:valAx>
        <c:axId val="1142467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384358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0161614173228346"/>
          <c:y val="0.82831984543598713"/>
          <c:w val="0.84972222222222216"/>
          <c:h val="0.16048993875765527"/>
        </c:manualLayout>
      </c:layout>
      <c:overlay val="0"/>
      <c:txPr>
        <a:bodyPr/>
        <a:lstStyle/>
        <a:p>
          <a:pPr>
            <a:defRPr sz="1400" baseline="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13BC2-EAB4-4D4D-A8BB-99100B515B7A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103F8-45D5-44BC-940C-3F64FCDE0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571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4AF36-EA79-4EB5-8EF1-4218336D3218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E43F1-DC2B-4BC8-BF44-548F682476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1038"/>
            <a:ext cx="4578350" cy="3433762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685481" y="4345375"/>
            <a:ext cx="5487040" cy="41172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0" tIns="45203" rIns="90410" bIns="45203"/>
          <a:lstStyle/>
          <a:p>
            <a:endParaRPr lang="el-GR" altLang="el-GR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2" y="8684900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0" tIns="45203" rIns="90410" bIns="45203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0FAA059B-792D-46BA-8B46-948FA4CB3739}" type="slidenum">
              <a:rPr lang="el-GR" altLang="el-GR" sz="1100">
                <a:latin typeface="Times New Roman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el-GR" altLang="el-GR" sz="11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2625"/>
            <a:ext cx="4575175" cy="34321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688069" y="4345517"/>
            <a:ext cx="5481867" cy="41168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5" tIns="44055" rIns="88115" bIns="44055"/>
          <a:lstStyle/>
          <a:p>
            <a:endParaRPr lang="el-GR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3934" y="8685092"/>
            <a:ext cx="2972448" cy="4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5" tIns="44055" rIns="88115" bIns="44055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635D9B1-98A7-4C6B-84B5-46285CEA75BD}" type="slidenum">
              <a:rPr lang="el-GR" sz="1100">
                <a:latin typeface="Times New Roman" pitchFamily="18" charset="0"/>
              </a:rPr>
              <a:pPr algn="r"/>
              <a:t>2</a:t>
            </a:fld>
            <a:endParaRPr lang="el-GR" sz="11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48" tIns="45474" rIns="90948" bIns="4547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397CE4-C5DF-4EEB-92AE-0BC8EF02DD97}" type="slidenum">
              <a:rPr lang="el-GR" altLang="el-GR"/>
              <a:pPr algn="r" eaLnBrk="1" hangingPunct="1">
                <a:spcBef>
                  <a:spcPct val="0"/>
                </a:spcBef>
              </a:pPr>
              <a:t>3</a:t>
            </a:fld>
            <a:endParaRPr lang="el-GR" altLang="el-GR"/>
          </a:p>
        </p:txBody>
      </p:sp>
      <p:sp>
        <p:nvSpPr>
          <p:cNvPr id="96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6" tIns="45744" rIns="91486" bIns="45744"/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96261" name="Slide Number Placeholder 3"/>
          <p:cNvSpPr txBox="1">
            <a:spLocks noGrp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6" tIns="45744" rIns="91486" bIns="4574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E7B5B7-56EE-450C-8641-17EC15F429A6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1038"/>
            <a:ext cx="4578350" cy="3433762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685481" y="4345375"/>
            <a:ext cx="5487040" cy="41172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0" tIns="45203" rIns="90410" bIns="45203"/>
          <a:lstStyle/>
          <a:p>
            <a:endParaRPr lang="el-GR" altLang="el-GR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3852" y="8684900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0" tIns="45203" rIns="90410" bIns="45203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ED7A7605-0ECF-498B-BF14-1654D0F54353}" type="slidenum">
              <a:rPr lang="el-GR" altLang="el-GR" sz="1100">
                <a:latin typeface="Times New Roman" pitchFamily="18" charset="0"/>
              </a:rPr>
              <a:pPr algn="r">
                <a:spcBef>
                  <a:spcPct val="0"/>
                </a:spcBef>
              </a:pPr>
              <a:t>4</a:t>
            </a:fld>
            <a:endParaRPr lang="el-GR" altLang="el-GR" sz="11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2625"/>
            <a:ext cx="4575175" cy="34321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688069" y="4345517"/>
            <a:ext cx="5481867" cy="41168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5" tIns="44055" rIns="88115" bIns="44055"/>
          <a:lstStyle/>
          <a:p>
            <a:endParaRPr lang="el-GR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3934" y="8685092"/>
            <a:ext cx="2972448" cy="4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5" tIns="44055" rIns="88115" bIns="44055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635D9B1-98A7-4C6B-84B5-46285CEA75BD}" type="slidenum">
              <a:rPr lang="el-GR" sz="1100">
                <a:latin typeface="Times New Roman" pitchFamily="18" charset="0"/>
              </a:rPr>
              <a:pPr algn="r"/>
              <a:t>5</a:t>
            </a:fld>
            <a:endParaRPr lang="el-GR" sz="11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2625"/>
            <a:ext cx="4575175" cy="34321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688069" y="4345517"/>
            <a:ext cx="5481867" cy="41168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5" tIns="44055" rIns="88115" bIns="44055"/>
          <a:lstStyle/>
          <a:p>
            <a:endParaRPr lang="el-GR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3934" y="8685092"/>
            <a:ext cx="2972448" cy="4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5" tIns="44055" rIns="88115" bIns="44055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635D9B1-98A7-4C6B-84B5-46285CEA75BD}" type="slidenum">
              <a:rPr lang="el-GR" sz="1100">
                <a:latin typeface="Times New Roman" pitchFamily="18" charset="0"/>
              </a:rPr>
              <a:pPr algn="r"/>
              <a:t>6</a:t>
            </a:fld>
            <a:endParaRPr lang="el-GR" sz="11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3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9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6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8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3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32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049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3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654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63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67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02FB-5BA7-4C1B-87C6-C1425A7494D1}" type="datetimeFigureOut">
              <a:rPr lang="el-GR" smtClean="0"/>
              <a:t>25/4/2016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7CAD-B5CC-488B-ABF0-4416D4159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13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39750" y="1042204"/>
            <a:ext cx="8137525" cy="150810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4000" b="1" dirty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altLang="el-GR" sz="4000" b="1" dirty="0" smtClean="0">
                <a:solidFill>
                  <a:schemeClr val="bg1"/>
                </a:solidFill>
                <a:latin typeface="Calibri" pitchFamily="34" charset="0"/>
              </a:rPr>
              <a:t>Future of Productivity: </a:t>
            </a:r>
            <a:endParaRPr lang="en-US" altLang="el-GR" sz="4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 smtClean="0">
                <a:solidFill>
                  <a:schemeClr val="bg1"/>
                </a:solidFill>
                <a:latin typeface="Calibri" pitchFamily="34" charset="0"/>
              </a:rPr>
              <a:t>Comment</a:t>
            </a:r>
            <a:endParaRPr lang="en-US" altLang="el-GR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3217" y="3636764"/>
            <a:ext cx="80645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latin typeface="Verdana" pitchFamily="34" charset="0"/>
              </a:rPr>
              <a:t>Dimitris Malliaropulos*</a:t>
            </a:r>
            <a:endParaRPr lang="en-US" altLang="el-GR" sz="1400" b="1" baseline="30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latin typeface="Verdana" pitchFamily="34" charset="0"/>
              </a:rPr>
              <a:t>Bank of Greece</a:t>
            </a:r>
          </a:p>
          <a:p>
            <a:pPr algn="ctr" eaLnBrk="1" hangingPunct="1">
              <a:buFontTx/>
              <a:buNone/>
            </a:pPr>
            <a:r>
              <a:rPr lang="en-US" altLang="el-GR" sz="1800" b="1" dirty="0" smtClean="0">
                <a:latin typeface="Verdana" pitchFamily="34" charset="0"/>
              </a:rPr>
              <a:t>April 2016</a:t>
            </a:r>
            <a:endParaRPr lang="en-US" altLang="el-GR" sz="1800" b="1" dirty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en-US" altLang="el-GR" sz="1800" b="1" dirty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en-US" altLang="el-GR" sz="1800" b="1" dirty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en-US" altLang="el-GR" sz="1800" b="1" dirty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en-US" altLang="el-GR" sz="1800" b="1" dirty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l-GR" sz="1600" b="1" dirty="0">
                <a:latin typeface="Verdana" pitchFamily="34" charset="0"/>
              </a:rPr>
              <a:t>*Chief Economist, Head of Economic Analysis and Research</a:t>
            </a:r>
            <a:endParaRPr lang="el-GR" altLang="el-GR" sz="1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BA9F6B1-52CA-424F-885C-C22A22384D60}" type="slidenum">
              <a:rPr lang="el-GR" smtClean="0"/>
              <a:pPr algn="r" eaLnBrk="1" hangingPunct="1">
                <a:defRPr/>
              </a:pPr>
              <a:t>2</a:t>
            </a:fld>
            <a:endParaRPr lang="el-GR" smtClean="0"/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95288" y="195253"/>
            <a:ext cx="7848600" cy="95410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distance to the global frontier has widened in the recession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0577" y="6164263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Source: </a:t>
            </a:r>
            <a:r>
              <a:rPr lang="en-US" altLang="el-GR" sz="1200" dirty="0" smtClean="0"/>
              <a:t>Giuseppe </a:t>
            </a:r>
            <a:r>
              <a:rPr lang="en-US" altLang="el-GR" sz="1200" dirty="0" err="1" smtClean="0"/>
              <a:t>Nicoletti</a:t>
            </a:r>
            <a:endParaRPr lang="el-GR" altLang="el-GR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3" y="1311209"/>
            <a:ext cx="82057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601470" y="2924944"/>
            <a:ext cx="951284" cy="2664296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7811840" y="1844824"/>
            <a:ext cx="864096" cy="3456384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16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59EF0B4-17BA-4AA9-A601-54294977B152}" type="slidenum">
              <a:rPr lang="el-GR" smtClean="0"/>
              <a:pPr algn="r" eaLnBrk="1" hangingPunct="1">
                <a:defRPr/>
              </a:pPr>
              <a:t>3</a:t>
            </a:fld>
            <a:endParaRPr lang="el-GR" smtClean="0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323850" y="246945"/>
            <a:ext cx="8447088" cy="126188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 smtClean="0">
                <a:solidFill>
                  <a:schemeClr val="bg1"/>
                </a:solidFill>
                <a:latin typeface="Calibri" pitchFamily="34" charset="0"/>
              </a:rPr>
              <a:t>Greece: Rebalancing </a:t>
            </a:r>
            <a:r>
              <a:rPr lang="en-US" altLang="el-GR" sz="2800" b="1" dirty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altLang="el-GR" sz="2800" b="1" dirty="0" smtClean="0">
                <a:solidFill>
                  <a:schemeClr val="bg1"/>
                </a:solidFill>
                <a:latin typeface="Calibri" pitchFamily="34" charset="0"/>
              </a:rPr>
              <a:t>economy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 smtClean="0">
                <a:solidFill>
                  <a:schemeClr val="bg1"/>
                </a:solidFill>
                <a:latin typeface="Calibri" pitchFamily="34" charset="0"/>
              </a:rPr>
              <a:t>Tradable sector gained a higher share in the economy. Change in relative prices </a:t>
            </a:r>
            <a:r>
              <a:rPr lang="en-US" altLang="el-GR" sz="2400" b="1" dirty="0" err="1" smtClean="0">
                <a:solidFill>
                  <a:schemeClr val="bg1"/>
                </a:solidFill>
                <a:latin typeface="Calibri" pitchFamily="34" charset="0"/>
              </a:rPr>
              <a:t>favours</a:t>
            </a:r>
            <a:r>
              <a:rPr lang="en-US" altLang="el-GR" sz="2400" b="1" dirty="0" smtClean="0">
                <a:solidFill>
                  <a:schemeClr val="bg1"/>
                </a:solidFill>
                <a:latin typeface="Calibri" pitchFamily="34" charset="0"/>
              </a:rPr>
              <a:t> rebalancing towards tradable sector</a:t>
            </a:r>
            <a:endParaRPr lang="en-US" alt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4" name="Rectangle 28"/>
          <p:cNvSpPr>
            <a:spLocks noChangeArrowheads="1"/>
          </p:cNvSpPr>
          <p:nvPr/>
        </p:nvSpPr>
        <p:spPr bwMode="auto">
          <a:xfrm>
            <a:off x="4864100" y="1089025"/>
            <a:ext cx="3906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622405" y="6433707"/>
            <a:ext cx="3411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Source: Eurostat, Bank of Greece calculations</a:t>
            </a:r>
            <a:endParaRPr lang="el-GR" altLang="el-GR" sz="1200" dirty="0"/>
          </a:p>
        </p:txBody>
      </p:sp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1352503" y="1628800"/>
            <a:ext cx="5915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i="1" dirty="0"/>
              <a:t>(indices refer to tradable sector relative to non-tradable </a:t>
            </a:r>
            <a:r>
              <a:rPr lang="en-US" altLang="el-GR" sz="1600" i="1" dirty="0" smtClean="0"/>
              <a:t>sector)</a:t>
            </a:r>
            <a:endParaRPr lang="el-GR" altLang="el-GR" sz="16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7468"/>
            <a:ext cx="7344816" cy="392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1408" y="5949280"/>
            <a:ext cx="796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Tradables</a:t>
            </a:r>
            <a:r>
              <a:rPr lang="en-US" sz="900" dirty="0"/>
              <a:t>: agriculture, industry, business and financial services, telecommunications and services related to tourism (transport and accommodation and restaurants). </a:t>
            </a:r>
            <a:endParaRPr lang="en-US" sz="900" dirty="0" smtClean="0"/>
          </a:p>
          <a:p>
            <a:r>
              <a:rPr lang="en-US" sz="900" dirty="0" smtClean="0"/>
              <a:t>Non-</a:t>
            </a:r>
            <a:r>
              <a:rPr lang="en-US" sz="900" dirty="0" err="1" smtClean="0"/>
              <a:t>tradables</a:t>
            </a:r>
            <a:r>
              <a:rPr lang="en-US" sz="900" dirty="0"/>
              <a:t>: else except public </a:t>
            </a:r>
            <a:r>
              <a:rPr lang="en-US" sz="900" dirty="0" err="1"/>
              <a:t>administartion</a:t>
            </a:r>
            <a:r>
              <a:rPr lang="en-US" sz="900" dirty="0"/>
              <a:t> and non-market services.</a:t>
            </a:r>
          </a:p>
        </p:txBody>
      </p:sp>
    </p:spTree>
    <p:extLst>
      <p:ext uri="{BB962C8B-B14F-4D97-AF65-F5344CB8AC3E}">
        <p14:creationId xmlns:p14="http://schemas.microsoft.com/office/powerpoint/2010/main" val="19939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279CB6D-7E0E-4BC2-A5F3-4DD04B24B23D}" type="slidenum">
              <a:rPr lang="el-GR" smtClean="0"/>
              <a:pPr algn="r" eaLnBrk="1" hangingPunct="1">
                <a:defRPr/>
              </a:pPr>
              <a:t>4</a:t>
            </a:fld>
            <a:endParaRPr lang="el-GR" dirty="0" smtClean="0"/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395288" y="691862"/>
            <a:ext cx="78486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b="1" dirty="0" smtClean="0">
                <a:solidFill>
                  <a:schemeClr val="bg1"/>
                </a:solidFill>
                <a:latin typeface="Calibri" pitchFamily="34" charset="0"/>
              </a:rPr>
              <a:t>Greece: Potential </a:t>
            </a:r>
            <a:r>
              <a:rPr lang="en-US" altLang="el-GR" b="1" dirty="0" smtClean="0">
                <a:solidFill>
                  <a:schemeClr val="bg1"/>
                </a:solidFill>
                <a:latin typeface="Calibri" pitchFamily="34" charset="0"/>
              </a:rPr>
              <a:t>growth (accounting)</a:t>
            </a:r>
            <a:endParaRPr lang="en-US" alt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98463" y="6297613"/>
            <a:ext cx="2525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Source: </a:t>
            </a:r>
            <a:r>
              <a:rPr lang="en-US" altLang="el-GR" sz="1200" dirty="0" smtClean="0"/>
              <a:t>Bank </a:t>
            </a:r>
            <a:r>
              <a:rPr lang="en-US" altLang="el-GR" sz="1200" dirty="0"/>
              <a:t>of Greece </a:t>
            </a:r>
            <a:r>
              <a:rPr lang="en-US" altLang="el-GR" sz="1200" dirty="0" smtClean="0"/>
              <a:t>estimates</a:t>
            </a:r>
            <a:endParaRPr lang="el-GR" altLang="el-GR" sz="1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8" y="1700808"/>
            <a:ext cx="849325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5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BA9F6B1-52CA-424F-885C-C22A22384D60}" type="slidenum">
              <a:rPr lang="el-GR" smtClean="0"/>
              <a:pPr algn="r" eaLnBrk="1" hangingPunct="1">
                <a:defRPr/>
              </a:pPr>
              <a:t>5</a:t>
            </a:fld>
            <a:endParaRPr lang="el-GR" smtClean="0"/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95288" y="410696"/>
            <a:ext cx="78486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Greece: GDP growth accounting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0577" y="6164263"/>
            <a:ext cx="37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Source: Eurostat, </a:t>
            </a:r>
            <a:r>
              <a:rPr lang="en-US" altLang="el-GR" sz="1200" dirty="0" err="1" smtClean="0"/>
              <a:t>Ameco</a:t>
            </a:r>
            <a:r>
              <a:rPr lang="en-US" altLang="el-GR" sz="1200" dirty="0" smtClean="0"/>
              <a:t>, Bank of Greece estimates</a:t>
            </a:r>
            <a:endParaRPr lang="el-GR" altLang="el-GR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46091643"/>
              </p:ext>
            </p:extLst>
          </p:nvPr>
        </p:nvGraphicFramePr>
        <p:xfrm>
          <a:off x="827584" y="1196752"/>
          <a:ext cx="74163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5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BA9F6B1-52CA-424F-885C-C22A22384D60}" type="slidenum">
              <a:rPr lang="el-GR" smtClean="0"/>
              <a:pPr algn="r" eaLnBrk="1" hangingPunct="1">
                <a:defRPr/>
              </a:pPr>
              <a:t>6</a:t>
            </a:fld>
            <a:endParaRPr lang="el-GR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497887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690688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endParaRPr lang="el-GR" sz="1700" b="1" dirty="0" smtClean="0">
              <a:latin typeface="Calibri" pitchFamily="34" charset="0"/>
            </a:endParaRPr>
          </a:p>
          <a:p>
            <a:pPr marL="0" indent="0" eaLnBrk="1" hangingPunct="1"/>
            <a:endParaRPr lang="el-GR" b="1" dirty="0">
              <a:latin typeface="Calibri" pitchFamily="34" charset="0"/>
              <a:sym typeface="Wingdings" pitchFamily="2" charset="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700" b="1" dirty="0">
              <a:latin typeface="Calibri" pitchFamily="34" charset="0"/>
              <a:sym typeface="Wingdings" pitchFamily="2" charset="2"/>
            </a:endParaRPr>
          </a:p>
          <a:p>
            <a:pPr eaLnBrk="1" hangingPunct="1"/>
            <a:endParaRPr lang="en-US" sz="1700" b="1" dirty="0">
              <a:latin typeface="Calibri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AutoNum type="arabicPeriod"/>
            </a:pPr>
            <a:endParaRPr lang="el-GR" sz="2400" b="1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95288" y="410696"/>
            <a:ext cx="78486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Total Factor Productivity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0" y="1196975"/>
            <a:ext cx="5544616" cy="50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2996952"/>
            <a:ext cx="2909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Average growth 1960-2008 = 1.6% pa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5098" y="6335573"/>
            <a:ext cx="1884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Source: Eurostat, </a:t>
            </a:r>
            <a:r>
              <a:rPr lang="en-US" altLang="el-GR" sz="1200" dirty="0" err="1"/>
              <a:t>Ameco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33469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120E579C51EAB44A46ECBD0880E5BC6" ma:contentTypeVersion="21" ma:contentTypeDescription="" ma:contentTypeScope="" ma:versionID="a403141326c204125f9099c96dd1bf6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8e878111-5d44-4ac0-8d7d-001e9b3d0fd0" xmlns:ns4="a2c98312-a1a7-4c30-9dfa-e35e7a09d1f3" targetNamespace="http://schemas.microsoft.com/office/2006/metadata/properties" ma:root="true" ma:fieldsID="22e3c47b957e00e859a4f7030aca4564" ns1:_="" ns2:_="" ns3:_="" ns4:_="">
    <xsd:import namespace="http://schemas.microsoft.com/sharepoint/v3"/>
    <xsd:import namespace="a029a951-197a-4454-90a0-4e8ba8bb2239"/>
    <xsd:import namespace="8e878111-5d44-4ac0-8d7d-001e9b3d0fd0"/>
    <xsd:import namespace="a2c98312-a1a7-4c30-9dfa-e35e7a09d1f3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3:SharedWithUsers" minOccurs="0"/>
                <xsd:element ref="ns2:ItemOrder" minOccurs="0"/>
                <xsd:element ref="ns2:ContentDate" minOccurs="0"/>
                <xsd:element ref="ns2:Image" minOccurs="0"/>
                <xsd:element ref="ns3:ParentEntity" minOccurs="0"/>
                <xsd:element ref="ns3:RelatedEntity" minOccurs="0"/>
                <xsd:element ref="ns3:Source" minOccurs="0"/>
                <xsd:element ref="ns2:TitleEn" minOccurs="0"/>
                <xsd:element ref="ns4:SharedWithUsers" minOccurs="0"/>
                <xsd:element ref="ns3:OrganizationalUnit" minOccurs="0"/>
                <xsd:element ref="ns3:Topic" minOccurs="0"/>
                <xsd:element ref="ns3:TitleBackup" minOccurs="0"/>
                <xsd:element ref="ns3:Displa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2" nillable="true" ma:displayName="ItemOrder" ma:internalName="ItemOrder">
      <xsd:simpleType>
        <xsd:restriction base="dms:Number"/>
      </xsd:simpleType>
    </xsd:element>
    <xsd:element name="ContentDate" ma:index="23" nillable="true" ma:displayName="ContentDate" ma:format="DateTime" ma:internalName="ContentDate">
      <xsd:simpleType>
        <xsd:restriction base="dms:DateTime"/>
      </xsd:simpleType>
    </xsd:element>
    <xsd:element name="Image" ma:index="25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En" ma:index="29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8111-5d44-4ac0-8d7d-001e9b3d0fd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fault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Entity" ma:index="26" nillable="true" ma:displayName="ParentEntity" ma:list="{8e878111-5d44-4ac0-8d7d-001e9b3d0fd0}" ma:internalName="ParentEntity" ma:showField="Title">
      <xsd:simpleType>
        <xsd:restriction base="dms:Lookup"/>
      </xsd:simpleType>
    </xsd:element>
    <xsd:element name="RelatedEntity" ma:index="27" nillable="true" ma:displayName="RelatedEntity" ma:list="{8e878111-5d44-4ac0-8d7d-001e9b3d0fd0}" ma:internalName="RelatedEntity" ma:showField="Title">
      <xsd:simpleType>
        <xsd:restriction base="dms:Lookup"/>
      </xsd:simpleType>
    </xsd:element>
    <xsd:element name="Source" ma:index="28" nillable="true" ma:displayName="Source" ma:internalName="Source">
      <xsd:simpleType>
        <xsd:restriction base="dms:Text">
          <xsd:maxLength value="255"/>
        </xsd:restriction>
      </xsd:simpleType>
    </xsd:element>
    <xsd:element name="OrganizationalUnit" ma:index="31" nillable="true" ma:displayName="OrganizationalUnit" ma:list="{8cbccf00-dc01-452b-a0bb-21ad49d2c4da}" ma:internalName="OrganizationalUnit" ma:showField="Title">
      <xsd:simpleType>
        <xsd:restriction base="dms:Lookup"/>
      </xsd:simpleType>
    </xsd:element>
    <xsd:element name="Topic" ma:index="32" nillable="true" ma:displayName="Topic" ma:list="{38e0a57e-bf71-4fb7-8687-2e938e45e10e}" ma:internalName="Topic" ma:showField="Title">
      <xsd:simpleType>
        <xsd:restriction base="dms:Lookup"/>
      </xsd:simpleType>
    </xsd:element>
    <xsd:element name="TitleBackup" ma:index="33" nillable="true" ma:displayName="TitleBackup" ma:internalName="TitleBackup">
      <xsd:simpleType>
        <xsd:restriction base="dms:Text">
          <xsd:maxLength value="255"/>
        </xsd:restriction>
      </xsd:simpleType>
    </xsd:element>
    <xsd:element name="DisplayTitle" ma:index="34" nillable="true" ma:displayName="DisplayTitle" ma:internalName="Display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outingEnabled xmlns="http://schemas.microsoft.com/sharepoint/v3">true</RoutingEnabled>
    <URL xmlns="http://schemas.microsoft.com/sharepoint/v3">
      <Url xsi:nil="true"/>
      <Description xsi:nil="true"/>
    </URL>
    <ContentDate xmlns="a029a951-197a-4454-90a0-4e8ba8bb2239">2016-04-27T06:39:00+00:00</ContentDate>
    <OrganizationalUnit xmlns="8e878111-5d44-4ac0-8d7d-001e9b3d0fd0">46</OrganizationalUnit>
    <CEID xmlns="a029a951-197a-4454-90a0-4e8ba8bb2239">5501731a-d250-4247-b1c2-2c583ddf95f3</CEID>
    <LanguageRef xmlns="a029a951-197a-4454-90a0-4e8ba8bb2239">
      <Value>1</Value>
    </LanguageRef>
    <TitleBackup xmlns="8e878111-5d44-4ac0-8d7d-001e9b3d0fd0">The future_of_productivity_Comment_D_Malliaropulos_April_2016</TitleBackup>
    <Topic xmlns="8e878111-5d44-4ac0-8d7d-001e9b3d0fd0">91</Topic>
    <ShowInContentGroups xmlns="a029a951-197a-4454-90a0-4e8ba8bb2239"/>
    <ItemOrder xmlns="a029a951-197a-4454-90a0-4e8ba8bb2239" xsi:nil="true"/>
    <Image xmlns="a029a951-197a-4454-90a0-4e8ba8bb2239">
      <Url xsi:nil="true"/>
      <Description xsi:nil="true"/>
    </Image>
    <AlternateText xmlns="a029a951-197a-4454-90a0-4e8ba8bb2239" xsi:nil="true"/>
    <RelatedEntity xmlns="8e878111-5d44-4ac0-8d7d-001e9b3d0fd0" xsi:nil="true"/>
    <ParentEntity xmlns="8e878111-5d44-4ac0-8d7d-001e9b3d0fd0" xsi:nil="true"/>
    <TitleEn xmlns="a029a951-197a-4454-90a0-4e8ba8bb2239" xsi:nil="true"/>
    <Source xmlns="8e878111-5d44-4ac0-8d7d-001e9b3d0fd0" xsi:nil="true"/>
    <DisplayTitle xmlns="8e878111-5d44-4ac0-8d7d-001e9b3d0fd0">The future_of_productivity_Comment_D_Malliaropulos_April_2016</DisplayTitle>
    <AModifiedBy xmlns="a029a951-197a-4454-90a0-4e8ba8bb2239">Anastasopoulou Eleftheria</AModifiedBy>
    <AModified xmlns="a029a951-197a-4454-90a0-4e8ba8bb2239">2019-07-26T22:38:00+00:00</AModified>
    <AID xmlns="a029a951-197a-4454-90a0-4e8ba8bb2239">11189</AID>
    <ACreated xmlns="a029a951-197a-4454-90a0-4e8ba8bb2239">2019-07-06T19:39:28+00:00</ACreated>
    <ACreatedBy xmlns="a029a951-197a-4454-90a0-4e8ba8bb2239">sp_AuthSetup</ACreatedBy>
    <AVersion xmlns="a029a951-197a-4454-90a0-4e8ba8bb2239">9.0</AVersion>
  </documentManagement>
</p:properties>
</file>

<file path=customXml/itemProps1.xml><?xml version="1.0" encoding="utf-8"?>
<ds:datastoreItem xmlns:ds="http://schemas.openxmlformats.org/officeDocument/2006/customXml" ds:itemID="{A8185C26-E9FE-4472-BD82-3A191F01B283}"/>
</file>

<file path=customXml/itemProps2.xml><?xml version="1.0" encoding="utf-8"?>
<ds:datastoreItem xmlns:ds="http://schemas.openxmlformats.org/officeDocument/2006/customXml" ds:itemID="{BC7DCD78-0259-4846-BF66-0FD77C0F73DD}"/>
</file>

<file path=customXml/itemProps3.xml><?xml version="1.0" encoding="utf-8"?>
<ds:datastoreItem xmlns:ds="http://schemas.openxmlformats.org/officeDocument/2006/customXml" ds:itemID="{E98A2A03-5B49-466D-80E1-A1E143EFAE2A}"/>
</file>

<file path=docProps/app.xml><?xml version="1.0" encoding="utf-8"?>
<Properties xmlns="http://schemas.openxmlformats.org/officeDocument/2006/extended-properties" xmlns:vt="http://schemas.openxmlformats.org/officeDocument/2006/docPropsVTypes">
  <TotalTime>7474</TotalTime>
  <Words>175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Bank of Greece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future_of_productivity_Comment_D_Malliaropulos_April_2016</dc:title>
  <dc:creator>Malliaropulos Dimitrios</dc:creator>
  <dc:description/>
  <cp:lastModifiedBy>Malliaropulos Dimitrios</cp:lastModifiedBy>
  <cp:revision>72</cp:revision>
  <cp:lastPrinted>2016-04-22T16:19:26Z</cp:lastPrinted>
  <dcterms:created xsi:type="dcterms:W3CDTF">2015-03-16T08:47:54Z</dcterms:created>
  <dcterms:modified xsi:type="dcterms:W3CDTF">2016-04-25T07:49:41Z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0x010100C99F32645853284EB835B50D610223A1010100A120E579C51EAB44A46ECBD0880E5BC6</vt:lpwstr>
  </property>
  <property fmtid="{D5CDD505-2E9C-101B-9397-08002B2CF9AE}" pid="3" name="RelatedDocumentTopic">
    <vt:lpwstr>89</vt:lpwstr>
  </property>
  <property fmtid="{D5CDD505-2E9C-101B-9397-08002B2CF9AE}" pid="4" name="Order">
    <vt:r8>173600</vt:r8>
  </property>
  <property fmtid="{D5CDD505-2E9C-101B-9397-08002B2CF9AE}" pid="5" name="xd_ProgID">
    <vt:lpwstr/>
  </property>
  <property fmtid="{D5CDD505-2E9C-101B-9397-08002B2CF9AE}" pid="6" name="_SharedFileIndex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