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media/image38.bin" ContentType="image/png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64"/>
  </p:notesMasterIdLst>
  <p:handoutMasterIdLst>
    <p:handoutMasterId r:id="rId65"/>
  </p:handoutMasterIdLst>
  <p:sldIdLst>
    <p:sldId id="257" r:id="rId6"/>
    <p:sldId id="277" r:id="rId7"/>
    <p:sldId id="330" r:id="rId8"/>
    <p:sldId id="333" r:id="rId9"/>
    <p:sldId id="278" r:id="rId10"/>
    <p:sldId id="325" r:id="rId11"/>
    <p:sldId id="326" r:id="rId12"/>
    <p:sldId id="327" r:id="rId13"/>
    <p:sldId id="329" r:id="rId14"/>
    <p:sldId id="328" r:id="rId15"/>
    <p:sldId id="334" r:id="rId16"/>
    <p:sldId id="331" r:id="rId17"/>
    <p:sldId id="332" r:id="rId18"/>
    <p:sldId id="335" r:id="rId19"/>
    <p:sldId id="324" r:id="rId20"/>
    <p:sldId id="284" r:id="rId21"/>
    <p:sldId id="268" r:id="rId22"/>
    <p:sldId id="267" r:id="rId23"/>
    <p:sldId id="270" r:id="rId24"/>
    <p:sldId id="285" r:id="rId25"/>
    <p:sldId id="286" r:id="rId26"/>
    <p:sldId id="287" r:id="rId27"/>
    <p:sldId id="288" r:id="rId28"/>
    <p:sldId id="289" r:id="rId29"/>
    <p:sldId id="290" r:id="rId30"/>
    <p:sldId id="336" r:id="rId31"/>
    <p:sldId id="291" r:id="rId32"/>
    <p:sldId id="292" r:id="rId33"/>
    <p:sldId id="293" r:id="rId34"/>
    <p:sldId id="337" r:id="rId35"/>
    <p:sldId id="294" r:id="rId36"/>
    <p:sldId id="295" r:id="rId37"/>
    <p:sldId id="296" r:id="rId38"/>
    <p:sldId id="297" r:id="rId39"/>
    <p:sldId id="298" r:id="rId40"/>
    <p:sldId id="338" r:id="rId41"/>
    <p:sldId id="300" r:id="rId42"/>
    <p:sldId id="301" r:id="rId43"/>
    <p:sldId id="303" r:id="rId44"/>
    <p:sldId id="302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2" r:id="rId53"/>
    <p:sldId id="313" r:id="rId54"/>
    <p:sldId id="314" r:id="rId55"/>
    <p:sldId id="315" r:id="rId56"/>
    <p:sldId id="316" r:id="rId57"/>
    <p:sldId id="319" r:id="rId58"/>
    <p:sldId id="320" r:id="rId59"/>
    <p:sldId id="321" r:id="rId60"/>
    <p:sldId id="322" r:id="rId61"/>
    <p:sldId id="323" r:id="rId62"/>
    <p:sldId id="281" r:id="rId63"/>
  </p:sldIdLst>
  <p:sldSz cx="12192000" cy="6858000"/>
  <p:notesSz cx="68199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touskas Theodoros" initials="NT" lastIdx="1" clrIdx="0"/>
  <p:cmAuthor id="2" name="Alexandraki Argyri" initials="A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663"/>
    <a:srgbClr val="41719C"/>
    <a:srgbClr val="FF9900"/>
    <a:srgbClr val="009644"/>
    <a:srgbClr val="CC9900"/>
    <a:srgbClr val="CCFF33"/>
    <a:srgbClr val="FFCC66"/>
    <a:srgbClr val="FF7C80"/>
    <a:srgbClr val="0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6474" autoAdjust="0"/>
  </p:normalViewPr>
  <p:slideViewPr>
    <p:cSldViewPr snapToGrid="0">
      <p:cViewPr varScale="1">
        <p:scale>
          <a:sx n="75" d="100"/>
          <a:sy n="75" d="100"/>
        </p:scale>
        <p:origin x="-74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3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3720" y="-102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handoutMaster" Target="handoutMasters/handout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290" cy="497658"/>
          </a:xfrm>
          <a:prstGeom prst="rect">
            <a:avLst/>
          </a:prstGeom>
        </p:spPr>
        <p:txBody>
          <a:bodyPr vert="horz" lIns="91489" tIns="45745" rIns="91489" bIns="457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3" y="0"/>
            <a:ext cx="2955290" cy="497658"/>
          </a:xfrm>
          <a:prstGeom prst="rect">
            <a:avLst/>
          </a:prstGeom>
        </p:spPr>
        <p:txBody>
          <a:bodyPr vert="horz" lIns="91489" tIns="45745" rIns="91489" bIns="45745" rtlCol="0"/>
          <a:lstStyle>
            <a:lvl1pPr algn="r">
              <a:defRPr sz="1200"/>
            </a:lvl1pPr>
          </a:lstStyle>
          <a:p>
            <a:fld id="{254A3B46-7D26-496F-AFCB-DB489D76580F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1045"/>
            <a:ext cx="2955290" cy="497657"/>
          </a:xfrm>
          <a:prstGeom prst="rect">
            <a:avLst/>
          </a:prstGeom>
        </p:spPr>
        <p:txBody>
          <a:bodyPr vert="horz" lIns="91489" tIns="45745" rIns="91489" bIns="457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3" y="9421045"/>
            <a:ext cx="2955290" cy="497657"/>
          </a:xfrm>
          <a:prstGeom prst="rect">
            <a:avLst/>
          </a:prstGeom>
        </p:spPr>
        <p:txBody>
          <a:bodyPr vert="horz" lIns="91489" tIns="45745" rIns="91489" bIns="45745" rtlCol="0" anchor="b"/>
          <a:lstStyle>
            <a:lvl1pPr algn="r">
              <a:defRPr sz="1200"/>
            </a:lvl1pPr>
          </a:lstStyle>
          <a:p>
            <a:fld id="{797EDBA2-DC7E-4E1C-831E-1FBE32CE7C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9575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290" cy="497658"/>
          </a:xfrm>
          <a:prstGeom prst="rect">
            <a:avLst/>
          </a:prstGeom>
        </p:spPr>
        <p:txBody>
          <a:bodyPr vert="horz" lIns="91489" tIns="45745" rIns="91489" bIns="457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3" y="0"/>
            <a:ext cx="2955290" cy="497658"/>
          </a:xfrm>
          <a:prstGeom prst="rect">
            <a:avLst/>
          </a:prstGeom>
        </p:spPr>
        <p:txBody>
          <a:bodyPr vert="horz" lIns="91489" tIns="45745" rIns="91489" bIns="45745" rtlCol="0"/>
          <a:lstStyle>
            <a:lvl1pPr algn="r">
              <a:defRPr sz="1200"/>
            </a:lvl1pPr>
          </a:lstStyle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9" tIns="45745" rIns="91489" bIns="4574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1" y="4773376"/>
            <a:ext cx="5455920" cy="3905489"/>
          </a:xfrm>
          <a:prstGeom prst="rect">
            <a:avLst/>
          </a:prstGeom>
        </p:spPr>
        <p:txBody>
          <a:bodyPr vert="horz" lIns="91489" tIns="45745" rIns="91489" bIns="4574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1045"/>
            <a:ext cx="2955290" cy="497657"/>
          </a:xfrm>
          <a:prstGeom prst="rect">
            <a:avLst/>
          </a:prstGeom>
        </p:spPr>
        <p:txBody>
          <a:bodyPr vert="horz" lIns="91489" tIns="45745" rIns="91489" bIns="457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3" y="9421045"/>
            <a:ext cx="2955290" cy="497657"/>
          </a:xfrm>
          <a:prstGeom prst="rect">
            <a:avLst/>
          </a:prstGeom>
        </p:spPr>
        <p:txBody>
          <a:bodyPr vert="horz" lIns="91489" tIns="45745" rIns="91489" bIns="45745" rtlCol="0" anchor="b"/>
          <a:lstStyle>
            <a:lvl1pPr algn="r">
              <a:defRPr sz="1200"/>
            </a:lvl1pPr>
          </a:lstStyle>
          <a:p>
            <a:fld id="{058871B8-82E8-4361-9AF6-1635C08B7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467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72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28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75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058" eaLnBrk="0" fontAlgn="base" hangingPunct="0">
              <a:lnSpc>
                <a:spcPts val="1801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28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058" eaLnBrk="0" fontAlgn="base" hangingPunct="0">
              <a:lnSpc>
                <a:spcPts val="1801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28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75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73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21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07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00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0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75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4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106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66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75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5058" eaLnBrk="0" fontAlgn="base" hangingPunct="0">
              <a:lnSpc>
                <a:spcPts val="1801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284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759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759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05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759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284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33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551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28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28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28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CD25F8-655A-4509-8E30-2D31A9F03428}" type="datetime4">
              <a:rPr lang="en-US" smtClean="0"/>
              <a:t>January 10,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871B8-82E8-4361-9AF6-1635C08B736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2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ξώφυλλο1_ΕΠΙΣΗΜ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Z:\OLD_Museum\GEROLYMPOS\TtE small files\26 Athina\Athina 00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6" b="15589"/>
          <a:stretch/>
        </p:blipFill>
        <p:spPr bwMode="auto">
          <a:xfrm>
            <a:off x="0" y="214501"/>
            <a:ext cx="6596748" cy="607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6"/>
          <p:cNvSpPr/>
          <p:nvPr userDrawn="1"/>
        </p:nvSpPr>
        <p:spPr>
          <a:xfrm>
            <a:off x="0" y="5967531"/>
            <a:ext cx="12192000" cy="890469"/>
          </a:xfrm>
          <a:custGeom>
            <a:avLst/>
            <a:gdLst>
              <a:gd name="connsiteX0" fmla="*/ 0 w 9144000"/>
              <a:gd name="connsiteY0" fmla="*/ 0 h 620688"/>
              <a:gd name="connsiteX1" fmla="*/ 9144000 w 9144000"/>
              <a:gd name="connsiteY1" fmla="*/ 0 h 620688"/>
              <a:gd name="connsiteX2" fmla="*/ 9144000 w 9144000"/>
              <a:gd name="connsiteY2" fmla="*/ 620688 h 620688"/>
              <a:gd name="connsiteX3" fmla="*/ 0 w 9144000"/>
              <a:gd name="connsiteY3" fmla="*/ 620688 h 620688"/>
              <a:gd name="connsiteX4" fmla="*/ 0 w 9144000"/>
              <a:gd name="connsiteY4" fmla="*/ 0 h 620688"/>
              <a:gd name="connsiteX0" fmla="*/ 0 w 9144000"/>
              <a:gd name="connsiteY0" fmla="*/ 5188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5188 h 625876"/>
              <a:gd name="connsiteX0" fmla="*/ 0 w 9144000"/>
              <a:gd name="connsiteY0" fmla="*/ 5188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5188 h 625876"/>
              <a:gd name="connsiteX0" fmla="*/ 0 w 9144000"/>
              <a:gd name="connsiteY0" fmla="*/ 262640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262640 h 625876"/>
              <a:gd name="connsiteX0" fmla="*/ 0 w 9144000"/>
              <a:gd name="connsiteY0" fmla="*/ 257452 h 620688"/>
              <a:gd name="connsiteX1" fmla="*/ 9144000 w 9144000"/>
              <a:gd name="connsiteY1" fmla="*/ 21445 h 620688"/>
              <a:gd name="connsiteX2" fmla="*/ 9144000 w 9144000"/>
              <a:gd name="connsiteY2" fmla="*/ 0 h 620688"/>
              <a:gd name="connsiteX3" fmla="*/ 9144000 w 9144000"/>
              <a:gd name="connsiteY3" fmla="*/ 620688 h 620688"/>
              <a:gd name="connsiteX4" fmla="*/ 0 w 9144000"/>
              <a:gd name="connsiteY4" fmla="*/ 620688 h 620688"/>
              <a:gd name="connsiteX5" fmla="*/ 0 w 9144000"/>
              <a:gd name="connsiteY5" fmla="*/ 257452 h 62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0688">
                <a:moveTo>
                  <a:pt x="0" y="257452"/>
                </a:moveTo>
                <a:cubicBezTo>
                  <a:pt x="2189825" y="255723"/>
                  <a:pt x="7433569" y="413792"/>
                  <a:pt x="9144000" y="21445"/>
                </a:cubicBezTo>
                <a:lnTo>
                  <a:pt x="9144000" y="0"/>
                </a:lnTo>
                <a:lnTo>
                  <a:pt x="9144000" y="620688"/>
                </a:lnTo>
                <a:lnTo>
                  <a:pt x="0" y="620688"/>
                </a:lnTo>
                <a:lnTo>
                  <a:pt x="0" y="257452"/>
                </a:lnTo>
                <a:close/>
              </a:path>
            </a:pathLst>
          </a:custGeom>
          <a:solidFill>
            <a:srgbClr val="DDE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/>
          </a:p>
        </p:txBody>
      </p:sp>
      <p:cxnSp>
        <p:nvCxnSpPr>
          <p:cNvPr id="30" name="Straight Connector 29"/>
          <p:cNvCxnSpPr/>
          <p:nvPr userDrawn="1"/>
        </p:nvCxnSpPr>
        <p:spPr>
          <a:xfrm flipV="1">
            <a:off x="3763491" y="6407018"/>
            <a:ext cx="0" cy="36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84136"/>
            <a:ext cx="11981793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dirty="0" smtClean="0"/>
              <a:t>Διεύθυνση [ΧΧΧΧΧΧΧΧΧΧΧΧΧ]                                                         Τμήμα [ΧΧΧΧΧΧΧΧΧΧΧΧΧ]   </a:t>
            </a:r>
            <a:endParaRPr lang="en-US" dirty="0"/>
          </a:p>
        </p:txBody>
      </p:sp>
      <p:sp>
        <p:nvSpPr>
          <p:cNvPr id="32" name="Rectangle 3"/>
          <p:cNvSpPr/>
          <p:nvPr userDrawn="1"/>
        </p:nvSpPr>
        <p:spPr>
          <a:xfrm>
            <a:off x="0" y="3560"/>
            <a:ext cx="9261446" cy="210941"/>
          </a:xfrm>
          <a:custGeom>
            <a:avLst/>
            <a:gdLst/>
            <a:ahLst/>
            <a:cxnLst/>
            <a:rect l="l" t="t" r="r" b="b"/>
            <a:pathLst>
              <a:path w="5535740" h="288032">
                <a:moveTo>
                  <a:pt x="0" y="0"/>
                </a:moveTo>
                <a:lnTo>
                  <a:pt x="5535740" y="0"/>
                </a:lnTo>
                <a:lnTo>
                  <a:pt x="5535740" y="40584"/>
                </a:lnTo>
                <a:cubicBezTo>
                  <a:pt x="5535740" y="163479"/>
                  <a:pt x="5446151" y="265448"/>
                  <a:pt x="5328592" y="283969"/>
                </a:cubicBezTo>
                <a:lnTo>
                  <a:pt x="5328592" y="288032"/>
                </a:lnTo>
                <a:lnTo>
                  <a:pt x="5288292" y="288032"/>
                </a:lnTo>
                <a:lnTo>
                  <a:pt x="4487044" y="288032"/>
                </a:lnTo>
                <a:lnTo>
                  <a:pt x="0" y="288032"/>
                </a:lnTo>
                <a:close/>
              </a:path>
            </a:pathLst>
          </a:custGeom>
          <a:solidFill>
            <a:srgbClr val="123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05504" y="206471"/>
            <a:ext cx="4134512" cy="6093079"/>
            <a:chOff x="939648" y="268919"/>
            <a:chExt cx="4134512" cy="6111618"/>
          </a:xfrm>
          <a:solidFill>
            <a:schemeClr val="bg1"/>
          </a:solidFill>
        </p:grpSpPr>
        <p:sp>
          <p:nvSpPr>
            <p:cNvPr id="3" name="Isosceles Triangle 2"/>
            <p:cNvSpPr/>
            <p:nvPr userDrawn="1"/>
          </p:nvSpPr>
          <p:spPr>
            <a:xfrm>
              <a:off x="939648" y="268919"/>
              <a:ext cx="3071005" cy="6108019"/>
            </a:xfrm>
            <a:prstGeom prst="triangle">
              <a:avLst>
                <a:gd name="adj" fmla="val 350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 rot="10800000">
              <a:off x="2003155" y="272518"/>
              <a:ext cx="3071005" cy="6108019"/>
            </a:xfrm>
            <a:prstGeom prst="triangle">
              <a:avLst>
                <a:gd name="adj" fmla="val 350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6216524" y="4671427"/>
            <a:ext cx="2414719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1992" y="2916587"/>
            <a:ext cx="5232266" cy="1727927"/>
          </a:xfrm>
          <a:solidFill>
            <a:schemeClr val="bg1"/>
          </a:solidFill>
        </p:spPr>
        <p:txBody>
          <a:bodyPr anchor="ctr">
            <a:normAutofit/>
          </a:bodyPr>
          <a:lstStyle>
            <a:lvl1pPr algn="l">
              <a:defRPr sz="3200" b="1" baseline="0">
                <a:solidFill>
                  <a:schemeClr val="accent2"/>
                </a:solidFill>
              </a:defRPr>
            </a:lvl1pPr>
          </a:lstStyle>
          <a:p>
            <a:r>
              <a:rPr lang="el-GR" dirty="0"/>
              <a:t>Τίτλος </a:t>
            </a:r>
            <a:r>
              <a:rPr lang="el-GR" dirty="0" smtClean="0"/>
              <a:t>Παρουσίασης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441992" y="2857432"/>
            <a:ext cx="4284000" cy="64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6" hasCustomPrompt="1"/>
          </p:nvPr>
        </p:nvSpPr>
        <p:spPr>
          <a:xfrm>
            <a:off x="6366835" y="4855455"/>
            <a:ext cx="4511372" cy="291646"/>
          </a:xfrm>
        </p:spPr>
        <p:txBody>
          <a:bodyPr>
            <a:noAutofit/>
          </a:bodyPr>
          <a:lstStyle>
            <a:lvl1pPr marL="0" indent="0">
              <a:buNone/>
              <a:defRPr sz="1600" b="1" i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 b="1" i="1" dirty="0"/>
              <a:t>[Ονοματεπώνυμο</a:t>
            </a:r>
            <a:r>
              <a:rPr lang="el-GR" b="1" i="1" dirty="0" smtClean="0"/>
              <a:t>], [Τίτλος]</a:t>
            </a:r>
            <a:endParaRPr lang="en-US" dirty="0"/>
          </a:p>
        </p:txBody>
      </p:sp>
      <p:sp>
        <p:nvSpPr>
          <p:cNvPr id="21" name="Text Placeholder 35"/>
          <p:cNvSpPr>
            <a:spLocks noGrp="1"/>
          </p:cNvSpPr>
          <p:nvPr>
            <p:ph type="body" sz="quarter" idx="17" hasCustomPrompt="1"/>
          </p:nvPr>
        </p:nvSpPr>
        <p:spPr>
          <a:xfrm>
            <a:off x="6366266" y="5196605"/>
            <a:ext cx="4512221" cy="279804"/>
          </a:xfrm>
        </p:spPr>
        <p:txBody>
          <a:bodyPr>
            <a:normAutofit/>
          </a:bodyPr>
          <a:lstStyle>
            <a:lvl1pPr marL="0" indent="0">
              <a:buNone/>
              <a:defRPr sz="1600" b="0" i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 b="0" i="1" dirty="0"/>
              <a:t>[Θέση</a:t>
            </a:r>
            <a:r>
              <a:rPr lang="el-GR" b="0" i="1" dirty="0" smtClean="0"/>
              <a:t>], [</a:t>
            </a:r>
            <a:r>
              <a:rPr lang="el-GR" b="0" i="1" dirty="0"/>
              <a:t>Ημερομηνία]</a:t>
            </a:r>
            <a:endParaRPr lang="el-GR" b="1" i="1" dirty="0"/>
          </a:p>
        </p:txBody>
      </p:sp>
      <p:pic>
        <p:nvPicPr>
          <p:cNvPr id="20" name="Picture 2" descr="Z:\ΕΚΔΟΣΕΙΣ\02 LOGOS\LOGO_TE\efi to send\LOGO TE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474" y="548680"/>
            <a:ext cx="2803410" cy="150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εριεχόμενο αριστερά -πλάγιο πλαίσιο δεξι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 rot="5400000" flipH="1">
            <a:off x="8697035" y="2717076"/>
            <a:ext cx="4714241" cy="1820088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2"/>
              </a:buClr>
              <a:defRPr/>
            </a:lvl2pPr>
            <a:lvl3pPr marL="625475" indent="-173038">
              <a:buFont typeface="Cambria" panose="02040503050406030204" pitchFamily="18" charset="0"/>
              <a:buChar char="–"/>
              <a:defRPr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27786" y="1270000"/>
            <a:ext cx="9792500" cy="4714240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2"/>
              </a:buClr>
              <a:defRPr/>
            </a:lvl2pPr>
            <a:lvl3pPr marL="625475" indent="-173038">
              <a:buClr>
                <a:schemeClr val="accent2"/>
              </a:buClr>
              <a:buFont typeface="Cambria" panose="02040503050406030204" pitchFamily="18" charset="0"/>
              <a:buChar char="–"/>
              <a:defRPr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3</a:t>
            </a:r>
            <a:endParaRPr lang="en-US" dirty="0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dirty="0" smtClean="0"/>
              <a:t>Διεύθυνση [ΧΧΧΧΧΧΧΧΧΧΧΧΧ]                                                         Τμήμα [ΧΧΧΧΧΧΧΧΧΧΧΧΧ]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4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Τίτλος και Εικό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227786" y="1249680"/>
            <a:ext cx="11736414" cy="469392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l-GR" dirty="0"/>
              <a:t>Εικόνα</a:t>
            </a:r>
            <a:endParaRPr lang="en-US" dirty="0"/>
          </a:p>
        </p:txBody>
      </p:sp>
      <p:sp>
        <p:nvSpPr>
          <p:cNvPr id="1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dirty="0" smtClean="0"/>
              <a:t>Διεύθυνση [ΧΧΧΧΧΧΧΧΧΧΧΧΧ]                                                         Τμήμα [ΧΧΧΧΧΧΧΧΧΧΧΧΧ]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3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Περιεχόμενο αριστερά και εικόνα δεξι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7786" y="1239520"/>
            <a:ext cx="5760000" cy="4754880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2"/>
              </a:buClr>
              <a:defRPr/>
            </a:lvl2pPr>
            <a:lvl3pPr marL="625475" indent="-173038">
              <a:buFont typeface="Cambria" panose="02040503050406030204" pitchFamily="18" charset="0"/>
              <a:buChar char="–"/>
              <a:defRPr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</a:t>
            </a:r>
            <a:r>
              <a:rPr lang="el-GR" dirty="0" smtClean="0"/>
              <a:t>2</a:t>
            </a:r>
          </a:p>
          <a:p>
            <a:pPr lvl="2"/>
            <a:r>
              <a:rPr lang="el-GR" dirty="0" smtClean="0"/>
              <a:t>Επίπεδο 3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04200" y="1239520"/>
            <a:ext cx="5760000" cy="475488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l-GR" dirty="0"/>
              <a:t>Εικόνα</a:t>
            </a:r>
            <a:endParaRPr lang="en-US" dirty="0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dirty="0" smtClean="0"/>
              <a:t>Διεύθυνση [ΧΧΧΧΧΧΧΧΧΧΧΧΧ]                                                         Τμήμα [ΧΧΧΧΧΧΧΧΧΧΧΧΧ]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Περιεχόμενο πλάγιο αριστερά  και εικόνα δεξι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 rot="16200000">
            <a:off x="-1198968" y="2706915"/>
            <a:ext cx="4673600" cy="1820088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marL="625475" indent="-173038">
              <a:buClr>
                <a:schemeClr val="accent2"/>
              </a:buClr>
              <a:buFont typeface="Cambria" panose="02040503050406030204" pitchFamily="18" charset="0"/>
              <a:buChar char="–"/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</a:t>
            </a:r>
            <a:r>
              <a:rPr lang="el-GR" dirty="0" smtClean="0"/>
              <a:t>2</a:t>
            </a:r>
          </a:p>
          <a:p>
            <a:pPr lvl="2"/>
            <a:r>
              <a:rPr lang="el-GR" dirty="0" smtClean="0"/>
              <a:t>Επίπεδο 3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2133600" y="1280160"/>
            <a:ext cx="9830600" cy="467360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l-GR" dirty="0"/>
              <a:t>Εικόνα</a:t>
            </a:r>
            <a:endParaRPr lang="en-US" dirty="0"/>
          </a:p>
        </p:txBody>
      </p:sp>
      <p:sp>
        <p:nvSpPr>
          <p:cNvPr id="11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lide Number Placeholder 19"/>
          <p:cNvSpPr txBox="1">
            <a:spLocks/>
          </p:cNvSpPr>
          <p:nvPr userDrawn="1"/>
        </p:nvSpPr>
        <p:spPr>
          <a:xfrm>
            <a:off x="11497463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dirty="0" smtClean="0"/>
              <a:t>Διεύθυνση [ΧΧΧΧΧΧΧΧΧΧΧΧΧ]                                                         Τμήμα [ΧΧΧΧΧΧΧΧΧΧΧΧΧ]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9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Περιεχόμενο αριστερά και εικόνα δεξι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227786" y="1270000"/>
            <a:ext cx="5760000" cy="468376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l-GR" dirty="0"/>
              <a:t>Εικόνα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04200" y="1270000"/>
            <a:ext cx="5760000" cy="4683760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2"/>
              </a:buClr>
              <a:defRPr/>
            </a:lvl2pPr>
            <a:lvl3pPr marL="625475" indent="-173038">
              <a:buFont typeface="Cambria" panose="02040503050406030204" pitchFamily="18" charset="0"/>
              <a:buChar char="–"/>
              <a:defRPr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</p:txBody>
      </p:sp>
      <p:sp>
        <p:nvSpPr>
          <p:cNvPr id="13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dirty="0" smtClean="0"/>
              <a:t>Διεύθυνση [ΧΧΧΧΧΧΧΧΧΧΧΧΧ]                                                         Τμήμα [ΧΧΧΧΧΧΧΧΧΧΧΧΧ]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75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Περιεχόμενο πλάγιο δεξιά και εικόνα αριστερ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 rot="5400000" flipH="1">
            <a:off x="8722436" y="2722156"/>
            <a:ext cx="4744720" cy="1820088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2"/>
              </a:buClr>
              <a:defRPr/>
            </a:lvl2pPr>
            <a:lvl3pPr marL="625475" indent="-173038">
              <a:buFont typeface="Cambria" panose="02040503050406030204" pitchFamily="18" charset="0"/>
              <a:buChar char="–"/>
              <a:defRPr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</a:t>
            </a:r>
            <a:r>
              <a:rPr lang="el-GR" dirty="0" smtClean="0"/>
              <a:t>2</a:t>
            </a:r>
          </a:p>
          <a:p>
            <a:pPr lvl="2"/>
            <a:r>
              <a:rPr lang="el-GR" dirty="0" smtClean="0"/>
              <a:t>Επίπεδο 3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268426" y="1259840"/>
            <a:ext cx="9830600" cy="474472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l-GR" dirty="0"/>
              <a:t>Εικόνα</a:t>
            </a:r>
            <a:endParaRPr lang="en-US" dirty="0"/>
          </a:p>
        </p:txBody>
      </p:sp>
      <p:sp>
        <p:nvSpPr>
          <p:cNvPr id="11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dirty="0" smtClean="0"/>
              <a:t>Διεύθυνση [ΧΧΧΧΧΧΧΧΧΧΧΧΧ]                                                         Τμήμα [ΧΧΧΧΧΧΧΧΧΧΧΧΧ]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Μόνο τίτλος και υποσέλιδο (Κενή διαφάνεια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6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dirty="0" smtClean="0"/>
              <a:t>Διεύθυνση [ΧΧΧΧΧΧΧΧΧΧΧΧΧ]                                                         Τμήμα [ΧΧΧΧΧΧΧΧΧΧΧΧΧ]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1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Τίτλος και Υπότι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95713"/>
            <a:ext cx="9908040" cy="47103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1272208"/>
            <a:ext cx="11737975" cy="462500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3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66750"/>
            <a:ext cx="9907588" cy="390525"/>
          </a:xfrm>
        </p:spPr>
        <p:txBody>
          <a:bodyPr anchor="ctr"/>
          <a:lstStyle>
            <a:lvl1pPr marL="0" indent="0">
              <a:buNone/>
              <a:defRPr sz="2400"/>
            </a:lvl1pPr>
          </a:lstStyle>
          <a:p>
            <a:pPr lvl="0"/>
            <a:r>
              <a:rPr lang="el-GR"/>
              <a:t>Υπότιτλος</a:t>
            </a:r>
            <a:endParaRPr lang="en-US" dirty="0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dirty="0" smtClean="0"/>
              <a:t>Διεύθυνση [ΧΧΧΧΧΧΧΧΧΧΧΧΧ]                                                         Τμήμα [ΧΧΧΧΧΧΧΧΧΧΧΧΧ]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Πλήρως Κενή διαφάνει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22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Επίλογος και επικοινωνί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rot="5400000">
            <a:off x="-292397" y="292397"/>
            <a:ext cx="6858003" cy="62732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/>
          <p:cNvSpPr/>
          <p:nvPr userDrawn="1"/>
        </p:nvSpPr>
        <p:spPr>
          <a:xfrm>
            <a:off x="1" y="0"/>
            <a:ext cx="6273209" cy="6858000"/>
          </a:xfrm>
          <a:prstGeom prst="parallelogram">
            <a:avLst>
              <a:gd name="adj" fmla="val 468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Data 12"/>
          <p:cNvSpPr/>
          <p:nvPr userDrawn="1"/>
        </p:nvSpPr>
        <p:spPr>
          <a:xfrm>
            <a:off x="5902969" y="3091087"/>
            <a:ext cx="1103131" cy="1134094"/>
          </a:xfrm>
          <a:prstGeom prst="flowChartInputOutp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Data 13"/>
          <p:cNvSpPr/>
          <p:nvPr userDrawn="1"/>
        </p:nvSpPr>
        <p:spPr>
          <a:xfrm>
            <a:off x="6709163" y="1230185"/>
            <a:ext cx="1103131" cy="1134094"/>
          </a:xfrm>
          <a:prstGeom prst="flowChartInputOutp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Data 14"/>
          <p:cNvSpPr/>
          <p:nvPr userDrawn="1"/>
        </p:nvSpPr>
        <p:spPr>
          <a:xfrm>
            <a:off x="5172501" y="4826506"/>
            <a:ext cx="1103131" cy="1134094"/>
          </a:xfrm>
          <a:prstGeom prst="flowChartInputOutp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5587193" y="5174973"/>
            <a:ext cx="273747" cy="437160"/>
            <a:chOff x="9906125" y="2951915"/>
            <a:chExt cx="598678" cy="956061"/>
          </a:xfrm>
        </p:grpSpPr>
        <p:sp>
          <p:nvSpPr>
            <p:cNvPr id="17" name="Freeform 37"/>
            <p:cNvSpPr>
              <a:spLocks noChangeArrowheads="1"/>
            </p:cNvSpPr>
            <p:nvPr/>
          </p:nvSpPr>
          <p:spPr bwMode="auto">
            <a:xfrm>
              <a:off x="9921798" y="2951915"/>
              <a:ext cx="576735" cy="783659"/>
            </a:xfrm>
            <a:custGeom>
              <a:avLst/>
              <a:gdLst>
                <a:gd name="T0" fmla="*/ 399 w 813"/>
                <a:gd name="T1" fmla="*/ 1102 h 1103"/>
                <a:gd name="T2" fmla="*/ 399 w 813"/>
                <a:gd name="T3" fmla="*/ 1102 h 1103"/>
                <a:gd name="T4" fmla="*/ 89 w 813"/>
                <a:gd name="T5" fmla="*/ 562 h 1103"/>
                <a:gd name="T6" fmla="*/ 210 w 813"/>
                <a:gd name="T7" fmla="*/ 80 h 1103"/>
                <a:gd name="T8" fmla="*/ 219 w 813"/>
                <a:gd name="T9" fmla="*/ 80 h 1103"/>
                <a:gd name="T10" fmla="*/ 591 w 813"/>
                <a:gd name="T11" fmla="*/ 80 h 1103"/>
                <a:gd name="T12" fmla="*/ 600 w 813"/>
                <a:gd name="T13" fmla="*/ 80 h 1103"/>
                <a:gd name="T14" fmla="*/ 721 w 813"/>
                <a:gd name="T15" fmla="*/ 562 h 1103"/>
                <a:gd name="T16" fmla="*/ 399 w 813"/>
                <a:gd name="T17" fmla="*/ 1102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" h="1103">
                  <a:moveTo>
                    <a:pt x="399" y="1102"/>
                  </a:moveTo>
                  <a:lnTo>
                    <a:pt x="399" y="1102"/>
                  </a:lnTo>
                  <a:cubicBezTo>
                    <a:pt x="89" y="562"/>
                    <a:pt x="89" y="562"/>
                    <a:pt x="89" y="562"/>
                  </a:cubicBezTo>
                  <a:cubicBezTo>
                    <a:pt x="0" y="390"/>
                    <a:pt x="50" y="181"/>
                    <a:pt x="210" y="80"/>
                  </a:cubicBezTo>
                  <a:cubicBezTo>
                    <a:pt x="219" y="80"/>
                    <a:pt x="219" y="80"/>
                    <a:pt x="219" y="80"/>
                  </a:cubicBezTo>
                  <a:cubicBezTo>
                    <a:pt x="331" y="0"/>
                    <a:pt x="482" y="0"/>
                    <a:pt x="591" y="80"/>
                  </a:cubicBezTo>
                  <a:cubicBezTo>
                    <a:pt x="600" y="80"/>
                    <a:pt x="600" y="80"/>
                    <a:pt x="600" y="80"/>
                  </a:cubicBezTo>
                  <a:cubicBezTo>
                    <a:pt x="762" y="181"/>
                    <a:pt x="812" y="390"/>
                    <a:pt x="721" y="562"/>
                  </a:cubicBezTo>
                  <a:lnTo>
                    <a:pt x="399" y="1102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38"/>
            <p:cNvSpPr>
              <a:spLocks noChangeArrowheads="1"/>
            </p:cNvSpPr>
            <p:nvPr/>
          </p:nvSpPr>
          <p:spPr bwMode="auto">
            <a:xfrm>
              <a:off x="10122402" y="3136856"/>
              <a:ext cx="169259" cy="172406"/>
            </a:xfrm>
            <a:custGeom>
              <a:avLst/>
              <a:gdLst>
                <a:gd name="T0" fmla="*/ 239 w 240"/>
                <a:gd name="T1" fmla="*/ 119 h 241"/>
                <a:gd name="T2" fmla="*/ 239 w 240"/>
                <a:gd name="T3" fmla="*/ 119 h 241"/>
                <a:gd name="T4" fmla="*/ 118 w 240"/>
                <a:gd name="T5" fmla="*/ 0 h 241"/>
                <a:gd name="T6" fmla="*/ 0 w 240"/>
                <a:gd name="T7" fmla="*/ 119 h 241"/>
                <a:gd name="T8" fmla="*/ 118 w 240"/>
                <a:gd name="T9" fmla="*/ 240 h 241"/>
                <a:gd name="T10" fmla="*/ 239 w 240"/>
                <a:gd name="T11" fmla="*/ 11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1">
                  <a:moveTo>
                    <a:pt x="239" y="119"/>
                  </a:moveTo>
                  <a:lnTo>
                    <a:pt x="239" y="119"/>
                  </a:lnTo>
                  <a:cubicBezTo>
                    <a:pt x="239" y="51"/>
                    <a:pt x="189" y="0"/>
                    <a:pt x="118" y="0"/>
                  </a:cubicBezTo>
                  <a:cubicBezTo>
                    <a:pt x="59" y="0"/>
                    <a:pt x="0" y="51"/>
                    <a:pt x="0" y="119"/>
                  </a:cubicBezTo>
                  <a:cubicBezTo>
                    <a:pt x="0" y="190"/>
                    <a:pt x="59" y="240"/>
                    <a:pt x="118" y="240"/>
                  </a:cubicBezTo>
                  <a:cubicBezTo>
                    <a:pt x="189" y="240"/>
                    <a:pt x="239" y="190"/>
                    <a:pt x="239" y="119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39"/>
            <p:cNvSpPr>
              <a:spLocks noChangeArrowheads="1"/>
            </p:cNvSpPr>
            <p:nvPr/>
          </p:nvSpPr>
          <p:spPr bwMode="auto">
            <a:xfrm>
              <a:off x="9906125" y="3650936"/>
              <a:ext cx="598678" cy="257040"/>
            </a:xfrm>
            <a:custGeom>
              <a:avLst/>
              <a:gdLst>
                <a:gd name="T0" fmla="*/ 490 w 842"/>
                <a:gd name="T1" fmla="*/ 0 h 362"/>
                <a:gd name="T2" fmla="*/ 490 w 842"/>
                <a:gd name="T3" fmla="*/ 0 h 362"/>
                <a:gd name="T4" fmla="*/ 841 w 842"/>
                <a:gd name="T5" fmla="*/ 181 h 362"/>
                <a:gd name="T6" fmla="*/ 419 w 842"/>
                <a:gd name="T7" fmla="*/ 361 h 362"/>
                <a:gd name="T8" fmla="*/ 0 w 842"/>
                <a:gd name="T9" fmla="*/ 181 h 362"/>
                <a:gd name="T10" fmla="*/ 360 w 842"/>
                <a:gd name="T11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2" h="362">
                  <a:moveTo>
                    <a:pt x="490" y="0"/>
                  </a:moveTo>
                  <a:lnTo>
                    <a:pt x="490" y="0"/>
                  </a:lnTo>
                  <a:cubicBezTo>
                    <a:pt x="691" y="21"/>
                    <a:pt x="841" y="92"/>
                    <a:pt x="841" y="181"/>
                  </a:cubicBezTo>
                  <a:cubicBezTo>
                    <a:pt x="841" y="281"/>
                    <a:pt x="661" y="361"/>
                    <a:pt x="419" y="361"/>
                  </a:cubicBezTo>
                  <a:cubicBezTo>
                    <a:pt x="189" y="361"/>
                    <a:pt x="0" y="281"/>
                    <a:pt x="0" y="181"/>
                  </a:cubicBezTo>
                  <a:cubicBezTo>
                    <a:pt x="0" y="92"/>
                    <a:pt x="159" y="21"/>
                    <a:pt x="360" y="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Freeform 51"/>
          <p:cNvSpPr>
            <a:spLocks noChangeArrowheads="1"/>
          </p:cNvSpPr>
          <p:nvPr userDrawn="1"/>
        </p:nvSpPr>
        <p:spPr bwMode="auto">
          <a:xfrm>
            <a:off x="6192930" y="3475011"/>
            <a:ext cx="523208" cy="366246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Roboto Light" charset="0"/>
              <a:ea typeface="+mn-ea"/>
              <a:cs typeface="+mn-cs"/>
            </a:endParaRPr>
          </a:p>
        </p:txBody>
      </p:sp>
      <p:sp>
        <p:nvSpPr>
          <p:cNvPr id="21" name="AutoShape 36"/>
          <p:cNvSpPr>
            <a:spLocks/>
          </p:cNvSpPr>
          <p:nvPr userDrawn="1"/>
        </p:nvSpPr>
        <p:spPr bwMode="auto">
          <a:xfrm>
            <a:off x="7015060" y="1551564"/>
            <a:ext cx="491336" cy="491336"/>
          </a:xfrm>
          <a:custGeom>
            <a:avLst/>
            <a:gdLst>
              <a:gd name="T0" fmla="*/ 10580 w 21161"/>
              <a:gd name="T1" fmla="*/ 10800 h 21600"/>
              <a:gd name="T2" fmla="*/ 10580 w 21161"/>
              <a:gd name="T3" fmla="*/ 10800 h 21600"/>
              <a:gd name="T4" fmla="*/ 10580 w 21161"/>
              <a:gd name="T5" fmla="*/ 10800 h 21600"/>
              <a:gd name="T6" fmla="*/ 10580 w 21161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61" h="21600">
                <a:moveTo>
                  <a:pt x="20060" y="18059"/>
                </a:moveTo>
                <a:cubicBezTo>
                  <a:pt x="21457" y="16335"/>
                  <a:pt x="21600" y="13755"/>
                  <a:pt x="20051" y="11803"/>
                </a:cubicBezTo>
                <a:cubicBezTo>
                  <a:pt x="18458" y="15480"/>
                  <a:pt x="14527" y="18227"/>
                  <a:pt x="9482" y="18193"/>
                </a:cubicBezTo>
                <a:cubicBezTo>
                  <a:pt x="10946" y="19954"/>
                  <a:pt x="13609" y="21003"/>
                  <a:pt x="16843" y="20190"/>
                </a:cubicBezTo>
                <a:cubicBezTo>
                  <a:pt x="17744" y="20761"/>
                  <a:pt x="19733" y="21338"/>
                  <a:pt x="21132" y="21600"/>
                </a:cubicBezTo>
                <a:cubicBezTo>
                  <a:pt x="20610" y="20536"/>
                  <a:pt x="20031" y="19077"/>
                  <a:pt x="20060" y="18059"/>
                </a:cubicBezTo>
                <a:close/>
                <a:moveTo>
                  <a:pt x="42" y="18016"/>
                </a:moveTo>
                <a:cubicBezTo>
                  <a:pt x="811" y="16450"/>
                  <a:pt x="1664" y="14301"/>
                  <a:pt x="1621" y="12802"/>
                </a:cubicBezTo>
                <a:cubicBezTo>
                  <a:pt x="585" y="11523"/>
                  <a:pt x="0" y="9873"/>
                  <a:pt x="0" y="8195"/>
                </a:cubicBezTo>
                <a:cubicBezTo>
                  <a:pt x="0" y="3461"/>
                  <a:pt x="4484" y="0"/>
                  <a:pt x="9504" y="0"/>
                </a:cubicBezTo>
                <a:cubicBezTo>
                  <a:pt x="14493" y="0"/>
                  <a:pt x="19009" y="3436"/>
                  <a:pt x="19009" y="8195"/>
                </a:cubicBezTo>
                <a:cubicBezTo>
                  <a:pt x="19009" y="13151"/>
                  <a:pt x="13677" y="17781"/>
                  <a:pt x="6361" y="15941"/>
                </a:cubicBezTo>
                <a:cubicBezTo>
                  <a:pt x="5033" y="16781"/>
                  <a:pt x="2103" y="17632"/>
                  <a:pt x="42" y="180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0753" y="2190326"/>
            <a:ext cx="4445210" cy="77442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l-GR" dirty="0"/>
              <a:t>Ευχαριστούμε!</a:t>
            </a:r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7770248" y="1595763"/>
            <a:ext cx="3601944" cy="4029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sz="2000" dirty="0" smtClean="0"/>
              <a:t>210.320.XXXX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9134" y="3454483"/>
            <a:ext cx="4037165" cy="40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l-GR" sz="2400" b="1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2000" dirty="0" smtClean="0"/>
              <a:t>username@bankofgreece.gr </a:t>
            </a:r>
            <a:endParaRPr lang="el-GR" sz="2000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319043" y="5174973"/>
            <a:ext cx="4037165" cy="437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l-GR" sz="2000" dirty="0"/>
              <a:t>Κτήριο Χ, Διεύθυνση, Γραφείο</a:t>
            </a:r>
            <a:endParaRPr lang="en-US" dirty="0"/>
          </a:p>
        </p:txBody>
      </p:sp>
      <p:pic>
        <p:nvPicPr>
          <p:cNvPr id="29" name="Picture 2" descr="Z:\ΕΚΔΟΣΕΙΣ\02 LOGOS\LOGO_TE\efi to send\LOGO TE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76" y="107180"/>
            <a:ext cx="1728192" cy="92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96675" y="6404456"/>
            <a:ext cx="467525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11414620" y="6407018"/>
            <a:ext cx="0" cy="36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2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ξώφυλλο2_PHOTO ΘΕΜΑΤΟΛΟΓΙ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55"/>
          <a:stretch/>
        </p:blipFill>
        <p:spPr>
          <a:xfrm>
            <a:off x="0" y="188637"/>
            <a:ext cx="6216524" cy="5948003"/>
          </a:xfrm>
          <a:prstGeom prst="rect">
            <a:avLst/>
          </a:prstGeom>
        </p:spPr>
      </p:pic>
      <p:sp>
        <p:nvSpPr>
          <p:cNvPr id="29" name="Rectangle 6"/>
          <p:cNvSpPr/>
          <p:nvPr userDrawn="1"/>
        </p:nvSpPr>
        <p:spPr>
          <a:xfrm>
            <a:off x="0" y="5967531"/>
            <a:ext cx="12192000" cy="890469"/>
          </a:xfrm>
          <a:custGeom>
            <a:avLst/>
            <a:gdLst>
              <a:gd name="connsiteX0" fmla="*/ 0 w 9144000"/>
              <a:gd name="connsiteY0" fmla="*/ 0 h 620688"/>
              <a:gd name="connsiteX1" fmla="*/ 9144000 w 9144000"/>
              <a:gd name="connsiteY1" fmla="*/ 0 h 620688"/>
              <a:gd name="connsiteX2" fmla="*/ 9144000 w 9144000"/>
              <a:gd name="connsiteY2" fmla="*/ 620688 h 620688"/>
              <a:gd name="connsiteX3" fmla="*/ 0 w 9144000"/>
              <a:gd name="connsiteY3" fmla="*/ 620688 h 620688"/>
              <a:gd name="connsiteX4" fmla="*/ 0 w 9144000"/>
              <a:gd name="connsiteY4" fmla="*/ 0 h 620688"/>
              <a:gd name="connsiteX0" fmla="*/ 0 w 9144000"/>
              <a:gd name="connsiteY0" fmla="*/ 5188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5188 h 625876"/>
              <a:gd name="connsiteX0" fmla="*/ 0 w 9144000"/>
              <a:gd name="connsiteY0" fmla="*/ 5188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5188 h 625876"/>
              <a:gd name="connsiteX0" fmla="*/ 0 w 9144000"/>
              <a:gd name="connsiteY0" fmla="*/ 262640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262640 h 625876"/>
              <a:gd name="connsiteX0" fmla="*/ 0 w 9144000"/>
              <a:gd name="connsiteY0" fmla="*/ 257452 h 620688"/>
              <a:gd name="connsiteX1" fmla="*/ 9144000 w 9144000"/>
              <a:gd name="connsiteY1" fmla="*/ 21445 h 620688"/>
              <a:gd name="connsiteX2" fmla="*/ 9144000 w 9144000"/>
              <a:gd name="connsiteY2" fmla="*/ 0 h 620688"/>
              <a:gd name="connsiteX3" fmla="*/ 9144000 w 9144000"/>
              <a:gd name="connsiteY3" fmla="*/ 620688 h 620688"/>
              <a:gd name="connsiteX4" fmla="*/ 0 w 9144000"/>
              <a:gd name="connsiteY4" fmla="*/ 620688 h 620688"/>
              <a:gd name="connsiteX5" fmla="*/ 0 w 9144000"/>
              <a:gd name="connsiteY5" fmla="*/ 257452 h 62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0688">
                <a:moveTo>
                  <a:pt x="0" y="257452"/>
                </a:moveTo>
                <a:cubicBezTo>
                  <a:pt x="2189825" y="255723"/>
                  <a:pt x="7433569" y="413792"/>
                  <a:pt x="9144000" y="21445"/>
                </a:cubicBezTo>
                <a:lnTo>
                  <a:pt x="9144000" y="0"/>
                </a:lnTo>
                <a:lnTo>
                  <a:pt x="9144000" y="620688"/>
                </a:lnTo>
                <a:lnTo>
                  <a:pt x="0" y="620688"/>
                </a:lnTo>
                <a:lnTo>
                  <a:pt x="0" y="257452"/>
                </a:lnTo>
                <a:close/>
              </a:path>
            </a:pathLst>
          </a:custGeom>
          <a:solidFill>
            <a:srgbClr val="DDE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/>
          </a:p>
        </p:txBody>
      </p:sp>
      <p:cxnSp>
        <p:nvCxnSpPr>
          <p:cNvPr id="30" name="Straight Connector 29"/>
          <p:cNvCxnSpPr/>
          <p:nvPr userDrawn="1"/>
        </p:nvCxnSpPr>
        <p:spPr>
          <a:xfrm flipV="1">
            <a:off x="3763491" y="6407018"/>
            <a:ext cx="0" cy="36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"/>
          <p:cNvSpPr/>
          <p:nvPr userDrawn="1"/>
        </p:nvSpPr>
        <p:spPr>
          <a:xfrm>
            <a:off x="0" y="3560"/>
            <a:ext cx="9261446" cy="210941"/>
          </a:xfrm>
          <a:custGeom>
            <a:avLst/>
            <a:gdLst/>
            <a:ahLst/>
            <a:cxnLst/>
            <a:rect l="l" t="t" r="r" b="b"/>
            <a:pathLst>
              <a:path w="5535740" h="288032">
                <a:moveTo>
                  <a:pt x="0" y="0"/>
                </a:moveTo>
                <a:lnTo>
                  <a:pt x="5535740" y="0"/>
                </a:lnTo>
                <a:lnTo>
                  <a:pt x="5535740" y="40584"/>
                </a:lnTo>
                <a:cubicBezTo>
                  <a:pt x="5535740" y="163479"/>
                  <a:pt x="5446151" y="265448"/>
                  <a:pt x="5328592" y="283969"/>
                </a:cubicBezTo>
                <a:lnTo>
                  <a:pt x="5328592" y="288032"/>
                </a:lnTo>
                <a:lnTo>
                  <a:pt x="5288292" y="288032"/>
                </a:lnTo>
                <a:lnTo>
                  <a:pt x="4487044" y="288032"/>
                </a:lnTo>
                <a:lnTo>
                  <a:pt x="0" y="2880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>
              <a:solidFill>
                <a:schemeClr val="accent2"/>
              </a:solidFill>
            </a:endParaRPr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84136"/>
            <a:ext cx="11981793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dirty="0" smtClean="0"/>
              <a:t>Διεύθυνση [ΧΧΧΧΧΧΧΧΧΧΧΧΧ]                                                         Τμήμα [ΧΧΧΧΧΧΧΧΧΧΧΧΧ]   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005504" y="206471"/>
            <a:ext cx="4134512" cy="6093079"/>
            <a:chOff x="939648" y="268919"/>
            <a:chExt cx="4134512" cy="6111618"/>
          </a:xfrm>
          <a:solidFill>
            <a:schemeClr val="bg1"/>
          </a:solidFill>
        </p:grpSpPr>
        <p:sp>
          <p:nvSpPr>
            <p:cNvPr id="18" name="Isosceles Triangle 17"/>
            <p:cNvSpPr/>
            <p:nvPr userDrawn="1"/>
          </p:nvSpPr>
          <p:spPr>
            <a:xfrm>
              <a:off x="939648" y="268919"/>
              <a:ext cx="3071005" cy="6108019"/>
            </a:xfrm>
            <a:prstGeom prst="triangle">
              <a:avLst>
                <a:gd name="adj" fmla="val 350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 rot="10800000">
              <a:off x="2003155" y="272518"/>
              <a:ext cx="3071005" cy="6108019"/>
            </a:xfrm>
            <a:prstGeom prst="triangle">
              <a:avLst>
                <a:gd name="adj" fmla="val 350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/>
          <p:cNvCxnSpPr/>
          <p:nvPr userDrawn="1"/>
        </p:nvCxnSpPr>
        <p:spPr>
          <a:xfrm>
            <a:off x="6216524" y="4671427"/>
            <a:ext cx="2414719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441992" y="2916587"/>
            <a:ext cx="5232266" cy="1727927"/>
          </a:xfrm>
          <a:solidFill>
            <a:schemeClr val="bg1"/>
          </a:solidFill>
        </p:spPr>
        <p:txBody>
          <a:bodyPr anchor="ctr">
            <a:normAutofit/>
          </a:bodyPr>
          <a:lstStyle>
            <a:lvl1pPr algn="l">
              <a:defRPr sz="3200" b="1" baseline="0">
                <a:solidFill>
                  <a:schemeClr val="accent2"/>
                </a:solidFill>
              </a:defRPr>
            </a:lvl1pPr>
          </a:lstStyle>
          <a:p>
            <a:r>
              <a:rPr lang="el-GR" dirty="0"/>
              <a:t>Τίτλος Παρουσίασης</a:t>
            </a: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6441992" y="2857432"/>
            <a:ext cx="4284000" cy="64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4" name="Picture 2" descr="Z:\ΕΚΔΟΣΕΙΣ\02 LOGOS\LOGO_TE\efi to send\LOGO TE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474" y="548680"/>
            <a:ext cx="2803410" cy="150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Placeholder 33"/>
          <p:cNvSpPr>
            <a:spLocks noGrp="1"/>
          </p:cNvSpPr>
          <p:nvPr>
            <p:ph type="body" sz="quarter" idx="16" hasCustomPrompt="1"/>
          </p:nvPr>
        </p:nvSpPr>
        <p:spPr>
          <a:xfrm>
            <a:off x="6366835" y="4855455"/>
            <a:ext cx="4511372" cy="291646"/>
          </a:xfrm>
        </p:spPr>
        <p:txBody>
          <a:bodyPr>
            <a:noAutofit/>
          </a:bodyPr>
          <a:lstStyle>
            <a:lvl1pPr marL="0" indent="0">
              <a:buNone/>
              <a:defRPr sz="1600" b="1" i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 b="1" i="1" dirty="0"/>
              <a:t>[Ονοματεπώνυμο</a:t>
            </a:r>
            <a:r>
              <a:rPr lang="el-GR" b="1" i="1" dirty="0" smtClean="0"/>
              <a:t>], [Τίτλος]</a:t>
            </a:r>
            <a:endParaRPr lang="en-US" dirty="0"/>
          </a:p>
        </p:txBody>
      </p:sp>
      <p:sp>
        <p:nvSpPr>
          <p:cNvPr id="23" name="Text Placeholder 35"/>
          <p:cNvSpPr>
            <a:spLocks noGrp="1"/>
          </p:cNvSpPr>
          <p:nvPr>
            <p:ph type="body" sz="quarter" idx="17" hasCustomPrompt="1"/>
          </p:nvPr>
        </p:nvSpPr>
        <p:spPr>
          <a:xfrm>
            <a:off x="6366266" y="5196605"/>
            <a:ext cx="4512221" cy="279804"/>
          </a:xfrm>
        </p:spPr>
        <p:txBody>
          <a:bodyPr>
            <a:normAutofit/>
          </a:bodyPr>
          <a:lstStyle>
            <a:lvl1pPr marL="0" indent="0">
              <a:buNone/>
              <a:defRPr sz="1600" b="0" i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 b="0" i="1" dirty="0"/>
              <a:t>[Θέση</a:t>
            </a:r>
            <a:r>
              <a:rPr lang="el-GR" b="0" i="1" dirty="0" smtClean="0"/>
              <a:t>], [</a:t>
            </a:r>
            <a:r>
              <a:rPr lang="el-GR" b="0" i="1" dirty="0"/>
              <a:t>Ημερομηνία]</a:t>
            </a:r>
            <a:endParaRPr lang="el-GR" b="1" i="1" dirty="0"/>
          </a:p>
        </p:txBody>
      </p:sp>
    </p:spTree>
    <p:extLst>
      <p:ext uri="{BB962C8B-B14F-4D97-AF65-F5344CB8AC3E}">
        <p14:creationId xmlns:p14="http://schemas.microsoft.com/office/powerpoint/2010/main" val="88985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ξώφυλλο3_ΑΠΛ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88639"/>
            <a:ext cx="6366267" cy="5948001"/>
          </a:xfrm>
          <a:prstGeom prst="rect">
            <a:avLst/>
          </a:prstGeom>
          <a:solidFill>
            <a:srgbClr val="1236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6"/>
          <p:cNvSpPr/>
          <p:nvPr userDrawn="1"/>
        </p:nvSpPr>
        <p:spPr>
          <a:xfrm>
            <a:off x="0" y="5967531"/>
            <a:ext cx="12192000" cy="890469"/>
          </a:xfrm>
          <a:custGeom>
            <a:avLst/>
            <a:gdLst>
              <a:gd name="connsiteX0" fmla="*/ 0 w 9144000"/>
              <a:gd name="connsiteY0" fmla="*/ 0 h 620688"/>
              <a:gd name="connsiteX1" fmla="*/ 9144000 w 9144000"/>
              <a:gd name="connsiteY1" fmla="*/ 0 h 620688"/>
              <a:gd name="connsiteX2" fmla="*/ 9144000 w 9144000"/>
              <a:gd name="connsiteY2" fmla="*/ 620688 h 620688"/>
              <a:gd name="connsiteX3" fmla="*/ 0 w 9144000"/>
              <a:gd name="connsiteY3" fmla="*/ 620688 h 620688"/>
              <a:gd name="connsiteX4" fmla="*/ 0 w 9144000"/>
              <a:gd name="connsiteY4" fmla="*/ 0 h 620688"/>
              <a:gd name="connsiteX0" fmla="*/ 0 w 9144000"/>
              <a:gd name="connsiteY0" fmla="*/ 5188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5188 h 625876"/>
              <a:gd name="connsiteX0" fmla="*/ 0 w 9144000"/>
              <a:gd name="connsiteY0" fmla="*/ 5188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5188 h 625876"/>
              <a:gd name="connsiteX0" fmla="*/ 0 w 9144000"/>
              <a:gd name="connsiteY0" fmla="*/ 262640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262640 h 625876"/>
              <a:gd name="connsiteX0" fmla="*/ 0 w 9144000"/>
              <a:gd name="connsiteY0" fmla="*/ 257452 h 620688"/>
              <a:gd name="connsiteX1" fmla="*/ 9144000 w 9144000"/>
              <a:gd name="connsiteY1" fmla="*/ 21445 h 620688"/>
              <a:gd name="connsiteX2" fmla="*/ 9144000 w 9144000"/>
              <a:gd name="connsiteY2" fmla="*/ 0 h 620688"/>
              <a:gd name="connsiteX3" fmla="*/ 9144000 w 9144000"/>
              <a:gd name="connsiteY3" fmla="*/ 620688 h 620688"/>
              <a:gd name="connsiteX4" fmla="*/ 0 w 9144000"/>
              <a:gd name="connsiteY4" fmla="*/ 620688 h 620688"/>
              <a:gd name="connsiteX5" fmla="*/ 0 w 9144000"/>
              <a:gd name="connsiteY5" fmla="*/ 257452 h 62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0688">
                <a:moveTo>
                  <a:pt x="0" y="257452"/>
                </a:moveTo>
                <a:cubicBezTo>
                  <a:pt x="2189825" y="255723"/>
                  <a:pt x="7433569" y="413792"/>
                  <a:pt x="9144000" y="21445"/>
                </a:cubicBezTo>
                <a:lnTo>
                  <a:pt x="9144000" y="0"/>
                </a:lnTo>
                <a:lnTo>
                  <a:pt x="9144000" y="620688"/>
                </a:lnTo>
                <a:lnTo>
                  <a:pt x="0" y="620688"/>
                </a:lnTo>
                <a:lnTo>
                  <a:pt x="0" y="257452"/>
                </a:lnTo>
                <a:close/>
              </a:path>
            </a:pathLst>
          </a:custGeom>
          <a:solidFill>
            <a:srgbClr val="DDE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/>
          </a:p>
        </p:txBody>
      </p:sp>
      <p:cxnSp>
        <p:nvCxnSpPr>
          <p:cNvPr id="27" name="Straight Connector 26"/>
          <p:cNvCxnSpPr/>
          <p:nvPr userDrawn="1"/>
        </p:nvCxnSpPr>
        <p:spPr>
          <a:xfrm flipV="1">
            <a:off x="3889615" y="6407018"/>
            <a:ext cx="0" cy="36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"/>
          <p:cNvSpPr/>
          <p:nvPr userDrawn="1"/>
        </p:nvSpPr>
        <p:spPr>
          <a:xfrm>
            <a:off x="0" y="3560"/>
            <a:ext cx="9261446" cy="210941"/>
          </a:xfrm>
          <a:custGeom>
            <a:avLst/>
            <a:gdLst/>
            <a:ahLst/>
            <a:cxnLst/>
            <a:rect l="l" t="t" r="r" b="b"/>
            <a:pathLst>
              <a:path w="5535740" h="288032">
                <a:moveTo>
                  <a:pt x="0" y="0"/>
                </a:moveTo>
                <a:lnTo>
                  <a:pt x="5535740" y="0"/>
                </a:lnTo>
                <a:lnTo>
                  <a:pt x="5535740" y="40584"/>
                </a:lnTo>
                <a:cubicBezTo>
                  <a:pt x="5535740" y="163479"/>
                  <a:pt x="5446151" y="265448"/>
                  <a:pt x="5328592" y="283969"/>
                </a:cubicBezTo>
                <a:lnTo>
                  <a:pt x="5328592" y="288032"/>
                </a:lnTo>
                <a:lnTo>
                  <a:pt x="5288292" y="288032"/>
                </a:lnTo>
                <a:lnTo>
                  <a:pt x="4487044" y="288032"/>
                </a:lnTo>
                <a:lnTo>
                  <a:pt x="0" y="2880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/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84136"/>
            <a:ext cx="11981793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dirty="0" smtClean="0"/>
              <a:t>Διεύθυνση [ΧΧΧΧΧΧΧΧΧΧΧΧΧ]                                                         Τμήμα [ΧΧΧΧΧΧΧΧΧΧΧΧΧ]   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037035" y="188639"/>
            <a:ext cx="4134512" cy="6118941"/>
            <a:chOff x="939648" y="268919"/>
            <a:chExt cx="4134512" cy="6111618"/>
          </a:xfrm>
          <a:solidFill>
            <a:schemeClr val="bg1"/>
          </a:solidFill>
        </p:grpSpPr>
        <p:sp>
          <p:nvSpPr>
            <p:cNvPr id="16" name="Isosceles Triangle 15"/>
            <p:cNvSpPr/>
            <p:nvPr userDrawn="1"/>
          </p:nvSpPr>
          <p:spPr>
            <a:xfrm>
              <a:off x="939648" y="268919"/>
              <a:ext cx="3071005" cy="6108019"/>
            </a:xfrm>
            <a:prstGeom prst="triangle">
              <a:avLst>
                <a:gd name="adj" fmla="val 350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 userDrawn="1"/>
          </p:nvSpPr>
          <p:spPr>
            <a:xfrm rot="10800000">
              <a:off x="2003155" y="272518"/>
              <a:ext cx="3071005" cy="6108019"/>
            </a:xfrm>
            <a:prstGeom prst="triangle">
              <a:avLst>
                <a:gd name="adj" fmla="val 350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/>
          <p:cNvCxnSpPr/>
          <p:nvPr userDrawn="1"/>
        </p:nvCxnSpPr>
        <p:spPr>
          <a:xfrm>
            <a:off x="6216524" y="4671427"/>
            <a:ext cx="2414719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6441992" y="2916587"/>
            <a:ext cx="5232266" cy="1727927"/>
          </a:xfrm>
          <a:solidFill>
            <a:schemeClr val="bg1"/>
          </a:solidFill>
        </p:spPr>
        <p:txBody>
          <a:bodyPr anchor="ctr">
            <a:normAutofit/>
          </a:bodyPr>
          <a:lstStyle>
            <a:lvl1pPr algn="l">
              <a:defRPr sz="3200" b="1" baseline="0">
                <a:solidFill>
                  <a:schemeClr val="accent2"/>
                </a:solidFill>
              </a:defRPr>
            </a:lvl1pPr>
          </a:lstStyle>
          <a:p>
            <a:r>
              <a:rPr lang="el-GR" dirty="0"/>
              <a:t>Τίτλος Παρουσίασης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6441992" y="2857432"/>
            <a:ext cx="4284000" cy="64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16" hasCustomPrompt="1"/>
          </p:nvPr>
        </p:nvSpPr>
        <p:spPr>
          <a:xfrm>
            <a:off x="6366835" y="4855455"/>
            <a:ext cx="4511372" cy="291646"/>
          </a:xfrm>
        </p:spPr>
        <p:txBody>
          <a:bodyPr>
            <a:noAutofit/>
          </a:bodyPr>
          <a:lstStyle>
            <a:lvl1pPr marL="0" indent="0">
              <a:buNone/>
              <a:defRPr sz="1600" b="1" i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 b="1" i="1" dirty="0"/>
              <a:t>[Ονοματεπώνυμο] ή [Τόπος]</a:t>
            </a:r>
            <a:endParaRPr lang="en-US" dirty="0"/>
          </a:p>
        </p:txBody>
      </p:sp>
      <p:sp>
        <p:nvSpPr>
          <p:cNvPr id="32" name="Text Placeholder 35"/>
          <p:cNvSpPr>
            <a:spLocks noGrp="1"/>
          </p:cNvSpPr>
          <p:nvPr>
            <p:ph type="body" sz="quarter" idx="17" hasCustomPrompt="1"/>
          </p:nvPr>
        </p:nvSpPr>
        <p:spPr>
          <a:xfrm>
            <a:off x="6366266" y="5196605"/>
            <a:ext cx="4512221" cy="279804"/>
          </a:xfrm>
        </p:spPr>
        <p:txBody>
          <a:bodyPr>
            <a:normAutofit/>
          </a:bodyPr>
          <a:lstStyle>
            <a:lvl1pPr marL="0" indent="0">
              <a:buNone/>
              <a:defRPr sz="1600" b="0" i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 b="0" i="1" dirty="0"/>
              <a:t>[Θέση] ή [Ημερομηνία]</a:t>
            </a:r>
            <a:endParaRPr lang="el-GR" b="1" i="1" dirty="0"/>
          </a:p>
        </p:txBody>
      </p:sp>
      <p:pic>
        <p:nvPicPr>
          <p:cNvPr id="33" name="Picture 2" descr="Z:\ΕΚΔΟΣΕΙΣ\02 LOGOS\LOGO_TE\efi to send\LOGO TE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474" y="548680"/>
            <a:ext cx="2803410" cy="150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1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α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6"/>
          <p:cNvSpPr>
            <a:spLocks noGrp="1"/>
          </p:cNvSpPr>
          <p:nvPr>
            <p:ph type="body" sz="quarter" idx="43" hasCustomPrompt="1"/>
          </p:nvPr>
        </p:nvSpPr>
        <p:spPr>
          <a:xfrm>
            <a:off x="977314" y="1590431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4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542925" y="1590431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45" hasCustomPrompt="1"/>
          </p:nvPr>
        </p:nvSpPr>
        <p:spPr>
          <a:xfrm>
            <a:off x="977314" y="2280173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42925" y="2280173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66" name="Text Placeholder 6"/>
          <p:cNvSpPr>
            <a:spLocks noGrp="1"/>
          </p:cNvSpPr>
          <p:nvPr>
            <p:ph type="body" sz="quarter" idx="47" hasCustomPrompt="1"/>
          </p:nvPr>
        </p:nvSpPr>
        <p:spPr>
          <a:xfrm>
            <a:off x="977313" y="2969404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542924" y="2969404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49" hasCustomPrompt="1"/>
          </p:nvPr>
        </p:nvSpPr>
        <p:spPr>
          <a:xfrm>
            <a:off x="977313" y="3659146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542924" y="3659146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51" hasCustomPrompt="1"/>
          </p:nvPr>
        </p:nvSpPr>
        <p:spPr>
          <a:xfrm>
            <a:off x="977313" y="4347866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542924" y="4347866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53" hasCustomPrompt="1"/>
          </p:nvPr>
        </p:nvSpPr>
        <p:spPr>
          <a:xfrm>
            <a:off x="977313" y="5038119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42924" y="5038119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74" name="Text Placeholder 6"/>
          <p:cNvSpPr>
            <a:spLocks noGrp="1"/>
          </p:cNvSpPr>
          <p:nvPr>
            <p:ph type="body" sz="quarter" idx="55" hasCustomPrompt="1"/>
          </p:nvPr>
        </p:nvSpPr>
        <p:spPr>
          <a:xfrm>
            <a:off x="6663739" y="1590431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6229350" y="1590431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57" hasCustomPrompt="1"/>
          </p:nvPr>
        </p:nvSpPr>
        <p:spPr>
          <a:xfrm>
            <a:off x="6663739" y="2280173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77" name="Text Placeholder 2"/>
          <p:cNvSpPr>
            <a:spLocks noGrp="1"/>
          </p:cNvSpPr>
          <p:nvPr>
            <p:ph type="body" sz="quarter" idx="58" hasCustomPrompt="1"/>
          </p:nvPr>
        </p:nvSpPr>
        <p:spPr>
          <a:xfrm>
            <a:off x="6229350" y="2280173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78" name="Text Placeholder 6"/>
          <p:cNvSpPr>
            <a:spLocks noGrp="1"/>
          </p:cNvSpPr>
          <p:nvPr>
            <p:ph type="body" sz="quarter" idx="59" hasCustomPrompt="1"/>
          </p:nvPr>
        </p:nvSpPr>
        <p:spPr>
          <a:xfrm>
            <a:off x="6663738" y="2969404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60" hasCustomPrompt="1"/>
          </p:nvPr>
        </p:nvSpPr>
        <p:spPr>
          <a:xfrm>
            <a:off x="6229349" y="2969404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80" name="Text Placeholder 6"/>
          <p:cNvSpPr>
            <a:spLocks noGrp="1"/>
          </p:cNvSpPr>
          <p:nvPr>
            <p:ph type="body" sz="quarter" idx="61" hasCustomPrompt="1"/>
          </p:nvPr>
        </p:nvSpPr>
        <p:spPr>
          <a:xfrm>
            <a:off x="6663738" y="3659146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62" hasCustomPrompt="1"/>
          </p:nvPr>
        </p:nvSpPr>
        <p:spPr>
          <a:xfrm>
            <a:off x="6229349" y="3659146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82" name="Text Placeholder 6"/>
          <p:cNvSpPr>
            <a:spLocks noGrp="1"/>
          </p:cNvSpPr>
          <p:nvPr>
            <p:ph type="body" sz="quarter" idx="63" hasCustomPrompt="1"/>
          </p:nvPr>
        </p:nvSpPr>
        <p:spPr>
          <a:xfrm>
            <a:off x="6663738" y="4347866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83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6229349" y="4347866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84" name="Text Placeholder 6"/>
          <p:cNvSpPr>
            <a:spLocks noGrp="1"/>
          </p:cNvSpPr>
          <p:nvPr>
            <p:ph type="body" sz="quarter" idx="65" hasCustomPrompt="1"/>
          </p:nvPr>
        </p:nvSpPr>
        <p:spPr>
          <a:xfrm>
            <a:off x="6663738" y="5038119"/>
            <a:ext cx="4943475" cy="340802"/>
          </a:xfrm>
        </p:spPr>
        <p:txBody>
          <a:bodyPr anchor="ctr">
            <a:normAutofit/>
          </a:bodyPr>
          <a:lstStyle>
            <a:lvl1pPr marL="0" indent="0">
              <a:buNone/>
              <a:defRPr sz="2200" baseline="0"/>
            </a:lvl1pPr>
            <a:lvl4pPr marL="625475" indent="0">
              <a:buNone/>
              <a:defRPr/>
            </a:lvl4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85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6229349" y="5038119"/>
            <a:ext cx="434975" cy="34131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452437" indent="0">
              <a:buNone/>
              <a:defRPr/>
            </a:lvl3pPr>
            <a:lvl5pPr marL="808037" indent="0">
              <a:buNone/>
              <a:defRPr/>
            </a:lvl5pPr>
          </a:lstStyle>
          <a:p>
            <a:pPr lvl="0"/>
            <a:r>
              <a:rPr lang="el-GR" dirty="0"/>
              <a:t>#</a:t>
            </a:r>
            <a:endParaRPr lang="en-US" dirty="0"/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dirty="0" smtClean="0"/>
              <a:t>Διεύθυνση [ΧΧΧΧΧΧΧΧΧΧΧΧΧ]                                                         Τμήμα [ΧΧΧΧΧΧΧΧΧΧΧΧΧ]   </a:t>
            </a:r>
            <a:endParaRPr lang="en-US" dirty="0"/>
          </a:p>
        </p:txBody>
      </p:sp>
      <p:sp>
        <p:nvSpPr>
          <p:cNvPr id="38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7463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06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pos="4067" userDrawn="1">
          <p15:clr>
            <a:srgbClr val="FBAE40"/>
          </p15:clr>
        </p15:guide>
        <p15:guide id="2" pos="4407" userDrawn="1">
          <p15:clr>
            <a:srgbClr val="FBAE40"/>
          </p15:clr>
        </p15:guide>
        <p15:guide id="3" orient="horz" pos="845" userDrawn="1">
          <p15:clr>
            <a:srgbClr val="FBAE40"/>
          </p15:clr>
        </p15:guide>
        <p15:guide id="4" orient="horz" pos="1275" userDrawn="1">
          <p15:clr>
            <a:srgbClr val="FBAE40"/>
          </p15:clr>
        </p15:guide>
        <p15:guide id="5" orient="horz" pos="1480" userDrawn="1">
          <p15:clr>
            <a:srgbClr val="FBAE40"/>
          </p15:clr>
        </p15:guide>
        <p15:guide id="6" orient="horz" pos="1752" userDrawn="1">
          <p15:clr>
            <a:srgbClr val="FBAE40"/>
          </p15:clr>
        </p15:guide>
        <p15:guide id="7" orient="horz" pos="1979" userDrawn="1">
          <p15:clr>
            <a:srgbClr val="FBAE40"/>
          </p15:clr>
        </p15:guide>
        <p15:guide id="8" orient="horz" pos="2251" userDrawn="1">
          <p15:clr>
            <a:srgbClr val="FBAE40"/>
          </p15:clr>
        </p15:guide>
        <p15:guide id="9" orient="horz" pos="3453" userDrawn="1">
          <p15:clr>
            <a:srgbClr val="FBAE40"/>
          </p15:clr>
        </p15:guide>
        <p15:guide id="10" orient="horz" pos="320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Διαχωριστικό Ενοτήτ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96675" y="6404456"/>
            <a:ext cx="467525" cy="365125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11414620" y="6407018"/>
            <a:ext cx="0" cy="36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rallelogram 5"/>
          <p:cNvSpPr/>
          <p:nvPr userDrawn="1"/>
        </p:nvSpPr>
        <p:spPr>
          <a:xfrm>
            <a:off x="1" y="0"/>
            <a:ext cx="6273209" cy="6858000"/>
          </a:xfrm>
          <a:prstGeom prst="parallelogram">
            <a:avLst>
              <a:gd name="adj" fmla="val 468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-292397" y="292397"/>
            <a:ext cx="6858003" cy="62732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6137" y="407070"/>
            <a:ext cx="5419814" cy="750611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l-GR" dirty="0"/>
              <a:t>Τίτλος Ενότητας</a:t>
            </a:r>
            <a:endParaRPr lang="en-US" dirty="0"/>
          </a:p>
        </p:txBody>
      </p:sp>
      <p:pic>
        <p:nvPicPr>
          <p:cNvPr id="11" name="Picture 2" descr="Z:\ΕΚΔΟΣΕΙΣ\02 LOGOS\LOGO_TE\efi to send\LOGO TE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76" y="107180"/>
            <a:ext cx="1728192" cy="92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314950" y="3070372"/>
            <a:ext cx="6391275" cy="275997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</a:defRPr>
            </a:lvl1pPr>
            <a:lvl2pPr marL="555625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2pPr>
            <a:lvl3pPr marL="452437" indent="0">
              <a:buFont typeface="Cambria" panose="02040503050406030204" pitchFamily="18" charset="0"/>
              <a:buNone/>
              <a:defRPr>
                <a:solidFill>
                  <a:srgbClr val="002060"/>
                </a:solidFill>
              </a:defRPr>
            </a:lvl3pPr>
            <a:lvl4pPr marL="808038" indent="-182563">
              <a:buClr>
                <a:schemeClr val="accent2"/>
              </a:buClr>
              <a:buFont typeface="Courier New" panose="02070309020205020404" pitchFamily="49" charset="0"/>
              <a:buChar char="-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</a:t>
            </a:r>
            <a:r>
              <a:rPr lang="el-GR" dirty="0" smtClean="0"/>
              <a:t>2</a:t>
            </a:r>
          </a:p>
          <a:p>
            <a:pPr lvl="3"/>
            <a:r>
              <a:rPr lang="el-GR" dirty="0" smtClean="0"/>
              <a:t>Επίπεδο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7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-1 πλαίσι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7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7463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7786" y="1229360"/>
            <a:ext cx="11736000" cy="4663440"/>
          </a:xfrm>
        </p:spPr>
        <p:txBody>
          <a:bodyPr/>
          <a:lstStyle>
            <a:lvl1pPr>
              <a:buClr>
                <a:schemeClr val="accent2"/>
              </a:buClr>
              <a:defRPr baseline="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3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dirty="0" smtClean="0"/>
              <a:t>Διεύθυνση [ΧΧΧΧΧΧΧΧΧΧΧΧΧ]                                                         Τμήμα [ΧΧΧΧΧΧΧΧΧΧΧΧΧ]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6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εριεχόμενο-2 πλαίσι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7408" y="1270000"/>
            <a:ext cx="5760000" cy="4683760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lang="el-GR" sz="2000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marL="625475" indent="-173038">
              <a:buClr>
                <a:schemeClr val="accent2"/>
              </a:buClr>
              <a:buFont typeface="Cambria" panose="02040503050406030204" pitchFamily="18" charset="0"/>
              <a:buChar char="–"/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3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190058" y="1270000"/>
            <a:ext cx="5760000" cy="468376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3</a:t>
            </a:r>
            <a:endParaRPr lang="en-US" dirty="0"/>
          </a:p>
        </p:txBody>
      </p:sp>
      <p:sp>
        <p:nvSpPr>
          <p:cNvPr id="11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dirty="0" smtClean="0"/>
              <a:t>Διεύθυνση [ΧΧΧΧΧΧΧΧΧΧΧΧΧ]                                                         Τμήμα [ΧΧΧΧΧΧΧΧΧΧΧΧΧ]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εριεχόμενο-3 πλαίσι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029" y="1257032"/>
            <a:ext cx="3744000" cy="4686570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marL="625475" indent="-173038">
              <a:buClr>
                <a:schemeClr val="accent2"/>
              </a:buClr>
              <a:buFont typeface="Cambria" panose="02040503050406030204" pitchFamily="18" charset="0"/>
              <a:buChar char="–"/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3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247425" y="1257031"/>
            <a:ext cx="3744000" cy="468657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3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243821" y="1257030"/>
            <a:ext cx="3744000" cy="468657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3</a:t>
            </a:r>
            <a:endParaRPr lang="en-US" dirty="0"/>
          </a:p>
        </p:txBody>
      </p:sp>
      <p:sp>
        <p:nvSpPr>
          <p:cNvPr id="19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dirty="0" smtClean="0"/>
              <a:t>Διεύθυνση [ΧΧΧΧΧΧΧΧΧΧΧΧΧ]                                                         Τμήμα [ΧΧΧΧΧΧΧΧΧΧΧΧΧ]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1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εριεχόμενο δεξιά -πλάγιο πλαίσιο αριστερ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 rot="16200000">
            <a:off x="-1224369" y="2701836"/>
            <a:ext cx="4724401" cy="1820088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marL="625475" indent="-173038">
              <a:buFont typeface="Cambria" panose="02040503050406030204" pitchFamily="18" charset="0"/>
              <a:buChar char="–"/>
              <a:defRPr/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171700" y="1249681"/>
            <a:ext cx="9792500" cy="4724400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marL="625475" indent="-173038">
              <a:buClr>
                <a:schemeClr val="accent2"/>
              </a:buClr>
              <a:buFont typeface="Cambria" panose="02040503050406030204" pitchFamily="18" charset="0"/>
              <a:buChar char="–"/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3</a:t>
            </a:r>
            <a:endParaRPr lang="en-US" dirty="0"/>
          </a:p>
        </p:txBody>
      </p:sp>
      <p:sp>
        <p:nvSpPr>
          <p:cNvPr id="11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37397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dirty="0" smtClean="0"/>
              <a:t>Διεύθυνση [ΧΧΧΧΧΧΧΧΧΧΧΧΧ]                                                         Τμήμα [ΧΧΧΧΧΧΧΧΧΧΧΧΧ]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2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/>
          <p:nvPr/>
        </p:nvSpPr>
        <p:spPr>
          <a:xfrm>
            <a:off x="0" y="5967531"/>
            <a:ext cx="12192000" cy="890469"/>
          </a:xfrm>
          <a:custGeom>
            <a:avLst/>
            <a:gdLst>
              <a:gd name="connsiteX0" fmla="*/ 0 w 9144000"/>
              <a:gd name="connsiteY0" fmla="*/ 0 h 620688"/>
              <a:gd name="connsiteX1" fmla="*/ 9144000 w 9144000"/>
              <a:gd name="connsiteY1" fmla="*/ 0 h 620688"/>
              <a:gd name="connsiteX2" fmla="*/ 9144000 w 9144000"/>
              <a:gd name="connsiteY2" fmla="*/ 620688 h 620688"/>
              <a:gd name="connsiteX3" fmla="*/ 0 w 9144000"/>
              <a:gd name="connsiteY3" fmla="*/ 620688 h 620688"/>
              <a:gd name="connsiteX4" fmla="*/ 0 w 9144000"/>
              <a:gd name="connsiteY4" fmla="*/ 0 h 620688"/>
              <a:gd name="connsiteX0" fmla="*/ 0 w 9144000"/>
              <a:gd name="connsiteY0" fmla="*/ 5188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5188 h 625876"/>
              <a:gd name="connsiteX0" fmla="*/ 0 w 9144000"/>
              <a:gd name="connsiteY0" fmla="*/ 5188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5188 h 625876"/>
              <a:gd name="connsiteX0" fmla="*/ 0 w 9144000"/>
              <a:gd name="connsiteY0" fmla="*/ 262640 h 625876"/>
              <a:gd name="connsiteX1" fmla="*/ 6569476 w 9144000"/>
              <a:gd name="connsiteY1" fmla="*/ 0 h 625876"/>
              <a:gd name="connsiteX2" fmla="*/ 9144000 w 9144000"/>
              <a:gd name="connsiteY2" fmla="*/ 5188 h 625876"/>
              <a:gd name="connsiteX3" fmla="*/ 9144000 w 9144000"/>
              <a:gd name="connsiteY3" fmla="*/ 625876 h 625876"/>
              <a:gd name="connsiteX4" fmla="*/ 0 w 9144000"/>
              <a:gd name="connsiteY4" fmla="*/ 625876 h 625876"/>
              <a:gd name="connsiteX5" fmla="*/ 0 w 9144000"/>
              <a:gd name="connsiteY5" fmla="*/ 262640 h 625876"/>
              <a:gd name="connsiteX0" fmla="*/ 0 w 9144000"/>
              <a:gd name="connsiteY0" fmla="*/ 257452 h 620688"/>
              <a:gd name="connsiteX1" fmla="*/ 9144000 w 9144000"/>
              <a:gd name="connsiteY1" fmla="*/ 21445 h 620688"/>
              <a:gd name="connsiteX2" fmla="*/ 9144000 w 9144000"/>
              <a:gd name="connsiteY2" fmla="*/ 0 h 620688"/>
              <a:gd name="connsiteX3" fmla="*/ 9144000 w 9144000"/>
              <a:gd name="connsiteY3" fmla="*/ 620688 h 620688"/>
              <a:gd name="connsiteX4" fmla="*/ 0 w 9144000"/>
              <a:gd name="connsiteY4" fmla="*/ 620688 h 620688"/>
              <a:gd name="connsiteX5" fmla="*/ 0 w 9144000"/>
              <a:gd name="connsiteY5" fmla="*/ 257452 h 62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0688">
                <a:moveTo>
                  <a:pt x="0" y="257452"/>
                </a:moveTo>
                <a:cubicBezTo>
                  <a:pt x="2189825" y="255723"/>
                  <a:pt x="7433569" y="413792"/>
                  <a:pt x="9144000" y="21445"/>
                </a:cubicBezTo>
                <a:lnTo>
                  <a:pt x="9144000" y="0"/>
                </a:lnTo>
                <a:lnTo>
                  <a:pt x="9144000" y="620688"/>
                </a:lnTo>
                <a:lnTo>
                  <a:pt x="0" y="620688"/>
                </a:lnTo>
                <a:lnTo>
                  <a:pt x="0" y="257452"/>
                </a:lnTo>
                <a:close/>
              </a:path>
            </a:pathLst>
          </a:custGeom>
          <a:solidFill>
            <a:srgbClr val="DDE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029" y="100463"/>
            <a:ext cx="9908040" cy="97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18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11496675" y="6428725"/>
            <a:ext cx="46752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1414620" y="6431287"/>
            <a:ext cx="0" cy="36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773993" y="6431287"/>
            <a:ext cx="0" cy="36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Z:\ΕΚΔΟΣΕΙΣ\02 LOGOS\LOGO_TE\efi to send\LOGO TE-02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76" y="107180"/>
            <a:ext cx="1728192" cy="92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1029" y="1015463"/>
            <a:ext cx="1625396" cy="644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13" y="1182192"/>
            <a:ext cx="11737187" cy="4787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Κείμενο επίπεδο 1</a:t>
            </a:r>
            <a:endParaRPr lang="en-US" dirty="0"/>
          </a:p>
          <a:p>
            <a:pPr lvl="1"/>
            <a:r>
              <a:rPr lang="el-GR" dirty="0"/>
              <a:t>Επίπεδο 2</a:t>
            </a:r>
            <a:endParaRPr lang="en-US" dirty="0"/>
          </a:p>
          <a:p>
            <a:pPr lvl="2"/>
            <a:r>
              <a:rPr lang="el-GR" dirty="0"/>
              <a:t>Επίπεδο </a:t>
            </a:r>
            <a:r>
              <a:rPr lang="el-GR" dirty="0" smtClean="0"/>
              <a:t>3 </a:t>
            </a:r>
            <a:endParaRPr lang="en-US" dirty="0"/>
          </a:p>
        </p:txBody>
      </p:sp>
      <p:sp>
        <p:nvSpPr>
          <p:cNvPr id="12" name="Rectangle 3"/>
          <p:cNvSpPr/>
          <p:nvPr/>
        </p:nvSpPr>
        <p:spPr>
          <a:xfrm>
            <a:off x="0" y="3560"/>
            <a:ext cx="9261446" cy="210941"/>
          </a:xfrm>
          <a:custGeom>
            <a:avLst/>
            <a:gdLst/>
            <a:ahLst/>
            <a:cxnLst/>
            <a:rect l="l" t="t" r="r" b="b"/>
            <a:pathLst>
              <a:path w="5535740" h="288032">
                <a:moveTo>
                  <a:pt x="0" y="0"/>
                </a:moveTo>
                <a:lnTo>
                  <a:pt x="5535740" y="0"/>
                </a:lnTo>
                <a:lnTo>
                  <a:pt x="5535740" y="40584"/>
                </a:lnTo>
                <a:cubicBezTo>
                  <a:pt x="5535740" y="163479"/>
                  <a:pt x="5446151" y="265448"/>
                  <a:pt x="5328592" y="283969"/>
                </a:cubicBezTo>
                <a:lnTo>
                  <a:pt x="5328592" y="288032"/>
                </a:lnTo>
                <a:lnTo>
                  <a:pt x="5288292" y="288032"/>
                </a:lnTo>
                <a:lnTo>
                  <a:pt x="4487044" y="288032"/>
                </a:lnTo>
                <a:lnTo>
                  <a:pt x="0" y="2880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>
              <a:solidFill>
                <a:schemeClr val="accent2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4083" y="6404806"/>
            <a:ext cx="11330537" cy="412962"/>
          </a:xfrm>
          <a:prstGeom prst="rect">
            <a:avLst/>
          </a:prstGeom>
        </p:spPr>
        <p:txBody>
          <a:bodyPr numCol="3" spcCol="0" anchor="ctr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l-GR" dirty="0" smtClean="0"/>
              <a:t>Διεύθυνση [ΧΧΧΧΧΧΧΧΧΧΧΧΧ]                                                         Τμήμα [ΧΧΧΧΧΧΧΧΧΧΧΧΧ]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0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8" r:id="rId2"/>
    <p:sldLayoutId id="2147483696" r:id="rId3"/>
    <p:sldLayoutId id="2147483660" r:id="rId4"/>
    <p:sldLayoutId id="2147483694" r:id="rId5"/>
    <p:sldLayoutId id="2147483689" r:id="rId6"/>
    <p:sldLayoutId id="2147483661" r:id="rId7"/>
    <p:sldLayoutId id="2147483679" r:id="rId8"/>
    <p:sldLayoutId id="2147483680" r:id="rId9"/>
    <p:sldLayoutId id="2147483688" r:id="rId10"/>
    <p:sldLayoutId id="2147483683" r:id="rId11"/>
    <p:sldLayoutId id="2147483684" r:id="rId12"/>
    <p:sldLayoutId id="2147483681" r:id="rId13"/>
    <p:sldLayoutId id="2147483685" r:id="rId14"/>
    <p:sldLayoutId id="2147483682" r:id="rId15"/>
    <p:sldLayoutId id="2147483691" r:id="rId16"/>
    <p:sldLayoutId id="2147483692" r:id="rId17"/>
    <p:sldLayoutId id="2147483690" r:id="rId18"/>
    <p:sldLayoutId id="2147483693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452438" indent="-182563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625475" indent="-173038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Cambria" panose="02040503050406030204" pitchFamily="18" charset="0"/>
        <a:buChar char="–"/>
        <a:tabLst>
          <a:tab pos="722313" algn="l"/>
        </a:tabLst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808038" indent="-182563" algn="l" defTabSz="895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81075" indent="-173038" algn="l" defTabSz="9810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73" userDrawn="1">
          <p15:clr>
            <a:srgbClr val="F26B43"/>
          </p15:clr>
        </p15:guide>
        <p15:guide id="2" pos="7537" userDrawn="1">
          <p15:clr>
            <a:srgbClr val="F26B43"/>
          </p15:clr>
        </p15:guide>
        <p15:guide id="3" pos="143" userDrawn="1">
          <p15:clr>
            <a:srgbClr val="F26B43"/>
          </p15:clr>
        </p15:guide>
        <p15:guide id="4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paym/target/tips/profuse/shared/pdf/ESMIG_U2A_Qualified_Configurations_v1_3_1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hyperlink" Target="https://www2.swift.com/knowledgecentre/publications/esmig_u2a_sg_stp_stp/7.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image" Target="../media/image82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bin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paym/target/consolidation/profuse/shared/pdf/2021-04-01_t2_udfs_bdm_v2-2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username@bankofgreece.gr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1992" y="2916587"/>
            <a:ext cx="5336932" cy="1727927"/>
          </a:xfrm>
        </p:spPr>
        <p:txBody>
          <a:bodyPr>
            <a:normAutofit/>
          </a:bodyPr>
          <a:lstStyle/>
          <a:p>
            <a:r>
              <a:rPr lang="en-US" dirty="0" smtClean="0"/>
              <a:t>T2/T2S Consolidation</a:t>
            </a:r>
            <a:br>
              <a:rPr lang="en-US" dirty="0" smtClean="0"/>
            </a:br>
            <a:r>
              <a:rPr lang="el-GR" sz="2400" dirty="0" smtClean="0"/>
              <a:t>Εκπαιδευτικό Σεμινάριο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366266" y="4831835"/>
            <a:ext cx="4966665" cy="3702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500" i="1" dirty="0"/>
              <a:t>Αθήνα, </a:t>
            </a:r>
            <a:r>
              <a:rPr lang="en-US" sz="1500" i="1" dirty="0" smtClean="0"/>
              <a:t>21</a:t>
            </a:r>
            <a:r>
              <a:rPr lang="el-GR" sz="1500" i="1" dirty="0" smtClean="0"/>
              <a:t>/</a:t>
            </a:r>
            <a:r>
              <a:rPr lang="en-US" sz="1500" i="1" dirty="0" smtClean="0"/>
              <a:t>12</a:t>
            </a:r>
            <a:r>
              <a:rPr lang="el-GR" sz="1500" i="1" dirty="0" smtClean="0"/>
              <a:t>/</a:t>
            </a:r>
            <a:r>
              <a:rPr lang="en-US" sz="1500" i="1" dirty="0" smtClean="0"/>
              <a:t>2021</a:t>
            </a:r>
            <a:endParaRPr lang="en-US" sz="1500" i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algn="l"/>
            <a:r>
              <a:rPr lang="el-GR" dirty="0" smtClean="0"/>
              <a:t>Διεύθυνση </a:t>
            </a:r>
            <a:r>
              <a:rPr lang="en-US" dirty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8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Day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l-GR" dirty="0" smtClean="0"/>
              <a:t>   </a:t>
            </a:r>
            <a:endParaRPr lang="en-GB" dirty="0"/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algn="l"/>
            <a:r>
              <a:rPr lang="el-GR" dirty="0" smtClean="0"/>
              <a:t>Διεύθυνση </a:t>
            </a:r>
            <a:r>
              <a:rPr lang="en-US" dirty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61368" y="1217653"/>
            <a:ext cx="11133731" cy="4212450"/>
            <a:chOff x="461369" y="1217653"/>
            <a:chExt cx="8264438" cy="2294063"/>
          </a:xfrm>
        </p:grpSpPr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8AF0A723-997B-40C9-9005-AC139CC58D66}"/>
                </a:ext>
              </a:extLst>
            </p:cNvPr>
            <p:cNvGrpSpPr/>
            <p:nvPr/>
          </p:nvGrpSpPr>
          <p:grpSpPr>
            <a:xfrm>
              <a:off x="461370" y="1558234"/>
              <a:ext cx="8024211" cy="1559593"/>
              <a:chOff x="-295294" y="-5684"/>
              <a:chExt cx="10492971" cy="1857973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ACCA66B0-A55A-4428-8CFB-149ADBFBD533}"/>
                  </a:ext>
                </a:extLst>
              </p:cNvPr>
              <p:cNvSpPr/>
              <p:nvPr/>
            </p:nvSpPr>
            <p:spPr bwMode="auto">
              <a:xfrm>
                <a:off x="-295294" y="-1"/>
                <a:ext cx="1462386" cy="185229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ea typeface="ヒラギノ角ゴ Pro W3" pitchFamily="-64" charset="-128"/>
                    <a:cs typeface="Calibri" panose="020F0502020204030204" pitchFamily="34" charset="0"/>
                  </a:rPr>
                  <a:t> Maintenance Window (MW)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ea typeface="ヒラギノ角ゴ Pro W3" pitchFamily="-64" charset="-128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ヒラギノ角ゴ Pro W3" pitchFamily="-64" charset="-128"/>
                    <a:cs typeface="Calibri" panose="020F0502020204030204" pitchFamily="34" charset="0"/>
                  </a:rPr>
                  <a:t>Υποχρεωτικό</a:t>
                </a:r>
                <a:endPara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ヒラギノ角ゴ Pro W3" pitchFamily="-64" charset="-128"/>
                    <a:cs typeface="Calibri" panose="020F0502020204030204" pitchFamily="34" charset="0"/>
                  </a:rPr>
                  <a:t>2:30 - 2:30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ea typeface="ヒラギノ角ゴ Pro W3" pitchFamily="-64" charset="-128"/>
                    <a:cs typeface="Calibri" panose="020F0502020204030204" pitchFamily="34" charset="0"/>
                  </a:rPr>
                  <a:t>(</a:t>
                </a:r>
                <a:r>
                  <a:rPr kumimoji="0" lang="el-G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ea typeface="ヒラギノ角ゴ Pro W3" pitchFamily="-64" charset="-128"/>
                    <a:cs typeface="Calibri" panose="020F0502020204030204" pitchFamily="34" charset="0"/>
                  </a:rPr>
                  <a:t>Σαββατοκύριακα </a:t>
                </a:r>
                <a:r>
                  <a:rPr kumimoji="0" lang="en-GB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ea typeface="ヒラギノ角ゴ Pro W3" pitchFamily="-64" charset="-128"/>
                    <a:cs typeface="Calibri" panose="020F0502020204030204" pitchFamily="34" charset="0"/>
                  </a:rPr>
                  <a:t>&amp;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ea typeface="ヒラギノ角ゴ Pro W3" pitchFamily="-64" charset="-128"/>
                    <a:cs typeface="Calibri" panose="020F0502020204030204" pitchFamily="34" charset="0"/>
                  </a:rPr>
                  <a:t>Κλειστές ημέρες του</a:t>
                </a:r>
                <a:r>
                  <a:rPr kumimoji="0" lang="en-GB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ea typeface="ヒラギノ角ゴ Pro W3" pitchFamily="-64" charset="-128"/>
                    <a:cs typeface="Calibri" panose="020F0502020204030204" pitchFamily="34" charset="0"/>
                  </a:rPr>
                  <a:t>TARGET)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ea typeface="ヒラギノ角ゴ Pro W3" pitchFamily="-64" charset="-128"/>
                    <a:cs typeface="Calibri" panose="020F0502020204030204" pitchFamily="34" charset="0"/>
                  </a:rPr>
                  <a:t>Προαιρετικό</a:t>
                </a:r>
                <a:endPara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ea typeface="ヒラギノ角ゴ Pro W3" pitchFamily="-64" charset="-128"/>
                    <a:cs typeface="Calibri" panose="020F0502020204030204" pitchFamily="34" charset="0"/>
                  </a:rPr>
                  <a:t>3:00 - 5:00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E05848F3-B0A4-4EFD-82C7-3BF610412FEF}"/>
                  </a:ext>
                </a:extLst>
              </p:cNvPr>
              <p:cNvSpPr/>
              <p:nvPr/>
            </p:nvSpPr>
            <p:spPr bwMode="auto">
              <a:xfrm>
                <a:off x="1167092" y="-5684"/>
                <a:ext cx="4449855" cy="185228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8575" cap="flat" cmpd="sng" algn="ctr">
                <a:solidFill>
                  <a:srgbClr val="4BACC6">
                    <a:lumMod val="60000"/>
                    <a:lumOff val="40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Files </a:t>
                </a:r>
                <a:r>
                  <a:rPr kumimoji="0" lang="el-GR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και </a:t>
                </a: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messages </a:t>
                </a:r>
                <a:r>
                  <a:rPr kumimoji="0" lang="el-GR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που στέλνονται </a:t>
                </a: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A2A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mode </a:t>
                </a:r>
                <a:r>
                  <a:rPr kumimoji="0" lang="el-GR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θα γίνονται </a:t>
                </a: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parked </a:t>
                </a:r>
                <a:r>
                  <a:rPr kumimoji="0" lang="el-GR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στις</a:t>
                </a:r>
                <a:r>
                  <a:rPr kumimoji="0" lang="el-GR" sz="14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ουρές του</a:t>
                </a:r>
                <a:r>
                  <a:rPr kumimoji="0" lang="el-GR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</a:t>
                </a: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NSP </a:t>
                </a:r>
                <a:r>
                  <a:rPr kumimoji="0" lang="el-GR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μέχρι το</a:t>
                </a:r>
                <a:r>
                  <a:rPr kumimoji="0" lang="el-GR" sz="14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τέλος του 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maintenance window.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ts val="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B9F42567-0C48-4857-9B7F-7936D556DF0E}"/>
                  </a:ext>
                </a:extLst>
              </p:cNvPr>
              <p:cNvSpPr/>
              <p:nvPr/>
            </p:nvSpPr>
            <p:spPr bwMode="auto">
              <a:xfrm>
                <a:off x="5747822" y="-5683"/>
                <a:ext cx="4449855" cy="185797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8575" cap="flat" cmpd="sng" algn="ctr">
                <a:solidFill>
                  <a:srgbClr val="9BBB59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dirty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Files </a:t>
                </a:r>
                <a:r>
                  <a:rPr lang="el-GR" sz="1400" b="1" dirty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και </a:t>
                </a:r>
                <a:r>
                  <a:rPr lang="en-US" sz="1400" b="1" dirty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messages </a:t>
                </a:r>
                <a:r>
                  <a:rPr lang="el-GR" sz="1400" b="1" dirty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που στέλνονται </a:t>
                </a:r>
                <a:r>
                  <a:rPr lang="en-US" sz="1400" b="1" dirty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A2A mode </a:t>
                </a:r>
                <a:r>
                  <a:rPr lang="el-GR" sz="1400" b="1" dirty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θα γίνονται </a:t>
                </a:r>
                <a:r>
                  <a:rPr lang="en-US" sz="1400" b="1" dirty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parked </a:t>
                </a:r>
                <a:r>
                  <a:rPr lang="el-GR" sz="1400" b="1" dirty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στις ουρές του </a:t>
                </a:r>
                <a:r>
                  <a:rPr lang="en-US" sz="1400" b="1" dirty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NSP </a:t>
                </a:r>
                <a:r>
                  <a:rPr lang="el-GR" sz="1400" dirty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μέχρι το τέλος του </a:t>
                </a:r>
                <a:r>
                  <a:rPr lang="en-US" sz="1400" dirty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maintenance window.</a:t>
                </a:r>
                <a:endPara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8BBCA712-5B89-4B06-80B2-2D43C133CE2A}"/>
                </a:ext>
              </a:extLst>
            </p:cNvPr>
            <p:cNvSpPr/>
            <p:nvPr/>
          </p:nvSpPr>
          <p:spPr>
            <a:xfrm>
              <a:off x="518141" y="3285439"/>
              <a:ext cx="8207666" cy="226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rPr>
                <a:t>Κατά την διάρκεια του 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rPr>
                <a:t>MW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rPr>
                <a:t>: </a:t>
              </a:r>
              <a:r>
                <a:rPr kumimoji="0" lang="el-G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rPr>
                <a:t>Δεν </a:t>
              </a:r>
              <a:r>
                <a:rPr kumimoji="0" lang="el-GR" sz="1400" b="1" i="0" u="none" strike="noStrike" kern="0" cap="none" spc="0" normalizeH="0" noProof="0" dirty="0" smtClean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rPr>
                <a:t>είναι δυνατή η πρόσβαση στα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rPr>
                <a:t>CLM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rPr>
                <a:t>, RTGS </a:t>
              </a:r>
              <a:r>
                <a:rPr kumimoji="0" lang="el-G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rPr>
                <a:t>και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rPr>
                <a:t>T2S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rPr>
                <a:t>GUIs, </a:t>
              </a:r>
              <a:r>
                <a:rPr kumimoji="0" lang="el-G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rPr>
                <a:t>καθώς</a:t>
              </a:r>
              <a:r>
                <a:rPr kumimoji="0" lang="el-GR" sz="1400" b="0" i="0" u="none" strike="noStrike" kern="0" cap="none" spc="0" normalizeH="0" noProof="0" dirty="0" smtClean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rPr>
                <a:t> και στο</a:t>
              </a:r>
              <a:r>
                <a:rPr kumimoji="0" lang="el-G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rPr>
                <a:t>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rPr>
                <a:t>CRDM </a:t>
              </a:r>
              <a:r>
                <a:rPr kumimoji="0" lang="el-G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rPr>
                <a:t>και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rPr>
                <a:t>DWH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rPr>
                <a:t>.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3176C3D8-CB83-4E49-B40C-B676F902FE0A}"/>
                </a:ext>
              </a:extLst>
            </p:cNvPr>
            <p:cNvSpPr/>
            <p:nvPr/>
          </p:nvSpPr>
          <p:spPr bwMode="auto">
            <a:xfrm>
              <a:off x="461369" y="1217653"/>
              <a:ext cx="1118320" cy="259200"/>
            </a:xfrm>
            <a:prstGeom prst="rect">
              <a:avLst/>
            </a:prstGeom>
            <a:solidFill>
              <a:srgbClr val="585858"/>
            </a:solidFill>
            <a:ln w="9525" cap="flat" cmpd="sng" algn="ctr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stA="0" endPos="65000" dist="50800" dir="5400000" sy="-100000" algn="bl" rotWithShape="0"/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36000" rIns="3600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rPr>
                <a:t>Period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55091C51-5E90-49B2-9FBC-0ABE21B003EB}"/>
                </a:ext>
              </a:extLst>
            </p:cNvPr>
            <p:cNvSpPr/>
            <p:nvPr/>
          </p:nvSpPr>
          <p:spPr bwMode="auto">
            <a:xfrm>
              <a:off x="1579689" y="1218946"/>
              <a:ext cx="3402903" cy="259200"/>
            </a:xfrm>
            <a:prstGeom prst="rect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36000" rIns="3600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rPr>
                <a:t>CLM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ヒラギノ角ゴ Pro W3" pitchFamily="-64" charset="-128"/>
                <a:cs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4AE08378-86B5-4F1B-BF77-92B4457615D7}"/>
                </a:ext>
              </a:extLst>
            </p:cNvPr>
            <p:cNvSpPr/>
            <p:nvPr/>
          </p:nvSpPr>
          <p:spPr bwMode="auto">
            <a:xfrm>
              <a:off x="5052058" y="1219710"/>
              <a:ext cx="3456000" cy="2592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36000" rIns="3600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rPr>
                <a:t>RTGS</a:t>
              </a:r>
              <a:endPara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ヒラギノ角ゴ Pro W3" pitchFamily="-64" charset="-128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18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3"/>
          </p:nvPr>
        </p:nvSpPr>
        <p:spPr>
          <a:xfrm>
            <a:off x="977314" y="1463431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Μεταφορές </a:t>
            </a:r>
            <a:r>
              <a:rPr lang="el-GR" dirty="0"/>
              <a:t>Ρευστότητας / </a:t>
            </a:r>
            <a:r>
              <a:rPr lang="en-US" dirty="0"/>
              <a:t>Liquidity </a:t>
            </a:r>
            <a:r>
              <a:rPr lang="en-US" dirty="0" smtClean="0"/>
              <a:t>Transfers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- </a:t>
            </a:r>
            <a:r>
              <a:rPr lang="en-US" dirty="0"/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542925" y="1463431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1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5"/>
          </p:nvPr>
        </p:nvSpPr>
        <p:spPr>
          <a:xfrm>
            <a:off x="977314" y="2089673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Εργάσιμη Ημέρα / </a:t>
            </a:r>
            <a:r>
              <a:rPr lang="en-US" dirty="0"/>
              <a:t>Business Day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42925" y="2089673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2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7"/>
          </p:nvPr>
        </p:nvSpPr>
        <p:spPr>
          <a:xfrm>
            <a:off x="977313" y="2702704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CLM – </a:t>
            </a:r>
            <a:r>
              <a:rPr lang="el-GR" dirty="0"/>
              <a:t>Εισαγωγή</a:t>
            </a:r>
            <a:r>
              <a:rPr lang="en-US" dirty="0"/>
              <a:t>/</a:t>
            </a:r>
            <a:r>
              <a:rPr lang="el-GR" dirty="0"/>
              <a:t>Κατάσταση συναλλαγών</a:t>
            </a:r>
            <a:r>
              <a:rPr lang="en-US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8"/>
          </p:nvPr>
        </p:nvSpPr>
        <p:spPr>
          <a:xfrm>
            <a:off x="542924" y="2702704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3</a:t>
            </a:r>
            <a:endParaRPr lang="en-US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9"/>
          </p:nvPr>
        </p:nvSpPr>
        <p:spPr>
          <a:xfrm>
            <a:off x="977313" y="3328946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RTGS – </a:t>
            </a:r>
            <a:r>
              <a:rPr lang="el-GR" dirty="0"/>
              <a:t>Εισαγωγή</a:t>
            </a:r>
            <a:r>
              <a:rPr lang="en-US" dirty="0"/>
              <a:t>/</a:t>
            </a:r>
            <a:r>
              <a:rPr lang="el-GR" dirty="0"/>
              <a:t>Κατάσταση συναλλαγών</a:t>
            </a:r>
            <a:r>
              <a:rPr lang="en-US" dirty="0"/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50"/>
          </p:nvPr>
        </p:nvSpPr>
        <p:spPr>
          <a:xfrm>
            <a:off x="542924" y="3328946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4</a:t>
            </a:r>
            <a:endParaRPr lang="en-US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51"/>
          </p:nvPr>
        </p:nvSpPr>
        <p:spPr>
          <a:xfrm>
            <a:off x="977313" y="3954166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Σύνδεση </a:t>
            </a:r>
            <a:r>
              <a:rPr lang="en-US" dirty="0"/>
              <a:t>U2A </a:t>
            </a:r>
            <a:r>
              <a:rPr lang="el-GR" dirty="0"/>
              <a:t>χρήστη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52"/>
          </p:nvPr>
        </p:nvSpPr>
        <p:spPr>
          <a:xfrm>
            <a:off x="542924" y="3954166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5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53"/>
          </p:nvPr>
        </p:nvSpPr>
        <p:spPr>
          <a:xfrm>
            <a:off x="977313" y="4542819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Λειτουργίες </a:t>
            </a:r>
            <a:r>
              <a:rPr lang="en-US" dirty="0"/>
              <a:t>Common Components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54"/>
          </p:nvPr>
        </p:nvSpPr>
        <p:spPr>
          <a:xfrm>
            <a:off x="542924" y="4542819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6</a:t>
            </a:r>
            <a:endParaRPr lang="en-US" b="1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algn="l"/>
            <a:r>
              <a:rPr lang="el-GR" dirty="0" smtClean="0"/>
              <a:t>Διεύθυνση </a:t>
            </a:r>
            <a:r>
              <a:rPr lang="en-US" dirty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53"/>
          </p:nvPr>
        </p:nvSpPr>
        <p:spPr>
          <a:xfrm>
            <a:off x="977313" y="5165119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Οθόνες </a:t>
            </a:r>
            <a:r>
              <a:rPr lang="en-US" dirty="0"/>
              <a:t>CLM </a:t>
            </a:r>
            <a:r>
              <a:rPr lang="el-GR" dirty="0"/>
              <a:t>και </a:t>
            </a:r>
            <a:r>
              <a:rPr lang="en-US" dirty="0"/>
              <a:t>RTGS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54"/>
          </p:nvPr>
        </p:nvSpPr>
        <p:spPr>
          <a:xfrm>
            <a:off x="542924" y="5165119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53"/>
          </p:nvPr>
        </p:nvSpPr>
        <p:spPr>
          <a:xfrm>
            <a:off x="1002713" y="5787419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Βασικά </a:t>
            </a:r>
            <a:r>
              <a:rPr lang="el-GR" dirty="0" smtClean="0"/>
              <a:t>σενάρια </a:t>
            </a:r>
            <a:r>
              <a:rPr lang="el-GR" dirty="0"/>
              <a:t>δοκιμών</a:t>
            </a:r>
            <a:endParaRPr lang="en-US" dirty="0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54"/>
          </p:nvPr>
        </p:nvSpPr>
        <p:spPr>
          <a:xfrm>
            <a:off x="568324" y="5787419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474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CLM – </a:t>
            </a:r>
            <a:r>
              <a:rPr lang="el-GR" dirty="0" smtClean="0"/>
              <a:t>Εισαγωγή</a:t>
            </a:r>
            <a:r>
              <a:rPr lang="en-US" dirty="0" smtClean="0"/>
              <a:t>/</a:t>
            </a:r>
            <a:r>
              <a:rPr lang="el-GR" dirty="0" smtClean="0"/>
              <a:t>Κατάσταση συναλλαγών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algn="l"/>
            <a:r>
              <a:rPr lang="el-GR" dirty="0" smtClean="0"/>
              <a:t>Διεύθυνση </a:t>
            </a:r>
            <a:r>
              <a:rPr lang="en-US" dirty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772577"/>
              </p:ext>
            </p:extLst>
          </p:nvPr>
        </p:nvGraphicFramePr>
        <p:xfrm>
          <a:off x="381001" y="1803399"/>
          <a:ext cx="10972798" cy="37691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199"/>
                <a:gridCol w="2336800"/>
                <a:gridCol w="2273300"/>
                <a:gridCol w="1739900"/>
                <a:gridCol w="2260599"/>
              </a:tblGrid>
              <a:tr h="114686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u="none" strike="noStrike" dirty="0" smtClean="0">
                          <a:effectLst/>
                        </a:rPr>
                        <a:t>                                                 </a:t>
                      </a:r>
                    </a:p>
                    <a:p>
                      <a:pPr algn="r" fontAlgn="t"/>
                      <a:r>
                        <a:rPr lang="el-GR" sz="1400" u="none" strike="noStrike" dirty="0" smtClean="0">
                          <a:effectLst/>
                        </a:rPr>
                        <a:t>                                                     </a:t>
                      </a:r>
                      <a:r>
                        <a:rPr lang="en-US" sz="1400" u="none" strike="noStrike" dirty="0" smtClean="0">
                          <a:effectLst/>
                        </a:rPr>
                        <a:t>                        Message Type </a:t>
                      </a:r>
                      <a:endParaRPr lang="el-GR" sz="1400" u="none" strike="noStrike" dirty="0" smtClean="0">
                        <a:effectLst/>
                      </a:endParaRPr>
                    </a:p>
                    <a:p>
                      <a:pPr algn="l" fontAlgn="t"/>
                      <a:endParaRPr lang="el-GR" sz="14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en-US" sz="1400" u="none" strike="noStrike" dirty="0" smtClean="0">
                          <a:effectLst/>
                        </a:rPr>
                        <a:t>Period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 camt.050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 smtClean="0">
                          <a:effectLst/>
                        </a:rPr>
                        <a:t>  </a:t>
                      </a:r>
                      <a:r>
                        <a:rPr lang="en-US" sz="1400" u="none" strike="noStrike" dirty="0" smtClean="0">
                          <a:effectLst/>
                        </a:rPr>
                        <a:t>camt.050 </a:t>
                      </a:r>
                      <a:r>
                        <a:rPr lang="en-US" sz="1400" u="none" strike="noStrike" dirty="0">
                          <a:effectLst/>
                        </a:rPr>
                        <a:t>OND requests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Reservations</a:t>
                      </a:r>
                      <a:r>
                        <a:rPr lang="en-US" sz="1400" u="none" strike="noStrike" dirty="0">
                          <a:effectLst/>
                        </a:rPr>
                        <a:t>: camt.048 </a:t>
                      </a:r>
                      <a:r>
                        <a:rPr lang="el-GR" sz="1400" u="none" strike="noStrike" dirty="0" smtClean="0">
                          <a:effectLst/>
                        </a:rPr>
                        <a:t>και</a:t>
                      </a:r>
                      <a:r>
                        <a:rPr lang="el-GR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camt.049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queries </a:t>
                      </a:r>
                      <a:r>
                        <a:rPr lang="en-US" sz="1400" u="none" strike="noStrike" dirty="0" smtClean="0">
                          <a:effectLst/>
                        </a:rPr>
                        <a:t>(</a:t>
                      </a:r>
                      <a:r>
                        <a:rPr lang="el-GR" sz="1400" u="none" strike="noStrike" dirty="0" smtClean="0">
                          <a:effectLst/>
                        </a:rPr>
                        <a:t>συμπεριλαμβανομένου</a:t>
                      </a:r>
                      <a:r>
                        <a:rPr lang="el-GR" sz="1400" u="none" strike="noStrike" baseline="0" dirty="0" smtClean="0">
                          <a:effectLst/>
                        </a:rPr>
                        <a:t> του </a:t>
                      </a:r>
                      <a:r>
                        <a:rPr lang="en-US" sz="1400" u="none" strike="noStrike" dirty="0" smtClean="0">
                          <a:effectLst/>
                        </a:rPr>
                        <a:t>admi.005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91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SoD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18.45 </a:t>
                      </a:r>
                      <a:r>
                        <a:rPr lang="el-GR" sz="1400" u="none" strike="noStrike" dirty="0" smtClean="0">
                          <a:effectLst/>
                        </a:rPr>
                        <a:t>-</a:t>
                      </a:r>
                      <a:r>
                        <a:rPr lang="en-US" sz="1400" u="none" strike="noStrike" dirty="0" smtClean="0">
                          <a:effectLst/>
                        </a:rPr>
                        <a:t> 19.00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 smtClean="0">
                          <a:effectLst/>
                        </a:rPr>
                        <a:t>Αρχικά </a:t>
                      </a:r>
                      <a:r>
                        <a:rPr lang="en-US" sz="1400" u="none" strike="noStrike" dirty="0" smtClean="0">
                          <a:effectLst/>
                        </a:rPr>
                        <a:t>parked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l-GR" sz="1400" u="none" strike="noStrike" dirty="0" smtClean="0">
                          <a:effectLst/>
                        </a:rPr>
                        <a:t>και στ</a:t>
                      </a:r>
                      <a:r>
                        <a:rPr lang="el-GR" sz="1400" u="none" strike="noStrike" baseline="0" dirty="0" smtClean="0">
                          <a:effectLst/>
                        </a:rPr>
                        <a:t>η συνέχεια </a:t>
                      </a:r>
                      <a:r>
                        <a:rPr lang="en-US" sz="1400" u="none" strike="noStrike" dirty="0" smtClean="0">
                          <a:effectLst/>
                        </a:rPr>
                        <a:t>rejected </a:t>
                      </a:r>
                      <a:r>
                        <a:rPr lang="el-GR" sz="1400" u="none" strike="noStrike" dirty="0" smtClean="0">
                          <a:effectLst/>
                        </a:rPr>
                        <a:t>στις </a:t>
                      </a:r>
                      <a:r>
                        <a:rPr lang="en-US" sz="1400" u="none" strike="noStrike" dirty="0" smtClean="0">
                          <a:effectLst/>
                        </a:rPr>
                        <a:t>19.00 </a:t>
                      </a:r>
                      <a:r>
                        <a:rPr lang="en-US" sz="1400" u="none" strike="noStrike" dirty="0">
                          <a:effectLst/>
                        </a:rPr>
                        <a:t>(CRTI)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 smtClean="0">
                          <a:effectLst/>
                        </a:rPr>
                        <a:t>Αρχικά </a:t>
                      </a:r>
                      <a:r>
                        <a:rPr lang="en-US" sz="1400" u="none" strike="noStrike" dirty="0" smtClean="0">
                          <a:effectLst/>
                        </a:rPr>
                        <a:t>parked, </a:t>
                      </a:r>
                      <a:r>
                        <a:rPr lang="el-GR" sz="1400" u="none" strike="noStrike" dirty="0" smtClean="0">
                          <a:effectLst/>
                        </a:rPr>
                        <a:t>και στ</a:t>
                      </a:r>
                      <a:r>
                        <a:rPr lang="el-GR" sz="1400" u="none" strike="noStrike" baseline="0" dirty="0" smtClean="0">
                          <a:effectLst/>
                        </a:rPr>
                        <a:t>η συνέχεια </a:t>
                      </a:r>
                      <a:r>
                        <a:rPr lang="en-US" sz="1400" u="none" strike="noStrike" dirty="0" smtClean="0">
                          <a:effectLst/>
                        </a:rPr>
                        <a:t>rejected </a:t>
                      </a:r>
                      <a:r>
                        <a:rPr lang="el-GR" sz="1400" u="none" strike="noStrike" dirty="0" smtClean="0">
                          <a:effectLst/>
                        </a:rPr>
                        <a:t>στις </a:t>
                      </a:r>
                      <a:r>
                        <a:rPr lang="en-US" sz="1400" u="none" strike="noStrike" dirty="0" smtClean="0">
                          <a:effectLst/>
                        </a:rPr>
                        <a:t>19.00 (CRTI)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parked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processed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5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CLM RTS </a:t>
                      </a:r>
                      <a:r>
                        <a:rPr lang="en-US" sz="1400" u="none" strike="noStrike" dirty="0" smtClean="0">
                          <a:effectLst/>
                        </a:rPr>
                        <a:t>19.00 </a:t>
                      </a:r>
                      <a:r>
                        <a:rPr lang="el-GR" sz="1400" u="none" strike="noStrike" dirty="0" smtClean="0">
                          <a:effectLst/>
                        </a:rPr>
                        <a:t>-</a:t>
                      </a:r>
                      <a:r>
                        <a:rPr lang="en-US" sz="1400" u="none" strike="noStrike" dirty="0" smtClean="0">
                          <a:effectLst/>
                        </a:rPr>
                        <a:t> 19.30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parked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parked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processed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processed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5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CLM RTS </a:t>
                      </a:r>
                      <a:r>
                        <a:rPr lang="en-US" sz="1400" u="none" strike="noStrike" dirty="0" smtClean="0">
                          <a:effectLst/>
                        </a:rPr>
                        <a:t>19.30 </a:t>
                      </a:r>
                      <a:r>
                        <a:rPr lang="el-GR" sz="1400" u="none" strike="noStrike" dirty="0" smtClean="0">
                          <a:effectLst/>
                        </a:rPr>
                        <a:t>-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18.00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processed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processed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processed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processed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2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Maintenance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window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parked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parked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parked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rejected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5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EoD</a:t>
                      </a:r>
                      <a:r>
                        <a:rPr lang="en-US" sz="1400" u="none" strike="noStrike" dirty="0">
                          <a:effectLst/>
                        </a:rPr>
                        <a:t> 18.00 </a:t>
                      </a:r>
                      <a:r>
                        <a:rPr lang="el-GR" sz="1400" u="none" strike="noStrike" dirty="0" smtClean="0">
                          <a:effectLst/>
                        </a:rPr>
                        <a:t>-</a:t>
                      </a:r>
                      <a:r>
                        <a:rPr lang="en-US" sz="1400" u="none" strike="noStrike" dirty="0" smtClean="0">
                          <a:effectLst/>
                        </a:rPr>
                        <a:t> 18.15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rejected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processed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rejected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processed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5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EoD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18.15 </a:t>
                      </a:r>
                      <a:r>
                        <a:rPr lang="el-GR" sz="1400" u="none" strike="noStrike" dirty="0" smtClean="0">
                          <a:effectLst/>
                        </a:rPr>
                        <a:t>-</a:t>
                      </a:r>
                      <a:r>
                        <a:rPr lang="en-US" sz="1400" u="none" strike="noStrike" dirty="0" smtClean="0">
                          <a:effectLst/>
                        </a:rPr>
                        <a:t> 18.40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rejected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rejected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rejected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processed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5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EoD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18.40</a:t>
                      </a:r>
                      <a:r>
                        <a:rPr lang="el-GR" sz="1400" u="none" strike="noStrike" baseline="30000" dirty="0" smtClean="0">
                          <a:effectLst/>
                        </a:rPr>
                        <a:t> </a:t>
                      </a:r>
                      <a:r>
                        <a:rPr lang="el-GR" sz="1400" u="none" strike="noStrike" baseline="0" dirty="0" smtClean="0">
                          <a:effectLst/>
                        </a:rPr>
                        <a:t> -</a:t>
                      </a:r>
                      <a:r>
                        <a:rPr lang="en-US" sz="1400" u="none" strike="noStrike" dirty="0" smtClean="0">
                          <a:effectLst/>
                        </a:rPr>
                        <a:t> 18.45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rejected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rejected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rejected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processed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81000" y="1816100"/>
            <a:ext cx="2362200" cy="111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5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RTGS – </a:t>
            </a:r>
            <a:r>
              <a:rPr lang="el-GR" dirty="0" smtClean="0"/>
              <a:t>Εισαγωγή</a:t>
            </a:r>
            <a:r>
              <a:rPr lang="en-US" dirty="0" smtClean="0"/>
              <a:t>/</a:t>
            </a:r>
            <a:r>
              <a:rPr lang="el-GR" dirty="0" smtClean="0"/>
              <a:t>Κατάσταση συναλλαγών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algn="l"/>
            <a:r>
              <a:rPr lang="el-GR" dirty="0" smtClean="0"/>
              <a:t>Διεύθυνση </a:t>
            </a:r>
            <a:r>
              <a:rPr lang="en-US" dirty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064637"/>
              </p:ext>
            </p:extLst>
          </p:nvPr>
        </p:nvGraphicFramePr>
        <p:xfrm>
          <a:off x="266700" y="1193799"/>
          <a:ext cx="11267639" cy="47752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49738"/>
                <a:gridCol w="1149586"/>
                <a:gridCol w="879096"/>
                <a:gridCol w="822744"/>
                <a:gridCol w="803020"/>
                <a:gridCol w="667775"/>
                <a:gridCol w="1160857"/>
                <a:gridCol w="1352455"/>
                <a:gridCol w="1025611"/>
                <a:gridCol w="924893"/>
                <a:gridCol w="731864"/>
              </a:tblGrid>
              <a:tr h="1048959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 dirty="0" smtClean="0">
                          <a:effectLst/>
                        </a:rPr>
                        <a:t>                    </a:t>
                      </a:r>
                    </a:p>
                    <a:p>
                      <a:pPr algn="ctr" fontAlgn="t"/>
                      <a:endParaRPr lang="el-GR" sz="1200" u="none" strike="noStrike" dirty="0" smtClean="0">
                        <a:effectLst/>
                      </a:endParaRPr>
                    </a:p>
                    <a:p>
                      <a:pPr algn="r" fontAlgn="t"/>
                      <a:r>
                        <a:rPr lang="el-GR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Message Type </a:t>
                      </a:r>
                      <a:endParaRPr lang="el-GR" sz="1200" u="none" strike="noStrike" dirty="0" smtClean="0">
                        <a:effectLst/>
                      </a:endParaRPr>
                    </a:p>
                    <a:p>
                      <a:pPr algn="ctr" fontAlgn="t"/>
                      <a:endParaRPr lang="el-GR" sz="1200" u="none" strike="noStrike" dirty="0" smtClean="0">
                        <a:effectLst/>
                      </a:endParaRPr>
                    </a:p>
                    <a:p>
                      <a:pPr algn="ctr" fontAlgn="t"/>
                      <a:endParaRPr lang="el-GR" sz="12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en-US" sz="1200" u="none" strike="noStrike" dirty="0" smtClean="0">
                          <a:effectLst/>
                        </a:rPr>
                        <a:t>Period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camt.050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pacs.008 </a:t>
                      </a:r>
                      <a:r>
                        <a:rPr lang="el-GR" sz="1200" u="none" strike="noStrike" dirty="0" smtClean="0">
                          <a:effectLst/>
                        </a:rPr>
                        <a:t>τρέχουσας</a:t>
                      </a:r>
                      <a:r>
                        <a:rPr lang="el-GR" sz="1200" u="none" strike="noStrike" baseline="0" dirty="0" smtClean="0">
                          <a:effectLst/>
                        </a:rPr>
                        <a:t> ημέρας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pacs.004</a:t>
                      </a:r>
                      <a:r>
                        <a:rPr lang="en-US" sz="1200" u="none" strike="noStrike" dirty="0" smtClean="0">
                          <a:effectLst/>
                        </a:rPr>
                        <a:t>/</a:t>
                      </a:r>
                    </a:p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009/010 </a:t>
                      </a:r>
                      <a:r>
                        <a:rPr lang="el-GR" sz="1200" u="none" strike="noStrike" dirty="0" smtClean="0">
                          <a:effectLst/>
                        </a:rPr>
                        <a:t>τρέχουσας</a:t>
                      </a:r>
                      <a:r>
                        <a:rPr lang="el-GR" sz="1200" u="none" strike="noStrike" baseline="0" dirty="0" smtClean="0">
                          <a:effectLst/>
                        </a:rPr>
                        <a:t> ημέρας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camt.007</a:t>
                      </a:r>
                      <a:r>
                        <a:rPr lang="en-US" sz="1200" u="none" strike="noStrike" dirty="0" smtClean="0">
                          <a:effectLst/>
                        </a:rPr>
                        <a:t>/</a:t>
                      </a:r>
                    </a:p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056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camt.029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camt.021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pain.998_ASTI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camt.025 </a:t>
                      </a:r>
                      <a:r>
                        <a:rPr lang="en-US" sz="1200" u="none" strike="noStrike" dirty="0" smtClean="0">
                          <a:effectLst/>
                        </a:rPr>
                        <a:t>(AS </a:t>
                      </a:r>
                      <a:r>
                        <a:rPr lang="en-US" sz="1200" u="none" strike="noStrike" dirty="0">
                          <a:effectLst/>
                        </a:rPr>
                        <a:t>procedure A/B)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limits </a:t>
                      </a:r>
                      <a:r>
                        <a:rPr lang="el-GR" sz="1200" u="none" strike="noStrike" dirty="0" smtClean="0">
                          <a:effectLst/>
                        </a:rPr>
                        <a:t>και </a:t>
                      </a:r>
                      <a:r>
                        <a:rPr lang="en-US" sz="1200" u="none" strike="noStrike" dirty="0" smtClean="0">
                          <a:effectLst/>
                        </a:rPr>
                        <a:t>reservations</a:t>
                      </a:r>
                      <a:r>
                        <a:rPr lang="en-US" sz="1200" u="none" strike="noStrike" dirty="0">
                          <a:effectLst/>
                        </a:rPr>
                        <a:t>: camt.011/012/048/049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queries </a:t>
                      </a:r>
                      <a:r>
                        <a:rPr lang="en-US" sz="1200" u="none" strike="noStrike" dirty="0" smtClean="0">
                          <a:effectLst/>
                        </a:rPr>
                        <a:t>(</a:t>
                      </a:r>
                      <a:r>
                        <a:rPr lang="el-GR" sz="1200" u="none" strike="noStrike" dirty="0" smtClean="0">
                          <a:effectLst/>
                        </a:rPr>
                        <a:t>ισχύει και για </a:t>
                      </a:r>
                      <a:r>
                        <a:rPr lang="en-US" sz="1200" u="none" strike="noStrike" dirty="0" smtClean="0">
                          <a:effectLst/>
                        </a:rPr>
                        <a:t>admi.005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</a:tr>
              <a:tr h="701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SoD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18.45 </a:t>
                      </a:r>
                      <a:r>
                        <a:rPr lang="en-US" sz="1200" u="none" strike="noStrike" dirty="0">
                          <a:effectLst/>
                        </a:rPr>
                        <a:t>to </a:t>
                      </a:r>
                      <a:r>
                        <a:rPr lang="en-US" sz="1200" u="none" strike="noStrike" dirty="0" smtClean="0">
                          <a:effectLst/>
                        </a:rPr>
                        <a:t>19.30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 smtClean="0">
                          <a:effectLst/>
                        </a:rPr>
                        <a:t>Αρχικά parked, και στη συνέχεια </a:t>
                      </a:r>
                      <a:r>
                        <a:rPr lang="el-GR" sz="1200" u="none" strike="noStrike" dirty="0" err="1" smtClean="0">
                          <a:effectLst/>
                        </a:rPr>
                        <a:t>rejected</a:t>
                      </a:r>
                      <a:r>
                        <a:rPr lang="el-GR" sz="1200" u="none" strike="noStrike" dirty="0" smtClean="0">
                          <a:effectLst/>
                        </a:rPr>
                        <a:t> στις 19.00 (</a:t>
                      </a:r>
                      <a:r>
                        <a:rPr lang="en-US" sz="1200" u="none" strike="noStrike" dirty="0" smtClean="0">
                          <a:effectLst/>
                        </a:rPr>
                        <a:t>C</a:t>
                      </a:r>
                      <a:r>
                        <a:rPr lang="el-GR" sz="1200" u="none" strike="noStrike" dirty="0" smtClean="0">
                          <a:effectLst/>
                        </a:rPr>
                        <a:t>RTI)</a:t>
                      </a:r>
                      <a:endParaRPr lang="el-GR" sz="1200" u="none" strike="noStrike" dirty="0">
                        <a:effectLst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parked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parked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parked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smtClean="0">
                          <a:effectLst/>
                        </a:rPr>
                        <a:t>parked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 smtClean="0">
                          <a:effectLst/>
                        </a:rPr>
                        <a:t>Αρχικά parked, και στη συνέχεια </a:t>
                      </a:r>
                      <a:r>
                        <a:rPr lang="el-GR" sz="1200" u="none" strike="noStrike" dirty="0" err="1" smtClean="0">
                          <a:effectLst/>
                        </a:rPr>
                        <a:t>rejected</a:t>
                      </a:r>
                      <a:r>
                        <a:rPr lang="el-GR" sz="1200" u="none" strike="noStrike" dirty="0" smtClean="0">
                          <a:effectLst/>
                        </a:rPr>
                        <a:t> στις 19.</a:t>
                      </a:r>
                      <a:r>
                        <a:rPr lang="en-US" sz="1200" u="none" strike="noStrike" dirty="0" smtClean="0">
                          <a:effectLst/>
                        </a:rPr>
                        <a:t>3</a:t>
                      </a:r>
                      <a:r>
                        <a:rPr lang="el-GR" sz="1200" u="none" strike="noStrike" dirty="0" smtClean="0">
                          <a:effectLst/>
                        </a:rPr>
                        <a:t>0 (</a:t>
                      </a:r>
                      <a:r>
                        <a:rPr lang="en-US" sz="1200" u="none" strike="noStrike" dirty="0" smtClean="0">
                          <a:effectLst/>
                        </a:rPr>
                        <a:t>R</a:t>
                      </a:r>
                      <a:r>
                        <a:rPr lang="el-GR" sz="1200" u="none" strike="noStrike" dirty="0" smtClean="0">
                          <a:effectLst/>
                        </a:rPr>
                        <a:t>RTI)</a:t>
                      </a: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parked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parked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parked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</a:tr>
              <a:tr h="1048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RTS 1 </a:t>
                      </a:r>
                      <a:r>
                        <a:rPr lang="en-US" sz="1200" u="none" strike="noStrike" dirty="0" smtClean="0">
                          <a:effectLst/>
                        </a:rPr>
                        <a:t>19.30 </a:t>
                      </a:r>
                      <a:r>
                        <a:rPr lang="en-US" sz="1200" u="none" strike="noStrike" dirty="0">
                          <a:effectLst/>
                        </a:rPr>
                        <a:t>to 02.30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u="none" strike="noStrike" dirty="0" smtClean="0">
                          <a:effectLst/>
                        </a:rPr>
                        <a:t>Αρχικά parked, και στη συνέχεια </a:t>
                      </a:r>
                      <a:r>
                        <a:rPr lang="en-US" sz="1200" u="none" strike="noStrike" dirty="0" smtClean="0">
                          <a:effectLst/>
                        </a:rPr>
                        <a:t>processed </a:t>
                      </a:r>
                      <a:r>
                        <a:rPr lang="el-GR" sz="1200" u="none" strike="noStrike" dirty="0" smtClean="0">
                          <a:effectLst/>
                        </a:rPr>
                        <a:t>στις </a:t>
                      </a:r>
                      <a:r>
                        <a:rPr lang="en-US" sz="1200" u="none" strike="noStrike" dirty="0" smtClean="0">
                          <a:effectLst/>
                        </a:rPr>
                        <a:t>19.3x </a:t>
                      </a:r>
                      <a:r>
                        <a:rPr lang="en-US" sz="1200" u="none" strike="noStrike" dirty="0">
                          <a:effectLst/>
                        </a:rPr>
                        <a:t>(RESO)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processed, </a:t>
                      </a:r>
                      <a:r>
                        <a:rPr lang="el-GR" sz="1200" u="none" strike="noStrike" dirty="0" smtClean="0">
                          <a:effectLst/>
                        </a:rPr>
                        <a:t>αλλά </a:t>
                      </a:r>
                      <a:r>
                        <a:rPr lang="en-US" sz="1200" u="none" strike="noStrike" dirty="0" smtClean="0">
                          <a:effectLst/>
                        </a:rPr>
                        <a:t>parked </a:t>
                      </a:r>
                      <a:r>
                        <a:rPr lang="el-GR" sz="1200" u="none" strike="noStrike" dirty="0" smtClean="0">
                          <a:effectLst/>
                        </a:rPr>
                        <a:t>σε επίπεδο μεταφοράς ρευστότητας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processed, </a:t>
                      </a:r>
                      <a:r>
                        <a:rPr lang="el-GR" sz="1200" u="none" strike="noStrike" dirty="0" smtClean="0">
                          <a:effectLst/>
                        </a:rPr>
                        <a:t>αλλά </a:t>
                      </a:r>
                      <a:r>
                        <a:rPr lang="en-US" sz="1200" u="none" strike="noStrike" dirty="0" smtClean="0">
                          <a:effectLst/>
                        </a:rPr>
                        <a:t>parked </a:t>
                      </a:r>
                      <a:r>
                        <a:rPr lang="el-GR" sz="1200" u="none" strike="noStrike" dirty="0" smtClean="0">
                          <a:effectLst/>
                        </a:rPr>
                        <a:t>σε επίπεδο μεταφοράς ρευστότητας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processed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processed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rejected </a:t>
                      </a:r>
                      <a:r>
                        <a:rPr lang="el-GR" sz="1200" u="none" strike="noStrike" dirty="0" smtClean="0">
                          <a:effectLst/>
                        </a:rPr>
                        <a:t>πριν</a:t>
                      </a:r>
                      <a:r>
                        <a:rPr lang="el-GR" sz="1200" u="none" strike="noStrike" baseline="0" dirty="0" smtClean="0">
                          <a:effectLst/>
                        </a:rPr>
                        <a:t> τις </a:t>
                      </a:r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19.3x (RESO);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processed </a:t>
                      </a:r>
                      <a:r>
                        <a:rPr lang="el-GR" sz="1200" u="none" strike="noStrike" dirty="0" smtClean="0">
                          <a:effectLst/>
                        </a:rPr>
                        <a:t>αν αποσταλεί μετά</a:t>
                      </a:r>
                      <a:r>
                        <a:rPr lang="el-GR" sz="1200" u="none" strike="noStrike" baseline="0" dirty="0" smtClean="0">
                          <a:effectLst/>
                        </a:rPr>
                        <a:t> τις </a:t>
                      </a:r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19.3x (RESO)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AS procedures A, B and E: processed;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AS procedures C and D:  first parked, then processed at 19.3x (RESO)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</a:tr>
              <a:tr h="395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Maintenance window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parked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parked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parked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parked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parked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parked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parked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parked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parked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rejected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</a:tr>
              <a:tr h="6795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RTS 2/settlement window for interbank and customer payments 02.30 to 17.00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processed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processed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processed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</a:tr>
              <a:tr h="528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RTS 2/settlement window for interbank payments 17.00 to 18.00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rejected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processed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processed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</a:tr>
              <a:tr h="181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EoD</a:t>
                      </a:r>
                      <a:r>
                        <a:rPr lang="en-US" sz="1200" u="none" strike="noStrike" dirty="0">
                          <a:effectLst/>
                        </a:rPr>
                        <a:t> 18.00 to </a:t>
                      </a:r>
                      <a:r>
                        <a:rPr lang="en-US" sz="1200" u="none" strike="noStrike" dirty="0" smtClean="0">
                          <a:effectLst/>
                        </a:rPr>
                        <a:t>18.45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rejected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rejected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rejected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rejected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processed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rejected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rejected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rejected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rejected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processed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9" marR="8459" marT="845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54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3"/>
          </p:nvPr>
        </p:nvSpPr>
        <p:spPr>
          <a:xfrm>
            <a:off x="977314" y="1463431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Μεταφορές </a:t>
            </a:r>
            <a:r>
              <a:rPr lang="el-GR" dirty="0"/>
              <a:t>Ρευστότητας / </a:t>
            </a:r>
            <a:r>
              <a:rPr lang="en-US" dirty="0"/>
              <a:t>Liquidity </a:t>
            </a:r>
            <a:r>
              <a:rPr lang="en-US" dirty="0" smtClean="0"/>
              <a:t>Transfers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- </a:t>
            </a:r>
            <a:r>
              <a:rPr lang="en-US" dirty="0"/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542925" y="1463431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1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5"/>
          </p:nvPr>
        </p:nvSpPr>
        <p:spPr>
          <a:xfrm>
            <a:off x="977314" y="2089673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Εργάσιμη Ημέρα / </a:t>
            </a:r>
            <a:r>
              <a:rPr lang="en-US" dirty="0"/>
              <a:t>Business Day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42925" y="2089673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2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7"/>
          </p:nvPr>
        </p:nvSpPr>
        <p:spPr>
          <a:xfrm>
            <a:off x="977313" y="2702704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CLM – </a:t>
            </a:r>
            <a:r>
              <a:rPr lang="el-GR" dirty="0"/>
              <a:t>Εισαγωγή</a:t>
            </a:r>
            <a:r>
              <a:rPr lang="en-US" dirty="0"/>
              <a:t>/</a:t>
            </a:r>
            <a:r>
              <a:rPr lang="el-GR" dirty="0"/>
              <a:t>Κατάσταση συναλλαγών</a:t>
            </a:r>
            <a:r>
              <a:rPr lang="en-US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8"/>
          </p:nvPr>
        </p:nvSpPr>
        <p:spPr>
          <a:xfrm>
            <a:off x="542924" y="2702704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3</a:t>
            </a:r>
            <a:endParaRPr lang="en-US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9"/>
          </p:nvPr>
        </p:nvSpPr>
        <p:spPr>
          <a:xfrm>
            <a:off x="977313" y="3328946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RTGS – </a:t>
            </a:r>
            <a:r>
              <a:rPr lang="el-GR" dirty="0"/>
              <a:t>Εισαγωγή</a:t>
            </a:r>
            <a:r>
              <a:rPr lang="en-US" dirty="0"/>
              <a:t>/</a:t>
            </a:r>
            <a:r>
              <a:rPr lang="el-GR" dirty="0"/>
              <a:t>Κατάσταση συναλλαγών</a:t>
            </a:r>
            <a:r>
              <a:rPr lang="en-US" dirty="0"/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50"/>
          </p:nvPr>
        </p:nvSpPr>
        <p:spPr>
          <a:xfrm>
            <a:off x="542924" y="3328946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4</a:t>
            </a:r>
            <a:endParaRPr lang="en-US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51"/>
          </p:nvPr>
        </p:nvSpPr>
        <p:spPr>
          <a:xfrm>
            <a:off x="977313" y="3954166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Σύνδεση </a:t>
            </a:r>
            <a:r>
              <a:rPr lang="en-US" dirty="0"/>
              <a:t>U2A </a:t>
            </a:r>
            <a:r>
              <a:rPr lang="el-GR" dirty="0"/>
              <a:t>χρήστη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52"/>
          </p:nvPr>
        </p:nvSpPr>
        <p:spPr>
          <a:xfrm>
            <a:off x="542924" y="3954166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5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53"/>
          </p:nvPr>
        </p:nvSpPr>
        <p:spPr>
          <a:xfrm>
            <a:off x="977313" y="4542819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Λειτουργίες </a:t>
            </a:r>
            <a:r>
              <a:rPr lang="en-US" dirty="0"/>
              <a:t>Common Components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54"/>
          </p:nvPr>
        </p:nvSpPr>
        <p:spPr>
          <a:xfrm>
            <a:off x="542924" y="4542819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6</a:t>
            </a:r>
            <a:endParaRPr lang="en-US" b="1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algn="l"/>
            <a:r>
              <a:rPr lang="el-GR" dirty="0" smtClean="0"/>
              <a:t>Διεύθυνση </a:t>
            </a:r>
            <a:r>
              <a:rPr lang="en-US" dirty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53"/>
          </p:nvPr>
        </p:nvSpPr>
        <p:spPr>
          <a:xfrm>
            <a:off x="977313" y="5165119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Οθόνες </a:t>
            </a:r>
            <a:r>
              <a:rPr lang="en-US" dirty="0"/>
              <a:t>CLM </a:t>
            </a:r>
            <a:r>
              <a:rPr lang="el-GR" dirty="0"/>
              <a:t>και </a:t>
            </a:r>
            <a:r>
              <a:rPr lang="en-US" dirty="0"/>
              <a:t>RTGS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54"/>
          </p:nvPr>
        </p:nvSpPr>
        <p:spPr>
          <a:xfrm>
            <a:off x="542924" y="5165119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53"/>
          </p:nvPr>
        </p:nvSpPr>
        <p:spPr>
          <a:xfrm>
            <a:off x="1002713" y="5787419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Βασικά </a:t>
            </a:r>
            <a:r>
              <a:rPr lang="el-GR" dirty="0" smtClean="0"/>
              <a:t>σενάρια </a:t>
            </a:r>
            <a:r>
              <a:rPr lang="el-GR" dirty="0"/>
              <a:t>δοκιμών</a:t>
            </a:r>
            <a:endParaRPr lang="en-US" dirty="0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54"/>
          </p:nvPr>
        </p:nvSpPr>
        <p:spPr>
          <a:xfrm>
            <a:off x="568324" y="5787419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474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Σύνδεση </a:t>
            </a:r>
            <a:r>
              <a:rPr lang="en-US" dirty="0" smtClean="0"/>
              <a:t>U2A </a:t>
            </a:r>
            <a:r>
              <a:rPr lang="el-GR" dirty="0" smtClean="0"/>
              <a:t>χρήστη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1. Κείμενο για την ορθής διαμόρφωση</a:t>
            </a:r>
            <a:r>
              <a:rPr lang="el-GR" dirty="0"/>
              <a:t>ς</a:t>
            </a:r>
            <a:r>
              <a:rPr lang="el-GR" dirty="0" smtClean="0"/>
              <a:t> </a:t>
            </a:r>
            <a:r>
              <a:rPr lang="en-US" dirty="0" smtClean="0"/>
              <a:t>ESMIG </a:t>
            </a:r>
            <a:r>
              <a:rPr lang="el-GR" dirty="0" smtClean="0"/>
              <a:t>χρηστών και την είσοδο τους μέσω </a:t>
            </a:r>
            <a:r>
              <a:rPr lang="en-US" dirty="0" smtClean="0"/>
              <a:t>web portal (4CBs):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l-GR" dirty="0"/>
              <a:t>    </a:t>
            </a:r>
            <a:r>
              <a:rPr lang="en-US" dirty="0">
                <a:hlinkClick r:id="rId3"/>
              </a:rPr>
              <a:t>ESMIG </a:t>
            </a:r>
            <a:r>
              <a:rPr lang="en-GB" dirty="0">
                <a:hlinkClick r:id="rId3"/>
              </a:rPr>
              <a:t>U2A Qualified Configurations</a:t>
            </a:r>
            <a:endParaRPr lang="en-GB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2. Οδηγός της </a:t>
            </a:r>
            <a:r>
              <a:rPr lang="en-US" dirty="0" smtClean="0"/>
              <a:t>SWIFT: </a:t>
            </a:r>
            <a:r>
              <a:rPr lang="en-US" dirty="0" smtClean="0">
                <a:hlinkClick r:id="rId4"/>
              </a:rPr>
              <a:t>U2A Setup Guide-Step by Step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algn="l"/>
            <a:r>
              <a:rPr lang="el-GR" dirty="0" smtClean="0"/>
              <a:t>Διεύθυνση </a:t>
            </a:r>
            <a:r>
              <a:rPr lang="en-US" dirty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/>
          </a:p>
        </p:txBody>
      </p:sp>
      <p:pic>
        <p:nvPicPr>
          <p:cNvPr id="1026" name="Picture 2" descr="image00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1"/>
          <a:stretch/>
        </p:blipFill>
        <p:spPr bwMode="auto">
          <a:xfrm>
            <a:off x="490361" y="3443111"/>
            <a:ext cx="10143772" cy="240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9556" y="4842935"/>
            <a:ext cx="9471377" cy="3612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901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Σύνδεση </a:t>
            </a:r>
            <a:r>
              <a:rPr lang="en-US" dirty="0" smtClean="0"/>
              <a:t>U2A </a:t>
            </a:r>
            <a:r>
              <a:rPr lang="el-GR" dirty="0" smtClean="0"/>
              <a:t>χρήστη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Το </a:t>
            </a:r>
            <a:r>
              <a:rPr lang="en-US" dirty="0" smtClean="0"/>
              <a:t>ESMIG </a:t>
            </a:r>
            <a:r>
              <a:rPr lang="en-US" dirty="0"/>
              <a:t>portal </a:t>
            </a:r>
            <a:r>
              <a:rPr lang="el-GR" dirty="0" smtClean="0"/>
              <a:t>είναι η αρχική σελίδα που διασφαλίζει την ορθή δρομολόγηση στο </a:t>
            </a:r>
            <a:r>
              <a:rPr lang="en-US" dirty="0" smtClean="0"/>
              <a:t>web application </a:t>
            </a:r>
            <a:r>
              <a:rPr lang="el-GR" dirty="0" smtClean="0"/>
              <a:t>σύμφωνα με τα δικαιώματα πρόσβασης του χρήστη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dirty="0" smtClean="0"/>
              <a:t>Κάθε </a:t>
            </a:r>
            <a:r>
              <a:rPr lang="en-US" dirty="0" smtClean="0"/>
              <a:t>application </a:t>
            </a:r>
            <a:r>
              <a:rPr lang="el-GR" dirty="0" smtClean="0"/>
              <a:t>είναι συνδεδεμένο ένα προς ένα με συγκεκριμένο </a:t>
            </a:r>
            <a:r>
              <a:rPr lang="en-US" dirty="0" smtClean="0"/>
              <a:t>privilege (</a:t>
            </a:r>
            <a:r>
              <a:rPr lang="el-GR" dirty="0" smtClean="0"/>
              <a:t>καταχωρημένο στο</a:t>
            </a:r>
            <a:r>
              <a:rPr lang="en-US" dirty="0" smtClean="0"/>
              <a:t> </a:t>
            </a:r>
            <a:r>
              <a:rPr lang="en-US" dirty="0"/>
              <a:t>CRDM) 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 smtClean="0"/>
              <a:t>Δηλ</a:t>
            </a:r>
            <a:r>
              <a:rPr lang="en-US" dirty="0" smtClean="0"/>
              <a:t>. CRDM_Access</a:t>
            </a:r>
            <a:r>
              <a:rPr lang="en-US" dirty="0"/>
              <a:t>, CLM_Access, RTGS_Access, TIPS_Access, </a:t>
            </a:r>
            <a:r>
              <a:rPr lang="en-US" dirty="0" smtClean="0"/>
              <a:t>DMT_Access</a:t>
            </a:r>
          </a:p>
          <a:p>
            <a:pPr marL="0" indent="0">
              <a:spcBef>
                <a:spcPts val="0"/>
              </a:spcBef>
              <a:buNone/>
            </a:pPr>
            <a:endParaRPr lang="el-GR" sz="1200" dirty="0" smtClean="0"/>
          </a:p>
          <a:p>
            <a:pPr marL="0" indent="0">
              <a:buNone/>
            </a:pPr>
            <a:r>
              <a:rPr lang="el-GR" dirty="0" smtClean="0"/>
              <a:t>Παράδειγμα χρήστη με πρόσβαση στο </a:t>
            </a:r>
            <a:r>
              <a:rPr lang="en-US" dirty="0" smtClean="0"/>
              <a:t>TIPS, T2 </a:t>
            </a:r>
            <a:r>
              <a:rPr lang="el-GR" dirty="0" smtClean="0"/>
              <a:t>και Τ2</a:t>
            </a:r>
            <a:r>
              <a:rPr lang="en-US" dirty="0" smtClean="0"/>
              <a:t>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38" y="6396554"/>
            <a:ext cx="11330537" cy="412962"/>
          </a:xfrm>
        </p:spPr>
        <p:txBody>
          <a:bodyPr/>
          <a:lstStyle/>
          <a:p>
            <a:pPr algn="l"/>
            <a:r>
              <a:rPr lang="el-GR" dirty="0" smtClean="0"/>
              <a:t>Διεύθυνση </a:t>
            </a:r>
            <a:r>
              <a:rPr lang="en-US" dirty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47"/>
          <a:stretch/>
        </p:blipFill>
        <p:spPr bwMode="auto">
          <a:xfrm>
            <a:off x="270933" y="3628342"/>
            <a:ext cx="10306756" cy="261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96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Σύνδεση </a:t>
            </a:r>
            <a:r>
              <a:rPr lang="en-US" dirty="0"/>
              <a:t>U2A </a:t>
            </a:r>
            <a:r>
              <a:rPr lang="el-GR" dirty="0"/>
              <a:t>χρήστη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Αφού επιλέξετε το </a:t>
            </a:r>
            <a:r>
              <a:rPr lang="en-US" dirty="0" smtClean="0"/>
              <a:t>Service </a:t>
            </a:r>
            <a:r>
              <a:rPr lang="el-GR" dirty="0" smtClean="0"/>
              <a:t>που επιθυμείτε, ανοίγουν οι επιλογές κάτω από το μενού «</a:t>
            </a:r>
            <a:r>
              <a:rPr lang="en-US" dirty="0" smtClean="0"/>
              <a:t>Choose Component or Application</a:t>
            </a:r>
            <a:r>
              <a:rPr lang="el-GR" dirty="0" smtClean="0"/>
              <a:t>» σύμφωνα με τα δικαιώματα πρόσβασης του χρήστη.</a:t>
            </a:r>
          </a:p>
          <a:p>
            <a:r>
              <a:rPr lang="el-GR" dirty="0" smtClean="0"/>
              <a:t>Η πλήρης λίστα των </a:t>
            </a:r>
            <a:r>
              <a:rPr lang="en-US" dirty="0" smtClean="0"/>
              <a:t>Components</a:t>
            </a:r>
            <a:r>
              <a:rPr lang="el-GR" dirty="0" smtClean="0"/>
              <a:t>/</a:t>
            </a:r>
            <a:r>
              <a:rPr lang="en-US" dirty="0" smtClean="0"/>
              <a:t>Applications </a:t>
            </a:r>
            <a:r>
              <a:rPr lang="el-GR" dirty="0" smtClean="0"/>
              <a:t>είναι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Business Day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CLM</a:t>
            </a:r>
          </a:p>
          <a:p>
            <a:pPr lvl="1"/>
            <a:r>
              <a:rPr lang="en-US" dirty="0" smtClean="0"/>
              <a:t>CRDM</a:t>
            </a:r>
          </a:p>
          <a:p>
            <a:pPr lvl="1"/>
            <a:r>
              <a:rPr lang="en-US" dirty="0"/>
              <a:t>Data Migration </a:t>
            </a:r>
            <a:r>
              <a:rPr lang="en-US" dirty="0" smtClean="0"/>
              <a:t>Tool</a:t>
            </a:r>
          </a:p>
          <a:p>
            <a:pPr lvl="1"/>
            <a:r>
              <a:rPr lang="en-US" dirty="0"/>
              <a:t>Data </a:t>
            </a:r>
            <a:r>
              <a:rPr lang="en-US" dirty="0" smtClean="0"/>
              <a:t>Warehouse</a:t>
            </a:r>
          </a:p>
          <a:p>
            <a:pPr lvl="1"/>
            <a:r>
              <a:rPr lang="en-US" dirty="0" smtClean="0"/>
              <a:t>RTGS</a:t>
            </a:r>
          </a:p>
          <a:p>
            <a:pPr lvl="1"/>
            <a:r>
              <a:rPr lang="en-US" dirty="0"/>
              <a:t>Trouble Management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Legal Archiving</a:t>
            </a:r>
            <a:endParaRPr lang="el-GR" dirty="0" smtClean="0"/>
          </a:p>
          <a:p>
            <a:pPr lvl="1"/>
            <a:r>
              <a:rPr lang="en-US" dirty="0" smtClean="0"/>
              <a:t>Billing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7162" y="6396554"/>
            <a:ext cx="11104779" cy="41296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l-GR" dirty="0"/>
              <a:t>Διεύθυνση </a:t>
            </a:r>
            <a:r>
              <a:rPr lang="en-US" dirty="0"/>
              <a:t> </a:t>
            </a:r>
            <a:r>
              <a:rPr lang="el-GR" dirty="0"/>
              <a:t>Συστημάτων Πληρωμών και Διακανονισμού                                                          </a:t>
            </a:r>
            <a:endParaRPr lang="en-US" dirty="0"/>
          </a:p>
          <a:p>
            <a:pPr algn="l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21" y="1140167"/>
            <a:ext cx="5850123" cy="481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24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Σύνδεση </a:t>
            </a:r>
            <a:r>
              <a:rPr lang="en-US" dirty="0"/>
              <a:t>U2A </a:t>
            </a:r>
            <a:r>
              <a:rPr lang="el-GR" dirty="0"/>
              <a:t>χρήστη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1" b="23571"/>
          <a:stretch>
            <a:fillRect/>
          </a:stretch>
        </p:blipFill>
        <p:spPr/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" r="11627"/>
          <a:stretch/>
        </p:blipFill>
        <p:spPr bwMode="auto">
          <a:xfrm>
            <a:off x="169336" y="1253066"/>
            <a:ext cx="11819463" cy="47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Σύνδεση </a:t>
            </a:r>
            <a:r>
              <a:rPr lang="en-US" dirty="0"/>
              <a:t>U2A </a:t>
            </a:r>
            <a:r>
              <a:rPr lang="el-GR" dirty="0"/>
              <a:t>χρήστη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r="357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Μπορούν να ανοιχθούν περισσότερα του ενός </a:t>
            </a:r>
            <a:r>
              <a:rPr lang="en-US" dirty="0" smtClean="0"/>
              <a:t>Component </a:t>
            </a:r>
            <a:r>
              <a:rPr lang="el-GR" dirty="0" smtClean="0"/>
              <a:t>συγχρόνως</a:t>
            </a:r>
            <a:r>
              <a:rPr lang="en-US" dirty="0" smtClean="0"/>
              <a:t>, </a:t>
            </a:r>
            <a:r>
              <a:rPr lang="el-GR" dirty="0" smtClean="0"/>
              <a:t>με ένα </a:t>
            </a:r>
            <a:r>
              <a:rPr lang="en-US" dirty="0" smtClean="0"/>
              <a:t>Sign-</a:t>
            </a:r>
            <a:r>
              <a:rPr lang="el-GR" dirty="0" smtClean="0"/>
              <a:t>Ι</a:t>
            </a:r>
            <a:r>
              <a:rPr lang="en-US" dirty="0" smtClean="0"/>
              <a:t>n </a:t>
            </a:r>
            <a:r>
              <a:rPr lang="en-US" dirty="0"/>
              <a:t>session. </a:t>
            </a:r>
          </a:p>
          <a:p>
            <a:endParaRPr lang="en-US" dirty="0"/>
          </a:p>
          <a:p>
            <a:r>
              <a:rPr lang="el-GR" dirty="0" smtClean="0"/>
              <a:t>Τα παράλληλα ανοιγμένα </a:t>
            </a:r>
            <a:r>
              <a:rPr lang="en-US" dirty="0"/>
              <a:t>Component </a:t>
            </a:r>
            <a:r>
              <a:rPr lang="el-GR" dirty="0" smtClean="0"/>
              <a:t>είναι όλα ενεργά για τον ίδιο χρήστη και συγκεκριμένα στον χρήστη που επιλέχθηκε για να ανοίξει το 1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n-US" dirty="0"/>
              <a:t>Component </a:t>
            </a:r>
            <a:r>
              <a:rPr lang="el-GR" dirty="0" smtClean="0"/>
              <a:t>κατά το </a:t>
            </a:r>
            <a:r>
              <a:rPr lang="en-US" dirty="0" smtClean="0"/>
              <a:t>log </a:t>
            </a:r>
            <a:r>
              <a:rPr lang="en-US" dirty="0"/>
              <a:t>in. </a:t>
            </a:r>
            <a:r>
              <a:rPr lang="el-GR" dirty="0" smtClean="0"/>
              <a:t>Αν χρειάζεται να συνδεθεί άλλος χρήστης θα πρέπει υποχρεωτικά να αποσυνδεθεί ο συνδεδεμένος και στη συνέχεια να συνδεθεί ο άλλος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l-GR" dirty="0" smtClean="0"/>
              <a:t>Αν ο χρήστης επιθυμεί να συνδεθεί σε διαφορετικό </a:t>
            </a:r>
            <a:r>
              <a:rPr lang="en-US" dirty="0" smtClean="0"/>
              <a:t>Service </a:t>
            </a:r>
            <a:r>
              <a:rPr lang="el-GR" dirty="0" smtClean="0"/>
              <a:t>θα πρέπει να αποσυνδεθεί και να συνδεθεί εκ νέου επιλέγοντας το νέο </a:t>
            </a:r>
            <a:r>
              <a:rPr lang="en-US" dirty="0" smtClean="0"/>
              <a:t>Service</a:t>
            </a:r>
            <a:r>
              <a:rPr lang="el-GR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" r="11627"/>
          <a:stretch/>
        </p:blipFill>
        <p:spPr bwMode="auto">
          <a:xfrm>
            <a:off x="169337" y="1253066"/>
            <a:ext cx="5892796" cy="47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3"/>
          </p:nvPr>
        </p:nvSpPr>
        <p:spPr>
          <a:xfrm>
            <a:off x="977314" y="1463431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Μεταφορές </a:t>
            </a:r>
            <a:r>
              <a:rPr lang="el-GR" dirty="0"/>
              <a:t>Ρευστότητας / </a:t>
            </a:r>
            <a:r>
              <a:rPr lang="en-US" dirty="0"/>
              <a:t>Liquidity </a:t>
            </a:r>
            <a:r>
              <a:rPr lang="en-US" dirty="0" smtClean="0"/>
              <a:t>Transfers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- </a:t>
            </a:r>
            <a:r>
              <a:rPr lang="en-US" dirty="0"/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542925" y="1463431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1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5"/>
          </p:nvPr>
        </p:nvSpPr>
        <p:spPr>
          <a:xfrm>
            <a:off x="977314" y="2089673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Εργάσιμη Ημέρα / </a:t>
            </a:r>
            <a:r>
              <a:rPr lang="en-US" dirty="0"/>
              <a:t>Business Day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42925" y="2089673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2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7"/>
          </p:nvPr>
        </p:nvSpPr>
        <p:spPr>
          <a:xfrm>
            <a:off x="977313" y="2702704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CLM – </a:t>
            </a:r>
            <a:r>
              <a:rPr lang="el-GR" dirty="0"/>
              <a:t>Εισαγωγή</a:t>
            </a:r>
            <a:r>
              <a:rPr lang="en-US" dirty="0"/>
              <a:t>/</a:t>
            </a:r>
            <a:r>
              <a:rPr lang="el-GR" dirty="0"/>
              <a:t>Κατάσταση συναλλαγών</a:t>
            </a:r>
            <a:r>
              <a:rPr lang="en-US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8"/>
          </p:nvPr>
        </p:nvSpPr>
        <p:spPr>
          <a:xfrm>
            <a:off x="542924" y="2702704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3</a:t>
            </a:r>
            <a:endParaRPr lang="en-US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9"/>
          </p:nvPr>
        </p:nvSpPr>
        <p:spPr>
          <a:xfrm>
            <a:off x="977313" y="3328946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RTGS – </a:t>
            </a:r>
            <a:r>
              <a:rPr lang="el-GR" dirty="0"/>
              <a:t>Εισαγωγή</a:t>
            </a:r>
            <a:r>
              <a:rPr lang="en-US" dirty="0"/>
              <a:t>/</a:t>
            </a:r>
            <a:r>
              <a:rPr lang="el-GR" dirty="0"/>
              <a:t>Κατάσταση συναλλαγών</a:t>
            </a:r>
            <a:r>
              <a:rPr lang="en-US" dirty="0"/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50"/>
          </p:nvPr>
        </p:nvSpPr>
        <p:spPr>
          <a:xfrm>
            <a:off x="542924" y="3328946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4</a:t>
            </a:r>
            <a:endParaRPr lang="en-US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51"/>
          </p:nvPr>
        </p:nvSpPr>
        <p:spPr>
          <a:xfrm>
            <a:off x="977313" y="3954166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Σύνδεση </a:t>
            </a:r>
            <a:r>
              <a:rPr lang="en-US" dirty="0"/>
              <a:t>U2A </a:t>
            </a:r>
            <a:r>
              <a:rPr lang="el-GR" dirty="0"/>
              <a:t>χρήστη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52"/>
          </p:nvPr>
        </p:nvSpPr>
        <p:spPr>
          <a:xfrm>
            <a:off x="542924" y="3954166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5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53"/>
          </p:nvPr>
        </p:nvSpPr>
        <p:spPr>
          <a:xfrm>
            <a:off x="977313" y="4542819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Λειτουργίες </a:t>
            </a:r>
            <a:r>
              <a:rPr lang="en-US" dirty="0"/>
              <a:t>Common Components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54"/>
          </p:nvPr>
        </p:nvSpPr>
        <p:spPr>
          <a:xfrm>
            <a:off x="542924" y="4542819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6</a:t>
            </a:r>
            <a:endParaRPr lang="en-US" b="1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algn="l"/>
            <a:r>
              <a:rPr lang="el-GR" dirty="0" smtClean="0"/>
              <a:t>Διεύθυνση </a:t>
            </a:r>
            <a:r>
              <a:rPr lang="en-US" dirty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53"/>
          </p:nvPr>
        </p:nvSpPr>
        <p:spPr>
          <a:xfrm>
            <a:off x="977313" y="5165119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Οθόνες </a:t>
            </a:r>
            <a:r>
              <a:rPr lang="en-US" dirty="0"/>
              <a:t>CLM </a:t>
            </a:r>
            <a:r>
              <a:rPr lang="el-GR" dirty="0"/>
              <a:t>και </a:t>
            </a:r>
            <a:r>
              <a:rPr lang="en-US" dirty="0"/>
              <a:t>RTGS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54"/>
          </p:nvPr>
        </p:nvSpPr>
        <p:spPr>
          <a:xfrm>
            <a:off x="542924" y="5165119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53"/>
          </p:nvPr>
        </p:nvSpPr>
        <p:spPr>
          <a:xfrm>
            <a:off x="1002713" y="5787419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Βασικά </a:t>
            </a:r>
            <a:r>
              <a:rPr lang="el-GR" dirty="0" smtClean="0"/>
              <a:t>σενάρια </a:t>
            </a:r>
            <a:r>
              <a:rPr lang="el-GR" dirty="0"/>
              <a:t>δοκιμών</a:t>
            </a:r>
            <a:endParaRPr lang="en-US" dirty="0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54"/>
          </p:nvPr>
        </p:nvSpPr>
        <p:spPr>
          <a:xfrm>
            <a:off x="568324" y="5787419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766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Σύνδεση </a:t>
            </a:r>
            <a:r>
              <a:rPr lang="en-US" dirty="0" smtClean="0"/>
              <a:t>U2A </a:t>
            </a:r>
            <a:r>
              <a:rPr lang="el-GR" dirty="0" smtClean="0"/>
              <a:t>χρήστη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Πίνακας </a:t>
            </a:r>
            <a:r>
              <a:rPr lang="en-US" dirty="0" smtClean="0"/>
              <a:t>Service - Component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38" y="6396554"/>
            <a:ext cx="11330537" cy="412962"/>
          </a:xfrm>
        </p:spPr>
        <p:txBody>
          <a:bodyPr/>
          <a:lstStyle/>
          <a:p>
            <a:pPr algn="l"/>
            <a:r>
              <a:rPr lang="el-GR" dirty="0" smtClean="0"/>
              <a:t>Διεύθυνση </a:t>
            </a:r>
            <a:r>
              <a:rPr lang="en-US" dirty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/>
          </a:p>
        </p:txBody>
      </p:sp>
      <p:graphicFrame>
        <p:nvGraphicFramePr>
          <p:cNvPr id="7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018325"/>
              </p:ext>
            </p:extLst>
          </p:nvPr>
        </p:nvGraphicFramePr>
        <p:xfrm>
          <a:off x="2348166" y="2406388"/>
          <a:ext cx="7236814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01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1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61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61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611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2611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2611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0" dirty="0" smtClean="0"/>
                        <a:t>CRDM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0" dirty="0" smtClean="0"/>
                        <a:t>DWH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BILL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LEA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0" dirty="0" smtClean="0"/>
                        <a:t>BDM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baseline="0" dirty="0" smtClean="0"/>
                        <a:t>ECONS</a:t>
                      </a:r>
                      <a:r>
                        <a:rPr lang="en-GB" sz="1400" baseline="0" dirty="0" smtClean="0"/>
                        <a:t> II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T2S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TIPS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X</a:t>
                      </a:r>
                      <a:endParaRPr lang="en-GB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T2 (CLM)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X</a:t>
                      </a:r>
                      <a:endParaRPr lang="en-GB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T2 (RTGS)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X</a:t>
                      </a:r>
                      <a:endParaRPr lang="en-GB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ECMS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X</a:t>
                      </a:r>
                      <a:endParaRPr lang="en-GB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X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53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Σύνδεση </a:t>
            </a:r>
            <a:r>
              <a:rPr lang="en-US" dirty="0" smtClean="0"/>
              <a:t>U2A </a:t>
            </a:r>
            <a:r>
              <a:rPr lang="el-GR" dirty="0" smtClean="0"/>
              <a:t>χρήστη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7786" y="1229360"/>
            <a:ext cx="11736000" cy="486551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el-GR" dirty="0" smtClean="0"/>
              <a:t>Τα </a:t>
            </a:r>
            <a:r>
              <a:rPr lang="en-US" dirty="0" smtClean="0"/>
              <a:t>Components </a:t>
            </a:r>
            <a:r>
              <a:rPr lang="el-GR" dirty="0" smtClean="0"/>
              <a:t>έχουν όλα την ίδια δομή για τον χρήστη, όπως απεικονίζεται στα επόμενα </a:t>
            </a:r>
            <a:r>
              <a:rPr lang="en-US" dirty="0" smtClean="0"/>
              <a:t>slides.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38" y="6396554"/>
            <a:ext cx="11330537" cy="412962"/>
          </a:xfrm>
        </p:spPr>
        <p:txBody>
          <a:bodyPr/>
          <a:lstStyle/>
          <a:p>
            <a:pPr algn="l"/>
            <a:r>
              <a:rPr lang="el-GR" dirty="0" smtClean="0"/>
              <a:t>Διεύθυνση </a:t>
            </a:r>
            <a:r>
              <a:rPr lang="en-US" dirty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244718" y="5152286"/>
            <a:ext cx="11736000" cy="12485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AutoNum type="arabicPeriod"/>
            </a:pPr>
            <a:r>
              <a:rPr lang="en-US" dirty="0" smtClean="0"/>
              <a:t>Menu Bar – </a:t>
            </a:r>
            <a:r>
              <a:rPr lang="el-GR" dirty="0" smtClean="0"/>
              <a:t>το περιεχόμενο διαφοροποιείται ανάλογα με το </a:t>
            </a:r>
            <a:r>
              <a:rPr lang="en-US" dirty="0" smtClean="0"/>
              <a:t>Component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AutoNum type="arabicPeriod"/>
            </a:pPr>
            <a:r>
              <a:rPr lang="en-US" dirty="0" smtClean="0"/>
              <a:t>Logo </a:t>
            </a:r>
            <a:r>
              <a:rPr lang="el-GR" dirty="0" smtClean="0"/>
              <a:t>και </a:t>
            </a:r>
            <a:r>
              <a:rPr lang="en-US" dirty="0" smtClean="0"/>
              <a:t>link </a:t>
            </a:r>
            <a:r>
              <a:rPr lang="el-GR" dirty="0" smtClean="0"/>
              <a:t>στην αρχική σελίδα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AutoNum type="arabicPeriod"/>
            </a:pPr>
            <a:r>
              <a:rPr lang="en-US" dirty="0" smtClean="0"/>
              <a:t>Information</a:t>
            </a:r>
            <a:r>
              <a:rPr lang="en-GB" dirty="0" smtClean="0"/>
              <a:t> panel</a:t>
            </a:r>
            <a:r>
              <a:rPr lang="el-GR" dirty="0" smtClean="0"/>
              <a:t> με </a:t>
            </a:r>
            <a:r>
              <a:rPr lang="el-GR" i="1" dirty="0" smtClean="0">
                <a:solidFill>
                  <a:schemeClr val="tx1"/>
                </a:solidFill>
              </a:rPr>
              <a:t>όνομα χρήστη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i="1" dirty="0" smtClean="0">
                <a:solidFill>
                  <a:schemeClr val="tx1"/>
                </a:solidFill>
              </a:rPr>
              <a:t>logout </a:t>
            </a:r>
            <a:r>
              <a:rPr lang="el-GR" dirty="0" smtClean="0">
                <a:solidFill>
                  <a:schemeClr val="tx1"/>
                </a:solidFill>
              </a:rPr>
              <a:t>και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i="1" dirty="0" smtClean="0">
                <a:solidFill>
                  <a:schemeClr val="tx1"/>
                </a:solidFill>
              </a:rPr>
              <a:t>help</a:t>
            </a:r>
            <a:r>
              <a:rPr lang="el-GR" dirty="0" smtClean="0">
                <a:solidFill>
                  <a:schemeClr val="tx1"/>
                </a:solidFill>
              </a:rPr>
              <a:t>, </a:t>
            </a:r>
            <a:r>
              <a:rPr lang="el-GR" i="1" dirty="0" smtClean="0">
                <a:solidFill>
                  <a:schemeClr val="tx1"/>
                </a:solidFill>
              </a:rPr>
              <a:t>ημερομηνία, ώρα,</a:t>
            </a:r>
            <a:r>
              <a:rPr lang="en-US" i="1" dirty="0" smtClean="0">
                <a:solidFill>
                  <a:schemeClr val="tx1"/>
                </a:solidFill>
              </a:rPr>
              <a:t> Business date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και το </a:t>
            </a:r>
            <a:r>
              <a:rPr lang="el-GR" i="1" dirty="0" smtClean="0">
                <a:solidFill>
                  <a:schemeClr val="tx1"/>
                </a:solidFill>
              </a:rPr>
              <a:t>περιβάλλον</a:t>
            </a:r>
            <a:r>
              <a:rPr lang="el-GR" dirty="0" smtClean="0">
                <a:solidFill>
                  <a:schemeClr val="tx1"/>
                </a:solidFill>
              </a:rPr>
              <a:t> στο οποίο είστε συνδεδεμένοι.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23754"/>
          <a:stretch/>
        </p:blipFill>
        <p:spPr bwMode="auto">
          <a:xfrm>
            <a:off x="474134" y="1633525"/>
            <a:ext cx="11506584" cy="351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38400" y="2020711"/>
            <a:ext cx="428978" cy="33866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2952048" y="2026354"/>
            <a:ext cx="1066796" cy="33866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5994432" y="2031997"/>
            <a:ext cx="4718724" cy="33866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2171293" y="2065870"/>
            <a:ext cx="233240" cy="3499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3960598" y="2048935"/>
            <a:ext cx="233240" cy="3499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5676493" y="2048937"/>
            <a:ext cx="233240" cy="3499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0386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Σύνδεση </a:t>
            </a:r>
            <a:r>
              <a:rPr lang="en-US" dirty="0"/>
              <a:t>U2A </a:t>
            </a:r>
            <a:r>
              <a:rPr lang="el-GR" dirty="0"/>
              <a:t>χρήστη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r="357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 path </a:t>
            </a:r>
            <a:r>
              <a:rPr lang="el-GR" dirty="0" smtClean="0"/>
              <a:t>της συγκεκριμένης σελίδας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Βασικά εικονίδια</a:t>
            </a:r>
            <a:r>
              <a:rPr lang="en-US" dirty="0" smtClean="0"/>
              <a:t> </a:t>
            </a:r>
            <a:r>
              <a:rPr lang="el-GR" dirty="0" smtClean="0"/>
              <a:t>«</a:t>
            </a:r>
            <a:r>
              <a:rPr lang="en-US" dirty="0" smtClean="0"/>
              <a:t>export</a:t>
            </a:r>
            <a:r>
              <a:rPr lang="el-GR" dirty="0" smtClean="0"/>
              <a:t>» και</a:t>
            </a:r>
            <a:r>
              <a:rPr lang="en-US" dirty="0" smtClean="0"/>
              <a:t> </a:t>
            </a:r>
            <a:r>
              <a:rPr lang="el-GR" dirty="0" smtClean="0"/>
              <a:t>«</a:t>
            </a:r>
            <a:r>
              <a:rPr lang="en-US" dirty="0" smtClean="0"/>
              <a:t>print</a:t>
            </a:r>
            <a:r>
              <a:rPr lang="el-GR" dirty="0" smtClean="0"/>
              <a:t>»</a:t>
            </a:r>
            <a:r>
              <a:rPr lang="en-US" dirty="0" smtClean="0"/>
              <a:t> </a:t>
            </a:r>
            <a:r>
              <a:rPr lang="el-GR" dirty="0" smtClean="0"/>
              <a:t> του περιεχομένου της σελίδας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Τίτλος του παρακάτω</a:t>
            </a:r>
            <a:r>
              <a:rPr lang="en-US" dirty="0" smtClean="0"/>
              <a:t> sub-frame</a:t>
            </a:r>
            <a:r>
              <a:rPr lang="el-GR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Button bar</a:t>
            </a:r>
            <a:r>
              <a:rPr lang="el-GR" dirty="0"/>
              <a:t> </a:t>
            </a:r>
            <a:r>
              <a:rPr lang="el-GR" dirty="0" smtClean="0"/>
              <a:t>με τις διαθέσιμες επιλογές της συγκεκριμένης σελίδας.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914239"/>
              </p:ext>
            </p:extLst>
          </p:nvPr>
        </p:nvGraphicFramePr>
        <p:xfrm>
          <a:off x="169333" y="1286933"/>
          <a:ext cx="5832841" cy="466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Immagine bitmap" r:id="rId5" imgW="11019048" imgH="5544324" progId="PBrush">
                  <p:embed/>
                </p:oleObj>
              </mc:Choice>
              <mc:Fallback>
                <p:oleObj name="Immagine bitmap" r:id="rId5" imgW="11019048" imgH="5544324" progId="PBrush">
                  <p:embed/>
                  <p:pic>
                    <p:nvPicPr>
                      <p:cNvPr id="0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33" y="1286933"/>
                        <a:ext cx="5832841" cy="466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849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Σύνδεση </a:t>
            </a:r>
            <a:r>
              <a:rPr lang="en-US" dirty="0"/>
              <a:t>U2A </a:t>
            </a:r>
            <a:r>
              <a:rPr lang="el-GR" dirty="0"/>
              <a:t>χρήστη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269930" y="1131486"/>
            <a:ext cx="11212155" cy="5188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el-GR" dirty="0" smtClean="0"/>
              <a:t>Συμπλήρωση βασικών πεδίων και ιδιότητες</a:t>
            </a:r>
            <a:endParaRPr lang="en-GB" dirty="0" smtClean="0"/>
          </a:p>
          <a:p>
            <a:pPr lvl="1" algn="just">
              <a:spcAft>
                <a:spcPts val="600"/>
              </a:spcAft>
            </a:pPr>
            <a:r>
              <a:rPr lang="el-GR" dirty="0" smtClean="0"/>
              <a:t>Πεδίο εισαγωγής στοιχείων</a:t>
            </a:r>
            <a:r>
              <a:rPr lang="en-GB" dirty="0" smtClean="0"/>
              <a:t> (red bar </a:t>
            </a:r>
            <a:r>
              <a:rPr lang="el-GR" dirty="0" smtClean="0"/>
              <a:t>όταν είναι υποχρεωτικό</a:t>
            </a:r>
            <a:r>
              <a:rPr lang="en-GB" dirty="0" smtClean="0"/>
              <a:t>)</a:t>
            </a:r>
            <a:r>
              <a:rPr lang="el-GR" dirty="0" smtClean="0"/>
              <a:t>. </a:t>
            </a:r>
            <a:endParaRPr lang="en-GB" dirty="0" smtClean="0"/>
          </a:p>
          <a:p>
            <a:pPr lvl="1" algn="just">
              <a:spcAft>
                <a:spcPts val="600"/>
              </a:spcAft>
            </a:pPr>
            <a:endParaRPr lang="el-GR" dirty="0" smtClean="0"/>
          </a:p>
          <a:p>
            <a:pPr lvl="1" algn="just">
              <a:spcAft>
                <a:spcPts val="600"/>
              </a:spcAft>
            </a:pPr>
            <a:r>
              <a:rPr lang="el-GR" dirty="0" smtClean="0"/>
              <a:t>Πεδία με συγκεκριμένη τυποποίηση</a:t>
            </a:r>
            <a:endParaRPr lang="el-GR" dirty="0"/>
          </a:p>
          <a:p>
            <a:pPr lvl="1" algn="just">
              <a:spcAft>
                <a:spcPts val="600"/>
              </a:spcAft>
            </a:pPr>
            <a:endParaRPr lang="el-GR" dirty="0" smtClean="0"/>
          </a:p>
          <a:p>
            <a:pPr lvl="1" algn="just">
              <a:spcAft>
                <a:spcPts val="600"/>
              </a:spcAft>
            </a:pPr>
            <a:endParaRPr lang="el-GR" dirty="0"/>
          </a:p>
          <a:p>
            <a:pPr lvl="1" algn="just">
              <a:spcAft>
                <a:spcPts val="600"/>
              </a:spcAft>
            </a:pPr>
            <a:endParaRPr lang="el-GR" dirty="0" smtClean="0"/>
          </a:p>
          <a:p>
            <a:pPr lvl="1" algn="just">
              <a:spcAft>
                <a:spcPts val="600"/>
              </a:spcAft>
            </a:pPr>
            <a:endParaRPr lang="el-GR" dirty="0"/>
          </a:p>
          <a:p>
            <a:pPr lvl="1" algn="just">
              <a:spcAft>
                <a:spcPts val="600"/>
              </a:spcAft>
            </a:pPr>
            <a:endParaRPr lang="el-GR" dirty="0" smtClean="0"/>
          </a:p>
          <a:p>
            <a:pPr lvl="1" algn="just">
              <a:spcAft>
                <a:spcPts val="600"/>
              </a:spcAft>
            </a:pPr>
            <a:r>
              <a:rPr lang="el-GR" dirty="0" smtClean="0"/>
              <a:t>Πεδία με προκαθορισμένες τιμές</a:t>
            </a:r>
            <a:endParaRPr lang="en-GB" dirty="0" smtClean="0"/>
          </a:p>
          <a:p>
            <a:pPr lvl="1" algn="just">
              <a:spcAft>
                <a:spcPts val="600"/>
              </a:spcAft>
            </a:pPr>
            <a:endParaRPr lang="en-GB" dirty="0" smtClean="0"/>
          </a:p>
          <a:p>
            <a:pPr lvl="1" algn="just">
              <a:spcAft>
                <a:spcPts val="600"/>
              </a:spcAft>
            </a:pPr>
            <a:endParaRPr lang="en-GB" dirty="0" smtClean="0"/>
          </a:p>
          <a:p>
            <a:pPr lvl="1" algn="just">
              <a:spcAft>
                <a:spcPts val="600"/>
              </a:spcAft>
            </a:pPr>
            <a:endParaRPr lang="en-GB" dirty="0"/>
          </a:p>
        </p:txBody>
      </p:sp>
      <p:pic>
        <p:nvPicPr>
          <p:cNvPr id="11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28" y="1948947"/>
            <a:ext cx="4612090" cy="390525"/>
          </a:xfrm>
          <a:prstGeom prst="rect">
            <a:avLst/>
          </a:prstGeom>
        </p:spPr>
      </p:pic>
      <p:pic>
        <p:nvPicPr>
          <p:cNvPr id="12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28" y="2835173"/>
            <a:ext cx="4612090" cy="1781175"/>
          </a:xfrm>
          <a:prstGeom prst="rect">
            <a:avLst/>
          </a:prstGeom>
        </p:spPr>
      </p:pic>
      <p:pic>
        <p:nvPicPr>
          <p:cNvPr id="13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228" y="5263413"/>
            <a:ext cx="4612090" cy="105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3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Σύνδεση </a:t>
            </a:r>
            <a:r>
              <a:rPr lang="en-US" dirty="0"/>
              <a:t>U2A </a:t>
            </a:r>
            <a:r>
              <a:rPr lang="el-GR" dirty="0"/>
              <a:t>χρήστη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269930" y="1131486"/>
            <a:ext cx="11212155" cy="5188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el-GR" dirty="0" smtClean="0"/>
              <a:t>Συμπλήρωση βασικών πεδίων και ιδιότητες</a:t>
            </a:r>
            <a:endParaRPr lang="en-GB" dirty="0" smtClean="0"/>
          </a:p>
          <a:p>
            <a:pPr lvl="1" algn="just">
              <a:spcAft>
                <a:spcPts val="600"/>
              </a:spcAft>
            </a:pPr>
            <a:r>
              <a:rPr lang="en-GB" dirty="0"/>
              <a:t>Radio </a:t>
            </a:r>
            <a:r>
              <a:rPr lang="en-GB" dirty="0" smtClean="0"/>
              <a:t>buttons</a:t>
            </a:r>
            <a:r>
              <a:rPr lang="el-GR" dirty="0" smtClean="0"/>
              <a:t> με αλληλοαποκλειόμενες επιλογές</a:t>
            </a:r>
            <a:endParaRPr lang="en-GB" dirty="0"/>
          </a:p>
          <a:p>
            <a:pPr lvl="1" algn="just">
              <a:spcAft>
                <a:spcPts val="600"/>
              </a:spcAft>
            </a:pPr>
            <a:endParaRPr lang="en-GB" dirty="0"/>
          </a:p>
          <a:p>
            <a:pPr lvl="1" algn="just">
              <a:spcAft>
                <a:spcPts val="600"/>
              </a:spcAft>
            </a:pPr>
            <a:endParaRPr lang="en-GB" dirty="0"/>
          </a:p>
          <a:p>
            <a:pPr lvl="1" algn="just">
              <a:spcAft>
                <a:spcPts val="600"/>
              </a:spcAft>
            </a:pPr>
            <a:endParaRPr lang="el-GR" dirty="0" smtClean="0"/>
          </a:p>
          <a:p>
            <a:pPr lvl="1" algn="just">
              <a:spcAft>
                <a:spcPts val="600"/>
              </a:spcAft>
            </a:pPr>
            <a:endParaRPr lang="en-GB" dirty="0"/>
          </a:p>
          <a:p>
            <a:pPr lvl="1" algn="just">
              <a:spcAft>
                <a:spcPts val="600"/>
              </a:spcAft>
            </a:pPr>
            <a:r>
              <a:rPr lang="en-GB" dirty="0"/>
              <a:t>Check </a:t>
            </a:r>
            <a:r>
              <a:rPr lang="en-GB" dirty="0" smtClean="0"/>
              <a:t>boxes</a:t>
            </a:r>
          </a:p>
          <a:p>
            <a:pPr lvl="1" algn="just">
              <a:spcAft>
                <a:spcPts val="600"/>
              </a:spcAft>
            </a:pPr>
            <a:endParaRPr lang="en-GB" dirty="0"/>
          </a:p>
          <a:p>
            <a:pPr lvl="1" algn="just">
              <a:spcAft>
                <a:spcPts val="600"/>
              </a:spcAft>
            </a:pPr>
            <a:endParaRPr lang="en-GB" dirty="0"/>
          </a:p>
          <a:p>
            <a:pPr lvl="1" algn="just">
              <a:spcAft>
                <a:spcPts val="600"/>
              </a:spcAft>
            </a:pPr>
            <a:r>
              <a:rPr lang="el-GR" dirty="0" smtClean="0"/>
              <a:t>Ημερομηνίες που μπορούν είτε να συμπληρωθούν από τον χρήστη είτε να συμπληρωθούν από το ημερολόγιο</a:t>
            </a:r>
            <a:r>
              <a:rPr lang="en-GB" dirty="0" smtClean="0"/>
              <a:t> </a:t>
            </a:r>
            <a:endParaRPr lang="en-GB" dirty="0"/>
          </a:p>
          <a:p>
            <a:pPr lvl="1" algn="just">
              <a:spcAft>
                <a:spcPts val="600"/>
              </a:spcAft>
            </a:pPr>
            <a:endParaRPr lang="en-GB" dirty="0"/>
          </a:p>
          <a:p>
            <a:pPr lvl="1" algn="just">
              <a:spcAft>
                <a:spcPts val="600"/>
              </a:spcAft>
            </a:pPr>
            <a:endParaRPr lang="en-GB" dirty="0" smtClean="0"/>
          </a:p>
          <a:p>
            <a:pPr lvl="1" algn="just">
              <a:spcAft>
                <a:spcPts val="600"/>
              </a:spcAft>
            </a:pPr>
            <a:endParaRPr lang="en-GB" dirty="0" smtClean="0"/>
          </a:p>
          <a:p>
            <a:pPr lvl="1" algn="just">
              <a:spcAft>
                <a:spcPts val="600"/>
              </a:spcAft>
            </a:pPr>
            <a:endParaRPr lang="en-GB" dirty="0"/>
          </a:p>
        </p:txBody>
      </p:sp>
      <p:pic>
        <p:nvPicPr>
          <p:cNvPr id="1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28" y="1956565"/>
            <a:ext cx="5877537" cy="1484455"/>
          </a:xfrm>
          <a:prstGeom prst="rect">
            <a:avLst/>
          </a:prstGeom>
        </p:spPr>
      </p:pic>
      <p:pic>
        <p:nvPicPr>
          <p:cNvPr id="15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28" y="4029498"/>
            <a:ext cx="7791450" cy="457200"/>
          </a:xfrm>
          <a:prstGeom prst="rect">
            <a:avLst/>
          </a:prstGeom>
        </p:spPr>
      </p:pic>
      <p:pic>
        <p:nvPicPr>
          <p:cNvPr id="16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228" y="5316516"/>
            <a:ext cx="77914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6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Σύνδεση </a:t>
            </a:r>
            <a:r>
              <a:rPr lang="en-US" dirty="0"/>
              <a:t>U2A </a:t>
            </a:r>
            <a:r>
              <a:rPr lang="el-GR" dirty="0"/>
              <a:t>χρήστη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96675" y="6373976"/>
            <a:ext cx="467525" cy="365125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269930" y="1131486"/>
            <a:ext cx="11212155" cy="5188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el-GR" dirty="0" smtClean="0"/>
              <a:t>Πίνακας αποτελεσμάτων αναζήτησης</a:t>
            </a:r>
            <a:endParaRPr lang="en-GB" dirty="0" smtClean="0"/>
          </a:p>
          <a:p>
            <a:pPr lvl="1" algn="just">
              <a:spcAft>
                <a:spcPts val="600"/>
              </a:spcAft>
            </a:pPr>
            <a:endParaRPr lang="en-GB" dirty="0"/>
          </a:p>
          <a:p>
            <a:pPr lvl="1" algn="just">
              <a:spcAft>
                <a:spcPts val="600"/>
              </a:spcAft>
            </a:pPr>
            <a:endParaRPr lang="en-GB" dirty="0"/>
          </a:p>
          <a:p>
            <a:pPr lvl="1" algn="just">
              <a:spcAft>
                <a:spcPts val="600"/>
              </a:spcAft>
            </a:pPr>
            <a:endParaRPr lang="el-GR" dirty="0" smtClean="0"/>
          </a:p>
          <a:p>
            <a:pPr lvl="1" algn="just">
              <a:spcAft>
                <a:spcPts val="600"/>
              </a:spcAft>
            </a:pPr>
            <a:endParaRPr lang="en-GB" dirty="0"/>
          </a:p>
          <a:p>
            <a:pPr lvl="1" algn="just">
              <a:spcAft>
                <a:spcPts val="600"/>
              </a:spcAft>
            </a:pPr>
            <a:endParaRPr lang="en-GB" dirty="0" smtClean="0"/>
          </a:p>
          <a:p>
            <a:pPr lvl="1" algn="just">
              <a:spcAft>
                <a:spcPts val="600"/>
              </a:spcAft>
            </a:pPr>
            <a:endParaRPr lang="en-GB" dirty="0" smtClean="0"/>
          </a:p>
          <a:p>
            <a:pPr lvl="1" algn="just">
              <a:spcAft>
                <a:spcPts val="600"/>
              </a:spcAft>
            </a:pPr>
            <a:endParaRPr lang="en-GB" dirty="0"/>
          </a:p>
        </p:txBody>
      </p:sp>
      <p:pic>
        <p:nvPicPr>
          <p:cNvPr id="11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060" y="1545217"/>
            <a:ext cx="8126513" cy="3217571"/>
          </a:xfrm>
          <a:prstGeom prst="rect">
            <a:avLst/>
          </a:prstGeom>
        </p:spPr>
      </p:pic>
      <p:pic>
        <p:nvPicPr>
          <p:cNvPr id="12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564" y="4702543"/>
            <a:ext cx="2512077" cy="16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6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3"/>
          </p:nvPr>
        </p:nvSpPr>
        <p:spPr>
          <a:xfrm>
            <a:off x="977314" y="1463431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Μεταφορές </a:t>
            </a:r>
            <a:r>
              <a:rPr lang="el-GR" dirty="0"/>
              <a:t>Ρευστότητας / </a:t>
            </a:r>
            <a:r>
              <a:rPr lang="en-US" dirty="0"/>
              <a:t>Liquidity </a:t>
            </a:r>
            <a:r>
              <a:rPr lang="en-US" dirty="0" smtClean="0"/>
              <a:t>Transfers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- </a:t>
            </a:r>
            <a:r>
              <a:rPr lang="en-US" dirty="0"/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542925" y="1463431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1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5"/>
          </p:nvPr>
        </p:nvSpPr>
        <p:spPr>
          <a:xfrm>
            <a:off x="977314" y="2089673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Εργάσιμη Ημέρα / </a:t>
            </a:r>
            <a:r>
              <a:rPr lang="en-US" dirty="0"/>
              <a:t>Business Day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42925" y="2089673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2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7"/>
          </p:nvPr>
        </p:nvSpPr>
        <p:spPr>
          <a:xfrm>
            <a:off x="977313" y="2702704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CLM – </a:t>
            </a:r>
            <a:r>
              <a:rPr lang="el-GR" dirty="0"/>
              <a:t>Εισαγωγή</a:t>
            </a:r>
            <a:r>
              <a:rPr lang="en-US" dirty="0"/>
              <a:t>/</a:t>
            </a:r>
            <a:r>
              <a:rPr lang="el-GR" dirty="0"/>
              <a:t>Κατάσταση συναλλαγών</a:t>
            </a:r>
            <a:r>
              <a:rPr lang="en-US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8"/>
          </p:nvPr>
        </p:nvSpPr>
        <p:spPr>
          <a:xfrm>
            <a:off x="542924" y="2702704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3</a:t>
            </a:r>
            <a:endParaRPr lang="en-US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9"/>
          </p:nvPr>
        </p:nvSpPr>
        <p:spPr>
          <a:xfrm>
            <a:off x="977313" y="3328946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RTGS – </a:t>
            </a:r>
            <a:r>
              <a:rPr lang="el-GR" dirty="0"/>
              <a:t>Εισαγωγή</a:t>
            </a:r>
            <a:r>
              <a:rPr lang="en-US" dirty="0"/>
              <a:t>/</a:t>
            </a:r>
            <a:r>
              <a:rPr lang="el-GR" dirty="0"/>
              <a:t>Κατάσταση συναλλαγών</a:t>
            </a:r>
            <a:r>
              <a:rPr lang="en-US" dirty="0"/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50"/>
          </p:nvPr>
        </p:nvSpPr>
        <p:spPr>
          <a:xfrm>
            <a:off x="542924" y="3328946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4</a:t>
            </a:r>
            <a:endParaRPr lang="en-US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51"/>
          </p:nvPr>
        </p:nvSpPr>
        <p:spPr>
          <a:xfrm>
            <a:off x="977313" y="3954166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Σύνδεση </a:t>
            </a:r>
            <a:r>
              <a:rPr lang="en-US" dirty="0"/>
              <a:t>U2A </a:t>
            </a:r>
            <a:r>
              <a:rPr lang="el-GR" dirty="0"/>
              <a:t>χρήστη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52"/>
          </p:nvPr>
        </p:nvSpPr>
        <p:spPr>
          <a:xfrm>
            <a:off x="542924" y="3954166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5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53"/>
          </p:nvPr>
        </p:nvSpPr>
        <p:spPr>
          <a:xfrm>
            <a:off x="977313" y="4542819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Λειτουργίες </a:t>
            </a:r>
            <a:r>
              <a:rPr lang="en-US" dirty="0"/>
              <a:t>Common Components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54"/>
          </p:nvPr>
        </p:nvSpPr>
        <p:spPr>
          <a:xfrm>
            <a:off x="542924" y="4542819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6</a:t>
            </a:r>
            <a:endParaRPr lang="en-US" b="1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algn="l"/>
            <a:r>
              <a:rPr lang="el-GR" dirty="0" smtClean="0"/>
              <a:t>Διεύθυνση </a:t>
            </a:r>
            <a:r>
              <a:rPr lang="en-US" dirty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53"/>
          </p:nvPr>
        </p:nvSpPr>
        <p:spPr>
          <a:xfrm>
            <a:off x="977313" y="5165119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Οθόνες </a:t>
            </a:r>
            <a:r>
              <a:rPr lang="en-US" dirty="0"/>
              <a:t>CLM </a:t>
            </a:r>
            <a:r>
              <a:rPr lang="el-GR" dirty="0"/>
              <a:t>και </a:t>
            </a:r>
            <a:r>
              <a:rPr lang="en-US" dirty="0"/>
              <a:t>RTGS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54"/>
          </p:nvPr>
        </p:nvSpPr>
        <p:spPr>
          <a:xfrm>
            <a:off x="542924" y="5165119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53"/>
          </p:nvPr>
        </p:nvSpPr>
        <p:spPr>
          <a:xfrm>
            <a:off x="1002713" y="5787419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Βασικά </a:t>
            </a:r>
            <a:r>
              <a:rPr lang="el-GR" dirty="0" smtClean="0"/>
              <a:t>σενάρια </a:t>
            </a:r>
            <a:r>
              <a:rPr lang="el-GR" dirty="0"/>
              <a:t>δοκιμών</a:t>
            </a:r>
            <a:endParaRPr lang="en-US" dirty="0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54"/>
          </p:nvPr>
        </p:nvSpPr>
        <p:spPr>
          <a:xfrm>
            <a:off x="568324" y="5787419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474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Λειτουργίες </a:t>
            </a:r>
            <a:r>
              <a:rPr lang="en-US" dirty="0" smtClean="0"/>
              <a:t>Common Components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sz="half" idx="4294967295"/>
          </p:nvPr>
        </p:nvSpPr>
        <p:spPr>
          <a:xfrm>
            <a:off x="1108929" y="1205037"/>
            <a:ext cx="4278271" cy="51278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b="1" u="sng" dirty="0"/>
              <a:t>Μενού </a:t>
            </a:r>
            <a:r>
              <a:rPr lang="en-US" sz="1600" b="1" u="sng" dirty="0" smtClean="0"/>
              <a:t>CRDM</a:t>
            </a:r>
            <a:r>
              <a:rPr lang="en-US" sz="1600" b="1" dirty="0" smtClean="0"/>
              <a:t>, </a:t>
            </a:r>
            <a:r>
              <a:rPr lang="en-US" sz="1600" dirty="0" smtClean="0"/>
              <a:t>Common Reference Data Management </a:t>
            </a:r>
            <a:r>
              <a:rPr lang="el-GR" sz="1600" dirty="0" smtClean="0"/>
              <a:t>(1/2</a:t>
            </a:r>
            <a:r>
              <a:rPr lang="en-US" sz="1600" dirty="0" smtClean="0"/>
              <a:t>)</a:t>
            </a:r>
            <a:endParaRPr lang="en-US" sz="1600" b="1" dirty="0" smtClean="0"/>
          </a:p>
          <a:p>
            <a:pPr marL="0" indent="0">
              <a:buNone/>
            </a:pPr>
            <a:r>
              <a:rPr lang="en-US" sz="1200" b="1" dirty="0" smtClean="0"/>
              <a:t>Common</a:t>
            </a:r>
            <a:endParaRPr lang="en-US" sz="1200" b="1" dirty="0"/>
          </a:p>
          <a:p>
            <a:pPr lvl="1"/>
            <a:r>
              <a:rPr lang="en-US" sz="1200" b="1" dirty="0" smtClean="0"/>
              <a:t>Parties</a:t>
            </a:r>
            <a:r>
              <a:rPr lang="en-US" sz="1200" dirty="0"/>
              <a:t>	</a:t>
            </a:r>
          </a:p>
          <a:p>
            <a:pPr lvl="2"/>
            <a:r>
              <a:rPr lang="en-US" sz="1200" dirty="0"/>
              <a:t>Parties </a:t>
            </a:r>
          </a:p>
          <a:p>
            <a:pPr lvl="2"/>
            <a:r>
              <a:rPr lang="en-US" sz="1200" dirty="0"/>
              <a:t>Technical Addresses Network Services Link </a:t>
            </a:r>
          </a:p>
          <a:p>
            <a:pPr lvl="2"/>
            <a:r>
              <a:rPr lang="en-US" sz="1200" dirty="0"/>
              <a:t>Party Service Link </a:t>
            </a:r>
          </a:p>
          <a:p>
            <a:pPr lvl="2"/>
            <a:r>
              <a:rPr lang="en-US" sz="1200" dirty="0"/>
              <a:t>TIPS </a:t>
            </a:r>
            <a:r>
              <a:rPr lang="en-US" sz="1200" dirty="0" smtClean="0"/>
              <a:t>Directory</a:t>
            </a:r>
            <a:r>
              <a:rPr lang="en-US" sz="1200" dirty="0"/>
              <a:t>	</a:t>
            </a:r>
          </a:p>
          <a:p>
            <a:pPr lvl="1"/>
            <a:r>
              <a:rPr lang="en-US" sz="1200" b="1" dirty="0" smtClean="0"/>
              <a:t>Cash </a:t>
            </a:r>
            <a:r>
              <a:rPr lang="en-US" sz="1200" b="1" dirty="0"/>
              <a:t>Account	</a:t>
            </a:r>
          </a:p>
          <a:p>
            <a:pPr lvl="2"/>
            <a:r>
              <a:rPr lang="en-US" sz="1200" dirty="0"/>
              <a:t>Cash Accounts </a:t>
            </a:r>
          </a:p>
          <a:p>
            <a:pPr lvl="2"/>
            <a:r>
              <a:rPr lang="en-US" sz="1200" dirty="0"/>
              <a:t>Limits </a:t>
            </a:r>
          </a:p>
          <a:p>
            <a:pPr lvl="2"/>
            <a:r>
              <a:rPr lang="en-US" sz="1200" dirty="0"/>
              <a:t>Authorised Account User </a:t>
            </a:r>
          </a:p>
          <a:p>
            <a:pPr lvl="2"/>
            <a:r>
              <a:rPr lang="en-US" sz="1200" dirty="0"/>
              <a:t>Standing/Predefined Liquidity Transfer Order </a:t>
            </a:r>
          </a:p>
          <a:p>
            <a:pPr lvl="1"/>
            <a:r>
              <a:rPr lang="en-US" sz="1200" b="1" dirty="0" smtClean="0"/>
              <a:t>Access </a:t>
            </a:r>
            <a:r>
              <a:rPr lang="en-US" sz="1200" b="1" dirty="0"/>
              <a:t>Rights</a:t>
            </a:r>
            <a:r>
              <a:rPr lang="en-US" sz="1200" dirty="0"/>
              <a:t>	</a:t>
            </a:r>
          </a:p>
          <a:p>
            <a:pPr lvl="2"/>
            <a:r>
              <a:rPr lang="en-US" sz="1200" dirty="0"/>
              <a:t>Users </a:t>
            </a:r>
          </a:p>
          <a:p>
            <a:pPr lvl="2"/>
            <a:r>
              <a:rPr lang="en-US" sz="1200" dirty="0"/>
              <a:t>Certificate Distinguished Names </a:t>
            </a:r>
          </a:p>
          <a:p>
            <a:pPr lvl="2"/>
            <a:r>
              <a:rPr lang="en-US" sz="1200" dirty="0"/>
              <a:t>User Certificate Distinguished Name Links </a:t>
            </a:r>
          </a:p>
          <a:p>
            <a:pPr lvl="2"/>
            <a:r>
              <a:rPr lang="en-US" sz="1200" dirty="0"/>
              <a:t>Roles </a:t>
            </a:r>
          </a:p>
          <a:p>
            <a:pPr lvl="2"/>
            <a:r>
              <a:rPr lang="en-US" sz="1200" dirty="0"/>
              <a:t>Grant/Revoke System Privileges </a:t>
            </a:r>
          </a:p>
          <a:p>
            <a:pPr lvl="2"/>
            <a:r>
              <a:rPr lang="en-US" sz="1200" dirty="0"/>
              <a:t>Grant/Revoke Roles </a:t>
            </a:r>
          </a:p>
        </p:txBody>
      </p:sp>
      <p:sp>
        <p:nvSpPr>
          <p:cNvPr id="14" name="Segnaposto contenuto 9"/>
          <p:cNvSpPr>
            <a:spLocks noGrp="1"/>
          </p:cNvSpPr>
          <p:nvPr>
            <p:ph sz="quarter" idx="4"/>
          </p:nvPr>
        </p:nvSpPr>
        <p:spPr>
          <a:xfrm>
            <a:off x="4953871" y="1437804"/>
            <a:ext cx="4670746" cy="5176560"/>
          </a:xfrm>
        </p:spPr>
        <p:txBody>
          <a:bodyPr>
            <a:norm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/>
              <a:t>Message and Reports</a:t>
            </a:r>
            <a:r>
              <a:rPr lang="en-US" sz="1200" dirty="0"/>
              <a:t>	</a:t>
            </a:r>
          </a:p>
          <a:p>
            <a:pPr marL="1082675" lvl="3" indent="-173038"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</a:pPr>
            <a:r>
              <a:rPr lang="en-US" sz="1200" dirty="0">
                <a:solidFill>
                  <a:schemeClr val="accent2"/>
                </a:solidFill>
              </a:rPr>
              <a:t>Message Subscription </a:t>
            </a:r>
          </a:p>
          <a:p>
            <a:pPr marL="1082675" lvl="3" indent="-173038"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</a:pPr>
            <a:r>
              <a:rPr lang="en-US" sz="1200" dirty="0">
                <a:solidFill>
                  <a:schemeClr val="accent2"/>
                </a:solidFill>
              </a:rPr>
              <a:t>Report Configurations </a:t>
            </a:r>
            <a:endParaRPr lang="en-US" sz="1200" b="1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Market Specific Configuration	</a:t>
            </a:r>
          </a:p>
          <a:p>
            <a:pPr marL="1082675" lvl="3" indent="-173038"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</a:pPr>
            <a:r>
              <a:rPr lang="en-US" sz="1200" dirty="0" smtClean="0">
                <a:solidFill>
                  <a:schemeClr val="accent2"/>
                </a:solidFill>
              </a:rPr>
              <a:t> </a:t>
            </a:r>
            <a:r>
              <a:rPr lang="en-US" sz="1200" dirty="0">
                <a:solidFill>
                  <a:schemeClr val="accent2"/>
                </a:solidFill>
              </a:rPr>
              <a:t>Restriction Types – Search/List Screen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Network Configuration</a:t>
            </a:r>
            <a:r>
              <a:rPr lang="en-US" sz="1200" dirty="0" smtClean="0"/>
              <a:t>	</a:t>
            </a:r>
          </a:p>
          <a:p>
            <a:pPr marL="1082675" lvl="3" indent="-173038"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</a:pPr>
            <a:r>
              <a:rPr lang="en-US" sz="1200" dirty="0" smtClean="0">
                <a:solidFill>
                  <a:schemeClr val="accent2"/>
                </a:solidFill>
              </a:rPr>
              <a:t>Distinguished </a:t>
            </a:r>
            <a:r>
              <a:rPr lang="en-US" sz="1200" dirty="0">
                <a:solidFill>
                  <a:schemeClr val="accent2"/>
                </a:solidFill>
              </a:rPr>
              <a:t>Name BIC Routing</a:t>
            </a:r>
          </a:p>
          <a:p>
            <a:pPr marL="1082675" lvl="3" indent="-173038"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</a:pPr>
            <a:r>
              <a:rPr lang="en-US" sz="1200" dirty="0">
                <a:solidFill>
                  <a:schemeClr val="accent2"/>
                </a:solidFill>
              </a:rPr>
              <a:t>Routing </a:t>
            </a:r>
          </a:p>
          <a:p>
            <a:pPr marL="1082675" lvl="3" indent="-173038"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</a:pPr>
            <a:r>
              <a:rPr lang="en-US" sz="1200" dirty="0">
                <a:solidFill>
                  <a:schemeClr val="accent2"/>
                </a:solidFill>
              </a:rPr>
              <a:t>BIC Directory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Scheduling</a:t>
            </a:r>
            <a:r>
              <a:rPr lang="en-US" sz="1200" dirty="0" smtClean="0"/>
              <a:t>	</a:t>
            </a:r>
          </a:p>
          <a:p>
            <a:pPr marL="1082675" lvl="3" indent="-173038"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</a:pPr>
            <a:r>
              <a:rPr lang="en-US" sz="1200" dirty="0">
                <a:solidFill>
                  <a:schemeClr val="accent2"/>
                </a:solidFill>
              </a:rPr>
              <a:t>Closing Days – Search/List Screen</a:t>
            </a:r>
          </a:p>
          <a:p>
            <a:pPr marL="1082675" lvl="3" indent="-173038"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</a:pPr>
            <a:r>
              <a:rPr lang="en-US" sz="1200" dirty="0">
                <a:solidFill>
                  <a:schemeClr val="accent2"/>
                </a:solidFill>
              </a:rPr>
              <a:t>Event Types – Search/List and Details Screen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General Configuration Parameters</a:t>
            </a:r>
            <a:r>
              <a:rPr lang="en-US" sz="1200" dirty="0" smtClean="0"/>
              <a:t>	</a:t>
            </a:r>
          </a:p>
          <a:p>
            <a:pPr marL="1082675" lvl="3" indent="-173038"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</a:pPr>
            <a:r>
              <a:rPr lang="en-US" sz="1200" dirty="0">
                <a:solidFill>
                  <a:schemeClr val="accent2"/>
                </a:solidFill>
              </a:rPr>
              <a:t>System Entity – Search/List Screen	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Billing</a:t>
            </a:r>
            <a:r>
              <a:rPr lang="en-US" sz="1200" dirty="0" smtClean="0"/>
              <a:t>	</a:t>
            </a:r>
          </a:p>
          <a:p>
            <a:pPr marL="1082675" lvl="3" indent="-173038"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</a:pPr>
            <a:r>
              <a:rPr lang="en-US" sz="1200" dirty="0">
                <a:solidFill>
                  <a:schemeClr val="accent2"/>
                </a:solidFill>
              </a:rPr>
              <a:t>Invoice Configurations </a:t>
            </a:r>
          </a:p>
          <a:p>
            <a:pPr marL="1082675" lvl="3" indent="-173038"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</a:pPr>
            <a:r>
              <a:rPr lang="en-US" sz="1200" dirty="0">
                <a:solidFill>
                  <a:schemeClr val="accent2"/>
                </a:solidFill>
              </a:rPr>
              <a:t>VAT </a:t>
            </a:r>
          </a:p>
          <a:p>
            <a:pPr marL="1082675" lvl="3" indent="-173038"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</a:pPr>
            <a:r>
              <a:rPr lang="en-US" sz="1200" dirty="0">
                <a:solidFill>
                  <a:schemeClr val="accent2"/>
                </a:solidFill>
              </a:rPr>
              <a:t>Service Items  – Search/List and Details Screen</a:t>
            </a:r>
          </a:p>
          <a:p>
            <a:pPr marL="1082675" lvl="3" indent="-173038"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</a:pPr>
            <a:r>
              <a:rPr lang="en-US" sz="1200" dirty="0">
                <a:solidFill>
                  <a:schemeClr val="accent2"/>
                </a:solidFill>
              </a:rPr>
              <a:t>Tariffs – Search/List Screen</a:t>
            </a:r>
            <a:r>
              <a:rPr lang="en-US" sz="1200" dirty="0" smtClean="0"/>
              <a:t>	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Revisions</a:t>
            </a:r>
            <a:r>
              <a:rPr lang="en-US" sz="1200" dirty="0" smtClean="0"/>
              <a:t>	</a:t>
            </a:r>
          </a:p>
          <a:p>
            <a:pPr marL="1082675" lvl="3" indent="-173038"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</a:pPr>
            <a:r>
              <a:rPr lang="en-US" sz="1200" dirty="0">
                <a:solidFill>
                  <a:schemeClr val="accent2"/>
                </a:solidFill>
              </a:rPr>
              <a:t>Revision/Audit Trail </a:t>
            </a:r>
            <a:endParaRPr lang="en-GB" sz="120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5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Λειτουργίες </a:t>
            </a:r>
            <a:r>
              <a:rPr lang="en-US" dirty="0" smtClean="0"/>
              <a:t>Common Components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7" name="Segnaposto contenuto 7"/>
          <p:cNvSpPr>
            <a:spLocks noGrp="1"/>
          </p:cNvSpPr>
          <p:nvPr>
            <p:ph sz="half" idx="4294967295"/>
          </p:nvPr>
        </p:nvSpPr>
        <p:spPr>
          <a:xfrm>
            <a:off x="1000835" y="1279997"/>
            <a:ext cx="4278271" cy="51278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b="1" u="sng" dirty="0"/>
              <a:t>Μενού </a:t>
            </a:r>
            <a:r>
              <a:rPr lang="en-US" sz="1600" b="1" u="sng" dirty="0" smtClean="0"/>
              <a:t>CRDM</a:t>
            </a:r>
            <a:r>
              <a:rPr lang="en-US" sz="1600" b="1" dirty="0" smtClean="0"/>
              <a:t>, </a:t>
            </a:r>
            <a:r>
              <a:rPr lang="en-US" sz="1600" dirty="0"/>
              <a:t>Common Reference Data Management </a:t>
            </a:r>
            <a:r>
              <a:rPr lang="el-GR" sz="1600" dirty="0" smtClean="0"/>
              <a:t>(2/2</a:t>
            </a:r>
            <a:r>
              <a:rPr lang="el-GR" sz="1600" dirty="0"/>
              <a:t>)</a:t>
            </a:r>
            <a:endParaRPr lang="el-GR" sz="1600" b="1" dirty="0" smtClean="0"/>
          </a:p>
          <a:p>
            <a:pPr marL="0" indent="0">
              <a:buNone/>
            </a:pPr>
            <a:r>
              <a:rPr lang="en-US" sz="1200" b="1" dirty="0" smtClean="0"/>
              <a:t>T2</a:t>
            </a:r>
            <a:r>
              <a:rPr lang="en-US" sz="1200" dirty="0"/>
              <a:t>	</a:t>
            </a:r>
          </a:p>
          <a:p>
            <a:pPr lvl="1"/>
            <a:r>
              <a:rPr lang="en-US" sz="1200" b="1" dirty="0"/>
              <a:t>Cash</a:t>
            </a:r>
            <a:r>
              <a:rPr lang="en-US" sz="1200" dirty="0"/>
              <a:t>	</a:t>
            </a:r>
          </a:p>
          <a:p>
            <a:pPr lvl="2"/>
            <a:r>
              <a:rPr lang="en-US" sz="1200" dirty="0"/>
              <a:t>Account Monitoring Group </a:t>
            </a:r>
          </a:p>
          <a:p>
            <a:pPr lvl="2"/>
            <a:r>
              <a:rPr lang="en-US" sz="1200" dirty="0"/>
              <a:t>Liquidity Transfer Group </a:t>
            </a:r>
          </a:p>
          <a:p>
            <a:pPr lvl="2"/>
            <a:r>
              <a:rPr lang="en-US" sz="1200" dirty="0"/>
              <a:t>Settlement Bank Account Group </a:t>
            </a:r>
          </a:p>
          <a:p>
            <a:pPr lvl="2"/>
            <a:r>
              <a:rPr lang="en-US" sz="1200" dirty="0"/>
              <a:t>Direct Debit Mandate </a:t>
            </a:r>
          </a:p>
          <a:p>
            <a:pPr lvl="2"/>
            <a:r>
              <a:rPr lang="en-US" sz="1200" dirty="0"/>
              <a:t>Standing Order for Reservation </a:t>
            </a:r>
          </a:p>
          <a:p>
            <a:pPr lvl="1"/>
            <a:r>
              <a:rPr lang="en-US" sz="1200" b="1" dirty="0"/>
              <a:t>Party</a:t>
            </a:r>
            <a:r>
              <a:rPr lang="en-US" sz="1200" dirty="0"/>
              <a:t>	</a:t>
            </a:r>
          </a:p>
          <a:p>
            <a:pPr lvl="2"/>
            <a:r>
              <a:rPr lang="en-US" sz="1200" dirty="0"/>
              <a:t>Banking Group </a:t>
            </a:r>
          </a:p>
          <a:p>
            <a:pPr lvl="2"/>
            <a:r>
              <a:rPr lang="en-US" sz="1200" dirty="0"/>
              <a:t>Ancillary System Bilateral Agreement </a:t>
            </a:r>
          </a:p>
          <a:p>
            <a:pPr lvl="2"/>
            <a:r>
              <a:rPr lang="en-US" sz="1200" dirty="0" smtClean="0"/>
              <a:t>Ancillary System Procedures</a:t>
            </a:r>
          </a:p>
          <a:p>
            <a:pPr lvl="2"/>
            <a:r>
              <a:rPr lang="en-US" sz="1200" dirty="0" smtClean="0"/>
              <a:t>Billing Group  </a:t>
            </a:r>
          </a:p>
          <a:p>
            <a:pPr lvl="1"/>
            <a:r>
              <a:rPr lang="en-US" sz="1200" b="1" dirty="0" smtClean="0"/>
              <a:t>Configuration</a:t>
            </a:r>
            <a:r>
              <a:rPr lang="en-US" sz="1200" dirty="0" smtClean="0"/>
              <a:t>	</a:t>
            </a:r>
          </a:p>
          <a:p>
            <a:pPr lvl="2"/>
            <a:r>
              <a:rPr lang="en-US" sz="1200" dirty="0" smtClean="0"/>
              <a:t>CLM </a:t>
            </a:r>
            <a:r>
              <a:rPr lang="en-US" sz="1200" dirty="0"/>
              <a:t>Repository </a:t>
            </a:r>
          </a:p>
          <a:p>
            <a:pPr lvl="2"/>
            <a:r>
              <a:rPr lang="en-US" sz="1200" dirty="0"/>
              <a:t>RTGS </a:t>
            </a:r>
            <a:r>
              <a:rPr lang="en-US" sz="1200" dirty="0" smtClean="0"/>
              <a:t>Directory</a:t>
            </a:r>
            <a:endParaRPr lang="en-US" sz="1200" dirty="0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4"/>
          </p:nvPr>
        </p:nvSpPr>
        <p:spPr>
          <a:xfrm>
            <a:off x="4987112" y="1828484"/>
            <a:ext cx="4278269" cy="1413479"/>
          </a:xfrm>
        </p:spPr>
        <p:txBody>
          <a:bodyPr>
            <a:norm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dirty="0"/>
              <a:t>Services	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/>
              <a:t>Additional Services	</a:t>
            </a:r>
            <a:endParaRPr lang="en-US" sz="1200" b="1" dirty="0" smtClean="0"/>
          </a:p>
          <a:p>
            <a:pPr marL="1082675" lvl="3" indent="-173038"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</a:pPr>
            <a:r>
              <a:rPr lang="en-US" sz="1200" dirty="0">
                <a:solidFill>
                  <a:schemeClr val="accent2"/>
                </a:solidFill>
              </a:rPr>
              <a:t>Data Changes </a:t>
            </a:r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Λειτουργίες </a:t>
            </a:r>
            <a:r>
              <a:rPr lang="en-US" dirty="0" smtClean="0"/>
              <a:t>Common Components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7" name="Segnaposto contenuto 7"/>
          <p:cNvSpPr>
            <a:spLocks noGrp="1"/>
          </p:cNvSpPr>
          <p:nvPr>
            <p:ph sz="half" idx="4294967295"/>
          </p:nvPr>
        </p:nvSpPr>
        <p:spPr>
          <a:xfrm>
            <a:off x="1000835" y="1279997"/>
            <a:ext cx="4278271" cy="51278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b="1" u="sng" dirty="0"/>
              <a:t>Μενού </a:t>
            </a:r>
            <a:r>
              <a:rPr lang="en-US" sz="1600" b="1" u="sng" dirty="0" smtClean="0"/>
              <a:t>BDM</a:t>
            </a:r>
            <a:r>
              <a:rPr lang="en-US" sz="1600" dirty="0" smtClean="0"/>
              <a:t>, Business Day Management</a:t>
            </a:r>
            <a:endParaRPr lang="el-GR" sz="1600" b="1" dirty="0" smtClean="0"/>
          </a:p>
          <a:p>
            <a:pPr marL="0" indent="0">
              <a:buNone/>
            </a:pPr>
            <a:r>
              <a:rPr lang="en-US" sz="1400" b="1" dirty="0" smtClean="0"/>
              <a:t>Business </a:t>
            </a:r>
            <a:r>
              <a:rPr lang="en-US" sz="1400" b="1" dirty="0"/>
              <a:t>Day Management</a:t>
            </a:r>
            <a:r>
              <a:rPr lang="en-US" sz="1400" dirty="0"/>
              <a:t>	</a:t>
            </a:r>
          </a:p>
          <a:p>
            <a:pPr lvl="1"/>
            <a:r>
              <a:rPr lang="en-US" sz="1400" b="1" dirty="0"/>
              <a:t>Settlement Day</a:t>
            </a:r>
            <a:r>
              <a:rPr lang="en-US" sz="1400" dirty="0"/>
              <a:t>	</a:t>
            </a:r>
          </a:p>
          <a:p>
            <a:pPr lvl="2"/>
            <a:r>
              <a:rPr lang="en-US" sz="1400" dirty="0"/>
              <a:t>Settlement Day</a:t>
            </a:r>
          </a:p>
          <a:p>
            <a:pPr lvl="1"/>
            <a:r>
              <a:rPr lang="en-US" sz="1400" b="1" dirty="0"/>
              <a:t>Calendar	</a:t>
            </a:r>
          </a:p>
          <a:p>
            <a:pPr lvl="2"/>
            <a:r>
              <a:rPr lang="en-US" sz="1400" dirty="0" smtClean="0"/>
              <a:t>Calendar</a:t>
            </a:r>
          </a:p>
          <a:p>
            <a:pPr lvl="2"/>
            <a:endParaRPr lang="en-US" sz="1200" dirty="0"/>
          </a:p>
          <a:p>
            <a:pPr marL="0" indent="0">
              <a:buNone/>
            </a:pPr>
            <a:r>
              <a:rPr lang="el-GR" sz="1600" b="1" u="sng" dirty="0"/>
              <a:t>Μενού </a:t>
            </a:r>
            <a:r>
              <a:rPr lang="en-US" sz="1600" b="1" u="sng" dirty="0" smtClean="0"/>
              <a:t>BLL</a:t>
            </a:r>
            <a:r>
              <a:rPr lang="en-US" sz="1600" dirty="0" smtClean="0"/>
              <a:t>, Billing</a:t>
            </a:r>
            <a:endParaRPr lang="el-GR" sz="1600" b="1" dirty="0"/>
          </a:p>
          <a:p>
            <a:pPr marL="0" indent="0">
              <a:buNone/>
            </a:pPr>
            <a:r>
              <a:rPr lang="en-US" sz="1400" b="1" dirty="0" smtClean="0"/>
              <a:t>Billing</a:t>
            </a:r>
            <a:r>
              <a:rPr lang="en-US" sz="1400" dirty="0"/>
              <a:t>	</a:t>
            </a:r>
          </a:p>
          <a:p>
            <a:pPr lvl="1"/>
            <a:r>
              <a:rPr lang="en-US" sz="1400" b="1" dirty="0"/>
              <a:t>Invoice Data</a:t>
            </a:r>
            <a:r>
              <a:rPr lang="en-US" sz="1400" dirty="0"/>
              <a:t>	</a:t>
            </a:r>
          </a:p>
          <a:p>
            <a:pPr lvl="2"/>
            <a:r>
              <a:rPr lang="en-US" sz="1400" dirty="0"/>
              <a:t>Invoice data</a:t>
            </a:r>
          </a:p>
          <a:p>
            <a:pPr lvl="1"/>
            <a:r>
              <a:rPr lang="en-US" sz="1400" b="1" dirty="0"/>
              <a:t>Itemised Invoice Data</a:t>
            </a:r>
            <a:endParaRPr lang="en-US" sz="1400" dirty="0"/>
          </a:p>
          <a:p>
            <a:pPr lvl="2"/>
            <a:r>
              <a:rPr lang="en-US" sz="1400" dirty="0"/>
              <a:t>Itemised Invoice Data</a:t>
            </a:r>
          </a:p>
          <a:p>
            <a:pPr lvl="1"/>
            <a:r>
              <a:rPr lang="en-US" sz="1400" b="1" dirty="0"/>
              <a:t>Manual Corrections	</a:t>
            </a:r>
          </a:p>
          <a:p>
            <a:pPr lvl="2"/>
            <a:r>
              <a:rPr lang="en-US" sz="1400" dirty="0"/>
              <a:t>Manual Corrections</a:t>
            </a:r>
          </a:p>
          <a:p>
            <a:pPr lvl="1"/>
            <a:r>
              <a:rPr lang="en-US" sz="1400" b="1" dirty="0"/>
              <a:t>PDF Invoice</a:t>
            </a:r>
            <a:r>
              <a:rPr lang="en-US" sz="1400" dirty="0"/>
              <a:t>	</a:t>
            </a:r>
          </a:p>
          <a:p>
            <a:pPr lvl="2"/>
            <a:r>
              <a:rPr lang="en-US" sz="1400" dirty="0"/>
              <a:t>PDF Invoice</a:t>
            </a:r>
          </a:p>
          <a:p>
            <a:pPr marL="452437" lvl="2" indent="0">
              <a:buNone/>
            </a:pPr>
            <a:endParaRPr lang="en-US" sz="1200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4652" y="1239565"/>
            <a:ext cx="6096000" cy="42986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600" b="1" u="sng" dirty="0" smtClean="0"/>
              <a:t>Μενού </a:t>
            </a:r>
            <a:r>
              <a:rPr lang="en-US" sz="1600" b="1" u="sng" dirty="0" smtClean="0"/>
              <a:t>ECONSII</a:t>
            </a:r>
          </a:p>
          <a:p>
            <a:r>
              <a:rPr lang="en-US" sz="1400" b="1" dirty="0" smtClean="0"/>
              <a:t>Services</a:t>
            </a:r>
            <a:endParaRPr lang="en-US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Display System Status</a:t>
            </a:r>
          </a:p>
          <a:p>
            <a:pPr marL="1082675" lvl="3" indent="-173038"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</a:pPr>
            <a:r>
              <a:rPr lang="en-US" sz="1400" dirty="0">
                <a:solidFill>
                  <a:schemeClr val="accent2"/>
                </a:solidFill>
              </a:rPr>
              <a:t>Display System Status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Task Queue</a:t>
            </a:r>
          </a:p>
          <a:p>
            <a:pPr marL="1082675" lvl="3" indent="-173038"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</a:pPr>
            <a:r>
              <a:rPr lang="en-US" sz="1400" dirty="0">
                <a:solidFill>
                  <a:schemeClr val="accent2"/>
                </a:solidFill>
              </a:rPr>
              <a:t>Task Queue </a:t>
            </a:r>
          </a:p>
          <a:p>
            <a:r>
              <a:rPr lang="en-US" sz="1400" b="1" dirty="0"/>
              <a:t>Liquidity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Select Participant</a:t>
            </a:r>
          </a:p>
          <a:p>
            <a:pPr marL="1082675" lvl="3" indent="-173038"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</a:pPr>
            <a:r>
              <a:rPr lang="en-US" sz="1400" dirty="0">
                <a:solidFill>
                  <a:schemeClr val="accent2"/>
                </a:solidFill>
              </a:rPr>
              <a:t>Select Participant </a:t>
            </a:r>
          </a:p>
          <a:p>
            <a:pPr marL="1082675" lvl="3" indent="-173038"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</a:pPr>
            <a:r>
              <a:rPr lang="en-US" sz="1400" dirty="0">
                <a:solidFill>
                  <a:schemeClr val="accent2"/>
                </a:solidFill>
              </a:rPr>
              <a:t>Display Current Liquidity</a:t>
            </a:r>
          </a:p>
          <a:p>
            <a:pPr marL="1082675" lvl="3" indent="-173038"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</a:pPr>
            <a:r>
              <a:rPr lang="en-US" sz="1400" dirty="0">
                <a:solidFill>
                  <a:schemeClr val="accent2"/>
                </a:solidFill>
              </a:rPr>
              <a:t>Modify Liquidity</a:t>
            </a:r>
          </a:p>
          <a:p>
            <a:pPr marL="1082675" lvl="3" indent="-173038"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</a:pPr>
            <a:r>
              <a:rPr lang="en-US" sz="1400" dirty="0">
                <a:solidFill>
                  <a:schemeClr val="accent2"/>
                </a:solidFill>
              </a:rPr>
              <a:t>Insert Payment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Liquidity Monitoring	</a:t>
            </a:r>
          </a:p>
          <a:p>
            <a:pPr marL="1082675" lvl="3" indent="-173038"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</a:pPr>
            <a:r>
              <a:rPr lang="en-US" sz="1400" dirty="0">
                <a:solidFill>
                  <a:schemeClr val="accent2"/>
                </a:solidFill>
              </a:rPr>
              <a:t>Liquidity Monitoring</a:t>
            </a:r>
          </a:p>
          <a:p>
            <a:r>
              <a:rPr lang="en-US" sz="1400" b="1" dirty="0"/>
              <a:t>Payments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Search Payments	</a:t>
            </a:r>
          </a:p>
          <a:p>
            <a:pPr marL="1082675" lvl="3" indent="-173038"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</a:pPr>
            <a:r>
              <a:rPr lang="en-US" sz="1400" dirty="0">
                <a:solidFill>
                  <a:schemeClr val="accent2"/>
                </a:solidFill>
              </a:rPr>
              <a:t>Payments</a:t>
            </a:r>
          </a:p>
        </p:txBody>
      </p:sp>
    </p:spTree>
    <p:extLst>
      <p:ext uri="{BB962C8B-B14F-4D97-AF65-F5344CB8AC3E}">
        <p14:creationId xmlns:p14="http://schemas.microsoft.com/office/powerpoint/2010/main" val="9135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Liquidity Transfers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algn="l"/>
            <a:r>
              <a:rPr lang="el-GR" dirty="0" smtClean="0"/>
              <a:t>Διεύθυνση </a:t>
            </a:r>
            <a:r>
              <a:rPr lang="en-US" dirty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B309A10-082C-4A02-8C23-05C10059BD93}"/>
              </a:ext>
            </a:extLst>
          </p:cNvPr>
          <p:cNvSpPr/>
          <p:nvPr/>
        </p:nvSpPr>
        <p:spPr bwMode="auto">
          <a:xfrm>
            <a:off x="270131" y="1776508"/>
            <a:ext cx="2414226" cy="24391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 smtClean="0">
                <a:solidFill>
                  <a:srgbClr val="EAC568">
                    <a:lumMod val="75000"/>
                  </a:srgbClr>
                </a:solidFill>
                <a:latin typeface="Arial" charset="0"/>
                <a:ea typeface="ヒラギノ角ゴ Pro W3" pitchFamily="-64" charset="-128"/>
                <a:cs typeface="Arial" pitchFamily="34" charset="0"/>
              </a:rPr>
              <a:t>Πληροφορίες για τα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C568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ヒラギノ角ゴ Pro W3" pitchFamily="-64" charset="-128"/>
                <a:cs typeface="Arial" pitchFamily="34" charset="0"/>
              </a:rPr>
              <a:t>Liquidity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AC568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ヒラギノ角ゴ Pro W3" pitchFamily="-64" charset="-128"/>
                <a:cs typeface="Arial" pitchFamily="34" charset="0"/>
              </a:rPr>
              <a:t>Transfers</a:t>
            </a:r>
          </a:p>
          <a:p>
            <a:pPr marR="0" lvl="0" algn="l" defTabSz="914400" rtl="0" eaLnBrk="0" fontAlgn="base" latinLnBrk="0" hangingPunct="0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300" dirty="0" smtClean="0">
                <a:solidFill>
                  <a:srgbClr val="585858"/>
                </a:solidFill>
                <a:latin typeface="Arial" charset="0"/>
                <a:ea typeface="ヒラギノ角ゴ Pro W3" pitchFamily="-64" charset="-128"/>
                <a:cs typeface="Arial" pitchFamily="34" charset="0"/>
              </a:rPr>
              <a:t>Liquidity Transfer </a:t>
            </a:r>
            <a:r>
              <a:rPr lang="el-GR" sz="1300" dirty="0" smtClean="0">
                <a:solidFill>
                  <a:srgbClr val="585858"/>
                </a:solidFill>
                <a:latin typeface="Arial" charset="0"/>
                <a:ea typeface="ヒラギノ角ゴ Pro W3" pitchFamily="-64" charset="-128"/>
                <a:cs typeface="Arial" pitchFamily="34" charset="0"/>
              </a:rPr>
              <a:t>μπορεί να είναι</a:t>
            </a:r>
          </a:p>
          <a:p>
            <a:pPr marL="285750" marR="0" lvl="0" indent="-285750" algn="l" defTabSz="914400" rtl="0" eaLnBrk="0" fontAlgn="base" latinLnBrk="0" hangingPunct="0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Immediate</a:t>
            </a:r>
            <a:endParaRPr kumimoji="0" lang="el-GR" sz="1300" b="0" i="0" u="none" strike="noStrike" kern="1200" cap="none" spc="0" normalizeH="0" baseline="0" noProof="0" dirty="0" smtClean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30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</a:rPr>
              <a:t>Standing 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order</a:t>
            </a:r>
            <a:endParaRPr kumimoji="0" lang="el-GR" sz="1300" b="0" i="0" u="none" strike="noStrike" kern="1200" cap="none" spc="0" normalizeH="0" baseline="0" noProof="0" dirty="0" smtClean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Automated</a:t>
            </a:r>
            <a:endParaRPr lang="el-GR" sz="1300" dirty="0">
              <a:solidFill>
                <a:srgbClr val="585858"/>
              </a:solidFill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300" noProof="0" dirty="0" smtClean="0">
                <a:solidFill>
                  <a:srgbClr val="585858"/>
                </a:solidFill>
                <a:latin typeface="Arial" pitchFamily="34" charset="0"/>
                <a:cs typeface="Arial" pitchFamily="34" charset="0"/>
              </a:rPr>
              <a:t>Rule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-based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7" name="Graphic 20" descr="Magnifying glass">
            <a:extLst>
              <a:ext uri="{FF2B5EF4-FFF2-40B4-BE49-F238E27FC236}">
                <a16:creationId xmlns="" xmlns:a16="http://schemas.microsoft.com/office/drawing/2014/main" id="{D67AAA40-4E4E-49E0-9A1B-34335BFA10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1738" y="1793970"/>
            <a:ext cx="432619" cy="4326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9AC7DB2-F94D-4CEB-8C0F-8DD99B80A23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1"/>
          <a:stretch/>
        </p:blipFill>
        <p:spPr bwMode="auto">
          <a:xfrm>
            <a:off x="3047111" y="1655762"/>
            <a:ext cx="8738489" cy="4402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523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3"/>
          </p:nvPr>
        </p:nvSpPr>
        <p:spPr>
          <a:xfrm>
            <a:off x="977314" y="1463431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Μεταφορές </a:t>
            </a:r>
            <a:r>
              <a:rPr lang="el-GR" dirty="0"/>
              <a:t>Ρευστότητας / </a:t>
            </a:r>
            <a:r>
              <a:rPr lang="en-US" dirty="0"/>
              <a:t>Liquidity </a:t>
            </a:r>
            <a:r>
              <a:rPr lang="en-US" dirty="0" smtClean="0"/>
              <a:t>Transfers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- </a:t>
            </a:r>
            <a:r>
              <a:rPr lang="en-US" dirty="0"/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542925" y="1463431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1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5"/>
          </p:nvPr>
        </p:nvSpPr>
        <p:spPr>
          <a:xfrm>
            <a:off x="977314" y="2089673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Εργάσιμη Ημέρα / </a:t>
            </a:r>
            <a:r>
              <a:rPr lang="en-US" dirty="0"/>
              <a:t>Business Day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42925" y="2089673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2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7"/>
          </p:nvPr>
        </p:nvSpPr>
        <p:spPr>
          <a:xfrm>
            <a:off x="977313" y="2702704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CLM – </a:t>
            </a:r>
            <a:r>
              <a:rPr lang="el-GR" dirty="0"/>
              <a:t>Εισαγωγή</a:t>
            </a:r>
            <a:r>
              <a:rPr lang="en-US" dirty="0"/>
              <a:t>/</a:t>
            </a:r>
            <a:r>
              <a:rPr lang="el-GR" dirty="0"/>
              <a:t>Κατάσταση συναλλαγών</a:t>
            </a:r>
            <a:r>
              <a:rPr lang="en-US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8"/>
          </p:nvPr>
        </p:nvSpPr>
        <p:spPr>
          <a:xfrm>
            <a:off x="542924" y="2702704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3</a:t>
            </a:r>
            <a:endParaRPr lang="en-US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9"/>
          </p:nvPr>
        </p:nvSpPr>
        <p:spPr>
          <a:xfrm>
            <a:off x="977313" y="3328946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RTGS – </a:t>
            </a:r>
            <a:r>
              <a:rPr lang="el-GR" dirty="0"/>
              <a:t>Εισαγωγή</a:t>
            </a:r>
            <a:r>
              <a:rPr lang="en-US" dirty="0"/>
              <a:t>/</a:t>
            </a:r>
            <a:r>
              <a:rPr lang="el-GR" dirty="0"/>
              <a:t>Κατάσταση συναλλαγών</a:t>
            </a:r>
            <a:r>
              <a:rPr lang="en-US" dirty="0"/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50"/>
          </p:nvPr>
        </p:nvSpPr>
        <p:spPr>
          <a:xfrm>
            <a:off x="542924" y="3328946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4</a:t>
            </a:r>
            <a:endParaRPr lang="en-US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51"/>
          </p:nvPr>
        </p:nvSpPr>
        <p:spPr>
          <a:xfrm>
            <a:off x="977313" y="3954166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Σύνδεση </a:t>
            </a:r>
            <a:r>
              <a:rPr lang="en-US" dirty="0"/>
              <a:t>U2A </a:t>
            </a:r>
            <a:r>
              <a:rPr lang="el-GR" dirty="0"/>
              <a:t>χρήστη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52"/>
          </p:nvPr>
        </p:nvSpPr>
        <p:spPr>
          <a:xfrm>
            <a:off x="542924" y="3954166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5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53"/>
          </p:nvPr>
        </p:nvSpPr>
        <p:spPr>
          <a:xfrm>
            <a:off x="977313" y="4542819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Λειτουργίες </a:t>
            </a:r>
            <a:r>
              <a:rPr lang="en-US" dirty="0"/>
              <a:t>Common Components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54"/>
          </p:nvPr>
        </p:nvSpPr>
        <p:spPr>
          <a:xfrm>
            <a:off x="542924" y="4542819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6</a:t>
            </a:r>
            <a:endParaRPr lang="en-US" b="1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algn="l"/>
            <a:r>
              <a:rPr lang="el-GR" dirty="0" smtClean="0"/>
              <a:t>Διεύθυνση </a:t>
            </a:r>
            <a:r>
              <a:rPr lang="en-US" dirty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53"/>
          </p:nvPr>
        </p:nvSpPr>
        <p:spPr>
          <a:xfrm>
            <a:off x="977313" y="5165119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Οθόνες </a:t>
            </a:r>
            <a:r>
              <a:rPr lang="en-US" dirty="0"/>
              <a:t>CLM </a:t>
            </a:r>
            <a:r>
              <a:rPr lang="el-GR" dirty="0"/>
              <a:t>και </a:t>
            </a:r>
            <a:r>
              <a:rPr lang="en-US" dirty="0"/>
              <a:t>RTGS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54"/>
          </p:nvPr>
        </p:nvSpPr>
        <p:spPr>
          <a:xfrm>
            <a:off x="542924" y="5165119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53"/>
          </p:nvPr>
        </p:nvSpPr>
        <p:spPr>
          <a:xfrm>
            <a:off x="1002713" y="5787419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Βασικά </a:t>
            </a:r>
            <a:r>
              <a:rPr lang="el-GR" dirty="0" smtClean="0"/>
              <a:t>σενάρια </a:t>
            </a:r>
            <a:r>
              <a:rPr lang="el-GR" dirty="0"/>
              <a:t>δοκιμών</a:t>
            </a:r>
            <a:endParaRPr lang="en-US" dirty="0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54"/>
          </p:nvPr>
        </p:nvSpPr>
        <p:spPr>
          <a:xfrm>
            <a:off x="568324" y="5787419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474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Οθόνες </a:t>
            </a:r>
            <a:r>
              <a:rPr lang="en-US" dirty="0" smtClean="0"/>
              <a:t>CLM </a:t>
            </a:r>
            <a:r>
              <a:rPr lang="el-GR" dirty="0" smtClean="0"/>
              <a:t>και </a:t>
            </a:r>
            <a:r>
              <a:rPr lang="en-US" dirty="0" smtClean="0"/>
              <a:t>RTGS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73" y="2049885"/>
            <a:ext cx="1435785" cy="315757"/>
          </a:xfrm>
          <a:prstGeom prst="rect">
            <a:avLst/>
          </a:prstGeom>
        </p:spPr>
      </p:pic>
      <p:pic>
        <p:nvPicPr>
          <p:cNvPr id="10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56" y="2564822"/>
            <a:ext cx="2193472" cy="205986"/>
          </a:xfrm>
          <a:prstGeom prst="rect">
            <a:avLst/>
          </a:prstGeom>
        </p:spPr>
      </p:pic>
      <p:sp>
        <p:nvSpPr>
          <p:cNvPr id="11" name="Rechteck 67"/>
          <p:cNvSpPr/>
          <p:nvPr/>
        </p:nvSpPr>
        <p:spPr>
          <a:xfrm>
            <a:off x="347656" y="3067370"/>
            <a:ext cx="1256484" cy="2478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bg2">
                    <a:lumMod val="75000"/>
                  </a:schemeClr>
                </a:solidFill>
              </a:rPr>
              <a:t>Tech. Environment</a:t>
            </a:r>
            <a:endParaRPr lang="de-DE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3" name="Group 16"/>
          <p:cNvGrpSpPr>
            <a:grpSpLocks noChangeAspect="1"/>
          </p:cNvGrpSpPr>
          <p:nvPr/>
        </p:nvGrpSpPr>
        <p:grpSpPr bwMode="auto">
          <a:xfrm>
            <a:off x="1789458" y="3539681"/>
            <a:ext cx="5156887" cy="619127"/>
            <a:chOff x="149" y="2009"/>
            <a:chExt cx="5462" cy="390"/>
          </a:xfrm>
        </p:grpSpPr>
        <p:sp>
          <p:nvSpPr>
            <p:cNvPr id="14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49" y="2033"/>
              <a:ext cx="546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1228" y="2009"/>
              <a:ext cx="42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l-GR" altLang="de-DE" sz="1400" dirty="0">
                  <a:solidFill>
                    <a:schemeClr val="accent2"/>
                  </a:solidFill>
                  <a:latin typeface="+mn-lt"/>
                </a:rPr>
                <a:t>Εμφανίζεται η </a:t>
              </a:r>
              <a:r>
                <a:rPr lang="de-DE" altLang="de-DE" sz="1400" dirty="0">
                  <a:solidFill>
                    <a:schemeClr val="accent2"/>
                  </a:solidFill>
                  <a:latin typeface="+mn-lt"/>
                </a:rPr>
                <a:t>business day </a:t>
              </a:r>
              <a:r>
                <a:rPr lang="el-GR" altLang="de-DE" sz="1400" dirty="0">
                  <a:solidFill>
                    <a:schemeClr val="accent2"/>
                  </a:solidFill>
                  <a:latin typeface="+mn-lt"/>
                </a:rPr>
                <a:t>στην οποία είναι το </a:t>
              </a:r>
              <a:r>
                <a:rPr lang="en-US" altLang="de-DE" sz="1400" dirty="0">
                  <a:solidFill>
                    <a:schemeClr val="accent2"/>
                  </a:solidFill>
                  <a:latin typeface="+mn-lt"/>
                </a:rPr>
                <a:t>service</a:t>
              </a:r>
              <a:endParaRPr lang="de-DE" altLang="de-DE" sz="14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4549" y="2036"/>
              <a:ext cx="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653" y="2286"/>
              <a:ext cx="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957" y="2286"/>
              <a:ext cx="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691" y="2036"/>
              <a:ext cx="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sp>
        <p:nvSpPr>
          <p:cNvPr id="20" name="Rechteck 95"/>
          <p:cNvSpPr/>
          <p:nvPr/>
        </p:nvSpPr>
        <p:spPr>
          <a:xfrm>
            <a:off x="347657" y="3534725"/>
            <a:ext cx="1256484" cy="2704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bg2">
                    <a:lumMod val="75000"/>
                  </a:schemeClr>
                </a:solidFill>
              </a:rPr>
              <a:t>Business Day</a:t>
            </a:r>
            <a:endParaRPr lang="de-DE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" name="Rechteck 96"/>
          <p:cNvSpPr/>
          <p:nvPr/>
        </p:nvSpPr>
        <p:spPr>
          <a:xfrm>
            <a:off x="347656" y="4057200"/>
            <a:ext cx="1256484" cy="2916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bg2">
                    <a:lumMod val="75000"/>
                  </a:schemeClr>
                </a:solidFill>
              </a:rPr>
              <a:t>User</a:t>
            </a:r>
            <a:endParaRPr lang="de-DE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Rechteck 97"/>
          <p:cNvSpPr/>
          <p:nvPr/>
        </p:nvSpPr>
        <p:spPr>
          <a:xfrm>
            <a:off x="347656" y="4538419"/>
            <a:ext cx="1256484" cy="2794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bg2">
                    <a:lumMod val="75000"/>
                  </a:schemeClr>
                </a:solidFill>
              </a:rPr>
              <a:t>Release</a:t>
            </a:r>
            <a:endParaRPr lang="de-DE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4" name="Group 16"/>
          <p:cNvGrpSpPr>
            <a:grpSpLocks noChangeAspect="1"/>
          </p:cNvGrpSpPr>
          <p:nvPr/>
        </p:nvGrpSpPr>
        <p:grpSpPr bwMode="auto">
          <a:xfrm>
            <a:off x="1789457" y="4055648"/>
            <a:ext cx="5156880" cy="581025"/>
            <a:chOff x="149" y="2033"/>
            <a:chExt cx="5462" cy="366"/>
          </a:xfrm>
        </p:grpSpPr>
        <p:sp>
          <p:nvSpPr>
            <p:cNvPr id="2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49" y="2033"/>
              <a:ext cx="546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1237" y="2043"/>
              <a:ext cx="267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l-GR" altLang="de-DE" sz="1400" dirty="0" smtClean="0">
                  <a:solidFill>
                    <a:schemeClr val="accent2"/>
                  </a:solidFill>
                  <a:latin typeface="+mn-lt"/>
                </a:rPr>
                <a:t>Εμφανίζεται το όνομα του χρήστη</a:t>
              </a:r>
              <a:r>
                <a:rPr lang="de-DE" altLang="de-DE" sz="1400" dirty="0" smtClean="0">
                  <a:solidFill>
                    <a:schemeClr val="accent2"/>
                  </a:solidFill>
                  <a:latin typeface="+mn-lt"/>
                </a:rPr>
                <a:t>.</a:t>
              </a:r>
              <a:endParaRPr lang="de-DE" altLang="de-DE" sz="14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4549" y="2036"/>
              <a:ext cx="4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endParaRPr kumimoji="0" lang="de-DE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653" y="2286"/>
              <a:ext cx="4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endParaRPr kumimoji="0" lang="de-DE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957" y="2286"/>
              <a:ext cx="4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endParaRPr kumimoji="0" lang="de-DE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691" y="2036"/>
              <a:ext cx="4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endParaRPr kumimoji="0" lang="de-DE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16"/>
          <p:cNvGrpSpPr>
            <a:grpSpLocks noChangeAspect="1"/>
          </p:cNvGrpSpPr>
          <p:nvPr/>
        </p:nvGrpSpPr>
        <p:grpSpPr bwMode="auto">
          <a:xfrm>
            <a:off x="1789457" y="4567705"/>
            <a:ext cx="5156877" cy="581025"/>
            <a:chOff x="149" y="2033"/>
            <a:chExt cx="5462" cy="366"/>
          </a:xfrm>
        </p:grpSpPr>
        <p:sp>
          <p:nvSpPr>
            <p:cNvPr id="32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49" y="2033"/>
              <a:ext cx="546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1237" y="2034"/>
              <a:ext cx="24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l-GR" altLang="de-DE" sz="1400" dirty="0" smtClean="0">
                  <a:solidFill>
                    <a:schemeClr val="accent2"/>
                  </a:solidFill>
                  <a:latin typeface="+mn-lt"/>
                </a:rPr>
                <a:t>Εμφανίζεται η έκδοση του </a:t>
              </a:r>
              <a:r>
                <a:rPr lang="de-DE" altLang="de-DE" sz="1400" dirty="0" smtClean="0">
                  <a:solidFill>
                    <a:schemeClr val="accent2"/>
                  </a:solidFill>
                  <a:latin typeface="+mn-lt"/>
                </a:rPr>
                <a:t>GUI</a:t>
              </a:r>
              <a:r>
                <a: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.</a:t>
              </a:r>
              <a:endPara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34" name="Rectangle 18"/>
            <p:cNvSpPr>
              <a:spLocks noChangeArrowheads="1"/>
            </p:cNvSpPr>
            <p:nvPr/>
          </p:nvSpPr>
          <p:spPr bwMode="auto">
            <a:xfrm>
              <a:off x="4549" y="2036"/>
              <a:ext cx="4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endParaRPr kumimoji="0" lang="de-DE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653" y="2286"/>
              <a:ext cx="4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endParaRPr kumimoji="0" lang="de-DE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36" name="Rectangle 20"/>
            <p:cNvSpPr>
              <a:spLocks noChangeArrowheads="1"/>
            </p:cNvSpPr>
            <p:nvPr/>
          </p:nvSpPr>
          <p:spPr bwMode="auto">
            <a:xfrm>
              <a:off x="957" y="2286"/>
              <a:ext cx="4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endParaRPr kumimoji="0" lang="de-DE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37" name="Rectangle 24"/>
            <p:cNvSpPr>
              <a:spLocks noChangeArrowheads="1"/>
            </p:cNvSpPr>
            <p:nvPr/>
          </p:nvSpPr>
          <p:spPr bwMode="auto">
            <a:xfrm>
              <a:off x="691" y="2036"/>
              <a:ext cx="4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endParaRPr kumimoji="0" lang="de-DE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0458" y="1410130"/>
            <a:ext cx="9426997" cy="465987"/>
            <a:chOff x="606475" y="1601329"/>
            <a:chExt cx="8671870" cy="344634"/>
          </a:xfrm>
        </p:grpSpPr>
        <p:pic>
          <p:nvPicPr>
            <p:cNvPr id="42" name="Grafik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475" y="1601329"/>
              <a:ext cx="8671870" cy="3446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8" name="Rechteck 33"/>
            <p:cNvSpPr/>
            <p:nvPr/>
          </p:nvSpPr>
          <p:spPr>
            <a:xfrm>
              <a:off x="3014666" y="1821191"/>
              <a:ext cx="871257" cy="1183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dirty="0" smtClean="0">
                  <a:solidFill>
                    <a:schemeClr val="bg2">
                      <a:lumMod val="75000"/>
                    </a:schemeClr>
                  </a:solidFill>
                </a:rPr>
                <a:t>Business Day</a:t>
              </a:r>
              <a:endParaRPr lang="de-DE" sz="10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39" name="Rechteck 34"/>
            <p:cNvSpPr/>
            <p:nvPr/>
          </p:nvSpPr>
          <p:spPr>
            <a:xfrm>
              <a:off x="7174721" y="1647988"/>
              <a:ext cx="1097280" cy="118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dirty="0" smtClean="0">
                  <a:solidFill>
                    <a:schemeClr val="bg2">
                      <a:lumMod val="75000"/>
                    </a:schemeClr>
                  </a:solidFill>
                </a:rPr>
                <a:t>User</a:t>
              </a:r>
              <a:endParaRPr lang="de-DE" sz="10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40" name="Rechteck 35"/>
            <p:cNvSpPr/>
            <p:nvPr/>
          </p:nvSpPr>
          <p:spPr>
            <a:xfrm>
              <a:off x="7174721" y="1800705"/>
              <a:ext cx="1097280" cy="118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dirty="0" smtClean="0">
                  <a:solidFill>
                    <a:schemeClr val="bg2">
                      <a:lumMod val="75000"/>
                    </a:schemeClr>
                  </a:solidFill>
                </a:rPr>
                <a:t>Release</a:t>
              </a:r>
              <a:endParaRPr lang="de-DE" sz="10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pic>
          <p:nvPicPr>
            <p:cNvPr id="41" name="Grafik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03804" y="1820623"/>
              <a:ext cx="1019175" cy="123825"/>
            </a:xfrm>
            <a:prstGeom prst="rect">
              <a:avLst/>
            </a:prstGeom>
          </p:spPr>
        </p:pic>
      </p:grpSp>
      <p:grpSp>
        <p:nvGrpSpPr>
          <p:cNvPr id="44" name="Group 16"/>
          <p:cNvGrpSpPr>
            <a:grpSpLocks noChangeAspect="1"/>
          </p:cNvGrpSpPr>
          <p:nvPr/>
        </p:nvGrpSpPr>
        <p:grpSpPr bwMode="auto">
          <a:xfrm>
            <a:off x="347657" y="2086055"/>
            <a:ext cx="8670933" cy="606425"/>
            <a:chOff x="149" y="2017"/>
            <a:chExt cx="5462" cy="382"/>
          </a:xfrm>
        </p:grpSpPr>
        <p:sp>
          <p:nvSpPr>
            <p:cNvPr id="4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49" y="2033"/>
              <a:ext cx="546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17"/>
            <p:cNvSpPr>
              <a:spLocks noChangeArrowheads="1"/>
            </p:cNvSpPr>
            <p:nvPr/>
          </p:nvSpPr>
          <p:spPr bwMode="auto">
            <a:xfrm>
              <a:off x="1707" y="2017"/>
              <a:ext cx="141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400" dirty="0">
                  <a:solidFill>
                    <a:schemeClr val="accent2"/>
                  </a:solidFill>
                  <a:latin typeface="+mn-lt"/>
                </a:rPr>
                <a:t>TARGET </a:t>
              </a:r>
              <a:r>
                <a:rPr lang="de-DE" altLang="de-DE" sz="1400" dirty="0" smtClean="0">
                  <a:solidFill>
                    <a:schemeClr val="accent2"/>
                  </a:solidFill>
                  <a:latin typeface="+mn-lt"/>
                </a:rPr>
                <a:t>Services</a:t>
              </a:r>
              <a:r>
                <a:rPr lang="el-GR" altLang="de-DE" sz="1400" dirty="0" smtClean="0">
                  <a:solidFill>
                    <a:schemeClr val="accent2"/>
                  </a:solidFill>
                  <a:latin typeface="+mn-lt"/>
                </a:rPr>
                <a:t>\</a:t>
              </a:r>
              <a:r>
                <a:rPr lang="de-DE" altLang="de-DE" sz="1400" dirty="0" smtClean="0">
                  <a:solidFill>
                    <a:schemeClr val="accent2"/>
                  </a:solidFill>
                  <a:latin typeface="+mn-lt"/>
                </a:rPr>
                <a:t>T2 </a:t>
              </a:r>
              <a:r>
                <a:rPr lang="el-GR" altLang="de-DE" sz="1400" dirty="0" smtClean="0">
                  <a:solidFill>
                    <a:schemeClr val="accent2"/>
                  </a:solidFill>
                  <a:latin typeface="+mn-lt"/>
                </a:rPr>
                <a:t>λογότυπο</a:t>
              </a:r>
              <a:r>
                <a:rPr lang="de-DE" altLang="de-DE" sz="1400" dirty="0" smtClean="0">
                  <a:solidFill>
                    <a:schemeClr val="accent2"/>
                  </a:solidFill>
                  <a:latin typeface="+mn-lt"/>
                </a:rPr>
                <a:t>.</a:t>
              </a:r>
              <a:endParaRPr lang="de-DE" altLang="de-DE" sz="14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7" name="Rectangle 18"/>
            <p:cNvSpPr>
              <a:spLocks noChangeArrowheads="1"/>
            </p:cNvSpPr>
            <p:nvPr/>
          </p:nvSpPr>
          <p:spPr bwMode="auto">
            <a:xfrm>
              <a:off x="4549" y="2036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endParaRPr kumimoji="0" lang="de-DE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8" name="Rectangle 19"/>
            <p:cNvSpPr>
              <a:spLocks noChangeArrowheads="1"/>
            </p:cNvSpPr>
            <p:nvPr/>
          </p:nvSpPr>
          <p:spPr bwMode="auto">
            <a:xfrm>
              <a:off x="653" y="2286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endParaRPr kumimoji="0" lang="de-DE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957" y="2286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endParaRPr kumimoji="0" lang="de-DE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50" name="Rectangle 24"/>
            <p:cNvSpPr>
              <a:spLocks noChangeArrowheads="1"/>
            </p:cNvSpPr>
            <p:nvPr/>
          </p:nvSpPr>
          <p:spPr bwMode="auto">
            <a:xfrm>
              <a:off x="691" y="2036"/>
              <a:ext cx="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endParaRPr kumimoji="0" lang="de-DE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16"/>
          <p:cNvGrpSpPr>
            <a:grpSpLocks noChangeAspect="1"/>
          </p:cNvGrpSpPr>
          <p:nvPr/>
        </p:nvGrpSpPr>
        <p:grpSpPr bwMode="auto">
          <a:xfrm>
            <a:off x="2819415" y="2574953"/>
            <a:ext cx="5798882" cy="595313"/>
            <a:chOff x="-584" y="2024"/>
            <a:chExt cx="6795" cy="375"/>
          </a:xfrm>
        </p:grpSpPr>
        <p:sp>
          <p:nvSpPr>
            <p:cNvPr id="52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49" y="2033"/>
              <a:ext cx="546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17"/>
            <p:cNvSpPr>
              <a:spLocks noChangeArrowheads="1"/>
            </p:cNvSpPr>
            <p:nvPr/>
          </p:nvSpPr>
          <p:spPr bwMode="auto">
            <a:xfrm>
              <a:off x="-584" y="2024"/>
              <a:ext cx="67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l-GR" altLang="de-DE" sz="1400" dirty="0" smtClean="0">
                  <a:solidFill>
                    <a:schemeClr val="accent2"/>
                  </a:solidFill>
                  <a:latin typeface="+mn-lt"/>
                </a:rPr>
                <a:t>Εμφανίζεται το </a:t>
              </a:r>
              <a:r>
                <a:rPr lang="en-GB" altLang="de-DE" sz="1400" dirty="0" smtClean="0">
                  <a:solidFill>
                    <a:schemeClr val="accent2"/>
                  </a:solidFill>
                  <a:latin typeface="+mn-lt"/>
                </a:rPr>
                <a:t>Service </a:t>
              </a:r>
              <a:r>
                <a:rPr lang="el-GR" altLang="de-DE" sz="1400" dirty="0" smtClean="0">
                  <a:solidFill>
                    <a:schemeClr val="accent2"/>
                  </a:solidFill>
                  <a:latin typeface="+mn-lt"/>
                </a:rPr>
                <a:t>στο οποίο είναι συνδεδεμένος ο χρήστης</a:t>
              </a:r>
              <a:r>
                <a:rPr lang="en-GB" altLang="de-DE" sz="1400" dirty="0" smtClean="0">
                  <a:solidFill>
                    <a:schemeClr val="accent2"/>
                  </a:solidFill>
                  <a:latin typeface="+mn-lt"/>
                </a:rPr>
                <a:t> </a:t>
              </a:r>
              <a:r>
                <a:rPr lang="de-DE" altLang="de-DE" sz="1400" dirty="0" smtClean="0">
                  <a:solidFill>
                    <a:schemeClr val="accent2"/>
                  </a:solidFill>
                  <a:latin typeface="+mn-lt"/>
                </a:rPr>
                <a:t>(</a:t>
              </a:r>
              <a:r>
                <a:rPr lang="de-DE" altLang="de-DE" sz="1400" dirty="0">
                  <a:solidFill>
                    <a:schemeClr val="accent2"/>
                  </a:solidFill>
                  <a:latin typeface="+mn-lt"/>
                </a:rPr>
                <a:t>CLM).</a:t>
              </a:r>
            </a:p>
          </p:txBody>
        </p:sp>
        <p:sp>
          <p:nvSpPr>
            <p:cNvPr id="54" name="Rectangle 18"/>
            <p:cNvSpPr>
              <a:spLocks noChangeArrowheads="1"/>
            </p:cNvSpPr>
            <p:nvPr/>
          </p:nvSpPr>
          <p:spPr bwMode="auto">
            <a:xfrm>
              <a:off x="4549" y="2036"/>
              <a:ext cx="4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endParaRPr kumimoji="0" lang="de-DE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55" name="Rectangle 19"/>
            <p:cNvSpPr>
              <a:spLocks noChangeArrowheads="1"/>
            </p:cNvSpPr>
            <p:nvPr/>
          </p:nvSpPr>
          <p:spPr bwMode="auto">
            <a:xfrm>
              <a:off x="653" y="2286"/>
              <a:ext cx="4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endParaRPr kumimoji="0" lang="de-DE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56" name="Rectangle 20"/>
            <p:cNvSpPr>
              <a:spLocks noChangeArrowheads="1"/>
            </p:cNvSpPr>
            <p:nvPr/>
          </p:nvSpPr>
          <p:spPr bwMode="auto">
            <a:xfrm>
              <a:off x="957" y="2286"/>
              <a:ext cx="4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 </a:t>
              </a:r>
              <a:endParaRPr kumimoji="0" lang="de-DE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2790498" y="3086381"/>
            <a:ext cx="50488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de-DE" sz="1400" dirty="0" smtClean="0">
                <a:solidFill>
                  <a:schemeClr val="accent2"/>
                </a:solidFill>
                <a:latin typeface="+mn-lt"/>
              </a:rPr>
              <a:t>Εμφανίζεται το περιβάλλον στο οποίο είναι συνδεδεμένος ο χρήστης</a:t>
            </a:r>
            <a:endParaRPr lang="de-DE" altLang="de-DE" sz="14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5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Οθόνες </a:t>
            </a:r>
            <a:r>
              <a:rPr lang="en-US" dirty="0" smtClean="0"/>
              <a:t>CLM </a:t>
            </a:r>
            <a:r>
              <a:rPr lang="el-GR" dirty="0" smtClean="0"/>
              <a:t>και </a:t>
            </a:r>
            <a:r>
              <a:rPr lang="en-US" dirty="0" smtClean="0"/>
              <a:t>RTGS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9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65" y="1629375"/>
            <a:ext cx="311027" cy="324973"/>
          </a:xfrm>
          <a:prstGeom prst="rect">
            <a:avLst/>
          </a:prstGeom>
        </p:spPr>
      </p:pic>
      <p:pic>
        <p:nvPicPr>
          <p:cNvPr id="60" name="Grafi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50" y="4888022"/>
            <a:ext cx="312841" cy="302559"/>
          </a:xfrm>
          <a:prstGeom prst="rect">
            <a:avLst/>
          </a:prstGeom>
        </p:spPr>
      </p:pic>
      <p:pic>
        <p:nvPicPr>
          <p:cNvPr id="61" name="Grafik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50" y="5496792"/>
            <a:ext cx="312841" cy="295275"/>
          </a:xfrm>
          <a:prstGeom prst="rect">
            <a:avLst/>
          </a:prstGeom>
        </p:spPr>
      </p:pic>
      <p:grpSp>
        <p:nvGrpSpPr>
          <p:cNvPr id="62" name="Group 16"/>
          <p:cNvGrpSpPr>
            <a:grpSpLocks noChangeAspect="1"/>
          </p:cNvGrpSpPr>
          <p:nvPr/>
        </p:nvGrpSpPr>
        <p:grpSpPr bwMode="auto">
          <a:xfrm>
            <a:off x="1108275" y="1522736"/>
            <a:ext cx="10032551" cy="742951"/>
            <a:chOff x="149" y="1973"/>
            <a:chExt cx="11387" cy="468"/>
          </a:xfrm>
        </p:grpSpPr>
        <p:sp>
          <p:nvSpPr>
            <p:cNvPr id="6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49" y="2033"/>
              <a:ext cx="546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64" name="Rectangle 17"/>
            <p:cNvSpPr>
              <a:spLocks noChangeArrowheads="1"/>
            </p:cNvSpPr>
            <p:nvPr/>
          </p:nvSpPr>
          <p:spPr bwMode="auto">
            <a:xfrm>
              <a:off x="1237" y="1973"/>
              <a:ext cx="10299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l-GR" altLang="de-DE" sz="1600" dirty="0">
                  <a:solidFill>
                    <a:schemeClr val="accent2"/>
                  </a:solidFill>
                  <a:latin typeface="+mn-lt"/>
                </a:rPr>
                <a:t>Παρέχει πρόσβαση στο βασικό μενού και στις λειτουργίες του </a:t>
              </a:r>
              <a:r>
                <a:rPr lang="en-US" altLang="de-DE" sz="1600" dirty="0">
                  <a:solidFill>
                    <a:schemeClr val="accent2"/>
                  </a:solidFill>
                  <a:latin typeface="+mn-lt"/>
                </a:rPr>
                <a:t>GUI.</a:t>
              </a:r>
              <a:endParaRPr lang="de-DE" altLang="de-DE" sz="1600" dirty="0">
                <a:solidFill>
                  <a:schemeClr val="accent2"/>
                </a:solidFill>
                <a:latin typeface="+mn-lt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l-GR" altLang="de-DE" sz="1600" dirty="0">
                  <a:solidFill>
                    <a:schemeClr val="accent2"/>
                  </a:solidFill>
                  <a:latin typeface="+mn-lt"/>
                </a:rPr>
                <a:t>Αναλυτικά το μενού περιγράφεται στο </a:t>
              </a:r>
              <a:r>
                <a:rPr lang="de-DE" altLang="de-DE" sz="1600" dirty="0">
                  <a:solidFill>
                    <a:schemeClr val="accent2"/>
                  </a:solidFill>
                  <a:latin typeface="+mn-lt"/>
                </a:rPr>
                <a:t>UHB </a:t>
              </a:r>
              <a:r>
                <a:rPr lang="el-GR" altLang="de-DE" sz="1600" dirty="0">
                  <a:solidFill>
                    <a:schemeClr val="accent2"/>
                  </a:solidFill>
                  <a:latin typeface="+mn-lt"/>
                </a:rPr>
                <a:t>κεφάλαιο </a:t>
              </a:r>
              <a:r>
                <a:rPr lang="de-DE" altLang="de-DE" sz="1600" dirty="0">
                  <a:solidFill>
                    <a:schemeClr val="accent2"/>
                  </a:solidFill>
                  <a:latin typeface="+mn-lt"/>
                </a:rPr>
                <a:t>4.1 </a:t>
              </a:r>
              <a:r>
                <a:rPr lang="el-GR" altLang="de-DE" sz="1600" dirty="0">
                  <a:solidFill>
                    <a:schemeClr val="accent2"/>
                  </a:solidFill>
                  <a:latin typeface="+mn-lt"/>
                </a:rPr>
                <a:t>και </a:t>
              </a:r>
              <a:r>
                <a:rPr lang="el-GR" altLang="de-DE" sz="1600" dirty="0" smtClean="0">
                  <a:solidFill>
                    <a:schemeClr val="accent2"/>
                  </a:solidFill>
                  <a:latin typeface="+mn-lt"/>
                </a:rPr>
                <a:t>παρέχει </a:t>
              </a:r>
              <a:r>
                <a:rPr lang="el-GR" altLang="de-DE" sz="1600" dirty="0">
                  <a:solidFill>
                    <a:schemeClr val="accent2"/>
                  </a:solidFill>
                  <a:latin typeface="+mn-lt"/>
                </a:rPr>
                <a:t>πρόσβαση στις οθόνες που περιγράφονται στο κεφάλαιο </a:t>
              </a:r>
              <a:r>
                <a:rPr lang="de-DE" altLang="de-DE" sz="1600" dirty="0">
                  <a:solidFill>
                    <a:schemeClr val="accent2"/>
                  </a:solidFill>
                  <a:latin typeface="+mn-lt"/>
                </a:rPr>
                <a:t>5. </a:t>
              </a:r>
            </a:p>
          </p:txBody>
        </p:sp>
        <p:sp>
          <p:nvSpPr>
            <p:cNvPr id="65" name="Rectangle 18"/>
            <p:cNvSpPr>
              <a:spLocks noChangeArrowheads="1"/>
            </p:cNvSpPr>
            <p:nvPr/>
          </p:nvSpPr>
          <p:spPr bwMode="auto">
            <a:xfrm>
              <a:off x="4549" y="2036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de-DE" alt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19"/>
            <p:cNvSpPr>
              <a:spLocks noChangeArrowheads="1"/>
            </p:cNvSpPr>
            <p:nvPr/>
          </p:nvSpPr>
          <p:spPr bwMode="auto">
            <a:xfrm>
              <a:off x="653" y="2286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de-DE" alt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20"/>
            <p:cNvSpPr>
              <a:spLocks noChangeArrowheads="1"/>
            </p:cNvSpPr>
            <p:nvPr/>
          </p:nvSpPr>
          <p:spPr bwMode="auto">
            <a:xfrm>
              <a:off x="957" y="2286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de-DE" alt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691" y="2036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de-DE" alt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9" name="Rectangle 17"/>
          <p:cNvSpPr>
            <a:spLocks noChangeArrowheads="1"/>
          </p:cNvSpPr>
          <p:nvPr/>
        </p:nvSpPr>
        <p:spPr bwMode="auto">
          <a:xfrm>
            <a:off x="2066862" y="2403797"/>
            <a:ext cx="67067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de-DE" sz="1600" dirty="0">
                <a:solidFill>
                  <a:schemeClr val="accent2"/>
                </a:solidFill>
                <a:latin typeface="+mn-lt"/>
              </a:rPr>
              <a:t>Το</a:t>
            </a:r>
            <a:r>
              <a:rPr lang="de-DE" altLang="de-DE" sz="1600" dirty="0">
                <a:solidFill>
                  <a:schemeClr val="accent2"/>
                </a:solidFill>
                <a:latin typeface="+mn-lt"/>
              </a:rPr>
              <a:t> broadcast button </a:t>
            </a:r>
            <a:r>
              <a:rPr lang="el-GR" altLang="de-DE" sz="1600" dirty="0">
                <a:solidFill>
                  <a:schemeClr val="accent2"/>
                </a:solidFill>
                <a:latin typeface="+mn-lt"/>
              </a:rPr>
              <a:t>ενημερώνει </a:t>
            </a:r>
            <a:r>
              <a:rPr lang="el-GR" altLang="de-DE" sz="1600" dirty="0" smtClean="0">
                <a:solidFill>
                  <a:schemeClr val="accent2"/>
                </a:solidFill>
                <a:latin typeface="+mn-lt"/>
              </a:rPr>
              <a:t>τον </a:t>
            </a:r>
            <a:r>
              <a:rPr lang="el-GR" altLang="de-DE" sz="1600" dirty="0">
                <a:solidFill>
                  <a:schemeClr val="accent2"/>
                </a:solidFill>
                <a:latin typeface="+mn-lt"/>
              </a:rPr>
              <a:t>χρήστη </a:t>
            </a:r>
            <a:r>
              <a:rPr lang="el-GR" altLang="de-DE" sz="1600" dirty="0" smtClean="0">
                <a:solidFill>
                  <a:schemeClr val="accent2"/>
                </a:solidFill>
                <a:latin typeface="+mn-lt"/>
              </a:rPr>
              <a:t>για συγκεκριμένα </a:t>
            </a:r>
            <a:r>
              <a:rPr lang="de-DE" altLang="de-DE" sz="1600" dirty="0">
                <a:solidFill>
                  <a:schemeClr val="accent2"/>
                </a:solidFill>
                <a:latin typeface="+mn-lt"/>
              </a:rPr>
              <a:t>system events </a:t>
            </a:r>
            <a:r>
              <a:rPr lang="de-DE" altLang="de-DE" sz="1600" dirty="0" smtClean="0">
                <a:solidFill>
                  <a:schemeClr val="accent2"/>
                </a:solidFill>
                <a:latin typeface="+mn-lt"/>
              </a:rPr>
              <a:t>(</a:t>
            </a:r>
            <a:r>
              <a:rPr lang="el-GR" altLang="de-DE" sz="1600" dirty="0" smtClean="0">
                <a:solidFill>
                  <a:schemeClr val="accent2"/>
                </a:solidFill>
                <a:latin typeface="+mn-lt"/>
              </a:rPr>
              <a:t>πορτοκαλί </a:t>
            </a:r>
            <a:r>
              <a:rPr lang="de-DE" altLang="de-DE" sz="1600" dirty="0" smtClean="0">
                <a:solidFill>
                  <a:schemeClr val="accent2"/>
                </a:solidFill>
                <a:latin typeface="+mn-lt"/>
              </a:rPr>
              <a:t>button </a:t>
            </a:r>
            <a:r>
              <a:rPr lang="de-DE" altLang="de-DE" sz="1600" dirty="0">
                <a:solidFill>
                  <a:schemeClr val="accent2"/>
                </a:solidFill>
                <a:latin typeface="+mn-lt"/>
              </a:rPr>
              <a:t>= </a:t>
            </a:r>
            <a:r>
              <a:rPr lang="el-GR" altLang="de-DE" sz="1600" dirty="0" smtClean="0">
                <a:solidFill>
                  <a:schemeClr val="accent2"/>
                </a:solidFill>
                <a:latin typeface="+mn-lt"/>
              </a:rPr>
              <a:t>νέο</a:t>
            </a:r>
            <a:r>
              <a:rPr lang="de-DE" altLang="de-DE" sz="16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de-DE" sz="1600" dirty="0">
                <a:solidFill>
                  <a:schemeClr val="accent2"/>
                </a:solidFill>
                <a:latin typeface="+mn-lt"/>
              </a:rPr>
              <a:t>broadcast </a:t>
            </a:r>
            <a:r>
              <a:rPr lang="el-GR" altLang="de-DE" sz="1600" dirty="0" smtClean="0">
                <a:solidFill>
                  <a:schemeClr val="accent2"/>
                </a:solidFill>
                <a:latin typeface="+mn-lt"/>
              </a:rPr>
              <a:t>διαθέσιμο</a:t>
            </a:r>
            <a:r>
              <a:rPr lang="de-DE" altLang="de-DE" sz="1600" dirty="0" smtClean="0">
                <a:solidFill>
                  <a:schemeClr val="accent2"/>
                </a:solidFill>
                <a:latin typeface="+mn-lt"/>
              </a:rPr>
              <a:t>).</a:t>
            </a:r>
            <a:endParaRPr lang="de-DE" altLang="de-DE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0" name="Rectangle 17"/>
          <p:cNvSpPr>
            <a:spLocks noChangeArrowheads="1"/>
          </p:cNvSpPr>
          <p:nvPr/>
        </p:nvSpPr>
        <p:spPr bwMode="auto">
          <a:xfrm>
            <a:off x="2066861" y="3015678"/>
            <a:ext cx="55540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l-GR" altLang="de-DE" sz="1600" dirty="0" smtClean="0">
                <a:solidFill>
                  <a:schemeClr val="accent2"/>
                </a:solidFill>
                <a:latin typeface="+mn-lt"/>
              </a:rPr>
              <a:t>Σε </a:t>
            </a:r>
            <a:r>
              <a:rPr lang="el-GR" altLang="de-DE" sz="1600" dirty="0">
                <a:solidFill>
                  <a:schemeClr val="accent2"/>
                </a:solidFill>
                <a:latin typeface="+mn-lt"/>
              </a:rPr>
              <a:t>αυτό το πεδίο αναγράφεται η ονομασία της τρέχουσας σελίδας</a:t>
            </a:r>
            <a:endParaRPr lang="de-DE" altLang="de-DE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1" name="Rectangle 17"/>
          <p:cNvSpPr>
            <a:spLocks noChangeArrowheads="1"/>
          </p:cNvSpPr>
          <p:nvPr/>
        </p:nvSpPr>
        <p:spPr bwMode="auto">
          <a:xfrm>
            <a:off x="2066861" y="3520985"/>
            <a:ext cx="84914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el-GR" altLang="de-DE" sz="1600" dirty="0">
                <a:solidFill>
                  <a:schemeClr val="accent2"/>
                </a:solidFill>
                <a:latin typeface="+mn-lt"/>
              </a:rPr>
              <a:t>Το</a:t>
            </a:r>
            <a:r>
              <a:rPr lang="de-DE" altLang="de-DE" sz="1600" dirty="0">
                <a:solidFill>
                  <a:schemeClr val="accent2"/>
                </a:solidFill>
                <a:latin typeface="+mn-lt"/>
              </a:rPr>
              <a:t> bookmark button</a:t>
            </a:r>
            <a:r>
              <a:rPr lang="el-GR" altLang="de-DE" sz="1600" dirty="0">
                <a:solidFill>
                  <a:schemeClr val="accent2"/>
                </a:solidFill>
                <a:latin typeface="+mn-lt"/>
              </a:rPr>
              <a:t> επιτρέπει σ</a:t>
            </a:r>
            <a:r>
              <a:rPr lang="el-GR" altLang="de-DE" sz="1600" dirty="0" smtClean="0">
                <a:solidFill>
                  <a:schemeClr val="accent2"/>
                </a:solidFill>
                <a:latin typeface="+mn-lt"/>
              </a:rPr>
              <a:t>τον </a:t>
            </a:r>
            <a:r>
              <a:rPr lang="el-GR" altLang="de-DE" sz="1600" dirty="0">
                <a:solidFill>
                  <a:schemeClr val="accent2"/>
                </a:solidFill>
                <a:latin typeface="+mn-lt"/>
              </a:rPr>
              <a:t>χρήστη να αποθηκεύσει τις οθόνες που χρησιμοποιεί συχνότερα</a:t>
            </a:r>
            <a:r>
              <a:rPr lang="de-DE" altLang="de-DE" sz="1600" dirty="0">
                <a:solidFill>
                  <a:schemeClr val="accent2"/>
                </a:solidFill>
                <a:latin typeface="+mn-lt"/>
              </a:rPr>
              <a:t>.</a:t>
            </a:r>
          </a:p>
          <a:p>
            <a:pPr defTabSz="914400"/>
            <a:r>
              <a:rPr lang="de-DE" altLang="de-DE" sz="1600" dirty="0" smtClean="0">
                <a:solidFill>
                  <a:schemeClr val="accent2"/>
                </a:solidFill>
                <a:latin typeface="+mn-lt"/>
              </a:rPr>
              <a:t>UHB</a:t>
            </a:r>
            <a:r>
              <a:rPr lang="de-DE" altLang="de-DE" sz="1600" dirty="0">
                <a:solidFill>
                  <a:schemeClr val="accent2"/>
                </a:solidFill>
                <a:latin typeface="+mn-lt"/>
              </a:rPr>
              <a:t>, </a:t>
            </a:r>
            <a:r>
              <a:rPr lang="el-GR" altLang="de-DE" sz="1600" dirty="0">
                <a:solidFill>
                  <a:schemeClr val="accent2"/>
                </a:solidFill>
                <a:latin typeface="+mn-lt"/>
              </a:rPr>
              <a:t>κεφάλαιο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‘Bookmark’.</a:t>
            </a:r>
            <a:endParaRPr lang="de-DE" altLang="de-DE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2" name="Rectangle 17"/>
          <p:cNvSpPr>
            <a:spLocks noChangeArrowheads="1"/>
          </p:cNvSpPr>
          <p:nvPr/>
        </p:nvSpPr>
        <p:spPr bwMode="auto">
          <a:xfrm>
            <a:off x="2066861" y="4299044"/>
            <a:ext cx="907379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el-GR" altLang="de-DE" sz="1600" dirty="0">
                <a:solidFill>
                  <a:schemeClr val="accent2"/>
                </a:solidFill>
                <a:latin typeface="+mn-lt"/>
              </a:rPr>
              <a:t>Η επιλογή  </a:t>
            </a:r>
            <a:r>
              <a:rPr lang="el-GR" altLang="de-DE" sz="1600" dirty="0" smtClean="0">
                <a:solidFill>
                  <a:schemeClr val="accent2"/>
                </a:solidFill>
                <a:latin typeface="+mn-lt"/>
              </a:rPr>
              <a:t>«</a:t>
            </a:r>
            <a:r>
              <a:rPr lang="de-DE" altLang="de-DE" sz="1600" dirty="0" smtClean="0">
                <a:solidFill>
                  <a:schemeClr val="accent2"/>
                </a:solidFill>
                <a:latin typeface="+mn-lt"/>
              </a:rPr>
              <a:t>Online </a:t>
            </a:r>
            <a:r>
              <a:rPr lang="de-DE" altLang="de-DE" sz="1600" dirty="0">
                <a:solidFill>
                  <a:schemeClr val="accent2"/>
                </a:solidFill>
                <a:latin typeface="+mn-lt"/>
              </a:rPr>
              <a:t>help</a:t>
            </a:r>
            <a:r>
              <a:rPr lang="el-GR" altLang="de-DE" sz="1600" dirty="0">
                <a:solidFill>
                  <a:schemeClr val="accent2"/>
                </a:solidFill>
                <a:latin typeface="+mn-lt"/>
              </a:rPr>
              <a:t>»</a:t>
            </a:r>
            <a:r>
              <a:rPr lang="de-DE" altLang="de-DE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l-GR" altLang="de-DE" sz="1600" dirty="0">
                <a:solidFill>
                  <a:schemeClr val="accent2"/>
                </a:solidFill>
                <a:latin typeface="+mn-lt"/>
              </a:rPr>
              <a:t>παρέχει πρόσβαση στην περιγραφή της οθόνης που είναι εκείνη την στιγμή ενεργή μέσω του 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online UHB</a:t>
            </a:r>
            <a:endParaRPr lang="de-DE" altLang="de-DE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3" name="Rectangle 17"/>
          <p:cNvSpPr>
            <a:spLocks noChangeArrowheads="1"/>
          </p:cNvSpPr>
          <p:nvPr/>
        </p:nvSpPr>
        <p:spPr bwMode="auto">
          <a:xfrm>
            <a:off x="2066861" y="4888022"/>
            <a:ext cx="9073791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l-GR" altLang="de-DE" sz="1600" dirty="0">
                <a:solidFill>
                  <a:schemeClr val="accent2"/>
                </a:solidFill>
                <a:latin typeface="+mn-lt"/>
              </a:rPr>
              <a:t>Η επιλογή «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Settings</a:t>
            </a:r>
            <a:r>
              <a:rPr lang="el-GR" altLang="de-DE" sz="1600" dirty="0">
                <a:solidFill>
                  <a:schemeClr val="accent2"/>
                </a:solidFill>
                <a:latin typeface="+mn-lt"/>
              </a:rPr>
              <a:t>» ανοίγει ένα νέο παράθυρο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 ‘Modify Settings – Pop-up’ </a:t>
            </a:r>
            <a:r>
              <a:rPr lang="el-GR" altLang="de-DE" sz="1600" dirty="0" smtClean="0">
                <a:solidFill>
                  <a:schemeClr val="accent2"/>
                </a:solidFill>
                <a:latin typeface="+mn-lt"/>
              </a:rPr>
              <a:t> που δίνει στον χρήστη την επιλογή «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Act on behalf</a:t>
            </a:r>
            <a:r>
              <a:rPr lang="el-GR" altLang="de-DE" sz="1600" dirty="0" smtClean="0">
                <a:solidFill>
                  <a:schemeClr val="accent2"/>
                </a:solidFill>
                <a:latin typeface="+mn-lt"/>
              </a:rPr>
              <a:t>»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. </a:t>
            </a:r>
            <a:r>
              <a:rPr lang="de-DE" altLang="de-DE" sz="1600" dirty="0" smtClean="0">
                <a:solidFill>
                  <a:schemeClr val="accent2"/>
                </a:solidFill>
                <a:latin typeface="+mn-lt"/>
              </a:rPr>
              <a:t>UHB</a:t>
            </a:r>
            <a:r>
              <a:rPr lang="de-DE" altLang="de-DE" sz="1600" dirty="0">
                <a:solidFill>
                  <a:schemeClr val="accent2"/>
                </a:solidFill>
                <a:latin typeface="+mn-lt"/>
              </a:rPr>
              <a:t>, </a:t>
            </a:r>
            <a:r>
              <a:rPr lang="el-GR" altLang="de-DE" sz="1600" dirty="0" smtClean="0">
                <a:solidFill>
                  <a:schemeClr val="accent2"/>
                </a:solidFill>
                <a:latin typeface="+mn-lt"/>
              </a:rPr>
              <a:t>κεφάλαιο</a:t>
            </a:r>
            <a:r>
              <a:rPr lang="de-DE" altLang="de-DE" sz="16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altLang="de-DE" sz="1600" dirty="0">
                <a:solidFill>
                  <a:schemeClr val="accent2"/>
                </a:solidFill>
                <a:latin typeface="+mn-lt"/>
              </a:rPr>
              <a:t>‘User Settings Button’.</a:t>
            </a:r>
            <a:endParaRPr lang="de-DE" altLang="de-DE" sz="1600" dirty="0">
              <a:solidFill>
                <a:schemeClr val="accent2"/>
              </a:solidFill>
              <a:latin typeface="+mn-lt"/>
            </a:endParaRPr>
          </a:p>
          <a:p>
            <a:pPr lvl="0" defTabSz="914400"/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4" name="Rectangle 17"/>
          <p:cNvSpPr>
            <a:spLocks noChangeArrowheads="1"/>
          </p:cNvSpPr>
          <p:nvPr/>
        </p:nvSpPr>
        <p:spPr bwMode="auto">
          <a:xfrm>
            <a:off x="2069721" y="5557340"/>
            <a:ext cx="17168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de-DE" altLang="de-DE" sz="1600" dirty="0" smtClean="0">
                <a:solidFill>
                  <a:schemeClr val="accent2"/>
                </a:solidFill>
                <a:latin typeface="+mn-lt"/>
              </a:rPr>
              <a:t>Log-out </a:t>
            </a:r>
            <a:r>
              <a:rPr lang="el-GR" altLang="de-DE" sz="1600" dirty="0">
                <a:solidFill>
                  <a:schemeClr val="accent2"/>
                </a:solidFill>
                <a:latin typeface="+mn-lt"/>
              </a:rPr>
              <a:t>από το </a:t>
            </a:r>
            <a:r>
              <a:rPr lang="de-DE" altLang="de-DE" sz="1600" dirty="0">
                <a:solidFill>
                  <a:schemeClr val="accent2"/>
                </a:solidFill>
                <a:latin typeface="+mn-lt"/>
              </a:rPr>
              <a:t>GUI. </a:t>
            </a:r>
          </a:p>
        </p:txBody>
      </p:sp>
      <p:pic>
        <p:nvPicPr>
          <p:cNvPr id="75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342" y="4212424"/>
            <a:ext cx="311250" cy="316061"/>
          </a:xfrm>
          <a:prstGeom prst="rect">
            <a:avLst/>
          </a:prstGeom>
        </p:spPr>
      </p:pic>
      <p:pic>
        <p:nvPicPr>
          <p:cNvPr id="76" name="Grafi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782" y="3557719"/>
            <a:ext cx="294809" cy="327392"/>
          </a:xfrm>
          <a:prstGeom prst="rect">
            <a:avLst/>
          </a:prstGeom>
        </p:spPr>
      </p:pic>
      <p:pic>
        <p:nvPicPr>
          <p:cNvPr id="77" name="Grafi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065" y="997782"/>
            <a:ext cx="8669397" cy="3767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8" name="Grafi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359" y="2985617"/>
            <a:ext cx="1422327" cy="3645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9" name="Grafik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782" y="2340859"/>
            <a:ext cx="294810" cy="3143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21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Οθόνες </a:t>
            </a:r>
            <a:r>
              <a:rPr lang="en-US" dirty="0" smtClean="0"/>
              <a:t>CLM </a:t>
            </a:r>
            <a:r>
              <a:rPr lang="el-GR" dirty="0" smtClean="0"/>
              <a:t>και </a:t>
            </a:r>
            <a:r>
              <a:rPr lang="en-US" dirty="0" smtClean="0"/>
              <a:t>RTGS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17734" y="1156795"/>
            <a:ext cx="9598991" cy="5191781"/>
            <a:chOff x="205409" y="949443"/>
            <a:chExt cx="8602415" cy="5191781"/>
          </a:xfrm>
        </p:grpSpPr>
        <p:pic>
          <p:nvPicPr>
            <p:cNvPr id="27" name="Grafik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037" y="949443"/>
              <a:ext cx="8459787" cy="4911853"/>
            </a:xfrm>
            <a:prstGeom prst="rect">
              <a:avLst/>
            </a:prstGeom>
          </p:spPr>
        </p:pic>
        <p:sp>
          <p:nvSpPr>
            <p:cNvPr id="28" name="Pfeil nach rechts 20"/>
            <p:cNvSpPr/>
            <p:nvPr/>
          </p:nvSpPr>
          <p:spPr>
            <a:xfrm>
              <a:off x="210663" y="4457786"/>
              <a:ext cx="233627" cy="237619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DE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Pfeil nach rechts 21"/>
            <p:cNvSpPr/>
            <p:nvPr/>
          </p:nvSpPr>
          <p:spPr>
            <a:xfrm>
              <a:off x="210666" y="1648079"/>
              <a:ext cx="233627" cy="231901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0" name="Pfeil nach rechts 22"/>
            <p:cNvSpPr/>
            <p:nvPr/>
          </p:nvSpPr>
          <p:spPr>
            <a:xfrm>
              <a:off x="210666" y="1934649"/>
              <a:ext cx="233627" cy="223243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Pfeil nach rechts 26"/>
            <p:cNvSpPr/>
            <p:nvPr/>
          </p:nvSpPr>
          <p:spPr>
            <a:xfrm>
              <a:off x="210665" y="2219744"/>
              <a:ext cx="233627" cy="212858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32" name="Pfeil nach rechts 27"/>
            <p:cNvSpPr/>
            <p:nvPr/>
          </p:nvSpPr>
          <p:spPr>
            <a:xfrm>
              <a:off x="2434769" y="2403413"/>
              <a:ext cx="233627" cy="231766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de-DE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Pfeil nach rechts 28"/>
            <p:cNvSpPr/>
            <p:nvPr/>
          </p:nvSpPr>
          <p:spPr>
            <a:xfrm>
              <a:off x="2434768" y="2993760"/>
              <a:ext cx="233627" cy="262758"/>
            </a:xfrm>
            <a:prstGeom prst="rightArrow">
              <a:avLst>
                <a:gd name="adj1" fmla="val 43419"/>
                <a:gd name="adj2" fmla="val 5000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4" name="Pfeil nach rechts 29"/>
            <p:cNvSpPr/>
            <p:nvPr/>
          </p:nvSpPr>
          <p:spPr>
            <a:xfrm>
              <a:off x="210664" y="3017061"/>
              <a:ext cx="233627" cy="216157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5" name="Pfeil nach rechts 30"/>
            <p:cNvSpPr/>
            <p:nvPr/>
          </p:nvSpPr>
          <p:spPr>
            <a:xfrm>
              <a:off x="210664" y="3601149"/>
              <a:ext cx="233627" cy="228114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pic>
          <p:nvPicPr>
            <p:cNvPr id="36" name="Grafik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819" y="5878905"/>
              <a:ext cx="239173" cy="262319"/>
            </a:xfrm>
            <a:prstGeom prst="rect">
              <a:avLst/>
            </a:prstGeom>
          </p:spPr>
        </p:pic>
        <p:pic>
          <p:nvPicPr>
            <p:cNvPr id="37" name="Grafik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307" y="5878905"/>
              <a:ext cx="262128" cy="253937"/>
            </a:xfrm>
            <a:prstGeom prst="rect">
              <a:avLst/>
            </a:prstGeom>
          </p:spPr>
        </p:pic>
        <p:sp>
          <p:nvSpPr>
            <p:cNvPr id="38" name="Pfeil nach rechts 34"/>
            <p:cNvSpPr/>
            <p:nvPr/>
          </p:nvSpPr>
          <p:spPr>
            <a:xfrm>
              <a:off x="205409" y="5018282"/>
              <a:ext cx="233627" cy="228114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499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Οθόνες </a:t>
            </a:r>
            <a:r>
              <a:rPr lang="en-US" dirty="0" smtClean="0"/>
              <a:t>CLM </a:t>
            </a:r>
            <a:r>
              <a:rPr lang="el-GR" dirty="0" smtClean="0"/>
              <a:t>και </a:t>
            </a:r>
            <a:r>
              <a:rPr lang="en-US" dirty="0" smtClean="0"/>
              <a:t>RTGS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5" name="Rectangle158"/>
          <p:cNvSpPr>
            <a:spLocks noChangeArrowheads="1"/>
          </p:cNvSpPr>
          <p:nvPr/>
        </p:nvSpPr>
        <p:spPr bwMode="auto">
          <a:xfrm>
            <a:off x="2543608" y="1514268"/>
            <a:ext cx="3488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de-DE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de-DE" sz="1600" b="1" dirty="0"/>
              <a:t>Standard Drop-down List Field</a:t>
            </a: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2458379" y="1796484"/>
            <a:ext cx="42932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de-DE" sz="1400" dirty="0">
                <a:ea typeface="Arial" panose="020B0604020202020204" pitchFamily="34" charset="0"/>
              </a:rPr>
              <a:t>Ο χρήστης μπορεί να επιλέξει μια προκαθορισμένη τιμή</a:t>
            </a:r>
            <a:endParaRPr lang="en-GB" altLang="de-DE" sz="1400" dirty="0">
              <a:ea typeface="Arial" panose="020B0604020202020204" pitchFamily="34" charset="0"/>
            </a:endParaRPr>
          </a:p>
        </p:txBody>
      </p:sp>
      <p:sp>
        <p:nvSpPr>
          <p:cNvPr id="47" name="Rectangle162"/>
          <p:cNvSpPr>
            <a:spLocks noChangeArrowheads="1"/>
          </p:cNvSpPr>
          <p:nvPr/>
        </p:nvSpPr>
        <p:spPr bwMode="auto">
          <a:xfrm>
            <a:off x="2559477" y="2065601"/>
            <a:ext cx="274912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de-DE" sz="1600" b="1" dirty="0"/>
              <a:t>Multi-Select List Field</a:t>
            </a: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2475146" y="2215729"/>
            <a:ext cx="87707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de-DE" sz="1400" dirty="0">
                <a:ea typeface="Arial" panose="020B0604020202020204" pitchFamily="34" charset="0"/>
              </a:rPr>
              <a:t>Ο χρήστης μπορεί να επιλέξει πολλαπλές τιμές με την χρήση του </a:t>
            </a:r>
            <a:r>
              <a:rPr lang="en-GB" altLang="de-DE" sz="1400" dirty="0">
                <a:ea typeface="Arial" panose="020B0604020202020204" pitchFamily="34" charset="0"/>
              </a:rPr>
              <a:t>checkbox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de-DE" sz="1400" dirty="0">
                <a:ea typeface="Arial" panose="020B0604020202020204" pitchFamily="34" charset="0"/>
              </a:rPr>
              <a:t>Μπορούν να επιλεγούν ή να αποεπιλογούν όλες οι τιμές της λίστας με την χρήση του </a:t>
            </a:r>
            <a:r>
              <a:rPr lang="en-US" altLang="de-DE" sz="1400" dirty="0">
                <a:ea typeface="Arial" panose="020B0604020202020204" pitchFamily="34" charset="0"/>
              </a:rPr>
              <a:t>checkbox </a:t>
            </a:r>
            <a:r>
              <a:rPr lang="el-GR" altLang="de-DE" sz="1400" dirty="0">
                <a:ea typeface="Arial" panose="020B0604020202020204" pitchFamily="34" charset="0"/>
              </a:rPr>
              <a:t> αριστερά του πεδίου</a:t>
            </a:r>
            <a:endParaRPr lang="de-DE" altLang="de-DE" sz="1400" dirty="0">
              <a:ea typeface="Arial" panose="020B0604020202020204" pitchFamily="34" charset="0"/>
            </a:endParaRPr>
          </a:p>
        </p:txBody>
      </p:sp>
      <p:sp>
        <p:nvSpPr>
          <p:cNvPr id="49" name="Rectangle162"/>
          <p:cNvSpPr>
            <a:spLocks noChangeArrowheads="1"/>
          </p:cNvSpPr>
          <p:nvPr/>
        </p:nvSpPr>
        <p:spPr bwMode="auto">
          <a:xfrm>
            <a:off x="2559477" y="4933772"/>
            <a:ext cx="15888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de-DE" sz="1600" b="1" dirty="0" smtClean="0"/>
              <a:t>Ίσον</a:t>
            </a:r>
            <a:endParaRPr lang="en-GB" altLang="de-DE" sz="1600" b="1" dirty="0"/>
          </a:p>
        </p:txBody>
      </p:sp>
      <p:sp>
        <p:nvSpPr>
          <p:cNvPr id="51" name="Rectangle162"/>
          <p:cNvSpPr>
            <a:spLocks noChangeArrowheads="1"/>
          </p:cNvSpPr>
          <p:nvPr/>
        </p:nvSpPr>
        <p:spPr bwMode="auto">
          <a:xfrm>
            <a:off x="2543607" y="3238328"/>
            <a:ext cx="574056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600"/>
              </a:lnSpc>
              <a:spcBef>
                <a:spcPts val="425"/>
              </a:spcBef>
              <a:spcAft>
                <a:spcPts val="0"/>
              </a:spcAft>
            </a:pPr>
            <a:r>
              <a:rPr lang="el-GR" sz="1600" b="1" dirty="0" smtClean="0"/>
              <a:t>Μεγαλύτερο ή ίσο</a:t>
            </a:r>
            <a:r>
              <a:rPr lang="en-GB" sz="1600" b="1" dirty="0" smtClean="0"/>
              <a:t> </a:t>
            </a:r>
            <a:r>
              <a:rPr lang="el-GR" sz="1600" b="1" dirty="0" smtClean="0"/>
              <a:t>της τιμής που θα συμπληρωθεί στο πεδίο</a:t>
            </a:r>
            <a:endParaRPr lang="de-DE" sz="1600" b="1" dirty="0"/>
          </a:p>
        </p:txBody>
      </p:sp>
      <p:pic>
        <p:nvPicPr>
          <p:cNvPr id="52" name="2524990347__Web.png" descr="C:\Users\z35045s\Desktop\Images/png/2524990347__Web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49829" y="3229145"/>
            <a:ext cx="285750" cy="247650"/>
          </a:xfrm>
          <a:prstGeom prst="rect">
            <a:avLst/>
          </a:prstGeom>
          <a:ln w="10800" cap="rnd" cmpd="sng">
            <a:solidFill>
              <a:srgbClr val="000000"/>
            </a:solidFill>
            <a:prstDash val="solid"/>
            <a:miter lim="108000"/>
          </a:ln>
        </p:spPr>
      </p:pic>
      <p:pic>
        <p:nvPicPr>
          <p:cNvPr id="53" name="2524993675__Web.png" descr="2524993675__W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96" y="4472466"/>
            <a:ext cx="2952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158"/>
          <p:cNvSpPr>
            <a:spLocks noChangeArrowheads="1"/>
          </p:cNvSpPr>
          <p:nvPr/>
        </p:nvSpPr>
        <p:spPr bwMode="auto">
          <a:xfrm>
            <a:off x="2559477" y="4350198"/>
            <a:ext cx="65732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de-DE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de-DE" sz="1600" b="1" dirty="0" smtClean="0"/>
              <a:t>Μικρότερο της τιμής που θα συμπληρωθεί στο πεδίο</a:t>
            </a:r>
            <a:endParaRPr lang="en-GB" altLang="de-DE" sz="1600" b="1" dirty="0"/>
          </a:p>
        </p:txBody>
      </p:sp>
      <p:pic>
        <p:nvPicPr>
          <p:cNvPr id="56" name="Grafik 20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" y="4940773"/>
            <a:ext cx="314325" cy="276225"/>
          </a:xfrm>
          <a:prstGeom prst="rect">
            <a:avLst/>
          </a:prstGeom>
        </p:spPr>
      </p:pic>
      <p:sp>
        <p:nvSpPr>
          <p:cNvPr id="57" name="Rectangle158"/>
          <p:cNvSpPr>
            <a:spLocks noChangeArrowheads="1"/>
          </p:cNvSpPr>
          <p:nvPr/>
        </p:nvSpPr>
        <p:spPr bwMode="auto">
          <a:xfrm>
            <a:off x="2559477" y="1049577"/>
            <a:ext cx="19186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Input Field</a:t>
            </a:r>
          </a:p>
        </p:txBody>
      </p:sp>
      <p:sp>
        <p:nvSpPr>
          <p:cNvPr id="58" name="Rechteck 41"/>
          <p:cNvSpPr/>
          <p:nvPr/>
        </p:nvSpPr>
        <p:spPr>
          <a:xfrm>
            <a:off x="2464078" y="1205410"/>
            <a:ext cx="63045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de-DE" sz="1400" dirty="0">
                <a:ea typeface="Arial" panose="020B0604020202020204" pitchFamily="34" charset="0"/>
              </a:rPr>
              <a:t>Ο χρήστης μπορεί να εισάγει αλφαριθμητικές τιμές</a:t>
            </a:r>
            <a:r>
              <a:rPr lang="en-GB" altLang="de-DE" sz="1400" dirty="0">
                <a:ea typeface="Arial" panose="020B0604020202020204" pitchFamily="34" charset="0"/>
              </a:rPr>
              <a:t>. </a:t>
            </a:r>
          </a:p>
        </p:txBody>
      </p:sp>
      <p:pic>
        <p:nvPicPr>
          <p:cNvPr id="59" name="Grafik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599" y="1132426"/>
            <a:ext cx="1681094" cy="333375"/>
          </a:xfrm>
          <a:prstGeom prst="rect">
            <a:avLst/>
          </a:prstGeom>
        </p:spPr>
      </p:pic>
      <p:pic>
        <p:nvPicPr>
          <p:cNvPr id="60" name="Grafik 20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599" y="1657424"/>
            <a:ext cx="1685925" cy="333375"/>
          </a:xfrm>
          <a:prstGeom prst="rect">
            <a:avLst/>
          </a:prstGeom>
        </p:spPr>
      </p:pic>
      <p:pic>
        <p:nvPicPr>
          <p:cNvPr id="61" name="Grafik 20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193" y="2075738"/>
            <a:ext cx="1714500" cy="295275"/>
          </a:xfrm>
          <a:prstGeom prst="rect">
            <a:avLst/>
          </a:prstGeom>
        </p:spPr>
      </p:pic>
      <p:sp>
        <p:nvSpPr>
          <p:cNvPr id="62" name="Rectangle162"/>
          <p:cNvSpPr>
            <a:spLocks noChangeArrowheads="1"/>
          </p:cNvSpPr>
          <p:nvPr/>
        </p:nvSpPr>
        <p:spPr bwMode="auto">
          <a:xfrm>
            <a:off x="2543607" y="2764659"/>
            <a:ext cx="8556115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600"/>
              </a:lnSpc>
              <a:spcBef>
                <a:spcPts val="425"/>
              </a:spcBef>
              <a:spcAft>
                <a:spcPts val="0"/>
              </a:spcAft>
            </a:pPr>
            <a:r>
              <a:rPr lang="en-GB" sz="1600" b="1" dirty="0"/>
              <a:t>Smart-Select Multi List </a:t>
            </a:r>
            <a:r>
              <a:rPr lang="en-GB" sz="1600" b="1" dirty="0" smtClean="0"/>
              <a:t>Field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l-GR" sz="1400" dirty="0" smtClean="0">
                <a:ea typeface="Arial" panose="020B0604020202020204" pitchFamily="34" charset="0"/>
              </a:rPr>
              <a:t>Δεν έχει </a:t>
            </a:r>
            <a:r>
              <a:rPr lang="en-US" sz="1400" dirty="0" smtClean="0">
                <a:ea typeface="Arial" panose="020B0604020202020204" pitchFamily="34" charset="0"/>
              </a:rPr>
              <a:t>drop down list </a:t>
            </a:r>
            <a:r>
              <a:rPr lang="el-GR" sz="1400" dirty="0" smtClean="0">
                <a:ea typeface="Arial" panose="020B0604020202020204" pitchFamily="34" charset="0"/>
              </a:rPr>
              <a:t>αλλά με τον μεγεθυντικό φακό μπορείτε να κάνετε αναζήτηση της τιμές που θέλετε</a:t>
            </a:r>
            <a:endParaRPr lang="de-DE" sz="1400" dirty="0">
              <a:ea typeface="Arial" panose="020B0604020202020204" pitchFamily="34" charset="0"/>
            </a:endParaRPr>
          </a:p>
        </p:txBody>
      </p:sp>
      <p:pic>
        <p:nvPicPr>
          <p:cNvPr id="63" name="Grafik 20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193" y="2721842"/>
            <a:ext cx="1776263" cy="314325"/>
          </a:xfrm>
          <a:prstGeom prst="rect">
            <a:avLst/>
          </a:prstGeom>
        </p:spPr>
      </p:pic>
      <p:sp>
        <p:nvSpPr>
          <p:cNvPr id="64" name="Rectangle162"/>
          <p:cNvSpPr>
            <a:spLocks noChangeArrowheads="1"/>
          </p:cNvSpPr>
          <p:nvPr/>
        </p:nvSpPr>
        <p:spPr bwMode="auto">
          <a:xfrm>
            <a:off x="2559477" y="3863907"/>
            <a:ext cx="518062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600"/>
              </a:lnSpc>
              <a:spcBef>
                <a:spcPts val="425"/>
              </a:spcBef>
              <a:spcAft>
                <a:spcPts val="0"/>
              </a:spcAft>
            </a:pPr>
            <a:r>
              <a:rPr lang="el-GR" sz="1600" b="1" dirty="0" smtClean="0"/>
              <a:t>Μικρότερο ή </a:t>
            </a:r>
            <a:r>
              <a:rPr lang="el-GR" sz="1600" b="1" dirty="0"/>
              <a:t>ίσο της τιμής που θα συμπληρωθεί στο πεδίο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2475146" y="3343403"/>
            <a:ext cx="86245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ea typeface="Arial" panose="020B0604020202020204" pitchFamily="34" charset="0"/>
              </a:rPr>
              <a:t>Το εικονίδιο μπορεί να εμφανιστεί στην αριστερή μεριά πεδίων που πρέπει να συμπληρωθούν με ημερομηνία, ώρα ή ποσό.</a:t>
            </a:r>
            <a:endParaRPr kumimoji="0" lang="en-GB" altLang="de-DE" sz="14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66" name="Grafik 5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031" y="3846841"/>
            <a:ext cx="304800" cy="266700"/>
          </a:xfrm>
          <a:prstGeom prst="rect">
            <a:avLst/>
          </a:prstGeom>
        </p:spPr>
      </p:pic>
      <p:pic>
        <p:nvPicPr>
          <p:cNvPr id="67" name="Grafik 20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838" y="5643780"/>
            <a:ext cx="611695" cy="295275"/>
          </a:xfrm>
          <a:prstGeom prst="rect">
            <a:avLst/>
          </a:prstGeom>
        </p:spPr>
      </p:pic>
      <p:pic>
        <p:nvPicPr>
          <p:cNvPr id="68" name="Grafik 205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0598" y="6026522"/>
            <a:ext cx="638176" cy="333375"/>
          </a:xfrm>
          <a:prstGeom prst="rect">
            <a:avLst/>
          </a:prstGeom>
        </p:spPr>
      </p:pic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2437949" y="5583773"/>
            <a:ext cx="92924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b="1" dirty="0"/>
              <a:t>Ο χρήστης μπορεί να προχωρήσει με την </a:t>
            </a:r>
            <a:r>
              <a:rPr lang="el-GR" sz="1600" b="1" dirty="0" smtClean="0"/>
              <a:t>καταχώρηση.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ea typeface="Arial" panose="020B0604020202020204" pitchFamily="34" charset="0"/>
              </a:rPr>
              <a:t>Το </a:t>
            </a:r>
            <a:r>
              <a:rPr lang="el-GR" sz="1400" dirty="0">
                <a:ea typeface="Arial" panose="020B0604020202020204" pitchFamily="34" charset="0"/>
              </a:rPr>
              <a:t>κουμπί είναι ενεργό μόνο όταν οι τιμές που συμπληρώθηκαν είναι ορθές</a:t>
            </a:r>
            <a:endParaRPr lang="en-GB" sz="1400" dirty="0">
              <a:ea typeface="Arial" panose="020B0604020202020204" pitchFamily="34" charset="0"/>
            </a:endParaRPr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2437949" y="6036635"/>
            <a:ext cx="83655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b="1" dirty="0" smtClean="0"/>
              <a:t>Ο χρήστης μπορεί να διαγράψει μαζικά τις συμπληρωμένες τιμές</a:t>
            </a:r>
            <a:endParaRPr lang="en-GB" sz="1600" b="1" dirty="0"/>
          </a:p>
        </p:txBody>
      </p:sp>
      <p:sp>
        <p:nvSpPr>
          <p:cNvPr id="71" name="Rectangle162"/>
          <p:cNvSpPr>
            <a:spLocks noChangeArrowheads="1"/>
          </p:cNvSpPr>
          <p:nvPr/>
        </p:nvSpPr>
        <p:spPr bwMode="auto">
          <a:xfrm>
            <a:off x="648031" y="5361368"/>
            <a:ext cx="1588817" cy="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600"/>
              </a:lnSpc>
              <a:spcBef>
                <a:spcPts val="425"/>
              </a:spcBef>
              <a:spcAft>
                <a:spcPts val="0"/>
              </a:spcAft>
            </a:pPr>
            <a:r>
              <a:rPr lang="en-GB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Output Parameters</a:t>
            </a:r>
            <a:endParaRPr lang="de-DE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2" name="Rectangle 3"/>
          <p:cNvSpPr>
            <a:spLocks noChangeArrowheads="1"/>
          </p:cNvSpPr>
          <p:nvPr/>
        </p:nvSpPr>
        <p:spPr bwMode="auto">
          <a:xfrm>
            <a:off x="2458379" y="5280961"/>
            <a:ext cx="83655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b="1" dirty="0"/>
              <a:t>Ο χρήστης μπορεί να ταξινομήσει και να φιλτράρει τη λίστα με τα αποτελέσματα. </a:t>
            </a:r>
            <a:endParaRPr lang="en-GB" sz="1600" b="1" dirty="0"/>
          </a:p>
        </p:txBody>
      </p:sp>
      <p:sp>
        <p:nvSpPr>
          <p:cNvPr id="73" name="Pfeil nach rechts 2"/>
          <p:cNvSpPr/>
          <p:nvPr/>
        </p:nvSpPr>
        <p:spPr>
          <a:xfrm>
            <a:off x="289050" y="1141370"/>
            <a:ext cx="233627" cy="2807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Pfeil nach rechts 53"/>
          <p:cNvSpPr/>
          <p:nvPr/>
        </p:nvSpPr>
        <p:spPr>
          <a:xfrm>
            <a:off x="290337" y="1672978"/>
            <a:ext cx="233627" cy="2807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5" name="Pfeil nach rechts 57"/>
          <p:cNvSpPr/>
          <p:nvPr/>
        </p:nvSpPr>
        <p:spPr>
          <a:xfrm>
            <a:off x="284354" y="2067808"/>
            <a:ext cx="233627" cy="2807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6" name="Pfeil nach rechts 58"/>
          <p:cNvSpPr/>
          <p:nvPr/>
        </p:nvSpPr>
        <p:spPr>
          <a:xfrm>
            <a:off x="282228" y="2721842"/>
            <a:ext cx="233627" cy="2807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Pfeil nach rechts 63"/>
          <p:cNvSpPr/>
          <p:nvPr/>
        </p:nvSpPr>
        <p:spPr>
          <a:xfrm>
            <a:off x="289049" y="3200558"/>
            <a:ext cx="233627" cy="2807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8" name="Pfeil nach rechts 64"/>
          <p:cNvSpPr/>
          <p:nvPr/>
        </p:nvSpPr>
        <p:spPr>
          <a:xfrm>
            <a:off x="282228" y="3809952"/>
            <a:ext cx="233627" cy="2807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Pfeil nach rechts 65"/>
          <p:cNvSpPr/>
          <p:nvPr/>
        </p:nvSpPr>
        <p:spPr>
          <a:xfrm>
            <a:off x="289049" y="4454439"/>
            <a:ext cx="233627" cy="2807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Pfeil nach rechts 66"/>
          <p:cNvSpPr/>
          <p:nvPr/>
        </p:nvSpPr>
        <p:spPr>
          <a:xfrm>
            <a:off x="289048" y="4941529"/>
            <a:ext cx="233627" cy="2807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Grafik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4851" y="5630157"/>
            <a:ext cx="266700" cy="323850"/>
          </a:xfrm>
          <a:prstGeom prst="rect">
            <a:avLst/>
          </a:prstGeom>
        </p:spPr>
      </p:pic>
      <p:sp>
        <p:nvSpPr>
          <p:cNvPr id="82" name="Pfeil nach rechts 70"/>
          <p:cNvSpPr/>
          <p:nvPr/>
        </p:nvSpPr>
        <p:spPr>
          <a:xfrm>
            <a:off x="291660" y="5305292"/>
            <a:ext cx="233627" cy="2807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Grafik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743" y="5953439"/>
            <a:ext cx="2857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1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Οθόνες </a:t>
            </a:r>
            <a:r>
              <a:rPr lang="en-US" dirty="0" smtClean="0"/>
              <a:t>CLM </a:t>
            </a:r>
            <a:r>
              <a:rPr lang="el-GR" dirty="0" smtClean="0"/>
              <a:t>και </a:t>
            </a:r>
            <a:r>
              <a:rPr lang="en-US" dirty="0" smtClean="0"/>
              <a:t>RTGS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293686" y="1184270"/>
            <a:ext cx="9759024" cy="5304272"/>
            <a:chOff x="204786" y="904870"/>
            <a:chExt cx="9759024" cy="5304272"/>
          </a:xfrm>
        </p:grpSpPr>
        <p:grpSp>
          <p:nvGrpSpPr>
            <p:cNvPr id="43" name="Group 16"/>
            <p:cNvGrpSpPr>
              <a:grpSpLocks noChangeAspect="1"/>
            </p:cNvGrpSpPr>
            <p:nvPr/>
          </p:nvGrpSpPr>
          <p:grpSpPr bwMode="auto">
            <a:xfrm>
              <a:off x="1036639" y="3475459"/>
              <a:ext cx="6275394" cy="1039815"/>
              <a:chOff x="653" y="1737"/>
              <a:chExt cx="3953" cy="655"/>
            </a:xfrm>
          </p:grpSpPr>
          <p:sp>
            <p:nvSpPr>
              <p:cNvPr id="117" name="Rectangle 17"/>
              <p:cNvSpPr>
                <a:spLocks noChangeArrowheads="1"/>
              </p:cNvSpPr>
              <p:nvPr/>
            </p:nvSpPr>
            <p:spPr bwMode="auto">
              <a:xfrm>
                <a:off x="1017" y="1875"/>
                <a:ext cx="221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l-GR" altLang="de-DE" sz="1400" dirty="0">
                    <a:latin typeface="+mn-lt"/>
                  </a:rPr>
                  <a:t>Ο χρήστης μπορεί να επιλέξει πολλές εγγραφές.</a:t>
                </a:r>
                <a:endParaRPr lang="de-DE" altLang="de-DE" sz="1400" dirty="0">
                  <a:latin typeface="+mn-lt"/>
                </a:endParaRPr>
              </a:p>
            </p:txBody>
          </p:sp>
          <p:sp>
            <p:nvSpPr>
              <p:cNvPr id="118" name="Rectangle 18"/>
              <p:cNvSpPr>
                <a:spLocks noChangeArrowheads="1"/>
              </p:cNvSpPr>
              <p:nvPr/>
            </p:nvSpPr>
            <p:spPr bwMode="auto">
              <a:xfrm>
                <a:off x="4549" y="2036"/>
                <a:ext cx="5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9" name="Rectangle 19"/>
              <p:cNvSpPr>
                <a:spLocks noChangeArrowheads="1"/>
              </p:cNvSpPr>
              <p:nvPr/>
            </p:nvSpPr>
            <p:spPr bwMode="auto">
              <a:xfrm>
                <a:off x="653" y="2286"/>
                <a:ext cx="5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Rectangle 20"/>
              <p:cNvSpPr>
                <a:spLocks noChangeArrowheads="1"/>
              </p:cNvSpPr>
              <p:nvPr/>
            </p:nvSpPr>
            <p:spPr bwMode="auto">
              <a:xfrm>
                <a:off x="957" y="2286"/>
                <a:ext cx="5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Rectangle 23"/>
              <p:cNvSpPr>
                <a:spLocks noChangeArrowheads="1"/>
              </p:cNvSpPr>
              <p:nvPr/>
            </p:nvSpPr>
            <p:spPr bwMode="auto">
              <a:xfrm>
                <a:off x="1017" y="1737"/>
                <a:ext cx="72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altLang="de-DE" sz="1600" b="1" dirty="0">
                    <a:latin typeface="+mn-lt"/>
                  </a:rPr>
                  <a:t>List</a:t>
                </a:r>
                <a:r>
                  <a:rPr lang="de-DE" altLang="de-DE" sz="11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de-DE" altLang="de-DE" sz="1600" b="1" dirty="0">
                    <a:latin typeface="+mn-lt"/>
                  </a:rPr>
                  <a:t>Checkbox</a:t>
                </a:r>
              </a:p>
            </p:txBody>
          </p:sp>
          <p:sp>
            <p:nvSpPr>
              <p:cNvPr id="123" name="Rectangle 24"/>
              <p:cNvSpPr>
                <a:spLocks noChangeArrowheads="1"/>
              </p:cNvSpPr>
              <p:nvPr/>
            </p:nvSpPr>
            <p:spPr bwMode="auto">
              <a:xfrm>
                <a:off x="691" y="2036"/>
                <a:ext cx="60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44" name="Grafik 20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0589" y="3493429"/>
              <a:ext cx="314325" cy="314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50" name="Group 4"/>
            <p:cNvGrpSpPr>
              <a:grpSpLocks noChangeAspect="1"/>
            </p:cNvGrpSpPr>
            <p:nvPr/>
          </p:nvGrpSpPr>
          <p:grpSpPr bwMode="auto">
            <a:xfrm>
              <a:off x="213520" y="2616092"/>
              <a:ext cx="8670929" cy="2286007"/>
              <a:chOff x="149" y="1354"/>
              <a:chExt cx="5462" cy="1440"/>
            </a:xfrm>
          </p:grpSpPr>
          <p:sp>
            <p:nvSpPr>
              <p:cNvPr id="11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49" y="2428"/>
                <a:ext cx="5462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1" name="Rectangle 5"/>
              <p:cNvSpPr>
                <a:spLocks noChangeArrowheads="1"/>
              </p:cNvSpPr>
              <p:nvPr/>
            </p:nvSpPr>
            <p:spPr bwMode="auto">
              <a:xfrm>
                <a:off x="1029" y="1506"/>
                <a:ext cx="348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400" b="0" i="0" u="none" strike="noStrike" cap="none" normalizeH="0" baseline="0" dirty="0" smtClean="0">
                    <a:ln>
                      <a:noFill/>
                    </a:ln>
                    <a:effectLst/>
                    <a:latin typeface="+mn-lt"/>
                  </a:rPr>
                  <a:t>T</a:t>
                </a:r>
                <a:r>
                  <a:rPr kumimoji="0" lang="el-GR" altLang="de-DE" sz="1400" b="0" i="0" u="none" strike="noStrike" cap="none" normalizeH="0" baseline="0" dirty="0" smtClean="0">
                    <a:ln>
                      <a:noFill/>
                    </a:ln>
                    <a:effectLst/>
                    <a:latin typeface="+mn-lt"/>
                  </a:rPr>
                  <a:t>ο περιεχόμενο της σελίδας θα ανανεωθεί</a:t>
                </a:r>
                <a:r>
                  <a:rPr kumimoji="0" lang="el-GR" altLang="de-DE" sz="1400" b="0" i="0" u="none" strike="noStrike" cap="none" normalizeH="0" dirty="0" smtClean="0">
                    <a:ln>
                      <a:noFill/>
                    </a:ln>
                    <a:effectLst/>
                    <a:latin typeface="+mn-lt"/>
                  </a:rPr>
                  <a:t> με βάση τα κριτήρια αναζήτησης</a:t>
                </a:r>
                <a:endParaRPr kumimoji="0" lang="de-DE" altLang="de-DE" sz="14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</a:endParaRPr>
              </a:p>
            </p:txBody>
          </p:sp>
          <p:sp>
            <p:nvSpPr>
              <p:cNvPr id="112" name="Rectangle 6"/>
              <p:cNvSpPr>
                <a:spLocks noChangeArrowheads="1"/>
              </p:cNvSpPr>
              <p:nvPr/>
            </p:nvSpPr>
            <p:spPr bwMode="auto">
              <a:xfrm>
                <a:off x="4549" y="2431"/>
                <a:ext cx="5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7"/>
              <p:cNvSpPr>
                <a:spLocks noChangeArrowheads="1"/>
              </p:cNvSpPr>
              <p:nvPr/>
            </p:nvSpPr>
            <p:spPr bwMode="auto">
              <a:xfrm>
                <a:off x="653" y="2681"/>
                <a:ext cx="5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Rectangle 8"/>
              <p:cNvSpPr>
                <a:spLocks noChangeArrowheads="1"/>
              </p:cNvSpPr>
              <p:nvPr/>
            </p:nvSpPr>
            <p:spPr bwMode="auto">
              <a:xfrm>
                <a:off x="957" y="2681"/>
                <a:ext cx="5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Rectangle 11"/>
              <p:cNvSpPr>
                <a:spLocks noChangeArrowheads="1"/>
              </p:cNvSpPr>
              <p:nvPr/>
            </p:nvSpPr>
            <p:spPr bwMode="auto">
              <a:xfrm>
                <a:off x="1039" y="1354"/>
                <a:ext cx="80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altLang="de-DE" sz="1600" b="1" dirty="0">
                    <a:latin typeface="+mn-lt"/>
                  </a:rPr>
                  <a:t>Refresh Button</a:t>
                </a:r>
              </a:p>
            </p:txBody>
          </p:sp>
          <p:sp>
            <p:nvSpPr>
              <p:cNvPr id="116" name="Rectangle 12"/>
              <p:cNvSpPr>
                <a:spLocks noChangeArrowheads="1"/>
              </p:cNvSpPr>
              <p:nvPr/>
            </p:nvSpPr>
            <p:spPr bwMode="auto">
              <a:xfrm>
                <a:off x="691" y="2431"/>
                <a:ext cx="60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9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5" name="Group 15"/>
            <p:cNvGrpSpPr>
              <a:grpSpLocks noChangeAspect="1"/>
            </p:cNvGrpSpPr>
            <p:nvPr/>
          </p:nvGrpSpPr>
          <p:grpSpPr bwMode="auto">
            <a:xfrm>
              <a:off x="545886" y="4286166"/>
              <a:ext cx="8670933" cy="1527176"/>
              <a:chOff x="149" y="2391"/>
              <a:chExt cx="5462" cy="962"/>
            </a:xfrm>
          </p:grpSpPr>
          <p:sp>
            <p:nvSpPr>
              <p:cNvPr id="102" name="AutoShape 14"/>
              <p:cNvSpPr>
                <a:spLocks noChangeAspect="1" noChangeArrowheads="1" noTextEdit="1"/>
              </p:cNvSpPr>
              <p:nvPr/>
            </p:nvSpPr>
            <p:spPr bwMode="auto">
              <a:xfrm>
                <a:off x="149" y="2765"/>
                <a:ext cx="5462" cy="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" name="Rectangle 16"/>
              <p:cNvSpPr>
                <a:spLocks noChangeArrowheads="1"/>
              </p:cNvSpPr>
              <p:nvPr/>
            </p:nvSpPr>
            <p:spPr bwMode="auto">
              <a:xfrm>
                <a:off x="824" y="2530"/>
                <a:ext cx="441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altLang="de-DE" sz="1400" dirty="0" smtClean="0">
                    <a:latin typeface="+mn-lt"/>
                  </a:rPr>
                  <a:t>Ο </a:t>
                </a:r>
                <a:r>
                  <a:rPr lang="el-GR" altLang="de-DE" sz="1400" dirty="0">
                    <a:latin typeface="+mn-lt"/>
                  </a:rPr>
                  <a:t>χρήστης μπορεί να εξάγει τα αποτελέσματα της αναζήτησης που έχει στην οθόνη του. Το αρχείο που δημιουργείται είναι της μορφής </a:t>
                </a:r>
                <a:r>
                  <a:rPr lang="en-US" altLang="de-DE" sz="1400" dirty="0">
                    <a:latin typeface="+mn-lt"/>
                  </a:rPr>
                  <a:t>csv.</a:t>
                </a:r>
                <a:endParaRPr lang="de-DE" altLang="de-DE" sz="1400" dirty="0">
                  <a:latin typeface="+mn-lt"/>
                </a:endParaRPr>
              </a:p>
            </p:txBody>
          </p:sp>
          <p:sp>
            <p:nvSpPr>
              <p:cNvPr id="104" name="Rectangle 20"/>
              <p:cNvSpPr>
                <a:spLocks noChangeArrowheads="1"/>
              </p:cNvSpPr>
              <p:nvPr/>
            </p:nvSpPr>
            <p:spPr bwMode="auto">
              <a:xfrm>
                <a:off x="2858" y="2965"/>
                <a:ext cx="5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Rectangle 21"/>
              <p:cNvSpPr>
                <a:spLocks noChangeArrowheads="1"/>
              </p:cNvSpPr>
              <p:nvPr/>
            </p:nvSpPr>
            <p:spPr bwMode="auto">
              <a:xfrm>
                <a:off x="653" y="3233"/>
                <a:ext cx="5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Rectangle 22"/>
              <p:cNvSpPr>
                <a:spLocks noChangeArrowheads="1"/>
              </p:cNvSpPr>
              <p:nvPr/>
            </p:nvSpPr>
            <p:spPr bwMode="auto">
              <a:xfrm>
                <a:off x="951" y="3233"/>
                <a:ext cx="5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07" name="Picture 2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" y="2391"/>
                <a:ext cx="152" cy="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8" name="Rectangle 25"/>
              <p:cNvSpPr>
                <a:spLocks noChangeArrowheads="1"/>
              </p:cNvSpPr>
              <p:nvPr/>
            </p:nvSpPr>
            <p:spPr bwMode="auto">
              <a:xfrm>
                <a:off x="820" y="2396"/>
                <a:ext cx="74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altLang="de-DE" sz="1600" b="1" dirty="0">
                    <a:latin typeface="+mn-lt"/>
                  </a:rPr>
                  <a:t>Export</a:t>
                </a:r>
                <a:r>
                  <a:rPr kumimoji="0" lang="de-DE" altLang="de-DE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de-DE" altLang="de-DE" sz="1600" b="1" dirty="0">
                    <a:latin typeface="+mn-lt"/>
                  </a:rPr>
                  <a:t>Button</a:t>
                </a:r>
              </a:p>
            </p:txBody>
          </p:sp>
          <p:sp>
            <p:nvSpPr>
              <p:cNvPr id="109" name="Rectangle 26"/>
              <p:cNvSpPr>
                <a:spLocks noChangeArrowheads="1"/>
              </p:cNvSpPr>
              <p:nvPr/>
            </p:nvSpPr>
            <p:spPr bwMode="auto">
              <a:xfrm>
                <a:off x="649" y="2833"/>
                <a:ext cx="57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3" name="Group 29"/>
            <p:cNvGrpSpPr>
              <a:grpSpLocks noChangeAspect="1"/>
            </p:cNvGrpSpPr>
            <p:nvPr/>
          </p:nvGrpSpPr>
          <p:grpSpPr bwMode="auto">
            <a:xfrm>
              <a:off x="908710" y="5232828"/>
              <a:ext cx="9055100" cy="976314"/>
              <a:chOff x="-93" y="3245"/>
              <a:chExt cx="5704" cy="615"/>
            </a:xfrm>
          </p:grpSpPr>
          <p:sp>
            <p:nvSpPr>
              <p:cNvPr id="94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149" y="3395"/>
                <a:ext cx="5462" cy="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5" name="Rectangle 32"/>
              <p:cNvSpPr>
                <a:spLocks noChangeArrowheads="1"/>
              </p:cNvSpPr>
              <p:nvPr/>
            </p:nvSpPr>
            <p:spPr bwMode="auto">
              <a:xfrm>
                <a:off x="359" y="3412"/>
                <a:ext cx="482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l-GR" altLang="de-DE" sz="1400" dirty="0" smtClean="0">
                    <a:latin typeface="+mn-lt"/>
                  </a:rPr>
                  <a:t>Ο χρήστης μπορεί να δει τις επιλογές που έχει για κάθε εγγραφή της λίστας. </a:t>
                </a:r>
                <a:endParaRPr kumimoji="0" lang="de-DE" altLang="de-DE" sz="1400" b="0" i="0" u="none" cap="none" normalizeH="0" baseline="0" dirty="0" smtClean="0">
                  <a:ln>
                    <a:noFill/>
                  </a:ln>
                  <a:effectLst/>
                  <a:latin typeface="+mn-lt"/>
                </a:endParaRPr>
              </a:p>
            </p:txBody>
          </p:sp>
          <p:sp>
            <p:nvSpPr>
              <p:cNvPr id="96" name="Rectangle 34"/>
              <p:cNvSpPr>
                <a:spLocks noChangeArrowheads="1"/>
              </p:cNvSpPr>
              <p:nvPr/>
            </p:nvSpPr>
            <p:spPr bwMode="auto">
              <a:xfrm>
                <a:off x="2862" y="3490"/>
                <a:ext cx="54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" name="Rectangle 35"/>
              <p:cNvSpPr>
                <a:spLocks noChangeArrowheads="1"/>
              </p:cNvSpPr>
              <p:nvPr/>
            </p:nvSpPr>
            <p:spPr bwMode="auto">
              <a:xfrm>
                <a:off x="653" y="3739"/>
                <a:ext cx="54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" name="Rectangle 36"/>
              <p:cNvSpPr>
                <a:spLocks noChangeArrowheads="1"/>
              </p:cNvSpPr>
              <p:nvPr/>
            </p:nvSpPr>
            <p:spPr bwMode="auto">
              <a:xfrm>
                <a:off x="940" y="3739"/>
                <a:ext cx="54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99" name="Picture 3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3" y="3254"/>
                <a:ext cx="141" cy="15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0" name="Rectangle 39"/>
              <p:cNvSpPr>
                <a:spLocks noChangeArrowheads="1"/>
              </p:cNvSpPr>
              <p:nvPr/>
            </p:nvSpPr>
            <p:spPr bwMode="auto">
              <a:xfrm>
                <a:off x="367" y="3245"/>
                <a:ext cx="117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altLang="de-DE" sz="1600" b="1" dirty="0" smtClean="0">
                    <a:latin typeface="+mn-lt"/>
                  </a:rPr>
                  <a:t>Context</a:t>
                </a:r>
                <a:r>
                  <a:rPr kumimoji="0" lang="de-DE" altLang="de-DE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de-DE" altLang="de-DE" sz="1600" b="1" dirty="0">
                    <a:latin typeface="+mn-lt"/>
                  </a:rPr>
                  <a:t>Menu</a:t>
                </a:r>
                <a:r>
                  <a:rPr kumimoji="0" lang="de-DE" altLang="de-DE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de-DE" altLang="de-DE" sz="1600" b="1" dirty="0">
                    <a:latin typeface="+mn-lt"/>
                  </a:rPr>
                  <a:t>Button</a:t>
                </a:r>
                <a:r>
                  <a:rPr kumimoji="0" lang="de-DE" altLang="de-DE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Rectangle 41"/>
              <p:cNvSpPr>
                <a:spLocks noChangeArrowheads="1"/>
              </p:cNvSpPr>
              <p:nvPr/>
            </p:nvSpPr>
            <p:spPr bwMode="auto">
              <a:xfrm>
                <a:off x="390" y="3489"/>
                <a:ext cx="57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4" name="Pfeil nach rechts 50"/>
            <p:cNvSpPr/>
            <p:nvPr/>
          </p:nvSpPr>
          <p:spPr>
            <a:xfrm>
              <a:off x="391052" y="2623998"/>
              <a:ext cx="233627" cy="280724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DE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Pfeil nach rechts 51"/>
            <p:cNvSpPr/>
            <p:nvPr/>
          </p:nvSpPr>
          <p:spPr>
            <a:xfrm>
              <a:off x="393915" y="3495714"/>
              <a:ext cx="233627" cy="280724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6" name="Pfeil nach rechts 52"/>
            <p:cNvSpPr/>
            <p:nvPr/>
          </p:nvSpPr>
          <p:spPr>
            <a:xfrm>
              <a:off x="390894" y="4269611"/>
              <a:ext cx="233627" cy="280724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Pfeil nach rechts 54"/>
            <p:cNvSpPr/>
            <p:nvPr/>
          </p:nvSpPr>
          <p:spPr>
            <a:xfrm>
              <a:off x="397270" y="5217358"/>
              <a:ext cx="233627" cy="280724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8" name="Grafik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4786" y="904870"/>
              <a:ext cx="8734425" cy="1409700"/>
            </a:xfrm>
            <a:prstGeom prst="rect">
              <a:avLst/>
            </a:prstGeom>
          </p:spPr>
        </p:pic>
        <p:sp>
          <p:nvSpPr>
            <p:cNvPr id="89" name="Pfeil nach rechts 48"/>
            <p:cNvSpPr/>
            <p:nvPr/>
          </p:nvSpPr>
          <p:spPr>
            <a:xfrm>
              <a:off x="6936053" y="1201308"/>
              <a:ext cx="233627" cy="280724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DE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0" name="Grafik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8832" y="2687633"/>
              <a:ext cx="409575" cy="1714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1" name="Pfeil nach rechts 53"/>
            <p:cNvSpPr/>
            <p:nvPr/>
          </p:nvSpPr>
          <p:spPr>
            <a:xfrm>
              <a:off x="204786" y="1547864"/>
              <a:ext cx="233627" cy="280724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2" name="Pfeil nach rechts 55"/>
            <p:cNvSpPr/>
            <p:nvPr/>
          </p:nvSpPr>
          <p:spPr>
            <a:xfrm>
              <a:off x="8403754" y="2023244"/>
              <a:ext cx="233627" cy="280724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Pfeil nach rechts 56"/>
            <p:cNvSpPr/>
            <p:nvPr/>
          </p:nvSpPr>
          <p:spPr>
            <a:xfrm>
              <a:off x="8403754" y="1537868"/>
              <a:ext cx="233627" cy="280724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119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3"/>
          </p:nvPr>
        </p:nvSpPr>
        <p:spPr>
          <a:xfrm>
            <a:off x="977314" y="1463431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Μεταφορές </a:t>
            </a:r>
            <a:r>
              <a:rPr lang="el-GR" dirty="0"/>
              <a:t>Ρευστότητας / </a:t>
            </a:r>
            <a:r>
              <a:rPr lang="en-US" dirty="0"/>
              <a:t>Liquidity </a:t>
            </a:r>
            <a:r>
              <a:rPr lang="en-US" dirty="0" smtClean="0"/>
              <a:t>Transfers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- </a:t>
            </a:r>
            <a:r>
              <a:rPr lang="en-US" dirty="0"/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542925" y="1463431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1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5"/>
          </p:nvPr>
        </p:nvSpPr>
        <p:spPr>
          <a:xfrm>
            <a:off x="977314" y="2089673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Εργάσιμη Ημέρα / </a:t>
            </a:r>
            <a:r>
              <a:rPr lang="en-US" dirty="0"/>
              <a:t>Business Day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42925" y="2089673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2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7"/>
          </p:nvPr>
        </p:nvSpPr>
        <p:spPr>
          <a:xfrm>
            <a:off x="977313" y="2702704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CLM – </a:t>
            </a:r>
            <a:r>
              <a:rPr lang="el-GR" dirty="0"/>
              <a:t>Εισαγωγή</a:t>
            </a:r>
            <a:r>
              <a:rPr lang="en-US" dirty="0"/>
              <a:t>/</a:t>
            </a:r>
            <a:r>
              <a:rPr lang="el-GR" dirty="0"/>
              <a:t>Κατάσταση συναλλαγών</a:t>
            </a:r>
            <a:r>
              <a:rPr lang="en-US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8"/>
          </p:nvPr>
        </p:nvSpPr>
        <p:spPr>
          <a:xfrm>
            <a:off x="542924" y="2702704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3</a:t>
            </a:r>
            <a:endParaRPr lang="en-US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9"/>
          </p:nvPr>
        </p:nvSpPr>
        <p:spPr>
          <a:xfrm>
            <a:off x="977313" y="3328946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RTGS – </a:t>
            </a:r>
            <a:r>
              <a:rPr lang="el-GR" dirty="0"/>
              <a:t>Εισαγωγή</a:t>
            </a:r>
            <a:r>
              <a:rPr lang="en-US" dirty="0"/>
              <a:t>/</a:t>
            </a:r>
            <a:r>
              <a:rPr lang="el-GR" dirty="0"/>
              <a:t>Κατάσταση συναλλαγών</a:t>
            </a:r>
            <a:r>
              <a:rPr lang="en-US" dirty="0"/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50"/>
          </p:nvPr>
        </p:nvSpPr>
        <p:spPr>
          <a:xfrm>
            <a:off x="542924" y="3328946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4</a:t>
            </a:r>
            <a:endParaRPr lang="en-US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51"/>
          </p:nvPr>
        </p:nvSpPr>
        <p:spPr>
          <a:xfrm>
            <a:off x="977313" y="3954166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Σύνδεση </a:t>
            </a:r>
            <a:r>
              <a:rPr lang="en-US" dirty="0"/>
              <a:t>U2A </a:t>
            </a:r>
            <a:r>
              <a:rPr lang="el-GR" dirty="0"/>
              <a:t>χρήστη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52"/>
          </p:nvPr>
        </p:nvSpPr>
        <p:spPr>
          <a:xfrm>
            <a:off x="542924" y="3954166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5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53"/>
          </p:nvPr>
        </p:nvSpPr>
        <p:spPr>
          <a:xfrm>
            <a:off x="977313" y="4542819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Λειτουργίες </a:t>
            </a:r>
            <a:r>
              <a:rPr lang="en-US" dirty="0"/>
              <a:t>Common Components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54"/>
          </p:nvPr>
        </p:nvSpPr>
        <p:spPr>
          <a:xfrm>
            <a:off x="542924" y="4542819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6</a:t>
            </a:r>
            <a:endParaRPr lang="en-US" b="1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algn="l"/>
            <a:r>
              <a:rPr lang="el-GR" dirty="0" smtClean="0"/>
              <a:t>Διεύθυνση </a:t>
            </a:r>
            <a:r>
              <a:rPr lang="en-US" dirty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53"/>
          </p:nvPr>
        </p:nvSpPr>
        <p:spPr>
          <a:xfrm>
            <a:off x="977313" y="5165119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Οθόνες </a:t>
            </a:r>
            <a:r>
              <a:rPr lang="en-US" dirty="0"/>
              <a:t>CLM </a:t>
            </a:r>
            <a:r>
              <a:rPr lang="el-GR" dirty="0"/>
              <a:t>και </a:t>
            </a:r>
            <a:r>
              <a:rPr lang="en-US" dirty="0"/>
              <a:t>RTGS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54"/>
          </p:nvPr>
        </p:nvSpPr>
        <p:spPr>
          <a:xfrm>
            <a:off x="542924" y="5165119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53"/>
          </p:nvPr>
        </p:nvSpPr>
        <p:spPr>
          <a:xfrm>
            <a:off x="1002713" y="5787419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Βασικά </a:t>
            </a:r>
            <a:r>
              <a:rPr lang="el-GR" dirty="0" smtClean="0"/>
              <a:t>σενάρια </a:t>
            </a:r>
            <a:r>
              <a:rPr lang="el-GR" dirty="0"/>
              <a:t>δοκιμών</a:t>
            </a:r>
            <a:endParaRPr lang="en-US" dirty="0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54"/>
          </p:nvPr>
        </p:nvSpPr>
        <p:spPr>
          <a:xfrm>
            <a:off x="568324" y="5787419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474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σενάρια δοκιμών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idx="1"/>
          </p:nvPr>
        </p:nvSpPr>
        <p:spPr>
          <a:xfrm>
            <a:off x="254001" y="1200150"/>
            <a:ext cx="5080000" cy="46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1. Δημιουργία Νέου Χρήστη</a:t>
            </a:r>
            <a:endParaRPr lang="en-US" b="1" dirty="0"/>
          </a:p>
        </p:txBody>
      </p:sp>
      <p:pic>
        <p:nvPicPr>
          <p:cNvPr id="7" name="Immagine 45"/>
          <p:cNvPicPr/>
          <p:nvPr/>
        </p:nvPicPr>
        <p:blipFill rotWithShape="1">
          <a:blip r:embed="rId3"/>
          <a:srcRect l="9870" t="6643" r="1642" b="971"/>
          <a:stretch/>
        </p:blipFill>
        <p:spPr bwMode="auto">
          <a:xfrm>
            <a:off x="5461000" y="1274127"/>
            <a:ext cx="6503200" cy="4859973"/>
          </a:xfrm>
          <a:prstGeom prst="rect">
            <a:avLst/>
          </a:prstGeom>
          <a:ln w="635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279400" y="1581150"/>
            <a:ext cx="5181599" cy="455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Login: CRDM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Path: Common/Access Rights Management/Users/New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el-GR" sz="1800" dirty="0" smtClean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l-GR" sz="1800" dirty="0" smtClean="0"/>
              <a:t>1. Συμπληρώνετε τα πεδία</a:t>
            </a:r>
          </a:p>
          <a:p>
            <a:pPr marL="216000"/>
            <a:r>
              <a:rPr lang="en-GB" sz="1800" dirty="0" smtClean="0"/>
              <a:t>Login Name (</a:t>
            </a:r>
            <a:r>
              <a:rPr lang="en-US" sz="1800" dirty="0" smtClean="0"/>
              <a:t>ACBPartyBIC11+max21 char </a:t>
            </a:r>
            <a:r>
              <a:rPr lang="en-US" sz="1800" dirty="0"/>
              <a:t>free </a:t>
            </a:r>
            <a:r>
              <a:rPr lang="en-US" sz="1800" dirty="0" smtClean="0"/>
              <a:t>text)</a:t>
            </a:r>
          </a:p>
          <a:p>
            <a:pPr marL="0">
              <a:spcBef>
                <a:spcPts val="0"/>
              </a:spcBef>
            </a:pPr>
            <a:r>
              <a:rPr lang="en-GB" sz="1800" dirty="0" smtClean="0"/>
              <a:t>Name</a:t>
            </a:r>
          </a:p>
          <a:p>
            <a:pPr marL="216000">
              <a:spcBef>
                <a:spcPts val="0"/>
              </a:spcBef>
            </a:pPr>
            <a:r>
              <a:rPr lang="en-GB" sz="1800" dirty="0" smtClean="0"/>
              <a:t>System User Reference (</a:t>
            </a:r>
            <a:r>
              <a:rPr lang="el-GR" sz="1800" dirty="0" smtClean="0"/>
              <a:t>Ίδιο με το </a:t>
            </a:r>
            <a:r>
              <a:rPr lang="en-US" sz="1800" dirty="0" smtClean="0"/>
              <a:t>Login Name)</a:t>
            </a:r>
            <a:endParaRPr lang="en-GB" sz="1800" dirty="0" smtClean="0"/>
          </a:p>
          <a:p>
            <a:pPr marL="216000">
              <a:spcBef>
                <a:spcPts val="0"/>
              </a:spcBef>
            </a:pPr>
            <a:r>
              <a:rPr lang="en-GB" sz="1800" dirty="0" smtClean="0"/>
              <a:t>Parent BIC </a:t>
            </a:r>
          </a:p>
          <a:p>
            <a:pPr marL="216000">
              <a:spcBef>
                <a:spcPts val="0"/>
              </a:spcBef>
            </a:pPr>
            <a:r>
              <a:rPr lang="en-GB" sz="1800" dirty="0" smtClean="0"/>
              <a:t>Party BIC</a:t>
            </a:r>
          </a:p>
          <a:p>
            <a:pPr marL="216000">
              <a:spcBef>
                <a:spcPts val="0"/>
              </a:spcBef>
            </a:pP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2. </a:t>
            </a:r>
            <a:r>
              <a:rPr lang="el-GR" sz="1800" dirty="0"/>
              <a:t>Ε</a:t>
            </a:r>
            <a:r>
              <a:rPr lang="el-GR" sz="1800" dirty="0" smtClean="0"/>
              <a:t>πιλέγετε </a:t>
            </a:r>
            <a:r>
              <a:rPr lang="en-US" sz="1800" dirty="0" smtClean="0"/>
              <a:t>Submit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5208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σενάρια δοκιμών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idx="1"/>
          </p:nvPr>
        </p:nvSpPr>
        <p:spPr>
          <a:xfrm>
            <a:off x="254001" y="1200150"/>
            <a:ext cx="5080000" cy="46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2. Δημιουργία </a:t>
            </a:r>
            <a:r>
              <a:rPr lang="en-US" b="1" dirty="0" smtClean="0"/>
              <a:t>Certificate DN</a:t>
            </a:r>
            <a:endParaRPr lang="en-US" b="1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79400" y="1581150"/>
            <a:ext cx="5181599" cy="455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Login: CRDM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Path: Common </a:t>
            </a:r>
            <a:r>
              <a:rPr lang="en-US" sz="1800" dirty="0"/>
              <a:t>/ Access Rights Management / Certificate Distinguished Names / </a:t>
            </a:r>
            <a:r>
              <a:rPr lang="en-US" sz="1800" dirty="0" smtClean="0"/>
              <a:t>New</a:t>
            </a:r>
            <a:endParaRPr lang="el-GR" sz="1800" dirty="0" smtClean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el-GR" sz="1800" dirty="0" smtClean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l-GR" sz="1800" dirty="0" smtClean="0"/>
              <a:t>1. Συμπληρώνετε το πεδίο</a:t>
            </a:r>
          </a:p>
          <a:p>
            <a:pPr marL="216000"/>
            <a:r>
              <a:rPr lang="en-US" sz="1800" dirty="0" smtClean="0"/>
              <a:t>Certificate </a:t>
            </a:r>
            <a:r>
              <a:rPr lang="en-US" sz="1800" dirty="0"/>
              <a:t>Distinguished </a:t>
            </a:r>
            <a:r>
              <a:rPr lang="en-US" sz="1800" dirty="0" smtClean="0"/>
              <a:t>Name</a:t>
            </a:r>
            <a:endParaRPr lang="el-GR" sz="1800" dirty="0" smtClean="0"/>
          </a:p>
          <a:p>
            <a:pPr marL="0" indent="0">
              <a:buNone/>
            </a:pPr>
            <a:endParaRPr lang="el-GR" sz="1800" dirty="0" smtClean="0"/>
          </a:p>
          <a:p>
            <a:pPr marL="0" indent="0">
              <a:buNone/>
            </a:pPr>
            <a:r>
              <a:rPr lang="el-GR" sz="1800" dirty="0" smtClean="0"/>
              <a:t>2. Επιλέγετε </a:t>
            </a:r>
            <a:r>
              <a:rPr lang="en-US" sz="1800" dirty="0"/>
              <a:t>Submit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0" name="Immagine 51"/>
          <p:cNvPicPr/>
          <p:nvPr/>
        </p:nvPicPr>
        <p:blipFill rotWithShape="1">
          <a:blip r:embed="rId3"/>
          <a:srcRect l="9163" t="6778" r="8565" b="47133"/>
          <a:stretch/>
        </p:blipFill>
        <p:spPr bwMode="auto">
          <a:xfrm>
            <a:off x="5460998" y="1287625"/>
            <a:ext cx="6503201" cy="4860000"/>
          </a:xfrm>
          <a:prstGeom prst="rect">
            <a:avLst/>
          </a:prstGeom>
          <a:ln w="635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497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σενάρια δοκιμών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idx="1"/>
          </p:nvPr>
        </p:nvSpPr>
        <p:spPr>
          <a:xfrm>
            <a:off x="254001" y="1200150"/>
            <a:ext cx="5080000" cy="698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smtClean="0"/>
              <a:t>3. Δημιουργία </a:t>
            </a:r>
            <a:r>
              <a:rPr lang="fr-FR" b="1" dirty="0"/>
              <a:t>User Certificate Distinguished Name Link </a:t>
            </a:r>
            <a:r>
              <a:rPr lang="el-GR" b="1" dirty="0" smtClean="0"/>
              <a:t>για τον νέο χρήστη</a:t>
            </a:r>
            <a:endParaRPr lang="en-US" b="1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79400" y="1898650"/>
            <a:ext cx="5181599" cy="455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Login: CRDM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Path: </a:t>
            </a:r>
            <a:r>
              <a:rPr lang="en-GB" sz="1800" dirty="0" smtClean="0"/>
              <a:t>Common </a:t>
            </a:r>
            <a:r>
              <a:rPr lang="en-GB" sz="1800" dirty="0"/>
              <a:t>/Access Rights Management/ User Certificate Distinguished Name </a:t>
            </a:r>
            <a:r>
              <a:rPr lang="en-GB" sz="1800" dirty="0" smtClean="0"/>
              <a:t>Links/New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1. </a:t>
            </a:r>
            <a:r>
              <a:rPr lang="el-GR" sz="1800" dirty="0"/>
              <a:t>Σ</a:t>
            </a:r>
            <a:r>
              <a:rPr lang="el-GR" sz="1800" dirty="0" smtClean="0"/>
              <a:t>υμπληρώνετε το πεδίο</a:t>
            </a:r>
          </a:p>
          <a:p>
            <a:pPr marL="216000"/>
            <a:r>
              <a:rPr lang="en-US" sz="1800" dirty="0" smtClean="0"/>
              <a:t>Login Name</a:t>
            </a:r>
          </a:p>
          <a:p>
            <a:pPr marL="216000"/>
            <a:r>
              <a:rPr lang="en-GB" sz="1800" dirty="0"/>
              <a:t>Certificate Distinguished Name</a:t>
            </a:r>
            <a:endParaRPr lang="el-GR" sz="1800" dirty="0" smtClean="0"/>
          </a:p>
          <a:p>
            <a:pPr marL="0" indent="0">
              <a:buNone/>
            </a:pPr>
            <a:endParaRPr lang="el-GR" sz="1800" dirty="0" smtClean="0"/>
          </a:p>
          <a:p>
            <a:pPr marL="0" indent="0">
              <a:buNone/>
            </a:pPr>
            <a:r>
              <a:rPr lang="el-GR" sz="1800" dirty="0" smtClean="0"/>
              <a:t>2. Επιλέγετε </a:t>
            </a:r>
            <a:r>
              <a:rPr lang="en-US" sz="1800" dirty="0"/>
              <a:t>Submit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1" name="Immagine 50"/>
          <p:cNvPicPr/>
          <p:nvPr/>
        </p:nvPicPr>
        <p:blipFill rotWithShape="1">
          <a:blip r:embed="rId3"/>
          <a:srcRect l="9250" t="6777" r="8966" b="12310"/>
          <a:stretch/>
        </p:blipFill>
        <p:spPr bwMode="auto">
          <a:xfrm>
            <a:off x="5460998" y="1270000"/>
            <a:ext cx="6503201" cy="4860000"/>
          </a:xfrm>
          <a:prstGeom prst="rect">
            <a:avLst/>
          </a:prstGeom>
          <a:ln w="635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579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3"/>
          </p:nvPr>
        </p:nvSpPr>
        <p:spPr>
          <a:xfrm>
            <a:off x="977314" y="1463431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Μεταφορές </a:t>
            </a:r>
            <a:r>
              <a:rPr lang="el-GR" dirty="0"/>
              <a:t>Ρευστότητας / </a:t>
            </a:r>
            <a:r>
              <a:rPr lang="en-US" dirty="0"/>
              <a:t>Liquidity </a:t>
            </a:r>
            <a:r>
              <a:rPr lang="en-US" dirty="0" smtClean="0"/>
              <a:t>Transfers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- </a:t>
            </a:r>
            <a:r>
              <a:rPr lang="en-US" dirty="0"/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542925" y="1463431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1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5"/>
          </p:nvPr>
        </p:nvSpPr>
        <p:spPr>
          <a:xfrm>
            <a:off x="977314" y="2089673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Εργάσιμη Ημέρα / </a:t>
            </a:r>
            <a:r>
              <a:rPr lang="en-US" dirty="0"/>
              <a:t>Business Day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42925" y="2089673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2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7"/>
          </p:nvPr>
        </p:nvSpPr>
        <p:spPr>
          <a:xfrm>
            <a:off x="977313" y="2702704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CLM – </a:t>
            </a:r>
            <a:r>
              <a:rPr lang="el-GR" dirty="0"/>
              <a:t>Εισαγωγή</a:t>
            </a:r>
            <a:r>
              <a:rPr lang="en-US" dirty="0"/>
              <a:t>/</a:t>
            </a:r>
            <a:r>
              <a:rPr lang="el-GR" dirty="0"/>
              <a:t>Κατάσταση συναλλαγών</a:t>
            </a:r>
            <a:r>
              <a:rPr lang="en-US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8"/>
          </p:nvPr>
        </p:nvSpPr>
        <p:spPr>
          <a:xfrm>
            <a:off x="542924" y="2702704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3</a:t>
            </a:r>
            <a:endParaRPr lang="en-US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9"/>
          </p:nvPr>
        </p:nvSpPr>
        <p:spPr>
          <a:xfrm>
            <a:off x="977313" y="3328946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RTGS – </a:t>
            </a:r>
            <a:r>
              <a:rPr lang="el-GR" dirty="0"/>
              <a:t>Εισαγωγή</a:t>
            </a:r>
            <a:r>
              <a:rPr lang="en-US" dirty="0"/>
              <a:t>/</a:t>
            </a:r>
            <a:r>
              <a:rPr lang="el-GR" dirty="0"/>
              <a:t>Κατάσταση συναλλαγών</a:t>
            </a:r>
            <a:r>
              <a:rPr lang="en-US" dirty="0"/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50"/>
          </p:nvPr>
        </p:nvSpPr>
        <p:spPr>
          <a:xfrm>
            <a:off x="542924" y="3328946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4</a:t>
            </a:r>
            <a:endParaRPr lang="en-US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51"/>
          </p:nvPr>
        </p:nvSpPr>
        <p:spPr>
          <a:xfrm>
            <a:off x="977313" y="3954166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Σύνδεση </a:t>
            </a:r>
            <a:r>
              <a:rPr lang="en-US" dirty="0"/>
              <a:t>U2A </a:t>
            </a:r>
            <a:r>
              <a:rPr lang="el-GR" dirty="0"/>
              <a:t>χρήστη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52"/>
          </p:nvPr>
        </p:nvSpPr>
        <p:spPr>
          <a:xfrm>
            <a:off x="542924" y="3954166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5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53"/>
          </p:nvPr>
        </p:nvSpPr>
        <p:spPr>
          <a:xfrm>
            <a:off x="977313" y="4542819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Λειτουργίες </a:t>
            </a:r>
            <a:r>
              <a:rPr lang="en-US" dirty="0"/>
              <a:t>Common Components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54"/>
          </p:nvPr>
        </p:nvSpPr>
        <p:spPr>
          <a:xfrm>
            <a:off x="542924" y="4542819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6</a:t>
            </a:r>
            <a:endParaRPr lang="en-US" b="1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algn="l"/>
            <a:r>
              <a:rPr lang="el-GR" dirty="0" smtClean="0"/>
              <a:t>Διεύθυνση </a:t>
            </a:r>
            <a:r>
              <a:rPr lang="en-US" dirty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53"/>
          </p:nvPr>
        </p:nvSpPr>
        <p:spPr>
          <a:xfrm>
            <a:off x="977313" y="5165119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Οθόνες </a:t>
            </a:r>
            <a:r>
              <a:rPr lang="en-US" dirty="0"/>
              <a:t>CLM </a:t>
            </a:r>
            <a:r>
              <a:rPr lang="el-GR" dirty="0"/>
              <a:t>και </a:t>
            </a:r>
            <a:r>
              <a:rPr lang="en-US" dirty="0"/>
              <a:t>RTGS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54"/>
          </p:nvPr>
        </p:nvSpPr>
        <p:spPr>
          <a:xfrm>
            <a:off x="542924" y="5165119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53"/>
          </p:nvPr>
        </p:nvSpPr>
        <p:spPr>
          <a:xfrm>
            <a:off x="1002713" y="5787419"/>
            <a:ext cx="10437307" cy="34080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Βασικά </a:t>
            </a:r>
            <a:r>
              <a:rPr lang="el-GR" dirty="0" smtClean="0"/>
              <a:t>σενάρια </a:t>
            </a:r>
            <a:r>
              <a:rPr lang="el-GR" dirty="0"/>
              <a:t>δοκιμών</a:t>
            </a:r>
            <a:endParaRPr lang="en-US" dirty="0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54"/>
          </p:nvPr>
        </p:nvSpPr>
        <p:spPr>
          <a:xfrm>
            <a:off x="568324" y="5787419"/>
            <a:ext cx="434975" cy="34131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474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σενάρια δοκιμών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idx="1"/>
          </p:nvPr>
        </p:nvSpPr>
        <p:spPr>
          <a:xfrm>
            <a:off x="254000" y="1200150"/>
            <a:ext cx="5334261" cy="5143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b="1" dirty="0" smtClean="0"/>
              <a:t>4. </a:t>
            </a:r>
            <a:r>
              <a:rPr lang="en-US" b="1" dirty="0" smtClean="0"/>
              <a:t>Grant </a:t>
            </a:r>
            <a:r>
              <a:rPr lang="en-US" b="1" dirty="0"/>
              <a:t>Privileges </a:t>
            </a:r>
            <a:r>
              <a:rPr lang="el-GR" b="1" dirty="0" smtClean="0"/>
              <a:t>μέσω </a:t>
            </a:r>
            <a:r>
              <a:rPr lang="en-US" b="1" dirty="0" smtClean="0"/>
              <a:t>Roles </a:t>
            </a:r>
            <a:r>
              <a:rPr lang="el-GR" b="1" dirty="0" smtClean="0"/>
              <a:t>στον νέο χρήστη 1/2</a:t>
            </a:r>
            <a:endParaRPr lang="en-US" b="1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79400" y="1720850"/>
            <a:ext cx="5181599" cy="455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Login: CRDM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Path: Common </a:t>
            </a:r>
            <a:r>
              <a:rPr lang="en-US" sz="1800" dirty="0"/>
              <a:t>/ Access Rights Management / Grant/Revoke Roles / </a:t>
            </a:r>
            <a:r>
              <a:rPr lang="en-US" sz="1800" dirty="0" smtClean="0"/>
              <a:t>Search</a:t>
            </a:r>
            <a:endParaRPr lang="el-GR" sz="1800" dirty="0" smtClean="0"/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1. Επιλέξτε το </a:t>
            </a:r>
            <a:r>
              <a:rPr lang="en-US" sz="1800" dirty="0" smtClean="0"/>
              <a:t>Radio button “Login Name” </a:t>
            </a:r>
            <a:r>
              <a:rPr lang="el-GR" sz="1800" dirty="0" smtClean="0"/>
              <a:t>και τον χρήστη στον οποίο θέλετε να δώσετε </a:t>
            </a:r>
            <a:r>
              <a:rPr lang="en-US" sz="1800" dirty="0"/>
              <a:t>P</a:t>
            </a:r>
            <a:r>
              <a:rPr lang="en-US" sz="1800" dirty="0" smtClean="0"/>
              <a:t>rivilege</a:t>
            </a:r>
            <a:endParaRPr lang="el-GR" sz="1800" dirty="0" smtClean="0"/>
          </a:p>
          <a:p>
            <a:pPr marL="0" indent="0">
              <a:buNone/>
            </a:pPr>
            <a:endParaRPr lang="el-GR" sz="1800" dirty="0" smtClean="0"/>
          </a:p>
          <a:p>
            <a:pPr marL="0" indent="0">
              <a:buNone/>
            </a:pPr>
            <a:r>
              <a:rPr lang="el-GR" sz="1800" dirty="0" smtClean="0"/>
              <a:t>2. Επιλέγετε </a:t>
            </a:r>
            <a:r>
              <a:rPr lang="en-US" sz="1800" dirty="0" smtClean="0"/>
              <a:t>Search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3" name="Immagine 46"/>
          <p:cNvPicPr/>
          <p:nvPr/>
        </p:nvPicPr>
        <p:blipFill rotWithShape="1">
          <a:blip r:embed="rId3"/>
          <a:srcRect l="8744" t="6778" r="9682" b="4855"/>
          <a:stretch/>
        </p:blipFill>
        <p:spPr bwMode="auto">
          <a:xfrm>
            <a:off x="5588262" y="1261110"/>
            <a:ext cx="6375938" cy="4860000"/>
          </a:xfrm>
          <a:prstGeom prst="rect">
            <a:avLst/>
          </a:prstGeom>
          <a:ln w="635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183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σενάρια δοκιμών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idx="1"/>
          </p:nvPr>
        </p:nvSpPr>
        <p:spPr>
          <a:xfrm>
            <a:off x="254000" y="1200150"/>
            <a:ext cx="5415280" cy="698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smtClean="0"/>
              <a:t>4. </a:t>
            </a:r>
            <a:r>
              <a:rPr lang="en-US" b="1" dirty="0" smtClean="0"/>
              <a:t>Grant </a:t>
            </a:r>
            <a:r>
              <a:rPr lang="en-US" b="1" dirty="0"/>
              <a:t>Privileges </a:t>
            </a:r>
            <a:r>
              <a:rPr lang="el-GR" b="1" dirty="0"/>
              <a:t>μέσω </a:t>
            </a:r>
            <a:r>
              <a:rPr lang="en-US" b="1" dirty="0"/>
              <a:t>Roles </a:t>
            </a:r>
            <a:r>
              <a:rPr lang="el-GR" b="1" dirty="0"/>
              <a:t>στον νέο χρήστη </a:t>
            </a:r>
            <a:r>
              <a:rPr lang="en-US" b="1" dirty="0" smtClean="0"/>
              <a:t>2</a:t>
            </a:r>
            <a:r>
              <a:rPr lang="el-GR" b="1" dirty="0" smtClean="0"/>
              <a:t>/2</a:t>
            </a:r>
            <a:endParaRPr lang="en-US" b="1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79400" y="1746250"/>
            <a:ext cx="5181599" cy="455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Login: CRDM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Path: Common </a:t>
            </a:r>
            <a:r>
              <a:rPr lang="en-US" sz="1800" dirty="0"/>
              <a:t>/ Access Rights Management / Grant/Revoke Roles / </a:t>
            </a:r>
            <a:r>
              <a:rPr lang="en-US" sz="1800" dirty="0" smtClean="0"/>
              <a:t>Search/</a:t>
            </a:r>
            <a:r>
              <a:rPr lang="en-US" sz="1800" dirty="0" err="1" smtClean="0"/>
              <a:t>GrantRevoke</a:t>
            </a:r>
            <a:endParaRPr lang="el-GR" sz="1800" dirty="0"/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l-GR" sz="1800" dirty="0" smtClean="0"/>
              <a:t>Στην αριστερή μεριά εμφανίζονται οι διαθέσιμοι </a:t>
            </a:r>
            <a:r>
              <a:rPr lang="en-US" sz="1800" dirty="0" smtClean="0"/>
              <a:t>Roles </a:t>
            </a:r>
            <a:endParaRPr lang="el-GR" sz="1800" dirty="0" smtClean="0"/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l-GR" sz="1800" dirty="0" smtClean="0"/>
              <a:t>Με τα βελάκια μπορείτε να δώσετε ή να αφαιρέσετε </a:t>
            </a:r>
            <a:r>
              <a:rPr lang="en-US" sz="1800" dirty="0" smtClean="0"/>
              <a:t>Roles </a:t>
            </a:r>
            <a:r>
              <a:rPr lang="el-GR" sz="1800" dirty="0" smtClean="0"/>
              <a:t>στο χρήστη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l-GR" sz="1800" dirty="0" smtClean="0"/>
              <a:t>Εναλλακτικά για να δώσετε </a:t>
            </a:r>
            <a:r>
              <a:rPr lang="en-US" sz="1800" dirty="0" smtClean="0"/>
              <a:t>Roles </a:t>
            </a:r>
            <a:r>
              <a:rPr lang="el-GR" sz="1800" dirty="0" smtClean="0"/>
              <a:t>σε περισσότερους χρήστες συγχρόνως μπορείτε στην οθόνη </a:t>
            </a:r>
            <a:r>
              <a:rPr lang="en-US" sz="1800" dirty="0"/>
              <a:t>Common / Access Rights Management / Grant/Revoke Roles / </a:t>
            </a:r>
            <a:r>
              <a:rPr lang="en-US" sz="1800" dirty="0" smtClean="0"/>
              <a:t>Search</a:t>
            </a:r>
            <a:r>
              <a:rPr lang="el-GR" sz="1800" dirty="0" smtClean="0"/>
              <a:t> να διαλέξετε το </a:t>
            </a:r>
            <a:r>
              <a:rPr lang="en-US" sz="1800" dirty="0" smtClean="0"/>
              <a:t>Role </a:t>
            </a:r>
            <a:r>
              <a:rPr lang="el-GR" sz="1800" dirty="0" smtClean="0"/>
              <a:t>και στη συνέχεια να τον προσθέσετε στους χρήστες που εμφανίζονται στην επάνω αριστερή μεριά της οθόνης σας.</a:t>
            </a:r>
            <a:endParaRPr lang="el-GR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5"/>
          <a:stretch/>
        </p:blipFill>
        <p:spPr bwMode="auto">
          <a:xfrm>
            <a:off x="5588262" y="1072480"/>
            <a:ext cx="6375938" cy="52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60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σενάρια δοκιμών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idx="1"/>
          </p:nvPr>
        </p:nvSpPr>
        <p:spPr>
          <a:xfrm>
            <a:off x="254000" y="1200150"/>
            <a:ext cx="5334261" cy="698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smtClean="0"/>
              <a:t>5. Δημιουργία </a:t>
            </a:r>
            <a:r>
              <a:rPr lang="en-US" b="1" dirty="0"/>
              <a:t>Message Subscription Rule </a:t>
            </a:r>
            <a:r>
              <a:rPr lang="en-US" b="1" dirty="0" smtClean="0"/>
              <a:t>Sets</a:t>
            </a:r>
            <a:r>
              <a:rPr lang="el-GR" b="1" dirty="0" smtClean="0"/>
              <a:t> 1/6</a:t>
            </a:r>
            <a:endParaRPr lang="en-US" b="1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79400" y="1682750"/>
            <a:ext cx="5181599" cy="469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Login: CRDM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Path: Common </a:t>
            </a:r>
            <a:r>
              <a:rPr lang="en-US" sz="1800" dirty="0"/>
              <a:t>/ Messages and Reports / Message Subscription Rule Sets </a:t>
            </a:r>
            <a:r>
              <a:rPr lang="en-US" sz="1800" dirty="0" smtClean="0"/>
              <a:t>/New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342900" indent="-342900">
              <a:buAutoNum type="arabicPeriod"/>
            </a:pPr>
            <a:r>
              <a:rPr lang="el-GR" sz="1800" dirty="0" smtClean="0"/>
              <a:t>Συμπληρώνετε τα πεδία</a:t>
            </a:r>
          </a:p>
          <a:p>
            <a:pPr lvl="1"/>
            <a:r>
              <a:rPr lang="en-US" sz="1600" dirty="0" smtClean="0"/>
              <a:t>Name</a:t>
            </a:r>
          </a:p>
          <a:p>
            <a:pPr lvl="1"/>
            <a:r>
              <a:rPr lang="en-US" sz="1600" dirty="0" smtClean="0"/>
              <a:t>Description</a:t>
            </a:r>
          </a:p>
          <a:p>
            <a:pPr lvl="1"/>
            <a:r>
              <a:rPr lang="en-US" sz="1600" dirty="0" smtClean="0"/>
              <a:t>Service (TIPS, CLM, RTGS, T2S)</a:t>
            </a:r>
          </a:p>
          <a:p>
            <a:pPr lvl="1"/>
            <a:r>
              <a:rPr lang="en-US" sz="1600" dirty="0" smtClean="0"/>
              <a:t>Valid From</a:t>
            </a:r>
          </a:p>
          <a:p>
            <a:pPr lvl="1"/>
            <a:r>
              <a:rPr lang="en-US" sz="1600" dirty="0" smtClean="0"/>
              <a:t>Valid To (</a:t>
            </a:r>
            <a:r>
              <a:rPr lang="el-GR" sz="1600" dirty="0" smtClean="0"/>
              <a:t>προαιρετικά) </a:t>
            </a:r>
          </a:p>
          <a:p>
            <a:pPr lvl="1"/>
            <a:r>
              <a:rPr lang="en-US" sz="1600" dirty="0" smtClean="0"/>
              <a:t>Positive/Negative </a:t>
            </a:r>
          </a:p>
          <a:p>
            <a:pPr lvl="1"/>
            <a:r>
              <a:rPr lang="en-US" sz="1600" dirty="0" smtClean="0"/>
              <a:t>Creator Parent </a:t>
            </a:r>
            <a:r>
              <a:rPr lang="el-GR" sz="1600" dirty="0" smtClean="0"/>
              <a:t>και </a:t>
            </a:r>
            <a:r>
              <a:rPr lang="en-US" sz="1600" dirty="0" smtClean="0"/>
              <a:t>Party BIC</a:t>
            </a:r>
          </a:p>
          <a:p>
            <a:pPr lvl="1"/>
            <a:r>
              <a:rPr lang="en-US" sz="1600" dirty="0" smtClean="0"/>
              <a:t>Int</a:t>
            </a:r>
            <a:r>
              <a:rPr lang="en-US" sz="1600" dirty="0"/>
              <a:t>e</a:t>
            </a:r>
            <a:r>
              <a:rPr lang="en-US" sz="1600" dirty="0" smtClean="0"/>
              <a:t>rested Parties: </a:t>
            </a:r>
            <a:r>
              <a:rPr lang="en-US" sz="1600" dirty="0"/>
              <a:t>Creator Parent </a:t>
            </a:r>
            <a:r>
              <a:rPr lang="el-GR" sz="1600" dirty="0"/>
              <a:t>και </a:t>
            </a:r>
            <a:r>
              <a:rPr lang="en-US" sz="1600" dirty="0"/>
              <a:t>Party </a:t>
            </a:r>
            <a:r>
              <a:rPr lang="en-US" sz="1600" dirty="0" smtClean="0"/>
              <a:t>BIC</a:t>
            </a:r>
          </a:p>
          <a:p>
            <a:pPr marL="46037" indent="0">
              <a:buNone/>
            </a:pPr>
            <a:r>
              <a:rPr lang="en-US" sz="1600" dirty="0" smtClean="0"/>
              <a:t>2. </a:t>
            </a:r>
            <a:r>
              <a:rPr lang="el-GR" sz="1600" dirty="0" smtClean="0"/>
              <a:t>Επιλέγετε </a:t>
            </a:r>
            <a:r>
              <a:rPr lang="en-US" sz="1600" dirty="0" smtClean="0"/>
              <a:t>Submit (</a:t>
            </a:r>
            <a:r>
              <a:rPr lang="el-GR" sz="1600" dirty="0" smtClean="0"/>
              <a:t>Δεξιά στην οθόνη)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" t="7090" r="3906" b="4561"/>
          <a:stretch/>
        </p:blipFill>
        <p:spPr bwMode="auto">
          <a:xfrm>
            <a:off x="5460998" y="1219198"/>
            <a:ext cx="6503201" cy="490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15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σενάρια δοκιμών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idx="1"/>
          </p:nvPr>
        </p:nvSpPr>
        <p:spPr>
          <a:xfrm>
            <a:off x="254000" y="1200150"/>
            <a:ext cx="5334261" cy="698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smtClean="0"/>
              <a:t>5. Δημιουργία </a:t>
            </a:r>
            <a:r>
              <a:rPr lang="en-US" b="1" dirty="0"/>
              <a:t>Message Subscription </a:t>
            </a:r>
            <a:r>
              <a:rPr lang="en-US" b="1" dirty="0" smtClean="0"/>
              <a:t>Rule</a:t>
            </a:r>
            <a:r>
              <a:rPr lang="el-GR" b="1" dirty="0" smtClean="0"/>
              <a:t> </a:t>
            </a:r>
            <a:r>
              <a:rPr lang="en-US" b="1" dirty="0" smtClean="0"/>
              <a:t>Sets</a:t>
            </a:r>
            <a:r>
              <a:rPr lang="el-GR" b="1" dirty="0" smtClean="0"/>
              <a:t> 2/6</a:t>
            </a:r>
            <a:endParaRPr lang="en-US" b="1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79400" y="1746250"/>
            <a:ext cx="5181599" cy="455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Login: CRDM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Path: Common </a:t>
            </a:r>
            <a:r>
              <a:rPr lang="en-US" sz="1800" dirty="0"/>
              <a:t>/ Messages and Reports / Message Subscription Rule Sets </a:t>
            </a:r>
            <a:r>
              <a:rPr lang="en-US" sz="1800" dirty="0" smtClean="0"/>
              <a:t>/Search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l-GR" sz="1800" dirty="0" smtClean="0"/>
              <a:t>Στη συνέχεια αφού επιλέξετε το </a:t>
            </a:r>
            <a:r>
              <a:rPr lang="en-GB" sz="1800" dirty="0" smtClean="0"/>
              <a:t>Rule Set </a:t>
            </a:r>
            <a:r>
              <a:rPr lang="el-GR" sz="1800" dirty="0" smtClean="0"/>
              <a:t>που δημιουργήσατε, επιλέγετε </a:t>
            </a:r>
            <a:r>
              <a:rPr lang="en-US" sz="1800" dirty="0" smtClean="0"/>
              <a:t>Details </a:t>
            </a:r>
            <a:r>
              <a:rPr lang="el-GR" sz="1800" dirty="0" smtClean="0"/>
              <a:t>στην δεξιά πλευρά της οθόνης σας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l-GR" sz="1800" dirty="0" smtClean="0"/>
              <a:t>Στη συνέχεια επιλέγετε </a:t>
            </a:r>
            <a:r>
              <a:rPr lang="en-US" sz="1800" dirty="0" smtClean="0"/>
              <a:t>Add Rule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8100" r="6917"/>
          <a:stretch/>
        </p:blipFill>
        <p:spPr bwMode="auto">
          <a:xfrm>
            <a:off x="5460999" y="1231900"/>
            <a:ext cx="6467527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53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σενάρια δοκιμών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idx="1"/>
          </p:nvPr>
        </p:nvSpPr>
        <p:spPr>
          <a:xfrm>
            <a:off x="254000" y="1200150"/>
            <a:ext cx="5334261" cy="698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smtClean="0"/>
              <a:t>5. Δημιουργία </a:t>
            </a:r>
            <a:r>
              <a:rPr lang="en-US" b="1" dirty="0"/>
              <a:t>Message Subscription </a:t>
            </a:r>
            <a:r>
              <a:rPr lang="en-US" b="1" dirty="0" smtClean="0"/>
              <a:t>Rule</a:t>
            </a:r>
            <a:r>
              <a:rPr lang="el-GR" b="1" dirty="0" smtClean="0"/>
              <a:t> </a:t>
            </a:r>
            <a:r>
              <a:rPr lang="en-US" b="1" dirty="0" smtClean="0"/>
              <a:t>Sets</a:t>
            </a:r>
            <a:r>
              <a:rPr lang="el-GR" b="1" dirty="0" smtClean="0"/>
              <a:t> 3/6</a:t>
            </a:r>
            <a:endParaRPr lang="en-US" b="1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79400" y="1746250"/>
            <a:ext cx="5181599" cy="455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Login: CRDM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Path: Common </a:t>
            </a:r>
            <a:r>
              <a:rPr lang="en-US" sz="1800" dirty="0"/>
              <a:t>/ Messages and Reports / Message Subscription Rule Sets </a:t>
            </a:r>
            <a:r>
              <a:rPr lang="en-US" sz="1800" dirty="0" smtClean="0"/>
              <a:t>/Search/New Message Rule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l-GR" sz="1800" dirty="0" smtClean="0"/>
              <a:t>Συμπληρώνετε 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Sequence (</a:t>
            </a:r>
            <a:r>
              <a:rPr lang="el-GR" sz="1600" dirty="0" smtClean="0"/>
              <a:t>αύξων αριθμός)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Valid From 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Valid To (</a:t>
            </a:r>
            <a:r>
              <a:rPr lang="el-GR" sz="1600" dirty="0" smtClean="0"/>
              <a:t>προαιρετικά)</a:t>
            </a:r>
          </a:p>
          <a:p>
            <a:pPr marL="269875" lvl="1" indent="0">
              <a:spcBef>
                <a:spcPts val="0"/>
              </a:spcBef>
              <a:buNone/>
            </a:pPr>
            <a:endParaRPr lang="el-GR" sz="1600" dirty="0"/>
          </a:p>
          <a:p>
            <a:pPr marL="46037" indent="0">
              <a:spcBef>
                <a:spcPts val="0"/>
              </a:spcBef>
              <a:buNone/>
            </a:pPr>
            <a:r>
              <a:rPr lang="el-GR" sz="1600" dirty="0" smtClean="0"/>
              <a:t>2. Επιλέγεται </a:t>
            </a:r>
            <a:r>
              <a:rPr lang="en-US" sz="1600" dirty="0" smtClean="0"/>
              <a:t>Add Group</a:t>
            </a:r>
          </a:p>
          <a:p>
            <a:pPr lvl="1">
              <a:spcBef>
                <a:spcPts val="0"/>
              </a:spcBef>
            </a:pP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3" t="8235" r="7497"/>
          <a:stretch/>
        </p:blipFill>
        <p:spPr bwMode="auto">
          <a:xfrm>
            <a:off x="5460999" y="1238526"/>
            <a:ext cx="6503201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79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σενάρια δοκιμών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idx="1"/>
          </p:nvPr>
        </p:nvSpPr>
        <p:spPr>
          <a:xfrm>
            <a:off x="254000" y="1200150"/>
            <a:ext cx="5334261" cy="698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smtClean="0"/>
              <a:t>5. Δημιουργία </a:t>
            </a:r>
            <a:r>
              <a:rPr lang="en-US" b="1" dirty="0"/>
              <a:t>Message Subscription Rule </a:t>
            </a:r>
            <a:r>
              <a:rPr lang="en-US" b="1" dirty="0" smtClean="0"/>
              <a:t>Sets</a:t>
            </a:r>
            <a:r>
              <a:rPr lang="el-GR" b="1" dirty="0" smtClean="0"/>
              <a:t> 4/6</a:t>
            </a:r>
            <a:endParaRPr lang="en-US" b="1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79400" y="1746250"/>
            <a:ext cx="5181599" cy="455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Login: CRDM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Path: Common </a:t>
            </a:r>
            <a:r>
              <a:rPr lang="en-US" sz="1800" dirty="0"/>
              <a:t>/ Messages and Reports / Message Subscription Rule Sets </a:t>
            </a:r>
            <a:r>
              <a:rPr lang="en-US" sz="1800" dirty="0" smtClean="0"/>
              <a:t>/Search/New Message Rule</a:t>
            </a:r>
            <a:endParaRPr lang="el-GR" sz="1800" dirty="0" smtClean="0"/>
          </a:p>
          <a:p>
            <a:pPr marL="0" indent="0">
              <a:spcBef>
                <a:spcPts val="0"/>
              </a:spcBef>
              <a:buNone/>
            </a:pPr>
            <a:endParaRPr lang="el-GR" sz="1800" dirty="0"/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l-GR" sz="1800" dirty="0" smtClean="0"/>
              <a:t>Συμπληρώνετε το </a:t>
            </a:r>
            <a:r>
              <a:rPr lang="en-US" sz="1800" dirty="0" smtClean="0"/>
              <a:t>Group Name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l-GR" sz="1800" dirty="0" smtClean="0"/>
              <a:t>Επιλέγετε το σύμβολο «+»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8" t="8797" r="6601" b="14569"/>
          <a:stretch/>
        </p:blipFill>
        <p:spPr bwMode="auto">
          <a:xfrm>
            <a:off x="5460998" y="1272207"/>
            <a:ext cx="6503201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99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σενάρια δοκιμών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idx="1"/>
          </p:nvPr>
        </p:nvSpPr>
        <p:spPr>
          <a:xfrm>
            <a:off x="254000" y="1200150"/>
            <a:ext cx="5334261" cy="698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smtClean="0"/>
              <a:t>5. Δημιουργία </a:t>
            </a:r>
            <a:r>
              <a:rPr lang="en-US" b="1" dirty="0"/>
              <a:t>Message Subscription Rule </a:t>
            </a:r>
            <a:r>
              <a:rPr lang="en-US" b="1" dirty="0" smtClean="0"/>
              <a:t>Sets</a:t>
            </a:r>
            <a:r>
              <a:rPr lang="el-GR" b="1" dirty="0" smtClean="0"/>
              <a:t> 5/6</a:t>
            </a:r>
            <a:endParaRPr lang="en-US" b="1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79400" y="1746250"/>
            <a:ext cx="5181599" cy="455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Login: CRDM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Path: Common </a:t>
            </a:r>
            <a:r>
              <a:rPr lang="en-US" sz="1800" dirty="0"/>
              <a:t>/ Messages and Reports / Message Subscription Rule Sets </a:t>
            </a:r>
            <a:r>
              <a:rPr lang="en-US" sz="1800" dirty="0" smtClean="0"/>
              <a:t>/Search/New Message Rule</a:t>
            </a:r>
            <a:endParaRPr lang="el-GR" sz="1800" dirty="0" smtClean="0"/>
          </a:p>
          <a:p>
            <a:pPr marL="0" indent="0">
              <a:spcBef>
                <a:spcPts val="0"/>
              </a:spcBef>
              <a:buNone/>
            </a:pPr>
            <a:endParaRPr lang="el-GR" sz="1800" dirty="0"/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l-GR" sz="1800" dirty="0" smtClean="0"/>
              <a:t>Επιλέγετε από το </a:t>
            </a:r>
            <a:r>
              <a:rPr lang="en-GB" sz="1800" dirty="0" smtClean="0"/>
              <a:t>1</a:t>
            </a:r>
            <a:r>
              <a:rPr lang="el-GR" sz="1800" baseline="30000" dirty="0" smtClean="0"/>
              <a:t>ο</a:t>
            </a:r>
            <a:r>
              <a:rPr lang="el-GR" sz="1800" dirty="0" smtClean="0"/>
              <a:t> </a:t>
            </a:r>
            <a:r>
              <a:rPr lang="en-US" sz="1800" dirty="0" smtClean="0"/>
              <a:t>Drop Down </a:t>
            </a:r>
            <a:r>
              <a:rPr lang="en-GB" sz="1800" dirty="0" smtClean="0"/>
              <a:t>List </a:t>
            </a:r>
            <a:endParaRPr lang="el-GR" sz="1800" dirty="0" smtClean="0"/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l-GR" sz="1800" dirty="0" smtClean="0"/>
              <a:t>Ενεργοποιείται το 2</a:t>
            </a:r>
            <a:r>
              <a:rPr lang="el-GR" sz="1800" baseline="30000" dirty="0" smtClean="0"/>
              <a:t>ο</a:t>
            </a:r>
            <a:r>
              <a:rPr lang="el-GR" sz="1800" dirty="0" smtClean="0"/>
              <a:t> </a:t>
            </a:r>
            <a:r>
              <a:rPr lang="en-US" sz="1800" dirty="0" smtClean="0"/>
              <a:t>Drop Down List </a:t>
            </a:r>
            <a:r>
              <a:rPr lang="el-GR" sz="1800" dirty="0" smtClean="0"/>
              <a:t>και κάνετε την σχετική επιλογή σύμφωνα με τις επιχειρησιακές σας ανάγκες. 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l-GR" sz="1800" dirty="0" smtClean="0"/>
              <a:t>Επιλέγετε ΟΚ</a:t>
            </a:r>
            <a:r>
              <a:rPr lang="en-US" sz="1800" dirty="0" smtClean="0"/>
              <a:t> (</a:t>
            </a:r>
            <a:r>
              <a:rPr lang="el-GR" sz="1800" dirty="0" smtClean="0"/>
              <a:t>σε αυτό το σημείο επαναλαμβάνετε τη διαδικασία από το 1. σύμφωνα με τις επιχειρησιακές σας ανάγκες)</a:t>
            </a:r>
            <a:endParaRPr lang="en-US" sz="1800" dirty="0" smtClean="0"/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l-GR" sz="1800" dirty="0" smtClean="0"/>
              <a:t>Επιλέγετε </a:t>
            </a:r>
            <a:r>
              <a:rPr lang="en-US" sz="1800" dirty="0" smtClean="0"/>
              <a:t>Submit</a:t>
            </a:r>
            <a:endParaRPr lang="el-GR" sz="1800" dirty="0" smtClean="0"/>
          </a:p>
          <a:p>
            <a:pPr marL="342900" indent="-342900">
              <a:spcBef>
                <a:spcPts val="0"/>
              </a:spcBef>
              <a:buAutoNum type="arabicPeriod"/>
            </a:pP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1" t="12604" r="20150" b="46983"/>
          <a:stretch/>
        </p:blipFill>
        <p:spPr bwMode="auto">
          <a:xfrm>
            <a:off x="5460999" y="1073425"/>
            <a:ext cx="6503201" cy="495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51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σενάρια δοκιμών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idx="1"/>
          </p:nvPr>
        </p:nvSpPr>
        <p:spPr>
          <a:xfrm>
            <a:off x="254000" y="1200150"/>
            <a:ext cx="5334261" cy="698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smtClean="0"/>
              <a:t>5. Δημιουργία </a:t>
            </a:r>
            <a:r>
              <a:rPr lang="en-US" b="1" dirty="0"/>
              <a:t>Message Subscription Rule </a:t>
            </a:r>
            <a:r>
              <a:rPr lang="en-US" b="1" dirty="0" smtClean="0"/>
              <a:t>Sets</a:t>
            </a:r>
            <a:r>
              <a:rPr lang="el-GR" b="1" dirty="0" smtClean="0"/>
              <a:t> 6/6</a:t>
            </a:r>
            <a:endParaRPr lang="en-US" b="1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79400" y="1746250"/>
            <a:ext cx="5308862" cy="455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Login</a:t>
            </a:r>
            <a:r>
              <a:rPr lang="en-US" sz="1800" dirty="0"/>
              <a:t>: CRDM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Path: Common </a:t>
            </a:r>
            <a:r>
              <a:rPr lang="en-US" sz="1800" dirty="0"/>
              <a:t>/ Messages and Reports / Message Subscription Rule Sets </a:t>
            </a:r>
            <a:r>
              <a:rPr lang="en-US" sz="1800" dirty="0" smtClean="0"/>
              <a:t>/Search/New Message Rule</a:t>
            </a:r>
            <a:endParaRPr lang="el-GR" sz="1800" dirty="0" smtClean="0"/>
          </a:p>
          <a:p>
            <a:pPr marL="0" indent="0">
              <a:spcBef>
                <a:spcPts val="0"/>
              </a:spcBef>
              <a:buNone/>
            </a:pPr>
            <a:endParaRPr lang="el-GR" sz="18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/>
              <a:t>Απεικόνιση εγγραφής μηνύματος </a:t>
            </a:r>
            <a:r>
              <a:rPr lang="en-US" sz="1800" dirty="0"/>
              <a:t>camt.054 </a:t>
            </a:r>
            <a:r>
              <a:rPr lang="el-GR" sz="1800" dirty="0"/>
              <a:t>για τον</a:t>
            </a:r>
            <a:r>
              <a:rPr lang="en-US" sz="1800" dirty="0"/>
              <a:t> </a:t>
            </a:r>
            <a:endParaRPr lang="el-GR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MCA</a:t>
            </a:r>
            <a:r>
              <a:rPr lang="el-GR" sz="1800" dirty="0"/>
              <a:t>=</a:t>
            </a:r>
            <a:r>
              <a:rPr lang="en-US" sz="1800" dirty="0"/>
              <a:t> MGREURBNGRGRAAPAR000BNGRGRAAPAR001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6" t="8502" r="7259"/>
          <a:stretch/>
        </p:blipFill>
        <p:spPr bwMode="auto">
          <a:xfrm>
            <a:off x="5460998" y="1269172"/>
            <a:ext cx="6503201" cy="48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32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σενάρια δοκιμών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idx="1"/>
          </p:nvPr>
        </p:nvSpPr>
        <p:spPr>
          <a:xfrm>
            <a:off x="254000" y="1200150"/>
            <a:ext cx="11379200" cy="698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7. </a:t>
            </a:r>
            <a:r>
              <a:rPr lang="en-US" b="1" dirty="0" smtClean="0"/>
              <a:t>CLM Liquidity Transfer Order </a:t>
            </a:r>
            <a:r>
              <a:rPr lang="el-GR" b="1" dirty="0" smtClean="0"/>
              <a:t>προς </a:t>
            </a:r>
            <a:r>
              <a:rPr lang="en-US" b="1" dirty="0" smtClean="0"/>
              <a:t>RTGS-DCA  - </a:t>
            </a:r>
            <a:r>
              <a:rPr lang="en-US" b="1" dirty="0"/>
              <a:t>CLM Liquidity Transfer Order </a:t>
            </a:r>
            <a:r>
              <a:rPr lang="el-GR" b="1" dirty="0" smtClean="0"/>
              <a:t>μεταξύ 2 </a:t>
            </a:r>
            <a:r>
              <a:rPr lang="en-GB" b="1" dirty="0" smtClean="0"/>
              <a:t>MCAs</a:t>
            </a:r>
            <a:endParaRPr lang="en-US" b="1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79400" y="1644650"/>
            <a:ext cx="5308862" cy="455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Login: CLM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Path:</a:t>
            </a:r>
            <a:r>
              <a:rPr lang="el-GR" sz="1800" dirty="0" smtClean="0"/>
              <a:t> </a:t>
            </a:r>
            <a:r>
              <a:rPr lang="en-US" sz="1800" dirty="0" smtClean="0"/>
              <a:t>Liquidity / New Liquidity Transfer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 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1. </a:t>
            </a:r>
            <a:r>
              <a:rPr lang="el-GR" sz="1800" dirty="0" smtClean="0"/>
              <a:t>Συμπληρώνετε</a:t>
            </a:r>
            <a:r>
              <a:rPr lang="en-US" sz="1800" dirty="0" smtClean="0"/>
              <a:t>:</a:t>
            </a:r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r>
              <a:rPr lang="en-GB" sz="1800" dirty="0" smtClean="0"/>
              <a:t>Debit Account Number</a:t>
            </a:r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r>
              <a:rPr lang="en-GB" sz="1800" dirty="0" smtClean="0"/>
              <a:t>Credit Account Number</a:t>
            </a:r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r>
              <a:rPr lang="en-GB" sz="1800" dirty="0" smtClean="0"/>
              <a:t>Amount</a:t>
            </a:r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r>
              <a:rPr lang="en-GB" sz="1800" dirty="0" smtClean="0"/>
              <a:t>End </a:t>
            </a:r>
            <a:r>
              <a:rPr lang="en-GB" sz="1800" dirty="0"/>
              <a:t>T</a:t>
            </a:r>
            <a:r>
              <a:rPr lang="en-GB" sz="1800" dirty="0" smtClean="0"/>
              <a:t>o End ID</a:t>
            </a:r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 smtClean="0"/>
              <a:t>2. </a:t>
            </a:r>
            <a:r>
              <a:rPr lang="el-GR" sz="1800" dirty="0" smtClean="0"/>
              <a:t>Επιλέγετε «</a:t>
            </a:r>
            <a:r>
              <a:rPr lang="en-US" sz="1800" dirty="0" smtClean="0"/>
              <a:t>Submit</a:t>
            </a:r>
            <a:r>
              <a:rPr lang="el-GR" sz="1800" dirty="0" smtClean="0"/>
              <a:t>»</a:t>
            </a:r>
            <a:endParaRPr lang="en-GB" sz="1800" dirty="0" smtClean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AutoNum type="alphaLcParenR"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1"/>
          <a:stretch/>
        </p:blipFill>
        <p:spPr bwMode="auto">
          <a:xfrm>
            <a:off x="4412974" y="1624730"/>
            <a:ext cx="7551225" cy="446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74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σενάρια δοκιμών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idx="1"/>
          </p:nvPr>
        </p:nvSpPr>
        <p:spPr>
          <a:xfrm>
            <a:off x="254000" y="1200150"/>
            <a:ext cx="11379200" cy="698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8. </a:t>
            </a:r>
            <a:r>
              <a:rPr lang="en-GB" b="1" dirty="0" smtClean="0"/>
              <a:t>Available Liquidity CLM Query (1/3)</a:t>
            </a:r>
            <a:endParaRPr lang="en-US" b="1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79400" y="1746250"/>
            <a:ext cx="5308862" cy="455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Login: CLM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Path:</a:t>
            </a:r>
            <a:r>
              <a:rPr lang="el-GR" sz="1800" dirty="0" smtClean="0"/>
              <a:t> </a:t>
            </a:r>
            <a:r>
              <a:rPr lang="en-US" sz="1800" dirty="0" smtClean="0"/>
              <a:t>Liquidity / Query CLM Cash Account Liquidity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 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1. </a:t>
            </a:r>
            <a:r>
              <a:rPr lang="el-GR" sz="1800" dirty="0" smtClean="0"/>
              <a:t>Συμπληρώνετε</a:t>
            </a:r>
            <a:r>
              <a:rPr lang="en-US" sz="1800" dirty="0" smtClean="0"/>
              <a:t>:</a:t>
            </a:r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r>
              <a:rPr lang="en-GB" sz="1800" dirty="0" smtClean="0"/>
              <a:t>Ac</a:t>
            </a:r>
            <a:r>
              <a:rPr lang="en-US" sz="1800" dirty="0" smtClean="0"/>
              <a:t>count </a:t>
            </a:r>
            <a:r>
              <a:rPr lang="en-GB" sz="1800" dirty="0" smtClean="0"/>
              <a:t>Number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	ή</a:t>
            </a:r>
            <a:endParaRPr lang="en-GB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 smtClean="0"/>
              <a:t>b)   Account BIC</a:t>
            </a:r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 smtClean="0"/>
              <a:t>2. </a:t>
            </a:r>
            <a:r>
              <a:rPr lang="el-GR" sz="1800" dirty="0" smtClean="0"/>
              <a:t>Επιλέγετε «</a:t>
            </a:r>
            <a:r>
              <a:rPr lang="en-US" sz="1800" dirty="0" smtClean="0"/>
              <a:t>Submit</a:t>
            </a:r>
            <a:r>
              <a:rPr lang="el-GR" sz="1800" dirty="0" smtClean="0"/>
              <a:t>»</a:t>
            </a:r>
            <a:endParaRPr lang="en-GB" sz="1800" dirty="0" smtClean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AutoNum type="alphaLcParenR"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"/>
          <a:stretch/>
        </p:blipFill>
        <p:spPr bwMode="auto">
          <a:xfrm>
            <a:off x="5588262" y="1311965"/>
            <a:ext cx="6375118" cy="467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46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953000" y="1816100"/>
            <a:ext cx="6070600" cy="1806608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Day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1. Η Εργάσιμη Ημέρα περιγράφεται αναλυτικά στο </a:t>
            </a:r>
            <a:r>
              <a:rPr lang="en-US" dirty="0" smtClean="0">
                <a:hlinkClick r:id="rId3"/>
              </a:rPr>
              <a:t>BDM-UDFS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l-GR" dirty="0"/>
              <a:t>   </a:t>
            </a:r>
            <a:endParaRPr lang="en-GB" dirty="0"/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algn="l"/>
            <a:r>
              <a:rPr lang="el-GR" dirty="0" smtClean="0"/>
              <a:t>Διεύθυνση </a:t>
            </a:r>
            <a:r>
              <a:rPr lang="en-US" dirty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99217" y="1828800"/>
            <a:ext cx="3463183" cy="4165600"/>
            <a:chOff x="499217" y="2618194"/>
            <a:chExt cx="3229229" cy="3168000"/>
          </a:xfrm>
        </p:grpSpPr>
        <p:grpSp>
          <p:nvGrpSpPr>
            <p:cNvPr id="8" name="Group 7"/>
            <p:cNvGrpSpPr/>
            <p:nvPr/>
          </p:nvGrpSpPr>
          <p:grpSpPr>
            <a:xfrm>
              <a:off x="499217" y="2618194"/>
              <a:ext cx="3176263" cy="3168000"/>
              <a:chOff x="499217" y="1106894"/>
              <a:chExt cx="3176263" cy="3168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FA1D1C66-25EB-4DCD-9BB2-2F46B195758D}"/>
                  </a:ext>
                </a:extLst>
              </p:cNvPr>
              <p:cNvSpPr/>
              <p:nvPr/>
            </p:nvSpPr>
            <p:spPr bwMode="auto">
              <a:xfrm>
                <a:off x="499218" y="1106894"/>
                <a:ext cx="3169213" cy="3168000"/>
              </a:xfrm>
              <a:prstGeom prst="rect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charset="0"/>
                  <a:ea typeface="ヒラギノ角ゴ Pro W3" pitchFamily="-64" charset="-128"/>
                  <a:cs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B7AF355F-CC15-4D6A-B030-D3A43F850B37}"/>
                  </a:ext>
                </a:extLst>
              </p:cNvPr>
              <p:cNvSpPr txBox="1"/>
              <p:nvPr/>
            </p:nvSpPr>
            <p:spPr>
              <a:xfrm>
                <a:off x="587292" y="2769372"/>
                <a:ext cx="2850246" cy="628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Προαιρετικό</a:t>
                </a:r>
                <a:r>
                  <a:rPr kumimoji="0" lang="el-GR" sz="13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GB" sz="1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Maintenance </a:t>
                </a:r>
                <a:r>
                  <a:rPr kumimoji="0" lang="en-GB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Window</a:t>
                </a:r>
              </a:p>
              <a:p>
                <a:pPr marL="171450" marR="0" lvl="0" indent="-171450" algn="l" defTabSz="914400" rtl="0" eaLnBrk="1" fontAlgn="base" latinLnBrk="0" hangingPunct="1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l-GR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Προαιρετικό από</a:t>
                </a:r>
                <a:r>
                  <a:rPr kumimoji="0" lang="el-GR" sz="11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Δευτέρα-Παρασκευή</a:t>
                </a:r>
              </a:p>
              <a:p>
                <a:pPr marL="171450" marR="0" lvl="0" indent="-171450" algn="l" defTabSz="914400" rtl="0" eaLnBrk="1" fontAlgn="base" latinLnBrk="0" hangingPunct="1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l-GR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Αν ενεργοποιηθεί</a:t>
                </a:r>
                <a:r>
                  <a:rPr kumimoji="0" lang="el-GR" sz="11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 θα είναι </a:t>
                </a:r>
                <a:r>
                  <a:rPr kumimoji="0" lang="en-GB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03:00-05:00</a:t>
                </a: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CET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0069BF66-1CCF-4E48-BD05-2CA4E20C6035}"/>
                  </a:ext>
                </a:extLst>
              </p:cNvPr>
              <p:cNvSpPr txBox="1"/>
              <p:nvPr/>
            </p:nvSpPr>
            <p:spPr>
              <a:xfrm>
                <a:off x="587292" y="1867736"/>
                <a:ext cx="2942926" cy="772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l-GR" sz="1300" b="1" dirty="0" smtClean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rPr>
                  <a:t>Περισσότερες ώρες για</a:t>
                </a:r>
                <a:endParaRPr kumimoji="0" lang="en-GB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171450" lvl="0" indent="-171450" fontAlgn="base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el-GR" sz="1100" dirty="0" smtClean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rPr>
                  <a:t>Διατραπεζικές πληρωμές</a:t>
                </a:r>
              </a:p>
              <a:p>
                <a:pPr marL="171450" lvl="0" indent="-171450" fontAlgn="base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el-GR" sz="1100" dirty="0" smtClean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rPr>
                  <a:t>Πελατειακές πληρωμές</a:t>
                </a:r>
                <a:r>
                  <a:rPr lang="el-GR" sz="1100" dirty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l-GR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και </a:t>
                </a:r>
              </a:p>
              <a:p>
                <a:pPr marL="171450" lvl="0" indent="-171450" fontAlgn="base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el-GR" sz="1100" dirty="0" smtClean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rPr>
                  <a:t>Σ</a:t>
                </a:r>
                <a:r>
                  <a:rPr kumimoji="0" lang="el-GR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υν</a:t>
                </a:r>
                <a:r>
                  <a:rPr lang="el-GR" sz="1100" dirty="0" smtClean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rPr>
                  <a:t>αλλαγές Συμψηφιστικών Συστημάτων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="" xmlns:a16="http://schemas.microsoft.com/office/drawing/2014/main" id="{B7E467F5-D823-4BE9-BAEF-D7F30468814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99217" y="2752542"/>
                <a:ext cx="3169214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="" xmlns:a16="http://schemas.microsoft.com/office/drawing/2014/main" id="{8C82656A-1427-4CB8-A632-09505992A3B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06266" y="3528619"/>
                <a:ext cx="3169214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30B09B0-CD9B-447F-8496-B1211FD18A3D}"/>
                </a:ext>
              </a:extLst>
            </p:cNvPr>
            <p:cNvSpPr txBox="1"/>
            <p:nvPr/>
          </p:nvSpPr>
          <p:spPr>
            <a:xfrm>
              <a:off x="587292" y="5143889"/>
              <a:ext cx="3141154" cy="443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300" b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Υποχρεωτικό</a:t>
              </a:r>
              <a:r>
                <a:rPr kumimoji="0" lang="en-GB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GB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Maintenance Window</a:t>
              </a:r>
            </a:p>
            <a:p>
              <a:pPr marL="171450" marR="0" lvl="0" indent="-171450" algn="l" defTabSz="914400" rtl="0" eaLnBrk="1" fontAlgn="base" latinLnBrk="0" hangingPunct="1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02:30 </a:t>
              </a:r>
              <a:r>
                <a:rPr kumimoji="0" lang="el-G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Σάββατο μέχρι</a:t>
              </a:r>
              <a:r>
                <a:rPr kumimoji="0" lang="en-GB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02:30 </a:t>
              </a:r>
              <a:r>
                <a:rPr kumimoji="0" lang="el-G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Δευτέρα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57806" y="1947714"/>
            <a:ext cx="5838794" cy="4046686"/>
            <a:chOff x="2162206" y="1488116"/>
            <a:chExt cx="4289360" cy="2968330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0A1D3D54-B87E-4C93-9310-0A89BD42B255}"/>
                </a:ext>
              </a:extLst>
            </p:cNvPr>
            <p:cNvSpPr/>
            <p:nvPr/>
          </p:nvSpPr>
          <p:spPr bwMode="auto">
            <a:xfrm>
              <a:off x="2162207" y="1488116"/>
              <a:ext cx="4289357" cy="461665"/>
            </a:xfrm>
            <a:prstGeom prst="rect">
              <a:avLst/>
            </a:prstGeom>
            <a:ln w="127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85858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ヒラギノ角ゴ Pro W3" pitchFamily="-64" charset="-128"/>
                <a:cs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27B24AA1-3F6E-46F9-A4E8-F7A569A19E84}"/>
                </a:ext>
              </a:extLst>
            </p:cNvPr>
            <p:cNvSpPr/>
            <p:nvPr/>
          </p:nvSpPr>
          <p:spPr bwMode="auto">
            <a:xfrm>
              <a:off x="2162208" y="2020217"/>
              <a:ext cx="4289355" cy="669542"/>
            </a:xfrm>
            <a:prstGeom prst="rect">
              <a:avLst/>
            </a:prstGeom>
            <a:ln w="127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charset="0"/>
                <a:ea typeface="ヒラギノ角ゴ Pro W3" pitchFamily="-64" charset="-128"/>
                <a:cs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7FB91B58-DB14-4821-A583-31ECB84A9EED}"/>
                </a:ext>
              </a:extLst>
            </p:cNvPr>
            <p:cNvSpPr/>
            <p:nvPr/>
          </p:nvSpPr>
          <p:spPr bwMode="auto">
            <a:xfrm>
              <a:off x="2162210" y="3216751"/>
              <a:ext cx="4289353" cy="740429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charset="0"/>
                <a:ea typeface="ヒラギノ角ゴ Pro W3" pitchFamily="-64" charset="-128"/>
                <a:cs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C7971017-5428-4DF8-AD6B-3AD5EF259808}"/>
                </a:ext>
              </a:extLst>
            </p:cNvPr>
            <p:cNvSpPr/>
            <p:nvPr/>
          </p:nvSpPr>
          <p:spPr bwMode="auto">
            <a:xfrm>
              <a:off x="2162206" y="3994781"/>
              <a:ext cx="4289357" cy="461665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charset="0"/>
                <a:ea typeface="ヒラギノ角ゴ Pro W3" pitchFamily="-64" charset="-128"/>
                <a:cs typeface="Arial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0561472E-F9E4-4BA8-82E3-C6107FECF61B}"/>
                </a:ext>
              </a:extLst>
            </p:cNvPr>
            <p:cNvSpPr txBox="1"/>
            <p:nvPr/>
          </p:nvSpPr>
          <p:spPr>
            <a:xfrm>
              <a:off x="2969175" y="1562137"/>
              <a:ext cx="2675425" cy="404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Start of Day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18:45 – 19:00/19:30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41D34C20-C75C-4D67-A360-FA9818114EA2}"/>
                </a:ext>
              </a:extLst>
            </p:cNvPr>
            <p:cNvSpPr txBox="1"/>
            <p:nvPr/>
          </p:nvSpPr>
          <p:spPr>
            <a:xfrm>
              <a:off x="2969174" y="1970211"/>
              <a:ext cx="2675425" cy="7973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CLM RTS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19:00 -18:00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RTGS RTS I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19:30 - 02:30</a:t>
              </a:r>
              <a:endPara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F920B7D0-B6E8-4A83-BE3B-3E08E0BEA1CD}"/>
                </a:ext>
              </a:extLst>
            </p:cNvPr>
            <p:cNvSpPr txBox="1"/>
            <p:nvPr/>
          </p:nvSpPr>
          <p:spPr>
            <a:xfrm>
              <a:off x="3093415" y="3221045"/>
              <a:ext cx="24549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CLM RTS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Συνεχίζεται μέχρι τις 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18:00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RTGS RTS II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02:30 - 18:00</a:t>
              </a:r>
              <a:endPara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F9BF7A25-4364-4D99-9DBC-623CED8D37F7}"/>
                </a:ext>
              </a:extLst>
            </p:cNvPr>
            <p:cNvSpPr txBox="1"/>
            <p:nvPr/>
          </p:nvSpPr>
          <p:spPr>
            <a:xfrm>
              <a:off x="2889662" y="4034358"/>
              <a:ext cx="2862470" cy="383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End of Day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18:00 - 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18:45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9C8A8A1C-9E98-4C83-8E08-F99105405518}"/>
                </a:ext>
              </a:extLst>
            </p:cNvPr>
            <p:cNvSpPr/>
            <p:nvPr/>
          </p:nvSpPr>
          <p:spPr bwMode="auto">
            <a:xfrm>
              <a:off x="2162209" y="2726075"/>
              <a:ext cx="4289357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charset="0"/>
                <a:ea typeface="ヒラギノ角ゴ Pro W3" pitchFamily="-64" charset="-128"/>
                <a:cs typeface="Arial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EDE90C26-B281-408D-8FD1-0CDA6AFE3D42}"/>
                </a:ext>
              </a:extLst>
            </p:cNvPr>
            <p:cNvSpPr txBox="1"/>
            <p:nvPr/>
          </p:nvSpPr>
          <p:spPr>
            <a:xfrm>
              <a:off x="3577757" y="2841362"/>
              <a:ext cx="1886886" cy="22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ヒラギノ角ゴ Pro W3" pitchFamily="-64" charset="-128"/>
                  <a:cs typeface="Arial"/>
                </a:rPr>
                <a:t>Maintenance Window (MW) 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4953000" y="4292600"/>
            <a:ext cx="6070600" cy="1806608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069BF66-1CCF-4E48-BD05-2CA4E20C6035}"/>
              </a:ext>
            </a:extLst>
          </p:cNvPr>
          <p:cNvSpPr txBox="1"/>
          <p:nvPr/>
        </p:nvSpPr>
        <p:spPr>
          <a:xfrm>
            <a:off x="543975" y="2206236"/>
            <a:ext cx="3156138" cy="3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300" b="1" u="sng" noProof="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Αλλαγές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67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σενάρια δοκιμών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idx="1"/>
          </p:nvPr>
        </p:nvSpPr>
        <p:spPr>
          <a:xfrm>
            <a:off x="254000" y="1200150"/>
            <a:ext cx="11379200" cy="698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8. </a:t>
            </a:r>
            <a:r>
              <a:rPr lang="en-GB" b="1" dirty="0" smtClean="0"/>
              <a:t>Available Liquidity CLM Query (2/3)</a:t>
            </a:r>
            <a:endParaRPr lang="en-US" b="1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79400" y="1746250"/>
            <a:ext cx="5308862" cy="455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 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AutoNum type="alphaLcParenR"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2"/>
          <a:stretch/>
        </p:blipFill>
        <p:spPr bwMode="auto">
          <a:xfrm>
            <a:off x="332408" y="1616765"/>
            <a:ext cx="11002458" cy="468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54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σενάρια δοκιμών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idx="1"/>
          </p:nvPr>
        </p:nvSpPr>
        <p:spPr>
          <a:xfrm>
            <a:off x="254000" y="1200150"/>
            <a:ext cx="11379200" cy="698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8. </a:t>
            </a:r>
            <a:r>
              <a:rPr lang="en-GB" b="1" dirty="0" smtClean="0"/>
              <a:t>Available Liquidity CLM Query (3/3)</a:t>
            </a:r>
            <a:endParaRPr lang="en-US" b="1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79400" y="1746250"/>
            <a:ext cx="5308862" cy="455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 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AutoNum type="alphaLcParenR"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5"/>
          <a:stretch/>
        </p:blipFill>
        <p:spPr bwMode="auto">
          <a:xfrm>
            <a:off x="341096" y="1585976"/>
            <a:ext cx="11104779" cy="47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63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σενάρια δοκιμών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idx="1"/>
          </p:nvPr>
        </p:nvSpPr>
        <p:spPr>
          <a:xfrm>
            <a:off x="254000" y="1200150"/>
            <a:ext cx="11379200" cy="698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9. </a:t>
            </a:r>
            <a:r>
              <a:rPr lang="en-US" b="1" dirty="0" smtClean="0"/>
              <a:t>Overnight Deposit </a:t>
            </a:r>
            <a:endParaRPr lang="en-US" b="1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79400" y="1644650"/>
            <a:ext cx="5308862" cy="455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Login: CLM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Path:</a:t>
            </a:r>
            <a:r>
              <a:rPr lang="el-GR" sz="1800" dirty="0" smtClean="0"/>
              <a:t> </a:t>
            </a:r>
            <a:r>
              <a:rPr lang="en-US" sz="1800" dirty="0" smtClean="0"/>
              <a:t>Liquidity / New Liquidity Transfer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 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1. </a:t>
            </a:r>
            <a:r>
              <a:rPr lang="el-GR" sz="1800" dirty="0" smtClean="0"/>
              <a:t>Συμπληρώνετε</a:t>
            </a:r>
            <a:r>
              <a:rPr lang="en-US" sz="1800" dirty="0" smtClean="0"/>
              <a:t>:</a:t>
            </a:r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r>
              <a:rPr lang="en-GB" sz="1800" dirty="0" smtClean="0"/>
              <a:t>Debit Account Number</a:t>
            </a:r>
            <a:r>
              <a:rPr lang="el-GR" sz="1800" dirty="0" smtClean="0"/>
              <a:t> </a:t>
            </a:r>
            <a:endParaRPr lang="en-GB" sz="1800" dirty="0" smtClean="0"/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r>
              <a:rPr lang="en-GB" sz="1800" dirty="0" smtClean="0"/>
              <a:t>Overnight account Number</a:t>
            </a:r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r>
              <a:rPr lang="en-GB" sz="1800" dirty="0" smtClean="0"/>
              <a:t>Amount</a:t>
            </a:r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r>
              <a:rPr lang="en-GB" sz="1800" dirty="0" smtClean="0"/>
              <a:t>End </a:t>
            </a:r>
            <a:r>
              <a:rPr lang="en-GB" sz="1800" dirty="0"/>
              <a:t>T</a:t>
            </a:r>
            <a:r>
              <a:rPr lang="en-GB" sz="1800" dirty="0" smtClean="0"/>
              <a:t>o End ID</a:t>
            </a:r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 smtClean="0"/>
              <a:t>2. </a:t>
            </a:r>
            <a:r>
              <a:rPr lang="el-GR" sz="1800" dirty="0" smtClean="0"/>
              <a:t>Επιλέγετε «</a:t>
            </a:r>
            <a:r>
              <a:rPr lang="en-US" sz="1800" dirty="0" smtClean="0"/>
              <a:t>Submit</a:t>
            </a:r>
            <a:r>
              <a:rPr lang="el-GR" sz="1800" dirty="0" smtClean="0"/>
              <a:t>»</a:t>
            </a:r>
            <a:endParaRPr lang="en-GB" sz="1800" dirty="0" smtClean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AutoNum type="alphaLcParenR"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1"/>
          <a:stretch/>
        </p:blipFill>
        <p:spPr bwMode="auto">
          <a:xfrm>
            <a:off x="4412974" y="1624730"/>
            <a:ext cx="7551225" cy="446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14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σενάρια δοκιμών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idx="1"/>
          </p:nvPr>
        </p:nvSpPr>
        <p:spPr>
          <a:xfrm>
            <a:off x="254000" y="1200150"/>
            <a:ext cx="11379200" cy="698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10. </a:t>
            </a:r>
            <a:r>
              <a:rPr lang="en-US" b="1" dirty="0" smtClean="0"/>
              <a:t>Send Liquidity Credit Transfer – camt.050</a:t>
            </a:r>
            <a:endParaRPr lang="en-US" b="1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79400" y="1644650"/>
            <a:ext cx="5308862" cy="455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Login: RTGS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Path:</a:t>
            </a:r>
            <a:r>
              <a:rPr lang="el-GR" sz="1800" dirty="0" smtClean="0"/>
              <a:t> </a:t>
            </a:r>
            <a:r>
              <a:rPr lang="en-US" sz="1800" dirty="0" smtClean="0"/>
              <a:t>Liquidity / New Liquidity Transfer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 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1. </a:t>
            </a:r>
            <a:r>
              <a:rPr lang="el-GR" sz="1800" dirty="0" smtClean="0"/>
              <a:t>Συμπληρώνετε</a:t>
            </a:r>
            <a:r>
              <a:rPr lang="en-US" sz="1800" dirty="0" smtClean="0"/>
              <a:t>:</a:t>
            </a:r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r>
              <a:rPr lang="en-GB" sz="1800" dirty="0" smtClean="0"/>
              <a:t>Debit Account Number</a:t>
            </a:r>
            <a:r>
              <a:rPr lang="el-GR" sz="1800" dirty="0" smtClean="0"/>
              <a:t> </a:t>
            </a:r>
            <a:endParaRPr lang="en-GB" sz="1800" dirty="0" smtClean="0"/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r>
              <a:rPr lang="en-GB" sz="1800" dirty="0" smtClean="0"/>
              <a:t>Credit Account Number</a:t>
            </a:r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r>
              <a:rPr lang="en-GB" sz="1800" dirty="0" smtClean="0"/>
              <a:t>Amount</a:t>
            </a:r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r>
              <a:rPr lang="en-GB" sz="1800" dirty="0" smtClean="0"/>
              <a:t>End </a:t>
            </a:r>
            <a:r>
              <a:rPr lang="en-GB" sz="1800" dirty="0"/>
              <a:t>T</a:t>
            </a:r>
            <a:r>
              <a:rPr lang="en-GB" sz="1800" dirty="0" smtClean="0"/>
              <a:t>o End ID</a:t>
            </a:r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 smtClean="0"/>
              <a:t>2. </a:t>
            </a:r>
            <a:r>
              <a:rPr lang="el-GR" sz="1800" dirty="0" smtClean="0"/>
              <a:t>Επιλέγετε «</a:t>
            </a:r>
            <a:r>
              <a:rPr lang="en-US" sz="1800" dirty="0" smtClean="0"/>
              <a:t>Submit</a:t>
            </a:r>
            <a:r>
              <a:rPr lang="el-GR" sz="1800" dirty="0" smtClean="0"/>
              <a:t>»</a:t>
            </a:r>
            <a:endParaRPr lang="en-GB" sz="1800" dirty="0" smtClean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AutoNum type="alphaLcParenR"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9"/>
          <a:stretch/>
        </p:blipFill>
        <p:spPr bwMode="auto">
          <a:xfrm>
            <a:off x="5212465" y="1192692"/>
            <a:ext cx="6751735" cy="473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11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σενάρια δοκιμών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idx="1"/>
          </p:nvPr>
        </p:nvSpPr>
        <p:spPr>
          <a:xfrm>
            <a:off x="254000" y="1200150"/>
            <a:ext cx="11379200" cy="698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11. </a:t>
            </a:r>
            <a:r>
              <a:rPr lang="en-US" b="1" dirty="0" smtClean="0"/>
              <a:t>Send Financial Institution Credit Transfer</a:t>
            </a:r>
          </a:p>
          <a:p>
            <a:pPr marL="0" indent="0">
              <a:buNone/>
            </a:pPr>
            <a:r>
              <a:rPr lang="en-US" b="1" dirty="0"/>
              <a:t>p</a:t>
            </a:r>
            <a:r>
              <a:rPr lang="en-US" b="1" dirty="0" smtClean="0"/>
              <a:t>acs.009</a:t>
            </a:r>
            <a:endParaRPr lang="en-US" b="1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79400" y="2063750"/>
            <a:ext cx="5308862" cy="455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Login: RTGS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Path:</a:t>
            </a:r>
            <a:r>
              <a:rPr lang="el-GR" sz="1800" dirty="0" smtClean="0"/>
              <a:t> </a:t>
            </a:r>
            <a:r>
              <a:rPr lang="en-US" sz="1800" dirty="0" smtClean="0"/>
              <a:t>Cash Transfers and Messages / </a:t>
            </a:r>
            <a:r>
              <a:rPr lang="en-US" sz="1800" dirty="0"/>
              <a:t>New Financial Institution Credit Transfer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 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1. </a:t>
            </a:r>
            <a:r>
              <a:rPr lang="el-GR" sz="1800" dirty="0" smtClean="0"/>
              <a:t>Συμπληρώνετε</a:t>
            </a:r>
            <a:r>
              <a:rPr lang="en-US" sz="1800" dirty="0" smtClean="0"/>
              <a:t> </a:t>
            </a:r>
            <a:r>
              <a:rPr lang="el-GR" sz="1800" dirty="0" smtClean="0"/>
              <a:t>τα υποχρεωτικά πεδία του «</a:t>
            </a:r>
            <a:r>
              <a:rPr lang="en-US" sz="1800" dirty="0" smtClean="0"/>
              <a:t>Business Application Header</a:t>
            </a:r>
            <a:r>
              <a:rPr lang="el-GR" sz="1800" dirty="0" smtClean="0"/>
              <a:t>» </a:t>
            </a:r>
            <a:r>
              <a:rPr lang="en-US" sz="1800" dirty="0" smtClean="0"/>
              <a:t>:</a:t>
            </a:r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r>
              <a:rPr lang="en-US" sz="1800" dirty="0" smtClean="0"/>
              <a:t>From/BICFI</a:t>
            </a:r>
            <a:endParaRPr lang="en-GB" sz="1800" dirty="0" smtClean="0"/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r>
              <a:rPr lang="en-US" sz="1800" dirty="0" smtClean="0"/>
              <a:t>To/BICFI</a:t>
            </a:r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endParaRPr lang="el-GR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2. </a:t>
            </a:r>
            <a:r>
              <a:rPr lang="el-GR" sz="1800" dirty="0"/>
              <a:t>Συμπληρώνετε</a:t>
            </a:r>
            <a:r>
              <a:rPr lang="en-US" sz="1800" dirty="0"/>
              <a:t> </a:t>
            </a:r>
            <a:r>
              <a:rPr lang="el-GR" sz="1800" dirty="0" smtClean="0"/>
              <a:t>κατά ελάχιστο τα </a:t>
            </a:r>
            <a:r>
              <a:rPr lang="el-GR" sz="1800" dirty="0"/>
              <a:t>υποχρεωτικά πεδία του «</a:t>
            </a:r>
            <a:r>
              <a:rPr lang="en-US" sz="1800" dirty="0" err="1"/>
              <a:t>FinancialInstitution</a:t>
            </a:r>
            <a:r>
              <a:rPr lang="en-US" sz="1800" dirty="0"/>
              <a:t> Credit </a:t>
            </a:r>
            <a:r>
              <a:rPr lang="en-US" sz="1800" dirty="0" smtClean="0"/>
              <a:t>Transfer</a:t>
            </a:r>
            <a:r>
              <a:rPr lang="el-GR" sz="1800" dirty="0" smtClean="0"/>
              <a:t>» </a:t>
            </a:r>
            <a:r>
              <a:rPr lang="en-US" sz="1800" dirty="0"/>
              <a:t>:</a:t>
            </a:r>
            <a:endParaRPr lang="en-GB" sz="1800" dirty="0" smtClean="0"/>
          </a:p>
          <a:p>
            <a:pPr marL="0" indent="0">
              <a:spcBef>
                <a:spcPts val="0"/>
              </a:spcBef>
              <a:buNone/>
            </a:pPr>
            <a:endParaRPr lang="en-GB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/>
              <a:t>3</a:t>
            </a:r>
            <a:r>
              <a:rPr lang="en-GB" sz="1800" dirty="0" smtClean="0"/>
              <a:t>. </a:t>
            </a:r>
            <a:r>
              <a:rPr lang="el-GR" sz="1800" dirty="0" smtClean="0"/>
              <a:t>Επιλέγετε «</a:t>
            </a:r>
            <a:r>
              <a:rPr lang="en-US" sz="1800" dirty="0" smtClean="0"/>
              <a:t>Submit</a:t>
            </a:r>
            <a:r>
              <a:rPr lang="el-GR" sz="1800" dirty="0" smtClean="0"/>
              <a:t>»</a:t>
            </a:r>
            <a:endParaRPr lang="en-GB" sz="1800" dirty="0" smtClean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AutoNum type="alphaLcParenR"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GB" sz="1800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3"/>
          <a:stretch/>
        </p:blipFill>
        <p:spPr bwMode="auto">
          <a:xfrm>
            <a:off x="5592414" y="1060173"/>
            <a:ext cx="6506818" cy="512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94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σενάρια δοκιμών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idx="1"/>
          </p:nvPr>
        </p:nvSpPr>
        <p:spPr>
          <a:xfrm>
            <a:off x="254000" y="1200150"/>
            <a:ext cx="11379200" cy="698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12. </a:t>
            </a:r>
            <a:r>
              <a:rPr lang="en-US" b="1" dirty="0" smtClean="0"/>
              <a:t>Send Customer Credit Transfer</a:t>
            </a:r>
          </a:p>
          <a:p>
            <a:pPr marL="0" indent="0">
              <a:buNone/>
            </a:pPr>
            <a:r>
              <a:rPr lang="en-US" b="1" dirty="0" smtClean="0"/>
              <a:t>pacs.008</a:t>
            </a:r>
            <a:endParaRPr lang="en-US" b="1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79400" y="2063750"/>
            <a:ext cx="5308862" cy="455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Login: RTGS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Path:</a:t>
            </a:r>
            <a:r>
              <a:rPr lang="el-GR" sz="1800" dirty="0" smtClean="0"/>
              <a:t> </a:t>
            </a:r>
            <a:r>
              <a:rPr lang="en-US" sz="1800" dirty="0" smtClean="0"/>
              <a:t>Cash Transfers and Messages / </a:t>
            </a:r>
            <a:r>
              <a:rPr lang="en-US" sz="1800" dirty="0"/>
              <a:t>New </a:t>
            </a:r>
            <a:r>
              <a:rPr lang="en-US" sz="1800" dirty="0" smtClean="0"/>
              <a:t>Customer Credit </a:t>
            </a:r>
            <a:r>
              <a:rPr lang="en-US" sz="1800" dirty="0"/>
              <a:t>Transfer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 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1. </a:t>
            </a:r>
            <a:r>
              <a:rPr lang="el-GR" sz="1800" dirty="0" smtClean="0"/>
              <a:t>Συμπληρώνετε</a:t>
            </a:r>
            <a:r>
              <a:rPr lang="en-US" sz="1800" dirty="0" smtClean="0"/>
              <a:t> </a:t>
            </a:r>
            <a:r>
              <a:rPr lang="el-GR" sz="1800" dirty="0" smtClean="0"/>
              <a:t>τα υποχρεωτικά πεδία του «</a:t>
            </a:r>
            <a:r>
              <a:rPr lang="en-US" sz="1800" dirty="0" smtClean="0"/>
              <a:t>Business Application Header</a:t>
            </a:r>
            <a:r>
              <a:rPr lang="el-GR" sz="1800" dirty="0" smtClean="0"/>
              <a:t>» </a:t>
            </a:r>
            <a:r>
              <a:rPr lang="en-US" sz="1800" dirty="0" smtClean="0"/>
              <a:t>:</a:t>
            </a:r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r>
              <a:rPr lang="en-US" sz="1800" dirty="0" smtClean="0"/>
              <a:t>From/BICFI</a:t>
            </a:r>
            <a:endParaRPr lang="en-GB" sz="1800" dirty="0" smtClean="0"/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r>
              <a:rPr lang="en-US" sz="1800" dirty="0" smtClean="0"/>
              <a:t>To/BICFI</a:t>
            </a:r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endParaRPr lang="el-GR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2. </a:t>
            </a:r>
            <a:r>
              <a:rPr lang="el-GR" sz="1800" dirty="0"/>
              <a:t>Συμπληρώνετε</a:t>
            </a:r>
            <a:r>
              <a:rPr lang="en-US" sz="1800" dirty="0"/>
              <a:t> </a:t>
            </a:r>
            <a:r>
              <a:rPr lang="el-GR" sz="1800" dirty="0" smtClean="0"/>
              <a:t>κατά ελάχιστο τα </a:t>
            </a:r>
            <a:r>
              <a:rPr lang="el-GR" sz="1800" dirty="0"/>
              <a:t>υποχρεωτικά πεδία του </a:t>
            </a:r>
            <a:r>
              <a:rPr lang="el-GR" sz="1800" dirty="0" smtClean="0"/>
              <a:t>«</a:t>
            </a:r>
            <a:r>
              <a:rPr lang="en-US" sz="1800" dirty="0"/>
              <a:t>FI To FI Customer Credit Transfer</a:t>
            </a:r>
            <a:r>
              <a:rPr lang="el-GR" sz="1800" dirty="0" smtClean="0"/>
              <a:t>» </a:t>
            </a:r>
            <a:r>
              <a:rPr lang="en-US" sz="1800" dirty="0"/>
              <a:t>:</a:t>
            </a:r>
            <a:endParaRPr lang="en-GB" sz="1800" dirty="0" smtClean="0"/>
          </a:p>
          <a:p>
            <a:pPr marL="0" indent="0">
              <a:spcBef>
                <a:spcPts val="0"/>
              </a:spcBef>
              <a:buNone/>
            </a:pPr>
            <a:endParaRPr lang="en-GB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/>
              <a:t>3</a:t>
            </a:r>
            <a:r>
              <a:rPr lang="en-GB" sz="1800" dirty="0" smtClean="0"/>
              <a:t>. </a:t>
            </a:r>
            <a:r>
              <a:rPr lang="el-GR" sz="1800" dirty="0" smtClean="0"/>
              <a:t>Επιλέγετε «</a:t>
            </a:r>
            <a:r>
              <a:rPr lang="en-US" sz="1800" dirty="0" smtClean="0"/>
              <a:t>Submit</a:t>
            </a:r>
            <a:r>
              <a:rPr lang="el-GR" sz="1800" dirty="0" smtClean="0"/>
              <a:t>»</a:t>
            </a:r>
            <a:endParaRPr lang="en-GB" sz="1800" dirty="0" smtClean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AutoNum type="alphaLcParenR"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GB" sz="1800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6"/>
          <a:stretch/>
        </p:blipFill>
        <p:spPr bwMode="auto">
          <a:xfrm>
            <a:off x="5588262" y="1219200"/>
            <a:ext cx="6271229" cy="493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09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σενάρια δοκιμών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idx="1"/>
          </p:nvPr>
        </p:nvSpPr>
        <p:spPr>
          <a:xfrm>
            <a:off x="254000" y="1200150"/>
            <a:ext cx="11379200" cy="698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13. </a:t>
            </a:r>
            <a:r>
              <a:rPr lang="en-US" b="1" dirty="0" smtClean="0"/>
              <a:t>Request Payment Order revocation</a:t>
            </a:r>
            <a:r>
              <a:rPr lang="el-GR" b="1" dirty="0" smtClean="0"/>
              <a:t> </a:t>
            </a:r>
            <a:endParaRPr lang="en-US" b="1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79400" y="2063750"/>
            <a:ext cx="5308862" cy="455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Login: RTGS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Path:</a:t>
            </a:r>
            <a:r>
              <a:rPr lang="el-GR" sz="1800" dirty="0" smtClean="0"/>
              <a:t> </a:t>
            </a:r>
            <a:r>
              <a:rPr lang="en-US" sz="1800" dirty="0" smtClean="0"/>
              <a:t>Cash Transfers and Messages </a:t>
            </a:r>
            <a:r>
              <a:rPr lang="en-US" sz="1800" dirty="0"/>
              <a:t>/ Query Cash </a:t>
            </a:r>
            <a:r>
              <a:rPr lang="en-US" sz="1800" dirty="0" smtClean="0"/>
              <a:t>Transfers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 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1. </a:t>
            </a:r>
            <a:r>
              <a:rPr lang="el-GR" sz="1800" dirty="0" smtClean="0"/>
              <a:t>Συμπληρώνετε</a:t>
            </a:r>
            <a:r>
              <a:rPr lang="en-US" sz="1800" dirty="0" smtClean="0"/>
              <a:t> </a:t>
            </a:r>
            <a:r>
              <a:rPr lang="el-GR" sz="1800" dirty="0" smtClean="0"/>
              <a:t>κριτήρια αναζήτησης</a:t>
            </a:r>
            <a:endParaRPr lang="en-US" sz="1800" dirty="0" smtClean="0"/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endParaRPr lang="el-GR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/>
              <a:t>2</a:t>
            </a:r>
            <a:r>
              <a:rPr lang="en-GB" sz="1800" dirty="0" smtClean="0"/>
              <a:t>. </a:t>
            </a:r>
            <a:r>
              <a:rPr lang="el-GR" sz="1800" dirty="0" smtClean="0"/>
              <a:t>Επιλέγετε «</a:t>
            </a:r>
            <a:r>
              <a:rPr lang="en-US" sz="1800" dirty="0" smtClean="0"/>
              <a:t>Submit</a:t>
            </a:r>
            <a:r>
              <a:rPr lang="el-GR" sz="1800" dirty="0" smtClean="0"/>
              <a:t>»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3. </a:t>
            </a:r>
            <a:r>
              <a:rPr lang="el-GR" sz="1800" dirty="0" smtClean="0"/>
              <a:t>Στη λίστα που εμφανίζεται επιλέγεται τις  Εντολές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Πληρωμής που θέλετε να ανακαλέσετε και με δεξί </a:t>
            </a:r>
            <a:r>
              <a:rPr lang="en-US" sz="1800" dirty="0" smtClean="0"/>
              <a:t>click </a:t>
            </a:r>
            <a:r>
              <a:rPr lang="el-GR" sz="1800" dirty="0" smtClean="0"/>
              <a:t>επιλέγετε </a:t>
            </a:r>
            <a:r>
              <a:rPr lang="en-US" sz="1800" dirty="0" smtClean="0"/>
              <a:t>Revoke.</a:t>
            </a:r>
            <a:endParaRPr lang="en-GB" sz="1800" dirty="0" smtClean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AutoNum type="alphaLcParenR"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GB" sz="1800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6"/>
          <a:stretch/>
        </p:blipFill>
        <p:spPr bwMode="auto">
          <a:xfrm>
            <a:off x="5472544" y="937976"/>
            <a:ext cx="6491655" cy="522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88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σενάρια δοκιμών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873" y="6407843"/>
            <a:ext cx="11104779" cy="412962"/>
          </a:xfrm>
          <a:prstGeom prst="rect">
            <a:avLst/>
          </a:prstGeom>
        </p:spPr>
        <p:txBody>
          <a:bodyPr numCol="3" spc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/>
              <a:t>Διεύθυνση </a:t>
            </a:r>
            <a:r>
              <a:rPr lang="en-US" dirty="0" smtClean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1496675" y="6373976"/>
            <a:ext cx="467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E69268-9C8B-4EBF-A9EE-DC5DC2D48DC3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idx="1"/>
          </p:nvPr>
        </p:nvSpPr>
        <p:spPr>
          <a:xfrm>
            <a:off x="254000" y="1200150"/>
            <a:ext cx="11379200" cy="698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14. </a:t>
            </a:r>
            <a:r>
              <a:rPr lang="en-US" b="1" dirty="0" smtClean="0"/>
              <a:t>Send Payment Return</a:t>
            </a:r>
            <a:r>
              <a:rPr lang="el-GR" b="1" dirty="0" smtClean="0"/>
              <a:t> </a:t>
            </a:r>
            <a:r>
              <a:rPr lang="en-US" b="1" dirty="0" smtClean="0"/>
              <a:t>pacs.004</a:t>
            </a:r>
            <a:endParaRPr lang="en-US" b="1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79400" y="2063750"/>
            <a:ext cx="5308862" cy="455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 smtClean="0"/>
              <a:t>Login: RTGS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Path:</a:t>
            </a:r>
            <a:r>
              <a:rPr lang="el-GR" sz="1800" dirty="0" smtClean="0"/>
              <a:t> </a:t>
            </a:r>
            <a:r>
              <a:rPr lang="en-US" sz="1800" dirty="0" smtClean="0"/>
              <a:t>Cash Transfers and Messages </a:t>
            </a:r>
            <a:r>
              <a:rPr lang="en-US" sz="1800" dirty="0"/>
              <a:t>/ </a:t>
            </a:r>
            <a:r>
              <a:rPr lang="en-US" sz="1800" dirty="0" smtClean="0"/>
              <a:t>New Payment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Return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 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l-GR" sz="1800" dirty="0" smtClean="0"/>
              <a:t>Συμπληρώνετε</a:t>
            </a:r>
            <a:r>
              <a:rPr lang="en-US" sz="1800" dirty="0" smtClean="0"/>
              <a:t> </a:t>
            </a:r>
            <a:r>
              <a:rPr lang="el-GR" sz="1800" dirty="0"/>
              <a:t>τα υποχρεωτικά πεδία του 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«</a:t>
            </a:r>
            <a:r>
              <a:rPr lang="en-US" sz="1800" dirty="0"/>
              <a:t>Business Application Header</a:t>
            </a:r>
            <a:r>
              <a:rPr lang="el-GR" sz="1800" dirty="0"/>
              <a:t>» </a:t>
            </a:r>
            <a:r>
              <a:rPr lang="en-US" sz="1800" dirty="0"/>
              <a:t>:</a:t>
            </a:r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r>
              <a:rPr lang="en-US" sz="1800" dirty="0"/>
              <a:t>From/BICFI</a:t>
            </a:r>
            <a:endParaRPr lang="en-GB" sz="1800" dirty="0"/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r>
              <a:rPr lang="en-US" sz="1800" dirty="0"/>
              <a:t>To/BICFI</a:t>
            </a:r>
          </a:p>
          <a:p>
            <a:pPr marL="342900" indent="-342900">
              <a:spcBef>
                <a:spcPts val="0"/>
              </a:spcBef>
              <a:buFont typeface="+mj-lt"/>
              <a:buAutoNum type="alphaLcParenR"/>
            </a:pPr>
            <a:endParaRPr lang="el-GR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/>
              <a:t>2</a:t>
            </a:r>
            <a:r>
              <a:rPr lang="en-GB" sz="1800" dirty="0" smtClean="0"/>
              <a:t>. </a:t>
            </a:r>
            <a:r>
              <a:rPr lang="el-GR" sz="1800" dirty="0"/>
              <a:t>Συμπληρώνετε</a:t>
            </a:r>
            <a:r>
              <a:rPr lang="en-US" sz="1800" dirty="0"/>
              <a:t> </a:t>
            </a:r>
            <a:r>
              <a:rPr lang="el-GR" sz="1800" dirty="0"/>
              <a:t>τα υποχρεωτικά πεδία του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«</a:t>
            </a:r>
            <a:r>
              <a:rPr lang="en-US" sz="1800" dirty="0" smtClean="0"/>
              <a:t>Payment Return</a:t>
            </a:r>
            <a:r>
              <a:rPr lang="el-GR" sz="1800" dirty="0" smtClean="0"/>
              <a:t>»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l-GR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/>
              <a:t>3. </a:t>
            </a:r>
            <a:r>
              <a:rPr lang="el-GR" sz="1800" dirty="0"/>
              <a:t>Επιλέγετε «</a:t>
            </a:r>
            <a:r>
              <a:rPr lang="en-US" sz="1800" dirty="0"/>
              <a:t>Submit</a:t>
            </a:r>
            <a:r>
              <a:rPr lang="el-GR" sz="1800" dirty="0"/>
              <a:t>»</a:t>
            </a:r>
            <a:endParaRPr lang="en-GB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/>
        </p:blipFill>
        <p:spPr bwMode="auto">
          <a:xfrm>
            <a:off x="5301483" y="1192696"/>
            <a:ext cx="6662717" cy="498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86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Ευχαριστούμε!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770248" y="1270000"/>
            <a:ext cx="3601944" cy="1054099"/>
          </a:xfrm>
        </p:spPr>
        <p:txBody>
          <a:bodyPr>
            <a:normAutofit fontScale="92500" lnSpcReduction="20000"/>
          </a:bodyPr>
          <a:lstStyle/>
          <a:p>
            <a:r>
              <a:rPr lang="el-GR" b="0" dirty="0" smtClean="0"/>
              <a:t>210 320 </a:t>
            </a:r>
            <a:r>
              <a:rPr lang="el-GR" b="0" dirty="0"/>
              <a:t>2628</a:t>
            </a:r>
          </a:p>
          <a:p>
            <a:r>
              <a:rPr lang="el-GR" b="0" dirty="0"/>
              <a:t>210 </a:t>
            </a:r>
            <a:r>
              <a:rPr lang="el-GR" b="0" dirty="0" smtClean="0"/>
              <a:t>67 99 770</a:t>
            </a:r>
            <a:endParaRPr lang="el-GR" b="0" dirty="0"/>
          </a:p>
          <a:p>
            <a:r>
              <a:rPr lang="el-GR" b="0" dirty="0"/>
              <a:t>210 </a:t>
            </a:r>
            <a:r>
              <a:rPr lang="el-GR" b="0" dirty="0" smtClean="0"/>
              <a:t>67 99 776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3"/>
              </a:rPr>
              <a:t>TargetServices@bankofgreece.gr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319043" y="5174972"/>
            <a:ext cx="4916516" cy="679289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Διεύθυνση Συστημάτων Πληρωμών και Διακανονισμού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1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Day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l-GR" dirty="0" smtClean="0"/>
              <a:t>   </a:t>
            </a:r>
            <a:endParaRPr lang="en-GB" dirty="0"/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algn="l"/>
            <a:r>
              <a:rPr lang="el-GR" dirty="0" smtClean="0"/>
              <a:t>Διεύθυνση </a:t>
            </a:r>
            <a:r>
              <a:rPr lang="en-US" dirty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A2A0C9F-6AAD-4F2F-BF41-F63792790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46503"/>
            <a:ext cx="10680700" cy="493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8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Day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l-GR" dirty="0" smtClean="0"/>
              <a:t>   </a:t>
            </a:r>
            <a:endParaRPr lang="en-GB" dirty="0"/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algn="l"/>
            <a:r>
              <a:rPr lang="el-GR" dirty="0" smtClean="0"/>
              <a:t>Διεύθυνση </a:t>
            </a:r>
            <a:r>
              <a:rPr lang="en-US" dirty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47650" y="1066801"/>
            <a:ext cx="11339449" cy="5047474"/>
            <a:chOff x="463551" y="976433"/>
            <a:chExt cx="8046689" cy="3492330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2141B14B-2950-4BE3-B444-E37C3B04C20C}"/>
                </a:ext>
              </a:extLst>
            </p:cNvPr>
            <p:cNvGrpSpPr/>
            <p:nvPr/>
          </p:nvGrpSpPr>
          <p:grpSpPr>
            <a:xfrm>
              <a:off x="471063" y="1312352"/>
              <a:ext cx="8039176" cy="3156411"/>
              <a:chOff x="9525" y="358406"/>
              <a:chExt cx="10192589" cy="457254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B7308E66-F878-4669-91A9-1CCED5B8B810}"/>
                  </a:ext>
                </a:extLst>
              </p:cNvPr>
              <p:cNvSpPr/>
              <p:nvPr/>
            </p:nvSpPr>
            <p:spPr bwMode="auto">
              <a:xfrm>
                <a:off x="9525" y="358407"/>
                <a:ext cx="1204299" cy="764411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36000" rIns="3600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 panose="020F0502020204030204" pitchFamily="34" charset="0"/>
                  </a:rPr>
                  <a:t>SoD</a:t>
                </a:r>
                <a:r>
                  <a:rPr kumimoji="0" lang="en-GB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 panose="020F0502020204030204" pitchFamily="34" charset="0"/>
                  </a:rPr>
                  <a:t>18:45 - 19:00/19:30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0C3570AE-F4F6-4E5C-A0FE-2D4DAE60D763}"/>
                  </a:ext>
                </a:extLst>
              </p:cNvPr>
              <p:cNvSpPr/>
              <p:nvPr/>
            </p:nvSpPr>
            <p:spPr bwMode="auto">
              <a:xfrm>
                <a:off x="9525" y="1203929"/>
                <a:ext cx="1204299" cy="372702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36000" rIns="3600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 panose="020F0502020204030204" pitchFamily="34" charset="0"/>
                  </a:rPr>
                  <a:t>CLM RTS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 panose="020F0502020204030204" pitchFamily="34" charset="0"/>
                  </a:rPr>
                  <a:t>19:00 -18:00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 panose="020F0502020204030204" pitchFamily="34" charset="0"/>
                  </a:rPr>
                  <a:t>RTGS RTS I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 panose="020F0502020204030204" pitchFamily="34" charset="0"/>
                  </a:rPr>
                  <a:t>19:30 - 02:30</a:t>
                </a:r>
                <a:endParaRPr kumimoji="0" lang="fi-FI" b="1" i="0" u="none" strike="noStrike" kern="0" cap="none" spc="0" normalizeH="0" baseline="0" noProof="0" dirty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71F54B38-B84B-4587-925D-3908F4917460}"/>
                  </a:ext>
                </a:extLst>
              </p:cNvPr>
              <p:cNvSpPr/>
              <p:nvPr/>
            </p:nvSpPr>
            <p:spPr bwMode="auto">
              <a:xfrm>
                <a:off x="1301897" y="358406"/>
                <a:ext cx="4430403" cy="76787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BACC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36000" rIns="3600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5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Calibri" panose="020F0502020204030204" pitchFamily="34" charset="0"/>
                  </a:rPr>
                  <a:t>18:45*</a:t>
                </a:r>
              </a:p>
              <a:p>
                <a:pPr marL="171450" marR="0" lvl="0" indent="-171450" algn="l" defTabSz="914400" rtl="0" eaLnBrk="1" fontAlgn="base" latinLnBrk="0" hangingPunct="1">
                  <a:lnSpc>
                    <a:spcPts val="9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Calibri" panose="020F0502020204030204" pitchFamily="34" charset="0"/>
                  </a:rPr>
                  <a:t>Αλλαγή της 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Calibri" panose="020F0502020204030204" pitchFamily="34" charset="0"/>
                  </a:rPr>
                  <a:t>business 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Calibri" panose="020F0502020204030204" pitchFamily="34" charset="0"/>
                  </a:rPr>
                  <a:t>day</a:t>
                </a:r>
              </a:p>
              <a:p>
                <a:pPr marL="171450" marR="0" lvl="0" indent="-171450" algn="l" defTabSz="914400" rtl="0" eaLnBrk="1" fontAlgn="base" latinLnBrk="0" hangingPunct="1">
                  <a:lnSpc>
                    <a:spcPts val="9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Calibri" panose="020F0502020204030204" pitchFamily="34" charset="0"/>
                  </a:rPr>
                  <a:t>Revalidation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Calibri" panose="020F0502020204030204" pitchFamily="34" charset="0"/>
                  </a:rPr>
                  <a:t>των 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Calibri" panose="020F0502020204030204" pitchFamily="34" charset="0"/>
                  </a:rPr>
                  <a:t>warehoused 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Calibri" panose="020F0502020204030204" pitchFamily="34" charset="0"/>
                  </a:rPr>
                  <a:t>payments</a:t>
                </a:r>
              </a:p>
              <a:p>
                <a:pPr marL="171450" marR="0" lvl="0" indent="-171450" algn="l" defTabSz="914400" rtl="0" eaLnBrk="1" fontAlgn="base" latinLnBrk="0" hangingPunct="1">
                  <a:lnSpc>
                    <a:spcPts val="9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Calibri" panose="020F0502020204030204" pitchFamily="34" charset="0"/>
                  </a:rPr>
                  <a:t>Εκτέλεση των </a:t>
                </a:r>
                <a:r>
                  <a:rPr lang="en-GB" sz="1200" dirty="0">
                    <a:solidFill>
                      <a:sysClr val="windowText" lastClr="000000"/>
                    </a:solidFill>
                    <a:cs typeface="Calibri" panose="020F0502020204030204" pitchFamily="34" charset="0"/>
                  </a:rPr>
                  <a:t>S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Calibri" panose="020F0502020204030204" pitchFamily="34" charset="0"/>
                  </a:rPr>
                  <a:t>tanding </a:t>
                </a:r>
                <a:r>
                  <a:rPr lang="en-GB" sz="1200" dirty="0">
                    <a:solidFill>
                      <a:sysClr val="windowText" lastClr="000000"/>
                    </a:solidFill>
                    <a:cs typeface="Calibri" panose="020F0502020204030204" pitchFamily="34" charset="0"/>
                  </a:rPr>
                  <a:t>O</a:t>
                </a:r>
                <a:r>
                  <a:rPr kumimoji="0" lang="en-GB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Calibri" panose="020F0502020204030204" pitchFamily="34" charset="0"/>
                  </a:rPr>
                  <a:t>rder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1200" noProof="0" dirty="0" smtClean="0">
                    <a:solidFill>
                      <a:sysClr val="windowText" lastClr="000000"/>
                    </a:solidFill>
                    <a:cs typeface="Calibri" panose="020F0502020204030204" pitchFamily="34" charset="0"/>
                  </a:rPr>
                  <a:t>LTs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Calibri" panose="020F0502020204030204" pitchFamily="34" charset="0"/>
                  </a:rPr>
                  <a:t>για τον διακανονισμό των 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Calibri" panose="020F0502020204030204" pitchFamily="34" charset="0"/>
                  </a:rPr>
                  <a:t>CBOs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3A691827-C451-4B9A-BB20-61212DCDD6B8}"/>
                  </a:ext>
                </a:extLst>
              </p:cNvPr>
              <p:cNvSpPr/>
              <p:nvPr/>
            </p:nvSpPr>
            <p:spPr bwMode="auto">
              <a:xfrm>
                <a:off x="1323081" y="1233783"/>
                <a:ext cx="4430404" cy="130414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BACC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36000" rIns="3600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5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19:00*</a:t>
                </a:r>
              </a:p>
              <a:p>
                <a:pPr marL="171450" marR="0" lvl="0" indent="-171450" algn="l" defTabSz="914400" rtl="0" eaLnBrk="1" fontAlgn="base" latinLnBrk="0" hangingPunct="1">
                  <a:lnSpc>
                    <a:spcPts val="9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Reimbursement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των 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marginal 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lending,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υπολογισμός και 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posting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των τόκων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  <a:p>
                <a:pPr marL="171450" lvl="0" indent="-171450" fontAlgn="base">
                  <a:lnSpc>
                    <a:spcPts val="900"/>
                  </a:lnSpc>
                  <a:spcBef>
                    <a:spcPts val="500"/>
                  </a:spcBef>
                  <a:buSzPct val="110000"/>
                  <a:buFont typeface="Wingdings" panose="05000000000000000000" pitchFamily="2" charset="2"/>
                  <a:buChar char="§"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Refunding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των 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overnight 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deposit, </a:t>
                </a:r>
                <a:r>
                  <a:rPr lang="el-GR" sz="1200" dirty="0">
                    <a:solidFill>
                      <a:sysClr val="windowText" lastClr="000000"/>
                    </a:solidFill>
                    <a:cs typeface="Calibri" panose="020F0502020204030204" pitchFamily="34" charset="0"/>
                  </a:rPr>
                  <a:t>υπολογισμός και </a:t>
                </a:r>
                <a:r>
                  <a:rPr lang="en-GB" sz="1200" dirty="0">
                    <a:solidFill>
                      <a:sysClr val="windowText" lastClr="000000"/>
                    </a:solidFill>
                    <a:cs typeface="Calibri" panose="020F0502020204030204" pitchFamily="34" charset="0"/>
                  </a:rPr>
                  <a:t>posting </a:t>
                </a:r>
                <a:r>
                  <a:rPr lang="el-GR" sz="1200" dirty="0">
                    <a:solidFill>
                      <a:sysClr val="windowText" lastClr="000000"/>
                    </a:solidFill>
                    <a:cs typeface="Calibri" panose="020F0502020204030204" pitchFamily="34" charset="0"/>
                  </a:rPr>
                  <a:t>των τόκων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  <a:p>
                <a:pPr marL="171450" marR="0" lvl="0" indent="-171450" algn="l" defTabSz="914400" rtl="0" eaLnBrk="1" fontAlgn="base" latinLnBrk="0" hangingPunct="1">
                  <a:lnSpc>
                    <a:spcPts val="9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Δημιουργία των 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Automated 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LTOs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για να τραβήξει ο 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MCA</a:t>
                </a:r>
                <a:r>
                  <a:rPr kumimoji="0" lang="en-US" sz="1200" b="0" i="0" u="none" strike="noStrike" kern="1200" cap="none" spc="0" normalizeH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</a:t>
                </a:r>
                <a:r>
                  <a:rPr kumimoji="0" lang="el-GR" sz="1200" b="0" i="0" u="none" strike="noStrike" kern="1200" cap="none" spc="0" normalizeH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ρευστότητα από τον 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linked 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RTGS 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DCA</a:t>
                </a:r>
                <a:r>
                  <a:rPr kumimoji="0" lang="en-GB" sz="1200" b="0" i="0" u="none" strike="noStrike" kern="1200" cap="none" spc="0" normalizeH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στην περίπτωση 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queued/pending 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CBOs</a:t>
                </a:r>
              </a:p>
              <a:p>
                <a:pPr marL="171450" marR="0" lvl="0" indent="-171450" algn="l" defTabSz="914400" rtl="0" eaLnBrk="1" fontAlgn="base" latinLnBrk="0" hangingPunct="1">
                  <a:lnSpc>
                    <a:spcPts val="9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Δημιουργία </a:t>
                </a:r>
                <a:r>
                  <a:rPr lang="en-GB" sz="1200" dirty="0" smtClean="0">
                    <a:solidFill>
                      <a:sysClr val="windowText" lastClr="000000"/>
                    </a:solidFill>
                    <a:cs typeface="Calibri" panose="020F0502020204030204" pitchFamily="34" charset="0"/>
                  </a:rPr>
                  <a:t>R</a:t>
                </a:r>
                <a:r>
                  <a:rPr kumimoji="0" lang="en-GB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ule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-Based LT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στην περίπτωση υπολοίπου εκτός 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floor </a:t>
                </a:r>
                <a:r>
                  <a:rPr lang="el-GR" sz="1200" dirty="0" smtClean="0">
                    <a:solidFill>
                      <a:sysClr val="windowText" lastClr="000000"/>
                    </a:solidFill>
                    <a:cs typeface="Calibri" panose="020F0502020204030204" pitchFamily="34" charset="0"/>
                  </a:rPr>
                  <a:t>ή 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ceiling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  <a:p>
                <a:pPr marL="171450" marR="0" lvl="0" indent="-171450" algn="l" defTabSz="914400" rtl="0" eaLnBrk="1" fontAlgn="base" latinLnBrk="0" hangingPunct="1">
                  <a:lnSpc>
                    <a:spcPts val="9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Έναρξη διακανονισμού των  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CBOs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9D04F615-ADF3-4E15-B274-CCE14070566D}"/>
                  </a:ext>
                </a:extLst>
              </p:cNvPr>
              <p:cNvSpPr/>
              <p:nvPr/>
            </p:nvSpPr>
            <p:spPr bwMode="auto">
              <a:xfrm>
                <a:off x="1301897" y="2612147"/>
                <a:ext cx="4430404" cy="231880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BACC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36000" rIns="3600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19:30*</a:t>
                </a:r>
              </a:p>
              <a:p>
                <a:pPr marL="171450" marR="0" lvl="0" indent="-171450" algn="l" defTabSz="914400" rtl="0" eaLnBrk="1" fontAlgn="base" latinLnBrk="0" hangingPunct="1">
                  <a:spcBef>
                    <a:spcPts val="500"/>
                  </a:spcBef>
                  <a:spcAft>
                    <a:spcPts val="0"/>
                  </a:spcAft>
                  <a:buClrTx/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l-GR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Έναρξη </a:t>
                </a:r>
                <a:r>
                  <a:rPr kumimoji="0" lang="en-GB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processing </a:t>
                </a:r>
                <a:r>
                  <a:rPr kumimoji="0" lang="el-GR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των </a:t>
                </a:r>
                <a:r>
                  <a:rPr kumimoji="0" lang="en-GB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immediate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, rule-based </a:t>
                </a:r>
                <a:r>
                  <a:rPr kumimoji="0" lang="el-GR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και </a:t>
                </a:r>
                <a:r>
                  <a:rPr kumimoji="0" lang="en-GB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automated 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liquidity transfers</a:t>
                </a:r>
              </a:p>
              <a:p>
                <a:pPr marL="0" marR="0" lvl="0" indent="0" algn="l" defTabSz="914400" rtl="0" eaLnBrk="1" fontAlgn="base" latinLnBrk="0" hangingPunct="1">
                  <a:spcBef>
                    <a:spcPts val="500"/>
                  </a:spcBef>
                  <a:spcAft>
                    <a:spcPts val="0"/>
                  </a:spcAft>
                  <a:buClrTx/>
                  <a:buSzPct val="110000"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      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Σημείωση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: 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Liquidity transfers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προς το 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T2S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διακανονίζονται μετά τις 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20:00 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(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με το 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event 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C1S0)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A1DA45D3-F85B-4F84-AFF4-6A114E82BB4A}"/>
                  </a:ext>
                </a:extLst>
              </p:cNvPr>
              <p:cNvSpPr/>
              <p:nvPr/>
            </p:nvSpPr>
            <p:spPr bwMode="auto">
              <a:xfrm>
                <a:off x="5820373" y="362210"/>
                <a:ext cx="4381741" cy="217571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36000" rIns="3600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ts val="9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18:45*</a:t>
                </a:r>
              </a:p>
              <a:p>
                <a:pPr marL="171450" marR="0" lvl="0" indent="-171450" algn="l" defTabSz="914400" rtl="0" eaLnBrk="0" fontAlgn="base" latinLnBrk="0" hangingPunct="0">
                  <a:lnSpc>
                    <a:spcPts val="9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l-GR" sz="1200" dirty="0" smtClean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Αλλαγή της 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business 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day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  <a:p>
                <a:pPr marL="171450" marR="0" lvl="0" indent="-171450" algn="l" defTabSz="914400" rtl="0" eaLnBrk="0" fontAlgn="base" latinLnBrk="0" hangingPunct="0">
                  <a:lnSpc>
                    <a:spcPts val="9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Revalidation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των 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warehoused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πληρωμών</a:t>
                </a:r>
                <a:endParaRPr kumimoji="0" lang="pt-P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CF0D360B-789B-4C81-8ED0-5D2B9A0F6345}"/>
                  </a:ext>
                </a:extLst>
              </p:cNvPr>
              <p:cNvSpPr/>
              <p:nvPr/>
            </p:nvSpPr>
            <p:spPr bwMode="auto">
              <a:xfrm>
                <a:off x="5811672" y="2612147"/>
                <a:ext cx="4381741" cy="231880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36000" rIns="3600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ts val="9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19:30*</a:t>
                </a:r>
              </a:p>
              <a:p>
                <a:pPr marL="171450" indent="-171450" eaLnBrk="0" fontAlgn="base" hangingPunct="0">
                  <a:lnSpc>
                    <a:spcPts val="900"/>
                  </a:lnSpc>
                  <a:spcBef>
                    <a:spcPts val="500"/>
                  </a:spcBef>
                  <a:spcAft>
                    <a:spcPct val="0"/>
                  </a:spcAft>
                  <a:buSzPct val="110000"/>
                  <a:buFont typeface="Wingdings" panose="05000000000000000000" pitchFamily="2" charset="2"/>
                  <a:buChar char="§"/>
                  <a:defRPr/>
                </a:pPr>
                <a:r>
                  <a:rPr lang="en-US" sz="1200" dirty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Processing </a:t>
                </a:r>
                <a:r>
                  <a:rPr lang="el-GR" sz="1200" dirty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των </a:t>
                </a:r>
                <a:r>
                  <a:rPr lang="en-US" sz="1200" dirty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standing order LTs </a:t>
                </a:r>
                <a:r>
                  <a:rPr lang="el-GR" sz="1200" dirty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προς τους </a:t>
                </a:r>
                <a:r>
                  <a:rPr lang="en-US" sz="1200" dirty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 sub-accounts (AS settlement procedure C) </a:t>
                </a:r>
                <a:r>
                  <a:rPr lang="el-GR" sz="1200" dirty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και </a:t>
                </a:r>
                <a:r>
                  <a:rPr lang="en-US" sz="1200" dirty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technical accounts (AS settlement procedure D</a:t>
                </a:r>
                <a:r>
                  <a:rPr lang="en-US" sz="1200" dirty="0" smtClean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)</a:t>
                </a:r>
                <a:endPara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  <a:p>
                <a:pPr marL="171450" marR="0" lvl="0" indent="-171450" algn="l" defTabSz="914400" rtl="0" eaLnBrk="0" fontAlgn="base" latinLnBrk="0" hangingPunct="0">
                  <a:lnSpc>
                    <a:spcPts val="9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l-GR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Διακανονισμός των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AS transfer orders </a:t>
                </a:r>
                <a:r>
                  <a:rPr kumimoji="0" lang="el-GR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των 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procedures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A, 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B, C, D </a:t>
                </a:r>
                <a:r>
                  <a:rPr kumimoji="0" lang="el-GR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και 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E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  <a:p>
                <a:pPr marL="171450" marR="0" lvl="0" indent="-171450" algn="l" defTabSz="914400" rtl="0" eaLnBrk="0" fontAlgn="base" latinLnBrk="0" hangingPunct="0">
                  <a:lnSpc>
                    <a:spcPts val="9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Εκτέλεση </a:t>
                </a:r>
                <a:r>
                  <a:rPr lang="en-US" sz="1200" dirty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A</a:t>
                </a:r>
                <a:r>
                  <a:rPr kumimoji="0" lang="en-US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utomated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LTs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από 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RTGS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προς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CLM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λόγω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pending/queued CBOs. </a:t>
                </a:r>
                <a:endPara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  <a:p>
                <a:pPr marL="171450" indent="-171450" eaLnBrk="0" fontAlgn="base" hangingPunct="0">
                  <a:lnSpc>
                    <a:spcPts val="900"/>
                  </a:lnSpc>
                  <a:spcBef>
                    <a:spcPts val="500"/>
                  </a:spcBef>
                  <a:spcAft>
                    <a:spcPct val="0"/>
                  </a:spcAft>
                  <a:buSzPct val="110000"/>
                  <a:buFont typeface="Wingdings" panose="05000000000000000000" pitchFamily="2" charset="2"/>
                  <a:buChar char="§"/>
                  <a:defRPr/>
                </a:pPr>
                <a:r>
                  <a:rPr lang="en-US" sz="1200" dirty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Processing </a:t>
                </a:r>
                <a:r>
                  <a:rPr lang="el-GR" sz="1200" dirty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των </a:t>
                </a:r>
                <a:r>
                  <a:rPr lang="en-US" sz="1200" dirty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standing order liquidity transfers </a:t>
                </a:r>
                <a:r>
                  <a:rPr lang="el-GR" sz="1200" dirty="0">
                    <a:solidFill>
                      <a:sysClr val="windowText" lastClr="000000"/>
                    </a:solidFill>
                    <a:cs typeface="Calibri" panose="020F0502020204030204" pitchFamily="34" charset="0"/>
                  </a:rPr>
                  <a:t>που έχουν οριστεί  για το άνοιγμα της ημέρας</a:t>
                </a:r>
                <a:endParaRPr lang="en-GB" sz="1200" dirty="0">
                  <a:solidFill>
                    <a:sysClr val="windowText" lastClr="000000"/>
                  </a:solidFill>
                  <a:cs typeface="Calibri" panose="020F0502020204030204" pitchFamily="34" charset="0"/>
                </a:endParaRPr>
              </a:p>
              <a:p>
                <a:pPr marL="171450" marR="0" lvl="0" indent="-171450" algn="l" defTabSz="914400" rtl="0" eaLnBrk="0" fontAlgn="base" latinLnBrk="0" hangingPunct="0">
                  <a:lnSpc>
                    <a:spcPts val="9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Εκτέλεση</a:t>
                </a:r>
                <a:r>
                  <a:rPr lang="el-GR" sz="1200" dirty="0" smtClean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των 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LTs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από 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το 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CLM </a:t>
                </a:r>
                <a:r>
                  <a:rPr lang="el-GR" sz="1200" dirty="0" smtClean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στο 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RTGS</a:t>
                </a:r>
              </a:p>
              <a:p>
                <a:pPr marL="171450" indent="-171450" eaLnBrk="0" fontAlgn="base" hangingPunct="0">
                  <a:lnSpc>
                    <a:spcPts val="900"/>
                  </a:lnSpc>
                  <a:spcBef>
                    <a:spcPts val="500"/>
                  </a:spcBef>
                  <a:spcAft>
                    <a:spcPct val="0"/>
                  </a:spcAft>
                  <a:buSzPct val="110000"/>
                  <a:buFont typeface="Wingdings" panose="05000000000000000000" pitchFamily="2" charset="2"/>
                  <a:buChar char="§"/>
                  <a:defRPr/>
                </a:pPr>
                <a:r>
                  <a:rPr lang="en-US" sz="1200" dirty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Processing </a:t>
                </a:r>
                <a:r>
                  <a:rPr lang="el-GR" sz="1200" dirty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των </a:t>
                </a:r>
                <a:r>
                  <a:rPr lang="en-US" sz="1200" dirty="0">
                    <a:solidFill>
                      <a:srgbClr val="585858">
                        <a:lumMod val="50000"/>
                      </a:srgbClr>
                    </a:solidFill>
                    <a:cs typeface="Calibri" panose="020F0502020204030204" pitchFamily="34" charset="0"/>
                  </a:rPr>
                  <a:t>immediate liquidity transfers 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7B1D4EE0-5010-45E2-A0AA-D6D0F043B8AA}"/>
                </a:ext>
              </a:extLst>
            </p:cNvPr>
            <p:cNvSpPr/>
            <p:nvPr/>
          </p:nvSpPr>
          <p:spPr bwMode="auto">
            <a:xfrm>
              <a:off x="463551" y="976433"/>
              <a:ext cx="1026841" cy="259200"/>
            </a:xfrm>
            <a:prstGeom prst="rect">
              <a:avLst/>
            </a:prstGeom>
            <a:solidFill>
              <a:srgbClr val="585858"/>
            </a:solidFill>
            <a:ln w="9525" cap="flat" cmpd="sng" algn="ctr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stA="0" endPos="65000" dist="50800" dir="5400000" sy="-100000" algn="bl" rotWithShape="0"/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36000" rIns="3600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rPr>
                <a:t>Period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668AFB30-4528-4B55-A846-72B416C114FC}"/>
                </a:ext>
              </a:extLst>
            </p:cNvPr>
            <p:cNvSpPr/>
            <p:nvPr/>
          </p:nvSpPr>
          <p:spPr bwMode="auto">
            <a:xfrm>
              <a:off x="1525125" y="977726"/>
              <a:ext cx="3459649" cy="259200"/>
            </a:xfrm>
            <a:prstGeom prst="rect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36000" rIns="3600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rPr>
                <a:t>CLM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ヒラギノ角ゴ Pro W3" pitchFamily="-64" charset="-128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FB33F10-12A6-4CDA-9DDB-F95C2AD403D6}"/>
                </a:ext>
              </a:extLst>
            </p:cNvPr>
            <p:cNvSpPr/>
            <p:nvPr/>
          </p:nvSpPr>
          <p:spPr bwMode="auto">
            <a:xfrm>
              <a:off x="5054240" y="978490"/>
              <a:ext cx="3456000" cy="2592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36000" rIns="3600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ヒラギノ角ゴ Pro W3" pitchFamily="-64" charset="-128"/>
                  <a:cs typeface="Calibri" panose="020F0502020204030204" pitchFamily="34" charset="0"/>
                </a:rPr>
                <a:t>RTGS</a:t>
              </a:r>
              <a:endPara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ヒラギノ角ゴ Pro W3" pitchFamily="-64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22" name="Text Placeholder 3"/>
          <p:cNvSpPr txBox="1">
            <a:spLocks/>
          </p:cNvSpPr>
          <p:nvPr/>
        </p:nvSpPr>
        <p:spPr>
          <a:xfrm>
            <a:off x="380186" y="6101676"/>
            <a:ext cx="11736000" cy="388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2547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mbria" panose="02040503050406030204" pitchFamily="18" charset="0"/>
              <a:buChar char="–"/>
              <a:tabLst>
                <a:tab pos="722313" algn="l"/>
              </a:tabLst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89535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1075" indent="-173038" algn="l" defTabSz="9810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l-GR" sz="1400" dirty="0" smtClean="0"/>
              <a:t>*Ξεκινούν 15 λεπτά αργότερα την 1</a:t>
            </a:r>
            <a:r>
              <a:rPr lang="el-GR" sz="1400" baseline="30000" dirty="0" smtClean="0"/>
              <a:t>η</a:t>
            </a:r>
            <a:r>
              <a:rPr lang="el-GR" sz="1400" dirty="0" smtClean="0"/>
              <a:t> εργάσιμη ημέρα κάθε περιόδους τήρησης Ελάχιστων Αποθεματικών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63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Day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l-GR" dirty="0" smtClean="0"/>
              <a:t>   </a:t>
            </a:r>
            <a:endParaRPr lang="en-GB" dirty="0"/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algn="l"/>
            <a:r>
              <a:rPr lang="el-GR" dirty="0" smtClean="0"/>
              <a:t>Διεύθυνση </a:t>
            </a:r>
            <a:r>
              <a:rPr lang="en-US" dirty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58169" y="1217653"/>
            <a:ext cx="11451234" cy="4979945"/>
            <a:chOff x="461369" y="1217653"/>
            <a:chExt cx="8089149" cy="3240156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EBF46203-DEB8-4E0C-A9E6-3B13D756C766}"/>
                </a:ext>
              </a:extLst>
            </p:cNvPr>
            <p:cNvGrpSpPr/>
            <p:nvPr/>
          </p:nvGrpSpPr>
          <p:grpSpPr>
            <a:xfrm>
              <a:off x="461369" y="1561149"/>
              <a:ext cx="8089149" cy="2896660"/>
              <a:chOff x="385738" y="0"/>
              <a:chExt cx="10545754" cy="3636595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F9AEE9D9-B782-4B90-917F-8B6B70A6DA81}"/>
                  </a:ext>
                </a:extLst>
              </p:cNvPr>
              <p:cNvSpPr/>
              <p:nvPr/>
            </p:nvSpPr>
            <p:spPr bwMode="auto">
              <a:xfrm>
                <a:off x="1769703" y="3421763"/>
                <a:ext cx="9161785" cy="18522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BACC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36000" rIns="3600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18:00 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Data propagation </a:t>
                </a:r>
                <a:r>
                  <a:rPr kumimoji="0" lang="el-GR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του</a:t>
                </a:r>
                <a:r>
                  <a:rPr kumimoji="0" lang="en-GB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CLM </a:t>
                </a:r>
                <a:r>
                  <a:rPr kumimoji="0" lang="el-GR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και</a:t>
                </a:r>
                <a:r>
                  <a:rPr kumimoji="0" lang="en-GB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RTGS </a:t>
                </a:r>
                <a:r>
                  <a:rPr kumimoji="0" lang="en-GB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(T2DP)</a:t>
                </a:r>
                <a:endPara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E4A4AD4A-B329-4718-9783-6D6184C4BCE5}"/>
                  </a:ext>
                </a:extLst>
              </p:cNvPr>
              <p:cNvSpPr/>
              <p:nvPr/>
            </p:nvSpPr>
            <p:spPr bwMode="auto">
              <a:xfrm>
                <a:off x="1769767" y="1717111"/>
                <a:ext cx="4510251" cy="1629016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BACC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36000" rIns="3600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585858">
                      <a:lumMod val="50000"/>
                    </a:srgbClr>
                  </a:buClr>
                  <a:buSzPct val="110000"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18:00 Cut-off </a:t>
                </a:r>
                <a:r>
                  <a:rPr kumimoji="0" lang="el-GR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του</a:t>
                </a:r>
                <a:r>
                  <a:rPr kumimoji="0" lang="el-GR" sz="12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CLM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RTS </a:t>
                </a:r>
              </a:p>
              <a:p>
                <a:pPr marL="171450" lvl="0" indent="-171450" fontAlgn="base">
                  <a:lnSpc>
                    <a:spcPts val="900"/>
                  </a:lnSpc>
                  <a:spcBef>
                    <a:spcPts val="500"/>
                  </a:spcBef>
                  <a:buSzPct val="110000"/>
                  <a:buFont typeface="Wingdings" panose="05000000000000000000" pitchFamily="2" charset="2"/>
                  <a:buChar char="§"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Processing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των 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standing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order liquidity transfers </a:t>
                </a:r>
                <a:r>
                  <a:rPr lang="el-GR" sz="1200" dirty="0">
                    <a:solidFill>
                      <a:srgbClr val="5858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που έχουν οριστεί  για το </a:t>
                </a:r>
                <a:r>
                  <a:rPr lang="el-GR" sz="1200" dirty="0" smtClean="0">
                    <a:solidFill>
                      <a:srgbClr val="5858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κλείσιμο της </a:t>
                </a:r>
                <a:r>
                  <a:rPr lang="el-GR" sz="1200" dirty="0">
                    <a:solidFill>
                      <a:srgbClr val="5858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ημέρας</a:t>
                </a:r>
                <a:endParaRPr lang="en-GB" sz="1200" dirty="0">
                  <a:solidFill>
                    <a:srgbClr val="585858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71450" marR="0" lvl="0" indent="-171450" algn="l" defTabSz="914400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585858">
                      <a:lumMod val="50000"/>
                    </a:srgbClr>
                  </a:buClr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299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Closure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299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of settlement </a:t>
                </a:r>
                <a:r>
                  <a:rPr kumimoji="0" lang="el-GR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των 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immediate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rule-based, automated liquidity transfers </a:t>
                </a:r>
                <a:r>
                  <a:rPr kumimoji="0" lang="el-GR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και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CBOs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299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l-GR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εκτός από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SFs, connected payments </a:t>
                </a:r>
                <a:r>
                  <a:rPr kumimoji="0" lang="el-GR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και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credit line modifications)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585858">
                      <a:lumMod val="50000"/>
                    </a:srgbClr>
                  </a:buClr>
                  <a:buSzPct val="110000"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 </a:t>
                </a:r>
                <a:r>
                  <a:rPr kumimoji="0" lang="el-GR" sz="12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3299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Σημείωση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299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Liquidity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transfers </a:t>
                </a:r>
                <a:r>
                  <a:rPr kumimoji="0" lang="el-GR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προς το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T2S </a:t>
                </a:r>
                <a:r>
                  <a:rPr kumimoji="0" lang="el-GR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μετά τις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17:45 </a:t>
                </a:r>
                <a:r>
                  <a:rPr kumimoji="0" lang="el-GR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θα απορρίπτονται 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Reservation modifications</a:t>
                </a:r>
                <a:r>
                  <a:rPr kumimoji="0" lang="en-US" sz="12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2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και 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payment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orders 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εκτός από 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SFs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connected payments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και 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credit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line modifications) </a:t>
                </a:r>
                <a:r>
                  <a:rPr kumimoji="0" lang="el-GR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που δεν είναι σε 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final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status </a:t>
                </a:r>
                <a:r>
                  <a:rPr kumimoji="0" lang="el-GR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θα απορρίπτονται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9F04D9AF-C65B-4261-825C-9618AB8F34BF}"/>
                  </a:ext>
                </a:extLst>
              </p:cNvPr>
              <p:cNvSpPr/>
              <p:nvPr/>
            </p:nvSpPr>
            <p:spPr bwMode="auto">
              <a:xfrm>
                <a:off x="6371505" y="15971"/>
                <a:ext cx="4559985" cy="45445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36000" rIns="3600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585858">
                      <a:lumMod val="50000"/>
                    </a:srgbClr>
                  </a:buClr>
                  <a:buSzPct val="110000"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02:30</a:t>
                </a:r>
              </a:p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585858">
                      <a:lumMod val="50000"/>
                    </a:srgbClr>
                  </a:buClr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Processing </a:t>
                </a:r>
                <a:r>
                  <a:rPr lang="el-GR" sz="1200" dirty="0" smtClean="0">
                    <a:solidFill>
                      <a:srgbClr val="5858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των 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AS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transfer orders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και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liquidity transfer orders</a:t>
                </a:r>
                <a:endParaRPr kumimoji="0" lang="pt-P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8CDCF421-5EF5-432F-8AD6-1C2E41C592FB}"/>
                  </a:ext>
                </a:extLst>
              </p:cNvPr>
              <p:cNvSpPr/>
              <p:nvPr/>
            </p:nvSpPr>
            <p:spPr bwMode="auto">
              <a:xfrm>
                <a:off x="6371509" y="547458"/>
                <a:ext cx="4559983" cy="6120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36000" rIns="3600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585858">
                      <a:lumMod val="50000"/>
                    </a:srgbClr>
                  </a:buClr>
                  <a:buSzPct val="110000"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02:30</a:t>
                </a:r>
              </a:p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585858">
                      <a:lumMod val="50000"/>
                    </a:srgbClr>
                  </a:buClr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329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Processing</a:t>
                </a:r>
                <a:r>
                  <a:rPr kumimoji="0" lang="en-US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l-GR" sz="12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των </a:t>
                </a:r>
                <a:r>
                  <a:rPr kumimoji="0" lang="en-US" sz="12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329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interbank </a:t>
                </a:r>
                <a:r>
                  <a:rPr lang="el-GR" sz="1200" b="1" dirty="0" smtClean="0">
                    <a:solidFill>
                      <a:srgbClr val="5858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πληρωμών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171450" lvl="0" indent="-17145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585858">
                      <a:lumMod val="50000"/>
                    </a:srgbClr>
                  </a:buClr>
                  <a:buSzPct val="110000"/>
                  <a:buFont typeface="Wingdings" panose="05000000000000000000" pitchFamily="2" charset="2"/>
                  <a:buChar char="§"/>
                  <a:defRPr/>
                </a:pPr>
                <a:r>
                  <a:rPr kumimoji="0" lang="en-US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329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Processing</a:t>
                </a:r>
                <a:r>
                  <a:rPr kumimoji="0" lang="en-US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l-GR" sz="12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των </a:t>
                </a:r>
                <a:r>
                  <a:rPr kumimoji="0" lang="en-US" sz="12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329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customer</a:t>
                </a:r>
                <a:r>
                  <a:rPr kumimoji="0" lang="en-US" sz="12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l-GR" sz="1200" b="1" dirty="0">
                    <a:solidFill>
                      <a:srgbClr val="5858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πληρωμών</a:t>
                </a:r>
                <a:endParaRPr kumimoji="0" lang="pt-P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5FF52B7D-872C-4753-8468-0DD0BCB2F58A}"/>
                  </a:ext>
                </a:extLst>
              </p:cNvPr>
              <p:cNvSpPr/>
              <p:nvPr/>
            </p:nvSpPr>
            <p:spPr bwMode="auto">
              <a:xfrm>
                <a:off x="6371502" y="1235913"/>
                <a:ext cx="4559986" cy="38892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36000" rIns="3600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585858">
                      <a:lumMod val="50000"/>
                    </a:srgbClr>
                  </a:buClr>
                  <a:buSzPct val="110000"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17:00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Cut-off </a:t>
                </a:r>
                <a:r>
                  <a:rPr kumimoji="0" lang="el-GR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των 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customer </a:t>
                </a:r>
                <a:r>
                  <a:rPr kumimoji="0" lang="el-GR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πληρωμών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585858">
                      <a:lumMod val="50000"/>
                    </a:srgbClr>
                  </a:buClr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Closure of settlement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για 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customer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payment orders </a:t>
                </a:r>
                <a:endParaRPr kumimoji="0" lang="pt-P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E8ADEF02-8908-494A-BD0B-05B1E11E942C}"/>
                  </a:ext>
                </a:extLst>
              </p:cNvPr>
              <p:cNvSpPr/>
              <p:nvPr/>
            </p:nvSpPr>
            <p:spPr bwMode="auto">
              <a:xfrm>
                <a:off x="6371502" y="1717111"/>
                <a:ext cx="4559986" cy="1629016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36000" rIns="3600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585858">
                      <a:lumMod val="50000"/>
                    </a:srgbClr>
                  </a:buClr>
                  <a:buSzPct val="110000"/>
                  <a:buFontTx/>
                  <a:buNone/>
                  <a:tabLst/>
                  <a:defRPr/>
                </a:pPr>
                <a:r>
                  <a:rPr kumimoji="0" lang="pt-PT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18:00 Cut-</a:t>
                </a:r>
                <a:r>
                  <a:rPr kumimoji="0" lang="pt-PT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off</a:t>
                </a:r>
                <a:r>
                  <a:rPr kumimoji="0" lang="pt-PT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RTS II 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171450" marR="0" lvl="0" indent="-171450" algn="l" defTabSz="914400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585858">
                      <a:lumMod val="50000"/>
                    </a:srgbClr>
                  </a:buClr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29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Closure of settlement </a:t>
                </a:r>
                <a:r>
                  <a:rPr kumimoji="0" lang="el-GR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για 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interbank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payment orders,  AS transfer orders </a:t>
                </a:r>
                <a:r>
                  <a:rPr kumimoji="0" lang="el-GR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και 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liquidity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transfers </a:t>
                </a:r>
              </a:p>
              <a:p>
                <a:pPr marL="171450" marR="0" lvl="0" indent="-171450" algn="l" defTabSz="914400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585858">
                      <a:lumMod val="50000"/>
                    </a:srgbClr>
                  </a:buClr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Η ρευστότητα που υπάρχει</a:t>
                </a:r>
                <a:r>
                  <a:rPr kumimoji="0" lang="el-GR" sz="12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στους 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sub-accounts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μεταφέρεται στους 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linked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RTGS 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DCAs</a:t>
                </a:r>
                <a:endParaRPr kumimoji="0" lang="el-G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171450" indent="-171450" fontAlgn="base">
                  <a:lnSpc>
                    <a:spcPct val="115000"/>
                  </a:lnSpc>
                  <a:spcBef>
                    <a:spcPct val="0"/>
                  </a:spcBef>
                  <a:buClr>
                    <a:srgbClr val="585858">
                      <a:lumMod val="50000"/>
                    </a:srgbClr>
                  </a:buClr>
                  <a:buSzPct val="110000"/>
                  <a:buFont typeface="Wingdings" panose="05000000000000000000" pitchFamily="2" charset="2"/>
                  <a:buChar char="§"/>
                  <a:defRPr/>
                </a:pPr>
                <a:r>
                  <a:rPr lang="en-US" sz="1200" dirty="0">
                    <a:solidFill>
                      <a:srgbClr val="5858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Processing </a:t>
                </a:r>
                <a:r>
                  <a:rPr lang="el-GR" sz="1200" dirty="0">
                    <a:solidFill>
                      <a:srgbClr val="5858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των </a:t>
                </a:r>
                <a:r>
                  <a:rPr lang="en-US" sz="1200" dirty="0">
                    <a:solidFill>
                      <a:srgbClr val="5858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standing order liquidity transfers </a:t>
                </a:r>
                <a:r>
                  <a:rPr lang="el-GR" sz="1200" dirty="0">
                    <a:solidFill>
                      <a:srgbClr val="5858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που έχουν οριστεί  για το κλείσιμο της ημέρας</a:t>
                </a:r>
                <a:endParaRPr lang="en-GB" sz="1200" dirty="0">
                  <a:solidFill>
                    <a:srgbClr val="585858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71450" marR="0" lvl="0" indent="-171450" algn="l" defTabSz="914400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585858">
                      <a:lumMod val="50000"/>
                    </a:srgbClr>
                  </a:buClr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11B95B36-BBC7-4158-B7D9-4A8B10E5428D}"/>
                  </a:ext>
                </a:extLst>
              </p:cNvPr>
              <p:cNvSpPr/>
              <p:nvPr/>
            </p:nvSpPr>
            <p:spPr bwMode="auto">
              <a:xfrm>
                <a:off x="385738" y="0"/>
                <a:ext cx="1292477" cy="363659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36000" rIns="3600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CLM RTS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Συνεχίζεται μέχρι της</a:t>
                </a:r>
                <a:r>
                  <a:rPr kumimoji="0" lang="en-GB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18:00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RTGS RTS II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02:30 - 18:00</a:t>
                </a:r>
                <a:endParaRPr kumimoji="0" lang="fi-FI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4419E2E5-5BD5-4322-BC9C-01979934860C}"/>
                  </a:ext>
                </a:extLst>
              </p:cNvPr>
              <p:cNvSpPr/>
              <p:nvPr/>
            </p:nvSpPr>
            <p:spPr bwMode="auto">
              <a:xfrm>
                <a:off x="1769767" y="8917"/>
                <a:ext cx="4510251" cy="16383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BACC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36000" rIns="3600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02:30</a:t>
                </a:r>
                <a:r>
                  <a:rPr kumimoji="0" lang="el-GR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(συνεχίζουν </a:t>
                </a:r>
                <a:r>
                  <a:rPr kumimoji="0" lang="el-GR" sz="12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τα παρακάτω) </a:t>
                </a:r>
                <a:endPara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171450" marR="0" lvl="0" indent="-171450" algn="l" defTabSz="914400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585858">
                      <a:lumMod val="50000"/>
                    </a:srgbClr>
                  </a:buClr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Processing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των 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immediate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rule-based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και 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automated 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liquidity transfers</a:t>
                </a:r>
              </a:p>
              <a:p>
                <a:pPr marL="171450" marR="0" lvl="0" indent="-171450" algn="l" defTabSz="914400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585858">
                      <a:lumMod val="50000"/>
                    </a:srgbClr>
                  </a:buClr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Processing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των</a:t>
                </a:r>
                <a:r>
                  <a:rPr kumimoji="0" lang="el-GR" sz="12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CBOs 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171450" marR="0" lvl="0" indent="-171450" algn="l" defTabSz="914400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FD55E561-35D8-4AA0-A8C6-F4B965CCA413}"/>
                </a:ext>
              </a:extLst>
            </p:cNvPr>
            <p:cNvSpPr/>
            <p:nvPr/>
          </p:nvSpPr>
          <p:spPr bwMode="auto">
            <a:xfrm>
              <a:off x="461369" y="1217653"/>
              <a:ext cx="1026841" cy="267422"/>
            </a:xfrm>
            <a:prstGeom prst="rect">
              <a:avLst/>
            </a:prstGeom>
            <a:solidFill>
              <a:srgbClr val="585858"/>
            </a:solidFill>
            <a:ln w="9525" cap="flat" cmpd="sng" algn="ctr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stA="0" endPos="65000" dist="50800" dir="5400000" sy="-100000" algn="bl" rotWithShape="0"/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36000" rIns="3600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64" charset="-128"/>
                  <a:cs typeface="Calibri" panose="020F0502020204030204" pitchFamily="34" charset="0"/>
                </a:rPr>
                <a:t>Period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3B6BDE36-EE57-41D9-8D66-3B70DE91B6A2}"/>
                </a:ext>
              </a:extLst>
            </p:cNvPr>
            <p:cNvSpPr/>
            <p:nvPr/>
          </p:nvSpPr>
          <p:spPr bwMode="auto">
            <a:xfrm>
              <a:off x="1522943" y="1218946"/>
              <a:ext cx="3459649" cy="267423"/>
            </a:xfrm>
            <a:prstGeom prst="rect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36000" rIns="3600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64" charset="-128"/>
                  <a:cs typeface="Calibri" panose="020F0502020204030204" pitchFamily="34" charset="0"/>
                </a:rPr>
                <a:t>CLM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-64" charset="-128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D95F12E8-A999-4253-8DFC-A4BAB5497948}"/>
                </a:ext>
              </a:extLst>
            </p:cNvPr>
            <p:cNvSpPr/>
            <p:nvPr/>
          </p:nvSpPr>
          <p:spPr bwMode="auto">
            <a:xfrm>
              <a:off x="5052058" y="1219710"/>
              <a:ext cx="3497749" cy="260096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36000" rIns="3600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64" charset="-128"/>
                  <a:cs typeface="Calibri" panose="020F0502020204030204" pitchFamily="34" charset="0"/>
                </a:rPr>
                <a:t>RTGS</a:t>
              </a:r>
              <a:endParaRPr kumimoji="0" lang="pt-PT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-64" charset="-128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1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Day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l-GR" dirty="0" smtClean="0"/>
              <a:t>   </a:t>
            </a:r>
            <a:endParaRPr lang="en-GB" dirty="0"/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16" y="6396554"/>
            <a:ext cx="11330537" cy="412962"/>
          </a:xfrm>
        </p:spPr>
        <p:txBody>
          <a:bodyPr/>
          <a:lstStyle/>
          <a:p>
            <a:pPr algn="l"/>
            <a:r>
              <a:rPr lang="el-GR" dirty="0" smtClean="0"/>
              <a:t>Διεύθυνση </a:t>
            </a:r>
            <a:r>
              <a:rPr lang="en-US" dirty="0"/>
              <a:t> </a:t>
            </a:r>
            <a:r>
              <a:rPr lang="el-GR" dirty="0" smtClean="0"/>
              <a:t>Συστημάτων Πληρωμών και Διακανονισμού                                                          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4000" y="1217653"/>
            <a:ext cx="11430000" cy="4827547"/>
            <a:chOff x="460658" y="1217653"/>
            <a:chExt cx="8089149" cy="2991473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AD013A43-10DA-4AB9-979F-B51AB2367A96}"/>
                </a:ext>
              </a:extLst>
            </p:cNvPr>
            <p:cNvGrpSpPr/>
            <p:nvPr/>
          </p:nvGrpSpPr>
          <p:grpSpPr>
            <a:xfrm>
              <a:off x="460658" y="1563116"/>
              <a:ext cx="8089149" cy="2646010"/>
              <a:chOff x="-190960" y="4209"/>
              <a:chExt cx="9510544" cy="349100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4DCCC56F-4633-442C-BD5A-F564E6A5DA9B}"/>
                  </a:ext>
                </a:extLst>
              </p:cNvPr>
              <p:cNvSpPr/>
              <p:nvPr/>
            </p:nvSpPr>
            <p:spPr bwMode="auto">
              <a:xfrm>
                <a:off x="-190960" y="4209"/>
                <a:ext cx="1157215" cy="345757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36000" rIns="3600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EoD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18:00 - 18:45**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7C242FC8-EFA7-4764-B25B-9C05C134EDD9}"/>
                  </a:ext>
                </a:extLst>
              </p:cNvPr>
              <p:cNvSpPr/>
              <p:nvPr/>
            </p:nvSpPr>
            <p:spPr bwMode="auto">
              <a:xfrm>
                <a:off x="1073154" y="28864"/>
                <a:ext cx="4051562" cy="79478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BACC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36000" rIns="3600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18:00</a:t>
                </a:r>
              </a:p>
              <a:p>
                <a:pPr marL="171450" marR="0" lvl="0" indent="-171450" algn="l" defTabSz="914400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Συλλογή των 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General 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Ledgers (GL)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από 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RTGS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TIPS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και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T2S</a:t>
                </a:r>
              </a:p>
              <a:p>
                <a:pPr marL="171450" marR="0" lvl="0" indent="-171450" algn="l" defTabSz="914400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Αποστολή των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GLs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στις Κεντρικές</a:t>
                </a:r>
                <a:r>
                  <a:rPr kumimoji="0" lang="el-GR" sz="12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Τράπεζες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683CEF66-43BF-4B1D-BFB9-31E56287EBC0}"/>
                  </a:ext>
                </a:extLst>
              </p:cNvPr>
              <p:cNvSpPr/>
              <p:nvPr/>
            </p:nvSpPr>
            <p:spPr bwMode="auto">
              <a:xfrm>
                <a:off x="1073154" y="913700"/>
                <a:ext cx="4051562" cy="380711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BACC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36000" rIns="3600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18:15**</a:t>
                </a:r>
              </a:p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Cut-off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των </a:t>
                </a:r>
                <a:r>
                  <a:rPr lang="en-US" sz="1200" dirty="0" smtClean="0">
                    <a:solidFill>
                      <a:srgbClr val="5858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tanding </a:t>
                </a:r>
                <a:r>
                  <a:rPr lang="en-GB" sz="1200" noProof="0" dirty="0" smtClean="0">
                    <a:solidFill>
                      <a:srgbClr val="5858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acilities (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για</a:t>
                </a:r>
                <a:r>
                  <a:rPr kumimoji="0" lang="el-GR" sz="12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τα μέλη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A4CCBD2C-2B78-4357-A29C-646E035BD134}"/>
                  </a:ext>
                </a:extLst>
              </p:cNvPr>
              <p:cNvSpPr/>
              <p:nvPr/>
            </p:nvSpPr>
            <p:spPr bwMode="auto">
              <a:xfrm>
                <a:off x="1073155" y="1384464"/>
                <a:ext cx="4051562" cy="211075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BACC6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36000" rIns="3600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18:40**</a:t>
                </a:r>
              </a:p>
              <a:p>
                <a:pPr marL="171450" marR="0" lvl="0" indent="-171450" algn="l" defTabSz="914400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Cut-off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των </a:t>
                </a:r>
                <a:r>
                  <a:rPr lang="en-US" sz="1200" dirty="0">
                    <a:solidFill>
                      <a:srgbClr val="5858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tanding </a:t>
                </a:r>
                <a:r>
                  <a:rPr lang="en-GB" sz="1200" dirty="0">
                    <a:solidFill>
                      <a:srgbClr val="5858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kumimoji="0" lang="en-GB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acilities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(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για</a:t>
                </a:r>
                <a:r>
                  <a:rPr kumimoji="0" lang="el-GR" sz="12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τις Κεντρικές Τράπεζες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171450" marR="0" lvl="0" indent="-171450" algn="l" defTabSz="914400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Closure of settlement </a:t>
                </a:r>
                <a:r>
                  <a:rPr lang="el-GR" sz="1200" noProof="0" dirty="0" smtClean="0">
                    <a:solidFill>
                      <a:srgbClr val="5858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των 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connected 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payments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και 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credit 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line modifications </a:t>
                </a:r>
              </a:p>
              <a:p>
                <a:pPr marL="171450" marR="0" lvl="0" indent="-171450" algn="l" defTabSz="914400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Υπολογισμός</a:t>
                </a:r>
                <a:r>
                  <a:rPr kumimoji="0" lang="el-GR" sz="12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του συνολικού υπολοίπου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στο </a:t>
                </a:r>
                <a:r>
                  <a:rPr kumimoji="0" lang="en-GB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EoD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για τα μέλη 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(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λαμβάνοντας υπόψη τα</a:t>
                </a:r>
                <a:r>
                  <a:rPr kumimoji="0" lang="el-GR" sz="12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υπόλοιπα που </a:t>
                </a:r>
                <a:r>
                  <a:rPr lang="el-GR" sz="1200" dirty="0" smtClean="0">
                    <a:solidFill>
                      <a:srgbClr val="5858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έ</a:t>
                </a:r>
                <a:r>
                  <a:rPr kumimoji="0" lang="el-GR" sz="12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λαβε το </a:t>
                </a:r>
                <a:r>
                  <a:rPr kumimoji="0" lang="en-US" sz="12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CLM </a:t>
                </a:r>
                <a:r>
                  <a:rPr kumimoji="0" lang="el-GR" sz="12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μέσω 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GLs </a:t>
                </a:r>
                <a:r>
                  <a:rPr lang="el-GR" sz="1200" dirty="0" smtClean="0">
                    <a:solidFill>
                      <a:srgbClr val="5858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από 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RTGS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TIPS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και </a:t>
                </a:r>
                <a:r>
                  <a:rPr kumimoji="0" lang="en-GB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T2S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</a:t>
                </a:r>
              </a:p>
              <a:p>
                <a:pPr marL="171450" marR="0" lvl="0" indent="-171450" algn="l" defTabSz="914400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l-GR" sz="1200" dirty="0" smtClean="0">
                    <a:solidFill>
                      <a:srgbClr val="5858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Υπολογισμός του μέσου ημερήσιου υπολοίπου για τα Ελάχιστα Αποθεματικά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171450" marR="0" lvl="0" indent="-171450" algn="l" defTabSz="914400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Δημιουργία των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reports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που είναι προγραμματισμένα για το </a:t>
                </a:r>
                <a:r>
                  <a:rPr kumimoji="0" lang="en-US" sz="1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EoD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171450" marR="0" lvl="0" indent="-171450" algn="l" defTabSz="914400" rtl="0" eaLnBrk="1" fontAlgn="base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Αποστολή των 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CLM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GL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στις Κεντρικές Τράπεζες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4865370E-D406-4789-B592-87DE2FA676B1}"/>
                  </a:ext>
                </a:extLst>
              </p:cNvPr>
              <p:cNvSpPr/>
              <p:nvPr/>
            </p:nvSpPr>
            <p:spPr bwMode="auto">
              <a:xfrm>
                <a:off x="5231615" y="4209"/>
                <a:ext cx="4087969" cy="3491007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9BBB59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36000" rIns="3600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18:00</a:t>
                </a:r>
              </a:p>
              <a:p>
                <a:pPr marL="171450" lvl="0" indent="-171450" fontAlgn="base">
                  <a:lnSpc>
                    <a:spcPct val="115000"/>
                  </a:lnSpc>
                  <a:spcBef>
                    <a:spcPct val="0"/>
                  </a:spcBef>
                  <a:buSzPct val="110000"/>
                  <a:buFont typeface="Wingdings" panose="05000000000000000000" pitchFamily="2" charset="2"/>
                  <a:buChar char="§"/>
                  <a:defRPr/>
                </a:pPr>
                <a:r>
                  <a:rPr lang="el-GR" sz="1200" dirty="0">
                    <a:solidFill>
                      <a:srgbClr val="5858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Δημιουργία των</a:t>
                </a:r>
                <a:r>
                  <a:rPr lang="en-US" sz="1200" dirty="0">
                    <a:solidFill>
                      <a:srgbClr val="5858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reports </a:t>
                </a:r>
                <a:r>
                  <a:rPr lang="el-GR" sz="1200" dirty="0">
                    <a:solidFill>
                      <a:srgbClr val="5858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που είναι προγραμματισμένα για το </a:t>
                </a:r>
                <a:r>
                  <a:rPr lang="en-US" sz="1200" dirty="0" err="1">
                    <a:solidFill>
                      <a:srgbClr val="5858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EoD</a:t>
                </a:r>
                <a:endParaRPr lang="en-US" sz="1200" dirty="0">
                  <a:solidFill>
                    <a:srgbClr val="585858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10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Αποστολή στο 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CLM </a:t>
                </a:r>
                <a:r>
                  <a:rPr kumimoji="0" lang="el-G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των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RTGS general ledger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C5A025C7-2A9D-40ED-BDAB-C66F8A44EF2D}"/>
                </a:ext>
              </a:extLst>
            </p:cNvPr>
            <p:cNvSpPr/>
            <p:nvPr/>
          </p:nvSpPr>
          <p:spPr bwMode="auto">
            <a:xfrm>
              <a:off x="461369" y="1217653"/>
              <a:ext cx="1026841" cy="259200"/>
            </a:xfrm>
            <a:prstGeom prst="rect">
              <a:avLst/>
            </a:prstGeom>
            <a:solidFill>
              <a:srgbClr val="585858"/>
            </a:solidFill>
            <a:ln w="9525" cap="flat" cmpd="sng" algn="ctr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stA="0" endPos="65000" dist="50800" dir="5400000" sy="-100000" algn="bl" rotWithShape="0"/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36000" rIns="3600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64" charset="-128"/>
                  <a:cs typeface="Calibri" panose="020F0502020204030204" pitchFamily="34" charset="0"/>
                </a:rPr>
                <a:t>Period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0E4C6523-58B8-4934-A9F9-8F1348F6DA7C}"/>
                </a:ext>
              </a:extLst>
            </p:cNvPr>
            <p:cNvSpPr/>
            <p:nvPr/>
          </p:nvSpPr>
          <p:spPr bwMode="auto">
            <a:xfrm>
              <a:off x="1522943" y="1218946"/>
              <a:ext cx="3459649" cy="267423"/>
            </a:xfrm>
            <a:prstGeom prst="rect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36000" rIns="3600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64" charset="-128"/>
                  <a:cs typeface="Calibri" panose="020F0502020204030204" pitchFamily="34" charset="0"/>
                </a:rPr>
                <a:t>CLM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-64" charset="-128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AC2FD349-DDA1-4F66-9F96-688CA1D4D435}"/>
                </a:ext>
              </a:extLst>
            </p:cNvPr>
            <p:cNvSpPr/>
            <p:nvPr/>
          </p:nvSpPr>
          <p:spPr bwMode="auto">
            <a:xfrm>
              <a:off x="5052058" y="1219710"/>
              <a:ext cx="3456000" cy="2592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36000" rIns="3600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64" charset="-128"/>
                  <a:cs typeface="Calibri" panose="020F0502020204030204" pitchFamily="34" charset="0"/>
                </a:rPr>
                <a:t>RTGS</a:t>
              </a:r>
              <a:endPara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-64" charset="-128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81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Κεντρική Διαφάνεια">
  <a:themeElements>
    <a:clrScheme name="Custom 1">
      <a:dk1>
        <a:srgbClr val="00205B"/>
      </a:dk1>
      <a:lt1>
        <a:sysClr val="window" lastClr="FFFFFF"/>
      </a:lt1>
      <a:dk2>
        <a:srgbClr val="44546A"/>
      </a:dk2>
      <a:lt2>
        <a:srgbClr val="E7E6E6"/>
      </a:lt2>
      <a:accent1>
        <a:srgbClr val="BC9E6E"/>
      </a:accent1>
      <a:accent2>
        <a:srgbClr val="123663"/>
      </a:accent2>
      <a:accent3>
        <a:srgbClr val="F4F6F9"/>
      </a:accent3>
      <a:accent4>
        <a:srgbClr val="DDE3EA"/>
      </a:accent4>
      <a:accent5>
        <a:srgbClr val="E5DAC9"/>
      </a:accent5>
      <a:accent6>
        <a:srgbClr val="FCF1E5"/>
      </a:accent6>
      <a:hlink>
        <a:srgbClr val="0563C1"/>
      </a:hlink>
      <a:folHlink>
        <a:srgbClr val="BC9E6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utingEnabled xmlns="http://schemas.microsoft.com/sharepoint/v3">true</RoutingEnabled>
    <URL xmlns="http://schemas.microsoft.com/sharepoint/v3">
      <Url xsi:nil="true"/>
      <Description xsi:nil="true"/>
    </URL>
    <LanguageRef xmlns="a029a951-197a-4454-90a0-4e8ba8bb2239">
      <Value>1</Value>
    </LanguageRef>
    <Image xmlns="a029a951-197a-4454-90a0-4e8ba8bb2239">
      <Url xsi:nil="true"/>
      <Description xsi:nil="true"/>
    </Image>
    <AlternateText xmlns="a029a951-197a-4454-90a0-4e8ba8bb2239" xsi:nil="true"/>
    <RelatedEntity xmlns="0482921a-d792-4e79-8034-62e3a362f08c" xsi:nil="true"/>
    <Source xmlns="0482921a-d792-4e79-8034-62e3a362f08c" xsi:nil="true"/>
    <Topic xmlns="0482921a-d792-4e79-8034-62e3a362f08c">129</Topic>
    <CEID xmlns="a029a951-197a-4454-90a0-4e8ba8bb2239">acb43cb1-02df-49e0-b752-98b308fd0db7</CEID>
    <ParentEntity xmlns="0482921a-d792-4e79-8034-62e3a362f08c" xsi:nil="true"/>
    <TitleEn xmlns="a029a951-197a-4454-90a0-4e8ba8bb2239" xsi:nil="true"/>
    <SourceID xmlns="0482921a-d792-4e79-8034-62e3a362f08c" xsi:nil="true"/>
    <ItemOrder xmlns="a029a951-197a-4454-90a0-4e8ba8bb2239">11003</ItemOrder>
    <OldID xmlns="0482921a-d792-4e79-8034-62e3a362f08c" xsi:nil="true"/>
    <ContentDate xmlns="a029a951-197a-4454-90a0-4e8ba8bb2239">2022-01-10T22:00:00+00:00</ContentDate>
    <OrganizationalUnit xmlns="0482921a-d792-4e79-8034-62e3a362f08c">35</OrganizationalUnit>
    <ShowInContentGroups xmlns="a029a951-197a-4454-90a0-4e8ba8bb2239"/>
    <AModifiedBy xmlns="a029a951-197a-4454-90a0-4e8ba8bb2239">Rekoudis Stergios</AModifiedBy>
    <AModified xmlns="a029a951-197a-4454-90a0-4e8ba8bb2239">2022-01-13T14:31:19+00:00</AModified>
    <AID xmlns="a029a951-197a-4454-90a0-4e8ba8bb2239">183</AID>
    <ACreated xmlns="a029a951-197a-4454-90a0-4e8ba8bb2239">2022-01-11T10:14:02+00:00</ACreated>
    <ACreatedBy xmlns="a029a951-197a-4454-90a0-4e8ba8bb2239">Fountas Georgios</ACreatedBy>
    <AVersion xmlns="a029a951-197a-4454-90a0-4e8ba8bb2239">4.0</AVers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CommonInGroups" ma:contentTypeID="0x010100C99F32645853284EB835B50D610223A1010100A61F6276E4CF224090150D81F63A8330" ma:contentTypeVersion="22" ma:contentTypeDescription="" ma:contentTypeScope="" ma:versionID="0acda6e23bba15f82b133601e30e5a29">
  <xsd:schema xmlns:xsd="http://www.w3.org/2001/XMLSchema" xmlns:xs="http://www.w3.org/2001/XMLSchema" xmlns:p="http://schemas.microsoft.com/office/2006/metadata/properties" xmlns:ns1="http://schemas.microsoft.com/sharepoint/v3" xmlns:ns2="a029a951-197a-4454-90a0-4e8ba8bb2239" xmlns:ns3="a2c98312-a1a7-4c30-9dfa-e35e7a09d1f3" xmlns:ns4="0482921a-d792-4e79-8034-62e3a362f08c" targetNamespace="http://schemas.microsoft.com/office/2006/metadata/properties" ma:root="true" ma:fieldsID="087cb61d90b12b28ed873761ec1d289f" ns1:_="" ns2:_="" ns3:_="" ns4:_="">
    <xsd:import namespace="http://schemas.microsoft.com/sharepoint/v3"/>
    <xsd:import namespace="a029a951-197a-4454-90a0-4e8ba8bb2239"/>
    <xsd:import namespace="a2c98312-a1a7-4c30-9dfa-e35e7a09d1f3"/>
    <xsd:import namespace="0482921a-d792-4e79-8034-62e3a362f08c"/>
    <xsd:element name="properties">
      <xsd:complexType>
        <xsd:sequence>
          <xsd:element name="documentManagement">
            <xsd:complexType>
              <xsd:all>
                <xsd:element ref="ns2:ACreated" minOccurs="0"/>
                <xsd:element ref="ns2:ACreatedBy" minOccurs="0"/>
                <xsd:element ref="ns2:AID" minOccurs="0"/>
                <xsd:element ref="ns2:AModified" minOccurs="0"/>
                <xsd:element ref="ns2:AModifiedBy" minOccurs="0"/>
                <xsd:element ref="ns2:AVersion" minOccurs="0"/>
                <xsd:element ref="ns2:CEID" minOccurs="0"/>
                <xsd:element ref="ns1:RoutingEnabled"/>
                <xsd:element ref="ns2:LanguageRef" minOccurs="0"/>
                <xsd:element ref="ns1:URL" minOccurs="0"/>
                <xsd:element ref="ns2:AlternateText" minOccurs="0"/>
                <xsd:element ref="ns2:ShowInContentGroups" minOccurs="0"/>
                <xsd:element ref="ns2:ContentDate" minOccurs="0"/>
                <xsd:element ref="ns3:SharedWithUsers" minOccurs="0"/>
                <xsd:element ref="ns4:OldID" minOccurs="0"/>
                <xsd:element ref="ns4:SourceID" minOccurs="0"/>
                <xsd:element ref="ns4:Source" minOccurs="0"/>
                <xsd:element ref="ns4:Topic" minOccurs="0"/>
                <xsd:element ref="ns4:OrganizationalUnit" minOccurs="0"/>
                <xsd:element ref="ns4:RelatedEntity" minOccurs="0"/>
                <xsd:element ref="ns4:ParentEntity" minOccurs="0"/>
                <xsd:element ref="ns2:TitleEn" minOccurs="0"/>
                <xsd:element ref="ns2:ItemOrder" minOccurs="0"/>
                <xsd:element ref="ns2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Enabled" ma:index="15" ma:displayName="Active" ma:description="" ma:internalName="RoutingEnabled">
      <xsd:simpleType>
        <xsd:restriction base="dms:Boolean"/>
      </xsd:simpleType>
    </xsd:element>
    <xsd:element name="URL" ma:index="1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9a951-197a-4454-90a0-4e8ba8bb2239" elementFormDefault="qualified">
    <xsd:import namespace="http://schemas.microsoft.com/office/2006/documentManagement/types"/>
    <xsd:import namespace="http://schemas.microsoft.com/office/infopath/2007/PartnerControls"/>
    <xsd:element name="ACreated" ma:index="8" nillable="true" ma:displayName="ACreated" ma:format="DateTime" ma:internalName="ACreated">
      <xsd:simpleType>
        <xsd:restriction base="dms:DateTime"/>
      </xsd:simpleType>
    </xsd:element>
    <xsd:element name="ACreatedBy" ma:index="9" nillable="true" ma:displayName="ACreatedBy" ma:internalName="ACreatedBy">
      <xsd:simpleType>
        <xsd:restriction base="dms:Text">
          <xsd:maxLength value="255"/>
        </xsd:restriction>
      </xsd:simpleType>
    </xsd:element>
    <xsd:element name="AID" ma:index="10" nillable="true" ma:displayName="AID" ma:indexed="true" ma:internalName="AID" ma:percentage="FALSE">
      <xsd:simpleType>
        <xsd:restriction base="dms:Number"/>
      </xsd:simpleType>
    </xsd:element>
    <xsd:element name="AModified" ma:index="11" nillable="true" ma:displayName="AModified" ma:format="DateTime" ma:internalName="AModified">
      <xsd:simpleType>
        <xsd:restriction base="dms:DateTime"/>
      </xsd:simpleType>
    </xsd:element>
    <xsd:element name="AModifiedBy" ma:index="12" nillable="true" ma:displayName="AModifiedBy" ma:internalName="AModifiedBy">
      <xsd:simpleType>
        <xsd:restriction base="dms:Text">
          <xsd:maxLength value="255"/>
        </xsd:restriction>
      </xsd:simpleType>
    </xsd:element>
    <xsd:element name="AVersion" ma:index="13" nillable="true" ma:displayName="AVersion" ma:internalName="AVersion">
      <xsd:simpleType>
        <xsd:restriction base="dms:Text">
          <xsd:maxLength value="255"/>
        </xsd:restriction>
      </xsd:simpleType>
    </xsd:element>
    <xsd:element name="CEID" ma:index="14" nillable="true" ma:displayName="CEID" ma:internalName="CEID">
      <xsd:simpleType>
        <xsd:restriction base="dms:Text">
          <xsd:maxLength value="255"/>
        </xsd:restriction>
      </xsd:simpleType>
    </xsd:element>
    <xsd:element name="LanguageRef" ma:index="17" nillable="true" ma:displayName="LanguageRef" ma:list="{90f227ea-5920-45a7-a23d-c88bdf4e0005}" ma:internalName="LanguageRef" ma:showField="Title" ma:web="a029a951-197a-4454-90a0-4e8ba8bb22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lternateText" ma:index="19" nillable="true" ma:displayName="AlternateText" ma:internalName="AlternateText">
      <xsd:simpleType>
        <xsd:restriction base="dms:Text">
          <xsd:maxLength value="255"/>
        </xsd:restriction>
      </xsd:simpleType>
    </xsd:element>
    <xsd:element name="ShowInContentGroups" ma:index="20" nillable="true" ma:displayName="ShowInContentGroups" ma:list="{d322c509-0e61-4df0-aa83-640ea2811344}" ma:internalName="ShowInContentGroups" ma:showField="Title" ma:web="a029a951-197a-4454-90a0-4e8ba8bb22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ntentDate" ma:index="21" nillable="true" ma:displayName="ContentDate" ma:format="DateTime" ma:internalName="ContentDate">
      <xsd:simpleType>
        <xsd:restriction base="dms:DateTime"/>
      </xsd:simpleType>
    </xsd:element>
    <xsd:element name="TitleEn" ma:index="30" nillable="true" ma:displayName="TitleEn" ma:default="" ma:internalName="TitleEn" ma:readOnly="false">
      <xsd:simpleType>
        <xsd:restriction base="dms:Text">
          <xsd:maxLength value="255"/>
        </xsd:restriction>
      </xsd:simpleType>
    </xsd:element>
    <xsd:element name="ItemOrder" ma:index="31" nillable="true" ma:displayName="ItemOrder" ma:internalName="ItemOrder">
      <xsd:simpleType>
        <xsd:restriction base="dms:Number"/>
      </xsd:simpleType>
    </xsd:element>
    <xsd:element name="Image" ma:index="3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98312-a1a7-4c30-9dfa-e35e7a09d1f3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2921a-d792-4e79-8034-62e3a362f08c" elementFormDefault="qualified">
    <xsd:import namespace="http://schemas.microsoft.com/office/2006/documentManagement/types"/>
    <xsd:import namespace="http://schemas.microsoft.com/office/infopath/2007/PartnerControls"/>
    <xsd:element name="OldID" ma:index="23" nillable="true" ma:displayName="OldID" ma:default="" ma:internalName="OldID" ma:readOnly="false">
      <xsd:simpleType>
        <xsd:restriction base="dms:Text">
          <xsd:maxLength value="50"/>
        </xsd:restriction>
      </xsd:simpleType>
    </xsd:element>
    <xsd:element name="SourceID" ma:index="24" nillable="true" ma:displayName="SourceID" ma:default="" ma:internalName="SourceID" ma:readOnly="false">
      <xsd:simpleType>
        <xsd:restriction base="dms:Number"/>
      </xsd:simpleType>
    </xsd:element>
    <xsd:element name="Source" ma:index="25" nillable="true" ma:displayName="Source" ma:default="" ma:internalName="Source" ma:readOnly="false">
      <xsd:simpleType>
        <xsd:restriction base="dms:Text">
          <xsd:maxLength value="255"/>
        </xsd:restriction>
      </xsd:simpleType>
    </xsd:element>
    <xsd:element name="Topic" ma:index="26" nillable="true" ma:displayName="Topic" ma:list="38e0a57e-bf71-4fb7-8687-2e938e45e10e" ma:internalName="Topic" ma:showField="Title">
      <xsd:simpleType>
        <xsd:restriction base="dms:Lookup"/>
      </xsd:simpleType>
    </xsd:element>
    <xsd:element name="OrganizationalUnit" ma:index="27" nillable="true" ma:displayName="OrganizationalUnit" ma:list="8cbccf00-dc01-452b-a0bb-21ad49d2c4da" ma:internalName="OrganizationalUnit" ma:showField="Title">
      <xsd:simpleType>
        <xsd:restriction base="dms:Lookup"/>
      </xsd:simpleType>
    </xsd:element>
    <xsd:element name="RelatedEntity" ma:index="28" nillable="true" ma:displayName="RelatedEntity" ma:list="8e878111-5d44-4ac0-8d7d-001e9b3d0fd0" ma:internalName="RelatedEntity" ma:showField="Title">
      <xsd:simpleType>
        <xsd:restriction base="dms:Lookup"/>
      </xsd:simpleType>
    </xsd:element>
    <xsd:element name="ParentEntity" ma:index="29" nillable="true" ma:displayName="ParentEntity" ma:list="8e878111-5d44-4ac0-8d7d-001e9b3d0fd0" ma:internalName="ParentEntity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33" ma:displayName="Subject"/>
        <xsd:element ref="dc:description" minOccurs="0" maxOccurs="1" ma:index="16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7592A6C-5D8A-4592-A9C2-F438760BE0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08C2F9-39C2-4661-B1E6-0609B05C079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8a01474-a63a-44e3-b39d-13ca5c9f261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D11B9F5-DB05-4E81-8E5D-0B7E10A12F5E}"/>
</file>

<file path=customXml/itemProps4.xml><?xml version="1.0" encoding="utf-8"?>
<ds:datastoreItem xmlns:ds="http://schemas.openxmlformats.org/officeDocument/2006/customXml" ds:itemID="{4250EF07-017C-4E0D-8843-EF6994A90E0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69081</TotalTime>
  <Words>3975</Words>
  <Application>Microsoft Office PowerPoint</Application>
  <PresentationFormat>Custom</PresentationFormat>
  <Paragraphs>1189</Paragraphs>
  <Slides>58</Slides>
  <Notes>58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Κεντρική Διαφάνεια</vt:lpstr>
      <vt:lpstr>Immagine bitmap</vt:lpstr>
      <vt:lpstr>T2/T2S Consolidation Εκπαιδευτικό Σεμινάριο</vt:lpstr>
      <vt:lpstr>Περιεχόμενα - Agenda</vt:lpstr>
      <vt:lpstr>Liquidity Transfers</vt:lpstr>
      <vt:lpstr>Περιεχόμενα - Agenda</vt:lpstr>
      <vt:lpstr>Business Day</vt:lpstr>
      <vt:lpstr>Business Day</vt:lpstr>
      <vt:lpstr>Business Day</vt:lpstr>
      <vt:lpstr>Business Day</vt:lpstr>
      <vt:lpstr>Business Day</vt:lpstr>
      <vt:lpstr>Business Day</vt:lpstr>
      <vt:lpstr>Περιεχόμενα - Agenda</vt:lpstr>
      <vt:lpstr>CLM – Εισαγωγή/Κατάσταση συναλλαγών </vt:lpstr>
      <vt:lpstr>RTGS – Εισαγωγή/Κατάσταση συναλλαγών </vt:lpstr>
      <vt:lpstr>Περιεχόμενα - Agenda</vt:lpstr>
      <vt:lpstr>Σύνδεση U2A χρήστη</vt:lpstr>
      <vt:lpstr>Σύνδεση U2A χρήστη</vt:lpstr>
      <vt:lpstr>Σύνδεση U2A χρήστη</vt:lpstr>
      <vt:lpstr>Σύνδεση U2A χρήστη</vt:lpstr>
      <vt:lpstr>Σύνδεση U2A χρήστη</vt:lpstr>
      <vt:lpstr>Σύνδεση U2A χρήστη</vt:lpstr>
      <vt:lpstr>Σύνδεση U2A χρήστη</vt:lpstr>
      <vt:lpstr>Σύνδεση U2A χρήστη</vt:lpstr>
      <vt:lpstr>Σύνδεση U2A χρήστη</vt:lpstr>
      <vt:lpstr>Σύνδεση U2A χρήστη</vt:lpstr>
      <vt:lpstr>Σύνδεση U2A χρήστη</vt:lpstr>
      <vt:lpstr>Περιεχόμενα - Agenda</vt:lpstr>
      <vt:lpstr>Λειτουργίες Common Components</vt:lpstr>
      <vt:lpstr>Λειτουργίες Common Components</vt:lpstr>
      <vt:lpstr>Λειτουργίες Common Components</vt:lpstr>
      <vt:lpstr>Περιεχόμενα - Agenda</vt:lpstr>
      <vt:lpstr>Οθόνες CLM και RTGS</vt:lpstr>
      <vt:lpstr>Οθόνες CLM και RTGS</vt:lpstr>
      <vt:lpstr>Οθόνες CLM και RTGS</vt:lpstr>
      <vt:lpstr>Οθόνες CLM και RTGS</vt:lpstr>
      <vt:lpstr>Οθόνες CLM και RTGS</vt:lpstr>
      <vt:lpstr>Περιεχόμενα - Agenda</vt:lpstr>
      <vt:lpstr>Βασικά σενάρια δοκιμών</vt:lpstr>
      <vt:lpstr>Βασικά σενάρια δοκιμών</vt:lpstr>
      <vt:lpstr>Βασικά σενάρια δοκιμών</vt:lpstr>
      <vt:lpstr>Βασικά σενάρια δοκιμών</vt:lpstr>
      <vt:lpstr>Βασικά σενάρια δοκιμών</vt:lpstr>
      <vt:lpstr>Βασικά σενάρια δοκιμών</vt:lpstr>
      <vt:lpstr>Βασικά σενάρια δοκιμών</vt:lpstr>
      <vt:lpstr>Βασικά σενάρια δοκιμών</vt:lpstr>
      <vt:lpstr>Βασικά σενάρια δοκιμών</vt:lpstr>
      <vt:lpstr>Βασικά σενάρια δοκιμών</vt:lpstr>
      <vt:lpstr>Βασικά σενάρια δοκιμών</vt:lpstr>
      <vt:lpstr>Βασικά σενάρια δοκιμών</vt:lpstr>
      <vt:lpstr>Βασικά σενάρια δοκιμών</vt:lpstr>
      <vt:lpstr>Βασικά σενάρια δοκιμών</vt:lpstr>
      <vt:lpstr>Βασικά σενάρια δοκιμών</vt:lpstr>
      <vt:lpstr>Βασικά σενάρια δοκιμών</vt:lpstr>
      <vt:lpstr>Βασικά σενάρια δοκιμών</vt:lpstr>
      <vt:lpstr>Βασικά σενάρια δοκιμών</vt:lpstr>
      <vt:lpstr>Βασικά σενάρια δοκιμών</vt:lpstr>
      <vt:lpstr>Βασικά σενάρια δοκιμών</vt:lpstr>
      <vt:lpstr>Βασικά σενάρια δοκιμών</vt:lpstr>
      <vt:lpstr>PowerPoint Presentation</vt:lpstr>
    </vt:vector>
  </TitlesOfParts>
  <Company>Bank of Greece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T2_T2S Consolidation_Εκπαιδευτικό Σεμινάριο 211221</dc:title>
  <dc:creator>AAlexandraki@bankofgreece.gr</dc:creator>
  <dc:description/>
  <cp:lastModifiedBy>Lefteris Pronakis</cp:lastModifiedBy>
  <cp:revision>1661</cp:revision>
  <cp:lastPrinted>2021-12-21T06:07:20Z</cp:lastPrinted>
  <dcterms:created xsi:type="dcterms:W3CDTF">2019-04-03T04:53:24Z</dcterms:created>
  <dcterms:modified xsi:type="dcterms:W3CDTF">2022-01-10T06:56:28Z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0x010100C99F32645853284EB835B50D610223A1010100A61F6276E4CF224090150D81F63A8330</vt:lpwstr>
  </property>
  <property fmtid="{D5CDD505-2E9C-101B-9397-08002B2CF9AE}" pid="3" name="_dlc_DocIdItemGuid">
    <vt:lpwstr>16a49bd1-1ba6-46e0-8b9d-b32e33b7ad51</vt:lpwstr>
  </property>
  <property fmtid="{D5CDD505-2E9C-101B-9397-08002B2CF9AE}" pid="4" name="Order">
    <vt:r8>18300</vt:r8>
  </property>
  <property fmtid="{D5CDD505-2E9C-101B-9397-08002B2CF9AE}" pid="5" name="xd_ProgID">
    <vt:lpwstr/>
  </property>
  <property fmtid="{D5CDD505-2E9C-101B-9397-08002B2CF9AE}" pid="6" name="_SharedFileIndex">
    <vt:lpwstr/>
  </property>
  <property fmtid="{D5CDD505-2E9C-101B-9397-08002B2CF9AE}" pid="7" name="_SourceUrl">
    <vt:lpwstr/>
  </property>
  <property fmtid="{D5CDD505-2E9C-101B-9397-08002B2CF9AE}" pid="8" name="TemplateUrl">
    <vt:lpwstr/>
  </property>
</Properties>
</file>