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8" r:id="rId2"/>
    <p:sldId id="274" r:id="rId3"/>
    <p:sldId id="275" r:id="rId4"/>
    <p:sldId id="286" r:id="rId5"/>
    <p:sldId id="287" r:id="rId6"/>
    <p:sldId id="276" r:id="rId7"/>
    <p:sldId id="277" r:id="rId8"/>
    <p:sldId id="278" r:id="rId9"/>
    <p:sldId id="289" r:id="rId10"/>
    <p:sldId id="288" r:id="rId11"/>
    <p:sldId id="279" r:id="rId12"/>
    <p:sldId id="280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05C6"/>
    <a:srgbClr val="C23EAF"/>
    <a:srgbClr val="F80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1523" autoAdjust="0"/>
  </p:normalViewPr>
  <p:slideViewPr>
    <p:cSldViewPr snapToGrid="0">
      <p:cViewPr varScale="1">
        <p:scale>
          <a:sx n="63" d="100"/>
          <a:sy n="63" d="100"/>
        </p:scale>
        <p:origin x="7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E2A7E-9035-460B-8B76-C8D44CD0BB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86FCA-7A07-4C48-9286-F7E9B38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043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641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24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7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55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1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78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34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39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49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88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33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ξώφυλλο1_ΕΠΙΣΗΜ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Z:\OLD_Museum\GEROLYMPOS\TtE small files\26 Athina\Athina 00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6" b="15589"/>
          <a:stretch/>
        </p:blipFill>
        <p:spPr bwMode="auto">
          <a:xfrm>
            <a:off x="0" y="214501"/>
            <a:ext cx="6596748" cy="60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6"/>
          <p:cNvSpPr/>
          <p:nvPr userDrawn="1"/>
        </p:nvSpPr>
        <p:spPr>
          <a:xfrm>
            <a:off x="0" y="5967531"/>
            <a:ext cx="12192000" cy="890469"/>
          </a:xfrm>
          <a:custGeom>
            <a:avLst/>
            <a:gdLst>
              <a:gd name="connsiteX0" fmla="*/ 0 w 9144000"/>
              <a:gd name="connsiteY0" fmla="*/ 0 h 620688"/>
              <a:gd name="connsiteX1" fmla="*/ 9144000 w 9144000"/>
              <a:gd name="connsiteY1" fmla="*/ 0 h 620688"/>
              <a:gd name="connsiteX2" fmla="*/ 9144000 w 9144000"/>
              <a:gd name="connsiteY2" fmla="*/ 620688 h 620688"/>
              <a:gd name="connsiteX3" fmla="*/ 0 w 9144000"/>
              <a:gd name="connsiteY3" fmla="*/ 620688 h 620688"/>
              <a:gd name="connsiteX4" fmla="*/ 0 w 9144000"/>
              <a:gd name="connsiteY4" fmla="*/ 0 h 620688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262640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262640 h 625876"/>
              <a:gd name="connsiteX0" fmla="*/ 0 w 9144000"/>
              <a:gd name="connsiteY0" fmla="*/ 257452 h 620688"/>
              <a:gd name="connsiteX1" fmla="*/ 9144000 w 9144000"/>
              <a:gd name="connsiteY1" fmla="*/ 21445 h 620688"/>
              <a:gd name="connsiteX2" fmla="*/ 9144000 w 9144000"/>
              <a:gd name="connsiteY2" fmla="*/ 0 h 620688"/>
              <a:gd name="connsiteX3" fmla="*/ 9144000 w 9144000"/>
              <a:gd name="connsiteY3" fmla="*/ 620688 h 620688"/>
              <a:gd name="connsiteX4" fmla="*/ 0 w 9144000"/>
              <a:gd name="connsiteY4" fmla="*/ 620688 h 620688"/>
              <a:gd name="connsiteX5" fmla="*/ 0 w 9144000"/>
              <a:gd name="connsiteY5" fmla="*/ 257452 h 6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0688">
                <a:moveTo>
                  <a:pt x="0" y="257452"/>
                </a:moveTo>
                <a:cubicBezTo>
                  <a:pt x="2189825" y="255723"/>
                  <a:pt x="7433569" y="413792"/>
                  <a:pt x="9144000" y="21445"/>
                </a:cubicBezTo>
                <a:lnTo>
                  <a:pt x="9144000" y="0"/>
                </a:lnTo>
                <a:lnTo>
                  <a:pt x="9144000" y="620688"/>
                </a:lnTo>
                <a:lnTo>
                  <a:pt x="0" y="620688"/>
                </a:lnTo>
                <a:lnTo>
                  <a:pt x="0" y="257452"/>
                </a:lnTo>
                <a:close/>
              </a:path>
            </a:pathLst>
          </a:custGeom>
          <a:solidFill>
            <a:srgbClr val="DD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cxnSp>
        <p:nvCxnSpPr>
          <p:cNvPr id="30" name="Straight Connector 29"/>
          <p:cNvCxnSpPr/>
          <p:nvPr userDrawn="1"/>
        </p:nvCxnSpPr>
        <p:spPr>
          <a:xfrm flipV="1">
            <a:off x="3763491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84136"/>
            <a:ext cx="11981793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  <p:sp>
        <p:nvSpPr>
          <p:cNvPr id="32" name="Rectangle 3"/>
          <p:cNvSpPr/>
          <p:nvPr userDrawn="1"/>
        </p:nvSpPr>
        <p:spPr>
          <a:xfrm>
            <a:off x="0" y="3560"/>
            <a:ext cx="9261446" cy="210941"/>
          </a:xfrm>
          <a:custGeom>
            <a:avLst/>
            <a:gdLst/>
            <a:ahLst/>
            <a:cxnLst/>
            <a:rect l="l" t="t" r="r" b="b"/>
            <a:pathLst>
              <a:path w="5535740" h="288032">
                <a:moveTo>
                  <a:pt x="0" y="0"/>
                </a:moveTo>
                <a:lnTo>
                  <a:pt x="5535740" y="0"/>
                </a:lnTo>
                <a:lnTo>
                  <a:pt x="5535740" y="40584"/>
                </a:lnTo>
                <a:cubicBezTo>
                  <a:pt x="5535740" y="163479"/>
                  <a:pt x="5446151" y="265448"/>
                  <a:pt x="5328592" y="283969"/>
                </a:cubicBezTo>
                <a:lnTo>
                  <a:pt x="5328592" y="288032"/>
                </a:lnTo>
                <a:lnTo>
                  <a:pt x="5288292" y="288032"/>
                </a:lnTo>
                <a:lnTo>
                  <a:pt x="4487044" y="288032"/>
                </a:lnTo>
                <a:lnTo>
                  <a:pt x="0" y="288032"/>
                </a:lnTo>
                <a:close/>
              </a:path>
            </a:pathLst>
          </a:custGeom>
          <a:solidFill>
            <a:srgbClr val="12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05504" y="206471"/>
            <a:ext cx="4134512" cy="6093079"/>
            <a:chOff x="939648" y="268919"/>
            <a:chExt cx="4134512" cy="6111618"/>
          </a:xfrm>
          <a:solidFill>
            <a:schemeClr val="bg1"/>
          </a:solidFill>
        </p:grpSpPr>
        <p:sp>
          <p:nvSpPr>
            <p:cNvPr id="3" name="Isosceles Triangle 2"/>
            <p:cNvSpPr/>
            <p:nvPr userDrawn="1"/>
          </p:nvSpPr>
          <p:spPr>
            <a:xfrm>
              <a:off x="939648" y="268919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 rot="10800000">
              <a:off x="2003155" y="272518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6216524" y="4671427"/>
            <a:ext cx="2414719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1992" y="2916587"/>
            <a:ext cx="5232266" cy="1727927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200" b="1" baseline="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Τίτλος </a:t>
            </a:r>
            <a:r>
              <a:rPr lang="el-GR" dirty="0" smtClean="0"/>
              <a:t>Παρουσίασης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441992" y="2857432"/>
            <a:ext cx="4284000" cy="64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6" hasCustomPrompt="1"/>
          </p:nvPr>
        </p:nvSpPr>
        <p:spPr>
          <a:xfrm>
            <a:off x="6366835" y="4855455"/>
            <a:ext cx="4511372" cy="291646"/>
          </a:xfrm>
        </p:spPr>
        <p:txBody>
          <a:bodyPr>
            <a:noAutofit/>
          </a:bodyPr>
          <a:lstStyle>
            <a:lvl1pPr marL="0" indent="0">
              <a:buNone/>
              <a:defRPr sz="1600" b="1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1" i="1" dirty="0"/>
              <a:t>[Ονοματεπώνυμο</a:t>
            </a:r>
            <a:r>
              <a:rPr lang="el-GR" b="1" i="1" dirty="0" smtClean="0"/>
              <a:t>], [Τίτλος]</a:t>
            </a:r>
            <a:endParaRPr lang="en-US" dirty="0"/>
          </a:p>
        </p:txBody>
      </p:sp>
      <p:sp>
        <p:nvSpPr>
          <p:cNvPr id="21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6366266" y="5196605"/>
            <a:ext cx="4512221" cy="279804"/>
          </a:xfrm>
        </p:spPr>
        <p:txBody>
          <a:bodyPr>
            <a:normAutofit/>
          </a:bodyPr>
          <a:lstStyle>
            <a:lvl1pPr marL="0" indent="0">
              <a:buNone/>
              <a:defRPr sz="1600" b="0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0" i="1" dirty="0"/>
              <a:t>[Θέση</a:t>
            </a:r>
            <a:r>
              <a:rPr lang="el-GR" b="0" i="1" dirty="0" smtClean="0"/>
              <a:t>], [</a:t>
            </a:r>
            <a:r>
              <a:rPr lang="el-GR" b="0" i="1" dirty="0"/>
              <a:t>Ημερομηνία]</a:t>
            </a:r>
            <a:endParaRPr lang="el-GR" b="1" i="1" dirty="0"/>
          </a:p>
        </p:txBody>
      </p:sp>
      <p:pic>
        <p:nvPicPr>
          <p:cNvPr id="20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74" y="548680"/>
            <a:ext cx="2803410" cy="15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εριεχόμενο αριστερά -πλάγιο πλαίσιο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 rot="5400000" flipH="1">
            <a:off x="8697035" y="2717076"/>
            <a:ext cx="4714241" cy="1820088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27786" y="1270000"/>
            <a:ext cx="9792500" cy="471424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Τίτλος και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27786" y="1249680"/>
            <a:ext cx="11736414" cy="469392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1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Περιεχόμενο αριστερά και εικόνα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7786" y="1239520"/>
            <a:ext cx="5760000" cy="475488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</a:t>
            </a:r>
            <a:r>
              <a:rPr lang="el-GR" dirty="0" smtClean="0"/>
              <a:t>2</a:t>
            </a:r>
          </a:p>
          <a:p>
            <a:pPr lvl="2"/>
            <a:r>
              <a:rPr lang="el-GR" dirty="0" smtClean="0"/>
              <a:t>Επίπεδο 3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04200" y="1239520"/>
            <a:ext cx="5760000" cy="47548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Περιεχόμενο πλάγιο αριστερά  και εικόνα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 rot="16200000">
            <a:off x="-1198968" y="2706915"/>
            <a:ext cx="4673600" cy="1820088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</a:t>
            </a:r>
            <a:r>
              <a:rPr lang="el-GR" dirty="0" smtClean="0"/>
              <a:t>2</a:t>
            </a:r>
          </a:p>
          <a:p>
            <a:pPr lvl="2"/>
            <a:r>
              <a:rPr lang="el-GR" dirty="0" smtClean="0"/>
              <a:t>Επίπεδο 3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1280160"/>
            <a:ext cx="9830600" cy="4673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lide Number Placeholder 19"/>
          <p:cNvSpPr txBox="1">
            <a:spLocks/>
          </p:cNvSpPr>
          <p:nvPr userDrawn="1"/>
        </p:nvSpPr>
        <p:spPr>
          <a:xfrm>
            <a:off x="11497463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Περιεχόμενο αριστερά και εικόνα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27786" y="1270000"/>
            <a:ext cx="5760000" cy="468376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04200" y="1270000"/>
            <a:ext cx="5760000" cy="468376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</p:txBody>
      </p:sp>
      <p:sp>
        <p:nvSpPr>
          <p:cNvPr id="13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Περιεχόμενο πλάγιο δεξιά και εικόνα αριστερ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 rot="5400000" flipH="1">
            <a:off x="8722436" y="2722156"/>
            <a:ext cx="4744720" cy="1820088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</a:t>
            </a:r>
            <a:r>
              <a:rPr lang="el-GR" dirty="0" smtClean="0"/>
              <a:t>2</a:t>
            </a:r>
          </a:p>
          <a:p>
            <a:pPr lvl="2"/>
            <a:r>
              <a:rPr lang="el-GR" dirty="0" smtClean="0"/>
              <a:t>Επίπεδο 3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68426" y="1259840"/>
            <a:ext cx="9830600" cy="474472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Μόνο τίτλος και υποσέλιδο (Κενή διαφάνει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Τίτλος και Υπότι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95713"/>
            <a:ext cx="9908040" cy="47103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272208"/>
            <a:ext cx="11737975" cy="462500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66750"/>
            <a:ext cx="9907588" cy="390525"/>
          </a:xfrm>
        </p:spPr>
        <p:txBody>
          <a:bodyPr anchor="ctr"/>
          <a:lstStyle>
            <a:lvl1pPr marL="0" indent="0">
              <a:buNone/>
              <a:defRPr sz="2400"/>
            </a:lvl1pPr>
          </a:lstStyle>
          <a:p>
            <a:pPr lvl="0"/>
            <a:r>
              <a:rPr lang="el-GR"/>
              <a:t>Υπότιτλος</a:t>
            </a:r>
            <a:endParaRPr lang="en-US" dirty="0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Πλήρως Κενή διαφάνε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Επίλογος και επικοινων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>
            <a:off x="-292397" y="292397"/>
            <a:ext cx="6858003" cy="6273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>
            <a:off x="1" y="0"/>
            <a:ext cx="6273209" cy="6858000"/>
          </a:xfrm>
          <a:prstGeom prst="parallelogram">
            <a:avLst>
              <a:gd name="adj" fmla="val 468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Data 12"/>
          <p:cNvSpPr/>
          <p:nvPr userDrawn="1"/>
        </p:nvSpPr>
        <p:spPr>
          <a:xfrm>
            <a:off x="5902969" y="3091087"/>
            <a:ext cx="1103131" cy="1134094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Data 13"/>
          <p:cNvSpPr/>
          <p:nvPr userDrawn="1"/>
        </p:nvSpPr>
        <p:spPr>
          <a:xfrm>
            <a:off x="6709163" y="1230185"/>
            <a:ext cx="1103131" cy="1134094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Data 14"/>
          <p:cNvSpPr/>
          <p:nvPr userDrawn="1"/>
        </p:nvSpPr>
        <p:spPr>
          <a:xfrm>
            <a:off x="5172501" y="4826506"/>
            <a:ext cx="1103131" cy="1134094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5587193" y="5174973"/>
            <a:ext cx="273747" cy="437160"/>
            <a:chOff x="9906125" y="2951915"/>
            <a:chExt cx="598678" cy="956061"/>
          </a:xfrm>
        </p:grpSpPr>
        <p:sp>
          <p:nvSpPr>
            <p:cNvPr id="17" name="Freeform 37"/>
            <p:cNvSpPr>
              <a:spLocks noChangeArrowheads="1"/>
            </p:cNvSpPr>
            <p:nvPr/>
          </p:nvSpPr>
          <p:spPr bwMode="auto">
            <a:xfrm>
              <a:off x="9921798" y="2951915"/>
              <a:ext cx="576735" cy="783659"/>
            </a:xfrm>
            <a:custGeom>
              <a:avLst/>
              <a:gdLst>
                <a:gd name="T0" fmla="*/ 399 w 813"/>
                <a:gd name="T1" fmla="*/ 1102 h 1103"/>
                <a:gd name="T2" fmla="*/ 399 w 813"/>
                <a:gd name="T3" fmla="*/ 1102 h 1103"/>
                <a:gd name="T4" fmla="*/ 89 w 813"/>
                <a:gd name="T5" fmla="*/ 562 h 1103"/>
                <a:gd name="T6" fmla="*/ 210 w 813"/>
                <a:gd name="T7" fmla="*/ 80 h 1103"/>
                <a:gd name="T8" fmla="*/ 219 w 813"/>
                <a:gd name="T9" fmla="*/ 80 h 1103"/>
                <a:gd name="T10" fmla="*/ 591 w 813"/>
                <a:gd name="T11" fmla="*/ 80 h 1103"/>
                <a:gd name="T12" fmla="*/ 600 w 813"/>
                <a:gd name="T13" fmla="*/ 80 h 1103"/>
                <a:gd name="T14" fmla="*/ 721 w 813"/>
                <a:gd name="T15" fmla="*/ 562 h 1103"/>
                <a:gd name="T16" fmla="*/ 399 w 813"/>
                <a:gd name="T17" fmla="*/ 110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1103">
                  <a:moveTo>
                    <a:pt x="399" y="1102"/>
                  </a:moveTo>
                  <a:lnTo>
                    <a:pt x="399" y="1102"/>
                  </a:lnTo>
                  <a:cubicBezTo>
                    <a:pt x="89" y="562"/>
                    <a:pt x="89" y="562"/>
                    <a:pt x="89" y="562"/>
                  </a:cubicBezTo>
                  <a:cubicBezTo>
                    <a:pt x="0" y="390"/>
                    <a:pt x="50" y="181"/>
                    <a:pt x="210" y="80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331" y="0"/>
                    <a:pt x="482" y="0"/>
                    <a:pt x="591" y="80"/>
                  </a:cubicBezTo>
                  <a:cubicBezTo>
                    <a:pt x="600" y="80"/>
                    <a:pt x="600" y="80"/>
                    <a:pt x="600" y="80"/>
                  </a:cubicBezTo>
                  <a:cubicBezTo>
                    <a:pt x="762" y="181"/>
                    <a:pt x="812" y="390"/>
                    <a:pt x="721" y="562"/>
                  </a:cubicBezTo>
                  <a:lnTo>
                    <a:pt x="399" y="110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38"/>
            <p:cNvSpPr>
              <a:spLocks noChangeArrowheads="1"/>
            </p:cNvSpPr>
            <p:nvPr/>
          </p:nvSpPr>
          <p:spPr bwMode="auto">
            <a:xfrm>
              <a:off x="10122402" y="3136856"/>
              <a:ext cx="169259" cy="172406"/>
            </a:xfrm>
            <a:custGeom>
              <a:avLst/>
              <a:gdLst>
                <a:gd name="T0" fmla="*/ 239 w 240"/>
                <a:gd name="T1" fmla="*/ 119 h 241"/>
                <a:gd name="T2" fmla="*/ 239 w 240"/>
                <a:gd name="T3" fmla="*/ 119 h 241"/>
                <a:gd name="T4" fmla="*/ 118 w 240"/>
                <a:gd name="T5" fmla="*/ 0 h 241"/>
                <a:gd name="T6" fmla="*/ 0 w 240"/>
                <a:gd name="T7" fmla="*/ 119 h 241"/>
                <a:gd name="T8" fmla="*/ 118 w 240"/>
                <a:gd name="T9" fmla="*/ 240 h 241"/>
                <a:gd name="T10" fmla="*/ 239 w 240"/>
                <a:gd name="T11" fmla="*/ 11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1">
                  <a:moveTo>
                    <a:pt x="239" y="119"/>
                  </a:moveTo>
                  <a:lnTo>
                    <a:pt x="239" y="119"/>
                  </a:lnTo>
                  <a:cubicBezTo>
                    <a:pt x="239" y="51"/>
                    <a:pt x="189" y="0"/>
                    <a:pt x="118" y="0"/>
                  </a:cubicBezTo>
                  <a:cubicBezTo>
                    <a:pt x="59" y="0"/>
                    <a:pt x="0" y="51"/>
                    <a:pt x="0" y="119"/>
                  </a:cubicBezTo>
                  <a:cubicBezTo>
                    <a:pt x="0" y="190"/>
                    <a:pt x="59" y="240"/>
                    <a:pt x="118" y="240"/>
                  </a:cubicBezTo>
                  <a:cubicBezTo>
                    <a:pt x="189" y="240"/>
                    <a:pt x="239" y="190"/>
                    <a:pt x="239" y="119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39"/>
            <p:cNvSpPr>
              <a:spLocks noChangeArrowheads="1"/>
            </p:cNvSpPr>
            <p:nvPr/>
          </p:nvSpPr>
          <p:spPr bwMode="auto">
            <a:xfrm>
              <a:off x="9906125" y="3650936"/>
              <a:ext cx="598678" cy="257040"/>
            </a:xfrm>
            <a:custGeom>
              <a:avLst/>
              <a:gdLst>
                <a:gd name="T0" fmla="*/ 490 w 842"/>
                <a:gd name="T1" fmla="*/ 0 h 362"/>
                <a:gd name="T2" fmla="*/ 490 w 842"/>
                <a:gd name="T3" fmla="*/ 0 h 362"/>
                <a:gd name="T4" fmla="*/ 841 w 842"/>
                <a:gd name="T5" fmla="*/ 181 h 362"/>
                <a:gd name="T6" fmla="*/ 419 w 842"/>
                <a:gd name="T7" fmla="*/ 361 h 362"/>
                <a:gd name="T8" fmla="*/ 0 w 842"/>
                <a:gd name="T9" fmla="*/ 181 h 362"/>
                <a:gd name="T10" fmla="*/ 360 w 842"/>
                <a:gd name="T11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2" h="362">
                  <a:moveTo>
                    <a:pt x="490" y="0"/>
                  </a:moveTo>
                  <a:lnTo>
                    <a:pt x="490" y="0"/>
                  </a:lnTo>
                  <a:cubicBezTo>
                    <a:pt x="691" y="21"/>
                    <a:pt x="841" y="92"/>
                    <a:pt x="841" y="181"/>
                  </a:cubicBezTo>
                  <a:cubicBezTo>
                    <a:pt x="841" y="281"/>
                    <a:pt x="661" y="361"/>
                    <a:pt x="419" y="361"/>
                  </a:cubicBezTo>
                  <a:cubicBezTo>
                    <a:pt x="189" y="361"/>
                    <a:pt x="0" y="281"/>
                    <a:pt x="0" y="181"/>
                  </a:cubicBezTo>
                  <a:cubicBezTo>
                    <a:pt x="0" y="92"/>
                    <a:pt x="159" y="21"/>
                    <a:pt x="360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Freeform 51"/>
          <p:cNvSpPr>
            <a:spLocks noChangeArrowheads="1"/>
          </p:cNvSpPr>
          <p:nvPr userDrawn="1"/>
        </p:nvSpPr>
        <p:spPr bwMode="auto">
          <a:xfrm>
            <a:off x="6192930" y="3475011"/>
            <a:ext cx="523208" cy="366246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21" name="AutoShape 36"/>
          <p:cNvSpPr>
            <a:spLocks/>
          </p:cNvSpPr>
          <p:nvPr userDrawn="1"/>
        </p:nvSpPr>
        <p:spPr bwMode="auto">
          <a:xfrm>
            <a:off x="7015060" y="1551564"/>
            <a:ext cx="491336" cy="491336"/>
          </a:xfrm>
          <a:custGeom>
            <a:avLst/>
            <a:gdLst>
              <a:gd name="T0" fmla="*/ 10580 w 21161"/>
              <a:gd name="T1" fmla="*/ 10800 h 21600"/>
              <a:gd name="T2" fmla="*/ 10580 w 21161"/>
              <a:gd name="T3" fmla="*/ 10800 h 21600"/>
              <a:gd name="T4" fmla="*/ 10580 w 21161"/>
              <a:gd name="T5" fmla="*/ 10800 h 21600"/>
              <a:gd name="T6" fmla="*/ 10580 w 21161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61" h="21600">
                <a:moveTo>
                  <a:pt x="20060" y="18059"/>
                </a:moveTo>
                <a:cubicBezTo>
                  <a:pt x="21457" y="16335"/>
                  <a:pt x="21600" y="13755"/>
                  <a:pt x="20051" y="11803"/>
                </a:cubicBezTo>
                <a:cubicBezTo>
                  <a:pt x="18458" y="15480"/>
                  <a:pt x="14527" y="18227"/>
                  <a:pt x="9482" y="18193"/>
                </a:cubicBezTo>
                <a:cubicBezTo>
                  <a:pt x="10946" y="19954"/>
                  <a:pt x="13609" y="21003"/>
                  <a:pt x="16843" y="20190"/>
                </a:cubicBezTo>
                <a:cubicBezTo>
                  <a:pt x="17744" y="20761"/>
                  <a:pt x="19733" y="21338"/>
                  <a:pt x="21132" y="21600"/>
                </a:cubicBezTo>
                <a:cubicBezTo>
                  <a:pt x="20610" y="20536"/>
                  <a:pt x="20031" y="19077"/>
                  <a:pt x="20060" y="18059"/>
                </a:cubicBezTo>
                <a:close/>
                <a:moveTo>
                  <a:pt x="42" y="18016"/>
                </a:moveTo>
                <a:cubicBezTo>
                  <a:pt x="811" y="16450"/>
                  <a:pt x="1664" y="14301"/>
                  <a:pt x="1621" y="12802"/>
                </a:cubicBezTo>
                <a:cubicBezTo>
                  <a:pt x="585" y="11523"/>
                  <a:pt x="0" y="9873"/>
                  <a:pt x="0" y="8195"/>
                </a:cubicBezTo>
                <a:cubicBezTo>
                  <a:pt x="0" y="3461"/>
                  <a:pt x="4484" y="0"/>
                  <a:pt x="9504" y="0"/>
                </a:cubicBezTo>
                <a:cubicBezTo>
                  <a:pt x="14493" y="0"/>
                  <a:pt x="19009" y="3436"/>
                  <a:pt x="19009" y="8195"/>
                </a:cubicBezTo>
                <a:cubicBezTo>
                  <a:pt x="19009" y="13151"/>
                  <a:pt x="13677" y="17781"/>
                  <a:pt x="6361" y="15941"/>
                </a:cubicBezTo>
                <a:cubicBezTo>
                  <a:pt x="5033" y="16781"/>
                  <a:pt x="2103" y="17632"/>
                  <a:pt x="42" y="180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0753" y="2190326"/>
            <a:ext cx="4445210" cy="77442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l-GR" dirty="0"/>
              <a:t>Ευχαριστούμε!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770248" y="1595763"/>
            <a:ext cx="3601944" cy="402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z="2000" dirty="0" smtClean="0"/>
              <a:t>210.320.XXXX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9134" y="3454483"/>
            <a:ext cx="4037165" cy="40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l-GR" sz="24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2000" dirty="0" smtClean="0"/>
              <a:t>username@bankofgreece.gr </a:t>
            </a:r>
            <a:endParaRPr lang="el-GR" sz="2000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319043" y="5174973"/>
            <a:ext cx="4037165" cy="437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l-GR" sz="2000" dirty="0"/>
              <a:t>Κτήριο Χ, Διεύθυνση, Γραφείο</a:t>
            </a:r>
            <a:endParaRPr lang="en-US" dirty="0"/>
          </a:p>
        </p:txBody>
      </p:sp>
      <p:pic>
        <p:nvPicPr>
          <p:cNvPr id="29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6" y="107180"/>
            <a:ext cx="1728192" cy="9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96675" y="6404456"/>
            <a:ext cx="467525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11414620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ξώφυλλο2_PHOTO ΘΕΜΑΤΟΛΟΓΙ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5"/>
          <a:stretch/>
        </p:blipFill>
        <p:spPr>
          <a:xfrm>
            <a:off x="0" y="188637"/>
            <a:ext cx="6216524" cy="5948003"/>
          </a:xfrm>
          <a:prstGeom prst="rect">
            <a:avLst/>
          </a:prstGeom>
        </p:spPr>
      </p:pic>
      <p:sp>
        <p:nvSpPr>
          <p:cNvPr id="29" name="Rectangle 6"/>
          <p:cNvSpPr/>
          <p:nvPr userDrawn="1"/>
        </p:nvSpPr>
        <p:spPr>
          <a:xfrm>
            <a:off x="0" y="5967531"/>
            <a:ext cx="12192000" cy="890469"/>
          </a:xfrm>
          <a:custGeom>
            <a:avLst/>
            <a:gdLst>
              <a:gd name="connsiteX0" fmla="*/ 0 w 9144000"/>
              <a:gd name="connsiteY0" fmla="*/ 0 h 620688"/>
              <a:gd name="connsiteX1" fmla="*/ 9144000 w 9144000"/>
              <a:gd name="connsiteY1" fmla="*/ 0 h 620688"/>
              <a:gd name="connsiteX2" fmla="*/ 9144000 w 9144000"/>
              <a:gd name="connsiteY2" fmla="*/ 620688 h 620688"/>
              <a:gd name="connsiteX3" fmla="*/ 0 w 9144000"/>
              <a:gd name="connsiteY3" fmla="*/ 620688 h 620688"/>
              <a:gd name="connsiteX4" fmla="*/ 0 w 9144000"/>
              <a:gd name="connsiteY4" fmla="*/ 0 h 620688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262640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262640 h 625876"/>
              <a:gd name="connsiteX0" fmla="*/ 0 w 9144000"/>
              <a:gd name="connsiteY0" fmla="*/ 257452 h 620688"/>
              <a:gd name="connsiteX1" fmla="*/ 9144000 w 9144000"/>
              <a:gd name="connsiteY1" fmla="*/ 21445 h 620688"/>
              <a:gd name="connsiteX2" fmla="*/ 9144000 w 9144000"/>
              <a:gd name="connsiteY2" fmla="*/ 0 h 620688"/>
              <a:gd name="connsiteX3" fmla="*/ 9144000 w 9144000"/>
              <a:gd name="connsiteY3" fmla="*/ 620688 h 620688"/>
              <a:gd name="connsiteX4" fmla="*/ 0 w 9144000"/>
              <a:gd name="connsiteY4" fmla="*/ 620688 h 620688"/>
              <a:gd name="connsiteX5" fmla="*/ 0 w 9144000"/>
              <a:gd name="connsiteY5" fmla="*/ 257452 h 6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0688">
                <a:moveTo>
                  <a:pt x="0" y="257452"/>
                </a:moveTo>
                <a:cubicBezTo>
                  <a:pt x="2189825" y="255723"/>
                  <a:pt x="7433569" y="413792"/>
                  <a:pt x="9144000" y="21445"/>
                </a:cubicBezTo>
                <a:lnTo>
                  <a:pt x="9144000" y="0"/>
                </a:lnTo>
                <a:lnTo>
                  <a:pt x="9144000" y="620688"/>
                </a:lnTo>
                <a:lnTo>
                  <a:pt x="0" y="620688"/>
                </a:lnTo>
                <a:lnTo>
                  <a:pt x="0" y="257452"/>
                </a:lnTo>
                <a:close/>
              </a:path>
            </a:pathLst>
          </a:custGeom>
          <a:solidFill>
            <a:srgbClr val="DD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cxnSp>
        <p:nvCxnSpPr>
          <p:cNvPr id="30" name="Straight Connector 29"/>
          <p:cNvCxnSpPr/>
          <p:nvPr userDrawn="1"/>
        </p:nvCxnSpPr>
        <p:spPr>
          <a:xfrm flipV="1">
            <a:off x="3763491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/>
          <p:nvPr userDrawn="1"/>
        </p:nvSpPr>
        <p:spPr>
          <a:xfrm>
            <a:off x="0" y="3560"/>
            <a:ext cx="9261446" cy="210941"/>
          </a:xfrm>
          <a:custGeom>
            <a:avLst/>
            <a:gdLst/>
            <a:ahLst/>
            <a:cxnLst/>
            <a:rect l="l" t="t" r="r" b="b"/>
            <a:pathLst>
              <a:path w="5535740" h="288032">
                <a:moveTo>
                  <a:pt x="0" y="0"/>
                </a:moveTo>
                <a:lnTo>
                  <a:pt x="5535740" y="0"/>
                </a:lnTo>
                <a:lnTo>
                  <a:pt x="5535740" y="40584"/>
                </a:lnTo>
                <a:cubicBezTo>
                  <a:pt x="5535740" y="163479"/>
                  <a:pt x="5446151" y="265448"/>
                  <a:pt x="5328592" y="283969"/>
                </a:cubicBezTo>
                <a:lnTo>
                  <a:pt x="5328592" y="288032"/>
                </a:lnTo>
                <a:lnTo>
                  <a:pt x="5288292" y="288032"/>
                </a:lnTo>
                <a:lnTo>
                  <a:pt x="4487044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>
              <a:solidFill>
                <a:schemeClr val="accent2"/>
              </a:solidFill>
            </a:endParaRP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84136"/>
            <a:ext cx="11981793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005504" y="206471"/>
            <a:ext cx="4134512" cy="6093079"/>
            <a:chOff x="939648" y="268919"/>
            <a:chExt cx="4134512" cy="6111618"/>
          </a:xfrm>
          <a:solidFill>
            <a:schemeClr val="bg1"/>
          </a:solidFill>
        </p:grpSpPr>
        <p:sp>
          <p:nvSpPr>
            <p:cNvPr id="18" name="Isosceles Triangle 17"/>
            <p:cNvSpPr/>
            <p:nvPr userDrawn="1"/>
          </p:nvSpPr>
          <p:spPr>
            <a:xfrm>
              <a:off x="939648" y="268919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10800000">
              <a:off x="2003155" y="272518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6216524" y="4671427"/>
            <a:ext cx="2414719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441992" y="2916587"/>
            <a:ext cx="5232266" cy="1727927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200" b="1" baseline="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Τίτλος Παρουσίασης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6441992" y="2857432"/>
            <a:ext cx="4284000" cy="64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4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74" y="548680"/>
            <a:ext cx="2803410" cy="15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3"/>
          <p:cNvSpPr>
            <a:spLocks noGrp="1"/>
          </p:cNvSpPr>
          <p:nvPr>
            <p:ph type="body" sz="quarter" idx="16" hasCustomPrompt="1"/>
          </p:nvPr>
        </p:nvSpPr>
        <p:spPr>
          <a:xfrm>
            <a:off x="6366835" y="4855455"/>
            <a:ext cx="4511372" cy="291646"/>
          </a:xfrm>
        </p:spPr>
        <p:txBody>
          <a:bodyPr>
            <a:noAutofit/>
          </a:bodyPr>
          <a:lstStyle>
            <a:lvl1pPr marL="0" indent="0">
              <a:buNone/>
              <a:defRPr sz="1600" b="1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1" i="1" dirty="0"/>
              <a:t>[Ονοματεπώνυμο</a:t>
            </a:r>
            <a:r>
              <a:rPr lang="el-GR" b="1" i="1" dirty="0" smtClean="0"/>
              <a:t>], [Τίτλος]</a:t>
            </a:r>
            <a:endParaRPr lang="en-US" dirty="0"/>
          </a:p>
        </p:txBody>
      </p:sp>
      <p:sp>
        <p:nvSpPr>
          <p:cNvPr id="23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6366266" y="5196605"/>
            <a:ext cx="4512221" cy="279804"/>
          </a:xfrm>
        </p:spPr>
        <p:txBody>
          <a:bodyPr>
            <a:normAutofit/>
          </a:bodyPr>
          <a:lstStyle>
            <a:lvl1pPr marL="0" indent="0">
              <a:buNone/>
              <a:defRPr sz="1600" b="0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0" i="1" dirty="0"/>
              <a:t>[Θέση</a:t>
            </a:r>
            <a:r>
              <a:rPr lang="el-GR" b="0" i="1" dirty="0" smtClean="0"/>
              <a:t>], [</a:t>
            </a:r>
            <a:r>
              <a:rPr lang="el-GR" b="0" i="1" dirty="0"/>
              <a:t>Ημερομηνία]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13082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ξώφυλλο3_ΑΠΛ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88639"/>
            <a:ext cx="6366267" cy="5948001"/>
          </a:xfrm>
          <a:prstGeom prst="rect">
            <a:avLst/>
          </a:prstGeom>
          <a:solidFill>
            <a:srgbClr val="1236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6"/>
          <p:cNvSpPr/>
          <p:nvPr userDrawn="1"/>
        </p:nvSpPr>
        <p:spPr>
          <a:xfrm>
            <a:off x="0" y="5967531"/>
            <a:ext cx="12192000" cy="890469"/>
          </a:xfrm>
          <a:custGeom>
            <a:avLst/>
            <a:gdLst>
              <a:gd name="connsiteX0" fmla="*/ 0 w 9144000"/>
              <a:gd name="connsiteY0" fmla="*/ 0 h 620688"/>
              <a:gd name="connsiteX1" fmla="*/ 9144000 w 9144000"/>
              <a:gd name="connsiteY1" fmla="*/ 0 h 620688"/>
              <a:gd name="connsiteX2" fmla="*/ 9144000 w 9144000"/>
              <a:gd name="connsiteY2" fmla="*/ 620688 h 620688"/>
              <a:gd name="connsiteX3" fmla="*/ 0 w 9144000"/>
              <a:gd name="connsiteY3" fmla="*/ 620688 h 620688"/>
              <a:gd name="connsiteX4" fmla="*/ 0 w 9144000"/>
              <a:gd name="connsiteY4" fmla="*/ 0 h 620688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262640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262640 h 625876"/>
              <a:gd name="connsiteX0" fmla="*/ 0 w 9144000"/>
              <a:gd name="connsiteY0" fmla="*/ 257452 h 620688"/>
              <a:gd name="connsiteX1" fmla="*/ 9144000 w 9144000"/>
              <a:gd name="connsiteY1" fmla="*/ 21445 h 620688"/>
              <a:gd name="connsiteX2" fmla="*/ 9144000 w 9144000"/>
              <a:gd name="connsiteY2" fmla="*/ 0 h 620688"/>
              <a:gd name="connsiteX3" fmla="*/ 9144000 w 9144000"/>
              <a:gd name="connsiteY3" fmla="*/ 620688 h 620688"/>
              <a:gd name="connsiteX4" fmla="*/ 0 w 9144000"/>
              <a:gd name="connsiteY4" fmla="*/ 620688 h 620688"/>
              <a:gd name="connsiteX5" fmla="*/ 0 w 9144000"/>
              <a:gd name="connsiteY5" fmla="*/ 257452 h 6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0688">
                <a:moveTo>
                  <a:pt x="0" y="257452"/>
                </a:moveTo>
                <a:cubicBezTo>
                  <a:pt x="2189825" y="255723"/>
                  <a:pt x="7433569" y="413792"/>
                  <a:pt x="9144000" y="21445"/>
                </a:cubicBezTo>
                <a:lnTo>
                  <a:pt x="9144000" y="0"/>
                </a:lnTo>
                <a:lnTo>
                  <a:pt x="9144000" y="620688"/>
                </a:lnTo>
                <a:lnTo>
                  <a:pt x="0" y="620688"/>
                </a:lnTo>
                <a:lnTo>
                  <a:pt x="0" y="257452"/>
                </a:lnTo>
                <a:close/>
              </a:path>
            </a:pathLst>
          </a:custGeom>
          <a:solidFill>
            <a:srgbClr val="DD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3889615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/>
          <p:nvPr userDrawn="1"/>
        </p:nvSpPr>
        <p:spPr>
          <a:xfrm>
            <a:off x="0" y="3560"/>
            <a:ext cx="9261446" cy="210941"/>
          </a:xfrm>
          <a:custGeom>
            <a:avLst/>
            <a:gdLst/>
            <a:ahLst/>
            <a:cxnLst/>
            <a:rect l="l" t="t" r="r" b="b"/>
            <a:pathLst>
              <a:path w="5535740" h="288032">
                <a:moveTo>
                  <a:pt x="0" y="0"/>
                </a:moveTo>
                <a:lnTo>
                  <a:pt x="5535740" y="0"/>
                </a:lnTo>
                <a:lnTo>
                  <a:pt x="5535740" y="40584"/>
                </a:lnTo>
                <a:cubicBezTo>
                  <a:pt x="5535740" y="163479"/>
                  <a:pt x="5446151" y="265448"/>
                  <a:pt x="5328592" y="283969"/>
                </a:cubicBezTo>
                <a:lnTo>
                  <a:pt x="5328592" y="288032"/>
                </a:lnTo>
                <a:lnTo>
                  <a:pt x="5288292" y="288032"/>
                </a:lnTo>
                <a:lnTo>
                  <a:pt x="4487044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84136"/>
            <a:ext cx="11981793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037035" y="188639"/>
            <a:ext cx="4134512" cy="6118941"/>
            <a:chOff x="939648" y="268919"/>
            <a:chExt cx="4134512" cy="6111618"/>
          </a:xfrm>
          <a:solidFill>
            <a:schemeClr val="bg1"/>
          </a:solidFill>
        </p:grpSpPr>
        <p:sp>
          <p:nvSpPr>
            <p:cNvPr id="16" name="Isosceles Triangle 15"/>
            <p:cNvSpPr/>
            <p:nvPr userDrawn="1"/>
          </p:nvSpPr>
          <p:spPr>
            <a:xfrm>
              <a:off x="939648" y="268919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10800000">
              <a:off x="2003155" y="272518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6216524" y="4671427"/>
            <a:ext cx="2414719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441992" y="2916587"/>
            <a:ext cx="5232266" cy="1727927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200" b="1" baseline="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Τίτλος Παρουσίασης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441992" y="2857432"/>
            <a:ext cx="4284000" cy="64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6" hasCustomPrompt="1"/>
          </p:nvPr>
        </p:nvSpPr>
        <p:spPr>
          <a:xfrm>
            <a:off x="6366835" y="4855455"/>
            <a:ext cx="4511372" cy="291646"/>
          </a:xfrm>
        </p:spPr>
        <p:txBody>
          <a:bodyPr>
            <a:noAutofit/>
          </a:bodyPr>
          <a:lstStyle>
            <a:lvl1pPr marL="0" indent="0">
              <a:buNone/>
              <a:defRPr sz="1600" b="1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1" i="1" dirty="0"/>
              <a:t>[Ονοματεπώνυμο] ή [Τόπος]</a:t>
            </a:r>
            <a:endParaRPr lang="en-US" dirty="0"/>
          </a:p>
        </p:txBody>
      </p:sp>
      <p:sp>
        <p:nvSpPr>
          <p:cNvPr id="32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6366266" y="5196605"/>
            <a:ext cx="4512221" cy="279804"/>
          </a:xfrm>
        </p:spPr>
        <p:txBody>
          <a:bodyPr>
            <a:normAutofit/>
          </a:bodyPr>
          <a:lstStyle>
            <a:lvl1pPr marL="0" indent="0">
              <a:buNone/>
              <a:defRPr sz="1600" b="0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0" i="1" dirty="0"/>
              <a:t>[Θέση] ή [Ημερομηνία]</a:t>
            </a:r>
            <a:endParaRPr lang="el-GR" b="1" i="1" dirty="0"/>
          </a:p>
        </p:txBody>
      </p:sp>
      <p:pic>
        <p:nvPicPr>
          <p:cNvPr id="33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74" y="548680"/>
            <a:ext cx="2803410" cy="15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α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977314" y="1590431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4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542925" y="1590431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977314" y="2280173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42925" y="2280173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977313" y="2969404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542924" y="2969404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49" hasCustomPrompt="1"/>
          </p:nvPr>
        </p:nvSpPr>
        <p:spPr>
          <a:xfrm>
            <a:off x="977313" y="3659146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542924" y="3659146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977313" y="4347866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2924" y="4347866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977313" y="5038119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42924" y="5038119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4" name="Text Placeholder 6"/>
          <p:cNvSpPr>
            <a:spLocks noGrp="1"/>
          </p:cNvSpPr>
          <p:nvPr>
            <p:ph type="body" sz="quarter" idx="55" hasCustomPrompt="1"/>
          </p:nvPr>
        </p:nvSpPr>
        <p:spPr>
          <a:xfrm>
            <a:off x="6663739" y="1590431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6229350" y="1590431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57" hasCustomPrompt="1"/>
          </p:nvPr>
        </p:nvSpPr>
        <p:spPr>
          <a:xfrm>
            <a:off x="6663739" y="2280173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6229350" y="2280173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8" name="Text Placeholder 6"/>
          <p:cNvSpPr>
            <a:spLocks noGrp="1"/>
          </p:cNvSpPr>
          <p:nvPr>
            <p:ph type="body" sz="quarter" idx="59" hasCustomPrompt="1"/>
          </p:nvPr>
        </p:nvSpPr>
        <p:spPr>
          <a:xfrm>
            <a:off x="6663738" y="2969404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60" hasCustomPrompt="1"/>
          </p:nvPr>
        </p:nvSpPr>
        <p:spPr>
          <a:xfrm>
            <a:off x="6229349" y="2969404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80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6663738" y="3659146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6229349" y="3659146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82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6663738" y="4347866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83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229349" y="4347866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84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6663738" y="5038119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6229349" y="5038119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  <p:sp>
        <p:nvSpPr>
          <p:cNvPr id="38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7463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2" pos="4407">
          <p15:clr>
            <a:srgbClr val="FBAE40"/>
          </p15:clr>
        </p15:guide>
        <p15:guide id="3" orient="horz" pos="845">
          <p15:clr>
            <a:srgbClr val="FBAE40"/>
          </p15:clr>
        </p15:guide>
        <p15:guide id="4" orient="horz" pos="1275">
          <p15:clr>
            <a:srgbClr val="FBAE40"/>
          </p15:clr>
        </p15:guide>
        <p15:guide id="5" orient="horz" pos="1480">
          <p15:clr>
            <a:srgbClr val="FBAE40"/>
          </p15:clr>
        </p15:guide>
        <p15:guide id="6" orient="horz" pos="1752">
          <p15:clr>
            <a:srgbClr val="FBAE40"/>
          </p15:clr>
        </p15:guide>
        <p15:guide id="7" orient="horz" pos="1979">
          <p15:clr>
            <a:srgbClr val="FBAE40"/>
          </p15:clr>
        </p15:guide>
        <p15:guide id="8" orient="horz" pos="2251">
          <p15:clr>
            <a:srgbClr val="FBAE40"/>
          </p15:clr>
        </p15:guide>
        <p15:guide id="9" orient="horz" pos="3453">
          <p15:clr>
            <a:srgbClr val="FBAE40"/>
          </p15:clr>
        </p15:guide>
        <p15:guide id="10" orient="horz" pos="32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χωριστικό Ενοτήτ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96675" y="6404456"/>
            <a:ext cx="467525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11414620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/>
          <p:cNvSpPr/>
          <p:nvPr userDrawn="1"/>
        </p:nvSpPr>
        <p:spPr>
          <a:xfrm>
            <a:off x="1" y="0"/>
            <a:ext cx="6273209" cy="6858000"/>
          </a:xfrm>
          <a:prstGeom prst="parallelogram">
            <a:avLst>
              <a:gd name="adj" fmla="val 468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-292397" y="292397"/>
            <a:ext cx="6858003" cy="6273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6137" y="407070"/>
            <a:ext cx="5419814" cy="750611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Τίτλος Ενότητας</a:t>
            </a:r>
            <a:endParaRPr lang="en-US" dirty="0"/>
          </a:p>
        </p:txBody>
      </p:sp>
      <p:pic>
        <p:nvPicPr>
          <p:cNvPr id="11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6" y="107180"/>
            <a:ext cx="1728192" cy="9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314950" y="3070372"/>
            <a:ext cx="6391275" cy="275997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 marL="555625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 marL="452437" indent="0">
              <a:buFont typeface="Cambria" panose="02040503050406030204" pitchFamily="18" charset="0"/>
              <a:buNone/>
              <a:defRPr>
                <a:solidFill>
                  <a:srgbClr val="002060"/>
                </a:solidFill>
              </a:defRPr>
            </a:lvl3pPr>
            <a:lvl4pPr marL="808038" indent="-182563">
              <a:buClr>
                <a:schemeClr val="accent2"/>
              </a:buClr>
              <a:buFont typeface="Courier New" panose="02070309020205020404" pitchFamily="49" charset="0"/>
              <a:buChar char="-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</a:t>
            </a:r>
            <a:r>
              <a:rPr lang="el-GR" dirty="0" smtClean="0"/>
              <a:t>2</a:t>
            </a:r>
          </a:p>
          <a:p>
            <a:pPr lvl="3"/>
            <a:r>
              <a:rPr lang="el-GR" dirty="0" smtClean="0"/>
              <a:t>Επίπεδο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4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-1 πλαίσι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7463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7786" y="1229360"/>
            <a:ext cx="11736000" cy="4663440"/>
          </a:xfrm>
        </p:spPr>
        <p:txBody>
          <a:bodyPr/>
          <a:lstStyle>
            <a:lvl1pPr>
              <a:buClr>
                <a:schemeClr val="accent2"/>
              </a:buCl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εριεχόμενο-2 πλαίσ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7408" y="1270000"/>
            <a:ext cx="5760000" cy="468376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lang="el-GR" sz="2000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190058" y="1270000"/>
            <a:ext cx="5760000" cy="468376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εριεχόμενο-3 πλαίσ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029" y="1257032"/>
            <a:ext cx="3744000" cy="468657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7425" y="1257031"/>
            <a:ext cx="3744000" cy="468657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243821" y="1257030"/>
            <a:ext cx="3744000" cy="468657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9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εριεχόμενο δεξιά -πλάγιο πλαίσιο αριστερ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 rot="16200000">
            <a:off x="-1224369" y="2701836"/>
            <a:ext cx="4724401" cy="1820088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171700" y="1249681"/>
            <a:ext cx="9792500" cy="472440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0" y="5967531"/>
            <a:ext cx="12192000" cy="890469"/>
          </a:xfrm>
          <a:custGeom>
            <a:avLst/>
            <a:gdLst>
              <a:gd name="connsiteX0" fmla="*/ 0 w 9144000"/>
              <a:gd name="connsiteY0" fmla="*/ 0 h 620688"/>
              <a:gd name="connsiteX1" fmla="*/ 9144000 w 9144000"/>
              <a:gd name="connsiteY1" fmla="*/ 0 h 620688"/>
              <a:gd name="connsiteX2" fmla="*/ 9144000 w 9144000"/>
              <a:gd name="connsiteY2" fmla="*/ 620688 h 620688"/>
              <a:gd name="connsiteX3" fmla="*/ 0 w 9144000"/>
              <a:gd name="connsiteY3" fmla="*/ 620688 h 620688"/>
              <a:gd name="connsiteX4" fmla="*/ 0 w 9144000"/>
              <a:gd name="connsiteY4" fmla="*/ 0 h 620688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262640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262640 h 625876"/>
              <a:gd name="connsiteX0" fmla="*/ 0 w 9144000"/>
              <a:gd name="connsiteY0" fmla="*/ 257452 h 620688"/>
              <a:gd name="connsiteX1" fmla="*/ 9144000 w 9144000"/>
              <a:gd name="connsiteY1" fmla="*/ 21445 h 620688"/>
              <a:gd name="connsiteX2" fmla="*/ 9144000 w 9144000"/>
              <a:gd name="connsiteY2" fmla="*/ 0 h 620688"/>
              <a:gd name="connsiteX3" fmla="*/ 9144000 w 9144000"/>
              <a:gd name="connsiteY3" fmla="*/ 620688 h 620688"/>
              <a:gd name="connsiteX4" fmla="*/ 0 w 9144000"/>
              <a:gd name="connsiteY4" fmla="*/ 620688 h 620688"/>
              <a:gd name="connsiteX5" fmla="*/ 0 w 9144000"/>
              <a:gd name="connsiteY5" fmla="*/ 257452 h 6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0688">
                <a:moveTo>
                  <a:pt x="0" y="257452"/>
                </a:moveTo>
                <a:cubicBezTo>
                  <a:pt x="2189825" y="255723"/>
                  <a:pt x="7433569" y="413792"/>
                  <a:pt x="9144000" y="21445"/>
                </a:cubicBezTo>
                <a:lnTo>
                  <a:pt x="9144000" y="0"/>
                </a:lnTo>
                <a:lnTo>
                  <a:pt x="9144000" y="620688"/>
                </a:lnTo>
                <a:lnTo>
                  <a:pt x="0" y="620688"/>
                </a:lnTo>
                <a:lnTo>
                  <a:pt x="0" y="257452"/>
                </a:lnTo>
                <a:close/>
              </a:path>
            </a:pathLst>
          </a:custGeom>
          <a:solidFill>
            <a:srgbClr val="DD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8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428725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1414620" y="6431287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73993" y="6431287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Z:\ΕΚΔΟΣΕΙΣ\02 LOGOS\LOGO_TE\efi to send\LOGO TE-02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6" y="107180"/>
            <a:ext cx="1728192" cy="9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1029" y="1015463"/>
            <a:ext cx="1625396" cy="64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3" y="1182192"/>
            <a:ext cx="11737187" cy="478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</a:t>
            </a:r>
            <a:r>
              <a:rPr lang="el-GR" dirty="0" smtClean="0"/>
              <a:t>3 </a:t>
            </a:r>
            <a:endParaRPr lang="en-US" dirty="0"/>
          </a:p>
        </p:txBody>
      </p:sp>
      <p:sp>
        <p:nvSpPr>
          <p:cNvPr id="12" name="Rectangle 3"/>
          <p:cNvSpPr/>
          <p:nvPr/>
        </p:nvSpPr>
        <p:spPr>
          <a:xfrm>
            <a:off x="0" y="3560"/>
            <a:ext cx="9261446" cy="210941"/>
          </a:xfrm>
          <a:custGeom>
            <a:avLst/>
            <a:gdLst/>
            <a:ahLst/>
            <a:cxnLst/>
            <a:rect l="l" t="t" r="r" b="b"/>
            <a:pathLst>
              <a:path w="5535740" h="288032">
                <a:moveTo>
                  <a:pt x="0" y="0"/>
                </a:moveTo>
                <a:lnTo>
                  <a:pt x="5535740" y="0"/>
                </a:lnTo>
                <a:lnTo>
                  <a:pt x="5535740" y="40584"/>
                </a:lnTo>
                <a:cubicBezTo>
                  <a:pt x="5535740" y="163479"/>
                  <a:pt x="5446151" y="265448"/>
                  <a:pt x="5328592" y="283969"/>
                </a:cubicBezTo>
                <a:lnTo>
                  <a:pt x="5328592" y="288032"/>
                </a:lnTo>
                <a:lnTo>
                  <a:pt x="5288292" y="288032"/>
                </a:lnTo>
                <a:lnTo>
                  <a:pt x="4487044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>
              <a:solidFill>
                <a:schemeClr val="accent2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40480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4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452438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625475" indent="-173038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ambria" panose="02040503050406030204" pitchFamily="18" charset="0"/>
        <a:buChar char="–"/>
        <a:tabLst>
          <a:tab pos="722313" algn="l"/>
        </a:tabLst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08038" indent="-182563" algn="l" defTabSz="895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73038" algn="l" defTabSz="9810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537">
          <p15:clr>
            <a:srgbClr val="F26B43"/>
          </p15:clr>
        </p15:guide>
        <p15:guide id="3" pos="143">
          <p15:clr>
            <a:srgbClr val="F26B43"/>
          </p15:clr>
        </p15:guide>
        <p15:guide id="4" orient="horz" pos="42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argetServices@bankofgreece.gr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1992" y="2916587"/>
            <a:ext cx="5336932" cy="1727927"/>
          </a:xfrm>
        </p:spPr>
        <p:txBody>
          <a:bodyPr>
            <a:normAutofit/>
          </a:bodyPr>
          <a:lstStyle/>
          <a:p>
            <a:r>
              <a:rPr lang="en-US" dirty="0" smtClean="0"/>
              <a:t>T2/T2S Consolidation –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MWR 28-31 </a:t>
            </a:r>
            <a:r>
              <a:rPr lang="el-GR" dirty="0" smtClean="0"/>
              <a:t>Μαρτίου 2022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366266" y="4831835"/>
            <a:ext cx="4966665" cy="3702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500" i="1" dirty="0" smtClean="0"/>
          </a:p>
          <a:p>
            <a:pPr marL="0" indent="0">
              <a:buNone/>
            </a:pPr>
            <a:r>
              <a:rPr lang="el-GR" sz="1500" i="1" dirty="0" smtClean="0"/>
              <a:t>Αθήνα</a:t>
            </a:r>
            <a:r>
              <a:rPr lang="el-GR" sz="1500" i="1" dirty="0"/>
              <a:t>, </a:t>
            </a:r>
            <a:r>
              <a:rPr lang="en-US" sz="1500" i="1" dirty="0" smtClean="0"/>
              <a:t>2</a:t>
            </a:r>
            <a:r>
              <a:rPr lang="el-GR" sz="1500" i="1" dirty="0"/>
              <a:t>3</a:t>
            </a:r>
            <a:r>
              <a:rPr lang="el-GR" sz="1500" i="1" dirty="0" smtClean="0"/>
              <a:t>/03/</a:t>
            </a:r>
            <a:r>
              <a:rPr lang="en-US" sz="1500" i="1" dirty="0" smtClean="0"/>
              <a:t>202</a:t>
            </a:r>
            <a:r>
              <a:rPr lang="el-GR" sz="1500" i="1" dirty="0" smtClean="0"/>
              <a:t>2</a:t>
            </a:r>
            <a:endParaRPr lang="en-US" sz="1500" i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366834" y="4855455"/>
            <a:ext cx="5726312" cy="291646"/>
          </a:xfrm>
        </p:spPr>
        <p:txBody>
          <a:bodyPr>
            <a:noAutofit/>
          </a:bodyPr>
          <a:lstStyle/>
          <a:p>
            <a:r>
              <a:rPr lang="el-GR" sz="1500" dirty="0" smtClean="0"/>
              <a:t>Κατερίνα Λαδικού, Προϊσταμένη Υπηρεσίας Διαχείρισης Συστήματος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940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 – Περιγραφή δραστηριοτήτων </a:t>
            </a:r>
            <a:r>
              <a:rPr lang="en-US" dirty="0" smtClean="0"/>
              <a:t>T2Ps</a:t>
            </a:r>
            <a:endParaRPr lang="el-GR" dirty="0" smtClean="0"/>
          </a:p>
          <a:p>
            <a:pPr marL="0" lvl="1"/>
            <a:endParaRPr lang="en-US" dirty="0" smtClean="0"/>
          </a:p>
          <a:p>
            <a:pPr marL="0" lvl="1"/>
            <a:endParaRPr lang="el-GR" dirty="0"/>
          </a:p>
          <a:p>
            <a:pPr marL="0" lvl="1"/>
            <a:endParaRPr lang="en-US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" t="9725" r="53188" b="47142"/>
          <a:stretch/>
        </p:blipFill>
        <p:spPr bwMode="auto">
          <a:xfrm>
            <a:off x="1282586" y="1841675"/>
            <a:ext cx="8505226" cy="443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 – Περιγραφή δραστηριοτήτων </a:t>
            </a:r>
            <a:r>
              <a:rPr lang="en-US" dirty="0" smtClean="0"/>
              <a:t>T2Ps</a:t>
            </a:r>
            <a:endParaRPr lang="el-GR" dirty="0" smtClean="0"/>
          </a:p>
          <a:p>
            <a:pPr marL="0" lvl="1"/>
            <a:endParaRPr lang="en-US" dirty="0" smtClean="0"/>
          </a:p>
          <a:p>
            <a:pPr marL="0" lvl="1"/>
            <a:endParaRPr lang="el-GR" dirty="0"/>
          </a:p>
          <a:p>
            <a:pPr marL="0"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41380"/>
              </p:ext>
            </p:extLst>
          </p:nvPr>
        </p:nvGraphicFramePr>
        <p:xfrm>
          <a:off x="1857676" y="2365119"/>
          <a:ext cx="8301393" cy="29601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01393">
                  <a:extLst>
                    <a:ext uri="{9D8B030D-6E8A-4147-A177-3AD203B41FA5}">
                      <a16:colId xmlns:a16="http://schemas.microsoft.com/office/drawing/2014/main" val="3405268295"/>
                    </a:ext>
                  </a:extLst>
                </a:gridCol>
              </a:tblGrid>
              <a:tr h="472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T2.MW.T2P.SO.REC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8638826"/>
                  </a:ext>
                </a:extLst>
              </a:tr>
              <a:tr h="4118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T2P standing orders reconciliation</a:t>
                      </a:r>
                      <a:r>
                        <a:rPr lang="el-GR" sz="1800" u="none" strike="noStrike" dirty="0" smtClean="0">
                          <a:effectLst/>
                        </a:rPr>
                        <a:t> (προαιρετική)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676417"/>
                  </a:ext>
                </a:extLst>
              </a:tr>
              <a:tr h="3703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Οι συμμετέχοντες θα επαληθεύσουν ότι οι πάγιες εντολές (που καταχωρήθηκαν στο </a:t>
                      </a: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Pre-Migration)</a:t>
                      </a:r>
                      <a:r>
                        <a:rPr lang="el-G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εκτελέστηκαν με επιτυχία. Εάν οι πάγιες εντολές έχουν εκτελεστεί επιτυχώς, τότε ο συμμετέχων χρήστης του Τ2 θα επαληθεύσει ότι ο χρεωστικός λογαριασμός έχει χρεωθεί σωστά και ότι ο πιστωτικός λογαριασμός έχει πιστωθεί σωστά (κατά περίπτωση). Η δραστηριότητα αυτή εξαρτάται, δηλαδή απαιτείται μόνο εάν ο συμμετέχων στο Τ2 έχει πάγιες εντολές. </a:t>
                      </a:r>
                      <a:r>
                        <a:rPr lang="el-GR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Σε περίπτωση εντοπισμού λάθους, γίνεται άμεσα αναφορά στην ΚΤ. </a:t>
                      </a:r>
                      <a:endParaRPr lang="en-US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65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 – Περιγραφή δραστηριοτήτων </a:t>
            </a:r>
            <a:r>
              <a:rPr lang="en-US" dirty="0" smtClean="0"/>
              <a:t>T2Ps</a:t>
            </a:r>
            <a:endParaRPr lang="el-GR" dirty="0" smtClean="0"/>
          </a:p>
          <a:p>
            <a:pPr marL="0" lvl="1"/>
            <a:endParaRPr lang="en-US" dirty="0" smtClean="0"/>
          </a:p>
          <a:p>
            <a:pPr marL="0" lvl="1"/>
            <a:endParaRPr lang="el-GR" dirty="0"/>
          </a:p>
          <a:p>
            <a:pPr marL="0"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700308"/>
              </p:ext>
            </p:extLst>
          </p:nvPr>
        </p:nvGraphicFramePr>
        <p:xfrm>
          <a:off x="1861483" y="2627766"/>
          <a:ext cx="8301393" cy="18628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01393">
                  <a:extLst>
                    <a:ext uri="{9D8B030D-6E8A-4147-A177-3AD203B41FA5}">
                      <a16:colId xmlns:a16="http://schemas.microsoft.com/office/drawing/2014/main" val="3405268295"/>
                    </a:ext>
                  </a:extLst>
                </a:gridCol>
              </a:tblGrid>
              <a:tr h="472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T2.MW.T2P.LT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8638826"/>
                  </a:ext>
                </a:extLst>
              </a:tr>
              <a:tr h="4118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T2P liquidity transfers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l-GR" sz="1800" u="none" strike="noStrike" dirty="0" smtClean="0">
                          <a:effectLst/>
                        </a:rPr>
                        <a:t>(προαιρετική)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676417"/>
                  </a:ext>
                </a:extLst>
              </a:tr>
              <a:tr h="3703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Οι συμμετέχοντες μπορούν να ξεκινήσουν άμεσες μεταφορές ρευστότητας από τους λογαριασμούς CLM ή RTGS (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DCAs</a:t>
                      </a:r>
                      <a:r>
                        <a:rPr lang="el-G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σε T2S και TIPS δεν μπορούν να χρησιμοποιηθούν καθώς οι υπηρεσίες αυτές δεν είναι ακόμη συνδεδεμένες)</a:t>
                      </a:r>
                      <a:endParaRPr lang="en-US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65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14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Ευχαριστούμε!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770249" y="1480260"/>
            <a:ext cx="3601944" cy="402938"/>
          </a:xfrm>
        </p:spPr>
        <p:txBody>
          <a:bodyPr>
            <a:noAutofit/>
          </a:bodyPr>
          <a:lstStyle/>
          <a:p>
            <a:r>
              <a:rPr lang="el-GR" sz="2000" b="0" dirty="0" smtClean="0"/>
              <a:t>210 6799</a:t>
            </a:r>
            <a:r>
              <a:rPr lang="en-US" sz="2000" b="0" dirty="0" smtClean="0"/>
              <a:t> </a:t>
            </a:r>
            <a:r>
              <a:rPr lang="el-GR" sz="2000" b="0" dirty="0" smtClean="0"/>
              <a:t>7</a:t>
            </a:r>
            <a:r>
              <a:rPr lang="en-US" sz="2000" b="0" dirty="0" smtClean="0"/>
              <a:t>76</a:t>
            </a:r>
          </a:p>
          <a:p>
            <a:r>
              <a:rPr lang="en-US" sz="2000" b="0" dirty="0" smtClean="0"/>
              <a:t>210 320 2628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004124" y="3409513"/>
            <a:ext cx="4037165" cy="577871"/>
          </a:xfrm>
        </p:spPr>
        <p:txBody>
          <a:bodyPr>
            <a:normAutofit fontScale="92500"/>
          </a:bodyPr>
          <a:lstStyle/>
          <a:p>
            <a:r>
              <a:rPr lang="el-GR" dirty="0">
                <a:hlinkClick r:id="rId2"/>
              </a:rPr>
              <a:t>TargetServices@bankofgreece.gr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270917" y="5153857"/>
            <a:ext cx="4916516" cy="679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4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Χαλάνδρι, Μεσογείων 341, Γραφείο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MWR </a:t>
            </a:r>
            <a:r>
              <a:rPr lang="el-GR" dirty="0" smtClean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</a:t>
            </a:r>
          </a:p>
          <a:p>
            <a:endParaRPr lang="el-GR" dirty="0"/>
          </a:p>
          <a:p>
            <a:r>
              <a:rPr lang="el-GR" u="sng" dirty="0" smtClean="0"/>
              <a:t>Κύρια σημεία προς δοκιμή</a:t>
            </a:r>
          </a:p>
          <a:p>
            <a:endParaRPr lang="el-G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Μετάπτωση των υπολοίπων του </a:t>
            </a:r>
            <a:r>
              <a:rPr lang="en-US" dirty="0" smtClean="0"/>
              <a:t>TARGET2-CUST (ICM) </a:t>
            </a:r>
            <a:r>
              <a:rPr lang="el-GR" dirty="0" smtClean="0"/>
              <a:t>στους </a:t>
            </a:r>
            <a:r>
              <a:rPr lang="en-US" dirty="0" smtClean="0"/>
              <a:t>CLM </a:t>
            </a:r>
            <a:r>
              <a:rPr lang="el-GR" dirty="0" smtClean="0"/>
              <a:t>λογαριασμούς του </a:t>
            </a:r>
            <a:r>
              <a:rPr lang="en-US" dirty="0" smtClean="0"/>
              <a:t>UTEST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Μετάπτωση των </a:t>
            </a:r>
            <a:r>
              <a:rPr lang="en-US" dirty="0" smtClean="0"/>
              <a:t>PHA </a:t>
            </a:r>
            <a:r>
              <a:rPr lang="el-GR" dirty="0" smtClean="0"/>
              <a:t>λογαριασμών στους </a:t>
            </a:r>
            <a:r>
              <a:rPr lang="en-US" dirty="0" smtClean="0"/>
              <a:t>MCA </a:t>
            </a:r>
            <a:r>
              <a:rPr lang="el-GR" dirty="0"/>
              <a:t>του </a:t>
            </a:r>
            <a:r>
              <a:rPr lang="en-US" dirty="0"/>
              <a:t>UTEST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Επαλήθευση της ορθής λειτουργίας του </a:t>
            </a:r>
            <a:r>
              <a:rPr lang="en-US" dirty="0" smtClean="0"/>
              <a:t>Migration of Balances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Επικύρωση </a:t>
            </a:r>
            <a:r>
              <a:rPr lang="el-GR" dirty="0" smtClean="0"/>
              <a:t>των </a:t>
            </a:r>
            <a:r>
              <a:rPr lang="el-GR" dirty="0"/>
              <a:t>δραστηριοτήτων </a:t>
            </a:r>
            <a:r>
              <a:rPr lang="el-GR" dirty="0" smtClean="0"/>
              <a:t>μετάπτωσης όπως περιγράφονται στο </a:t>
            </a:r>
            <a:r>
              <a:rPr lang="en-US" dirty="0"/>
              <a:t>Migration Weekend </a:t>
            </a:r>
            <a:r>
              <a:rPr lang="en-US" dirty="0" smtClean="0"/>
              <a:t>Playbook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Προσδιορισμός </a:t>
            </a:r>
            <a:r>
              <a:rPr lang="el-GR" dirty="0"/>
              <a:t>της διάρκειας των δραστηριοτήτων για τη δημιουργία πιο αξιόπιστων </a:t>
            </a:r>
            <a:r>
              <a:rPr lang="en-US" dirty="0"/>
              <a:t>Migration Weekend </a:t>
            </a:r>
            <a:r>
              <a:rPr lang="en-US" dirty="0" smtClean="0"/>
              <a:t>P</a:t>
            </a:r>
            <a:r>
              <a:rPr lang="el-GR" dirty="0" err="1" smtClean="0"/>
              <a:t>laybooks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</a:t>
            </a:r>
          </a:p>
          <a:p>
            <a:endParaRPr lang="el-GR" dirty="0"/>
          </a:p>
          <a:p>
            <a:r>
              <a:rPr lang="el-GR" u="sng" dirty="0" smtClean="0"/>
              <a:t>Γενικές πληροφορίες</a:t>
            </a:r>
          </a:p>
          <a:p>
            <a:endParaRPr lang="el-GR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Θα καταγραφούν </a:t>
            </a:r>
            <a:r>
              <a:rPr lang="el-GR" dirty="0"/>
              <a:t>τ</a:t>
            </a:r>
            <a:r>
              <a:rPr lang="el-GR" dirty="0" smtClean="0"/>
              <a:t>α </a:t>
            </a:r>
            <a:r>
              <a:rPr lang="el-GR" dirty="0"/>
              <a:t>υπόλοιπα του TARGET2-CUST EOD </a:t>
            </a:r>
            <a:r>
              <a:rPr lang="el-GR" dirty="0" smtClean="0"/>
              <a:t>28/03.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ακόλουθες εργάσιμες ημέρες θα οριστούν ως </a:t>
            </a:r>
            <a:r>
              <a:rPr lang="en-US" dirty="0" smtClean="0"/>
              <a:t>closing dates </a:t>
            </a:r>
            <a:r>
              <a:rPr lang="el-GR" dirty="0" smtClean="0"/>
              <a:t>στο </a:t>
            </a:r>
            <a:r>
              <a:rPr lang="el-GR" dirty="0"/>
              <a:t>UTEST: </a:t>
            </a:r>
            <a:endParaRPr lang="en-US" dirty="0" smtClean="0"/>
          </a:p>
          <a:p>
            <a:pPr marL="742950" lvl="1" indent="-285750">
              <a:buFont typeface="Symbol" panose="05050102010706020507" pitchFamily="18" charset="2"/>
              <a:buChar char=""/>
            </a:pPr>
            <a:r>
              <a:rPr lang="el-GR" dirty="0" smtClean="0"/>
              <a:t>CLM</a:t>
            </a:r>
            <a:r>
              <a:rPr lang="el-GR" dirty="0"/>
              <a:t>: 29 και 30 Μαρτίου </a:t>
            </a:r>
            <a:endParaRPr lang="en-US" dirty="0" smtClean="0"/>
          </a:p>
          <a:p>
            <a:pPr marL="742950" lvl="1" indent="-285750">
              <a:buFont typeface="Symbol" panose="05050102010706020507" pitchFamily="18" charset="2"/>
              <a:buChar char=""/>
            </a:pPr>
            <a:r>
              <a:rPr lang="el-GR" dirty="0" smtClean="0"/>
              <a:t>RTGS</a:t>
            </a:r>
            <a:r>
              <a:rPr lang="en-US" dirty="0"/>
              <a:t>:</a:t>
            </a:r>
            <a:r>
              <a:rPr lang="el-GR" dirty="0" smtClean="0"/>
              <a:t> </a:t>
            </a:r>
            <a:r>
              <a:rPr lang="el-GR" dirty="0"/>
              <a:t>28, 29 και 30 </a:t>
            </a:r>
            <a:r>
              <a:rPr lang="el-GR" dirty="0" smtClean="0"/>
              <a:t>Μαρτίου</a:t>
            </a:r>
          </a:p>
          <a:p>
            <a:pPr marL="1200150" lvl="2" indent="-285750">
              <a:buFont typeface="Symbol" panose="05050102010706020507" pitchFamily="18" charset="2"/>
              <a:buChar char="®"/>
            </a:pPr>
            <a:r>
              <a:rPr lang="el-GR" dirty="0" smtClean="0"/>
              <a:t>Δεν θα είναι δυνατές δοκιμές για τις παραπάνω ημερομηνίες και η πρόσβαση στο σύστημα θα είναι περιορισμένη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Μετά το EOD της 25</a:t>
            </a:r>
            <a:r>
              <a:rPr lang="el-GR" baseline="30000" dirty="0" smtClean="0"/>
              <a:t> </a:t>
            </a:r>
            <a:r>
              <a:rPr lang="el-GR" dirty="0" smtClean="0"/>
              <a:t>Μαρτίου, οι </a:t>
            </a:r>
            <a:r>
              <a:rPr lang="en-US" dirty="0" smtClean="0"/>
              <a:t>4CB </a:t>
            </a:r>
            <a:r>
              <a:rPr lang="el-GR" dirty="0" smtClean="0"/>
              <a:t>θα μηδενίσουν τα υπόλοιπα στο </a:t>
            </a:r>
            <a:r>
              <a:rPr lang="en-US" dirty="0" smtClean="0"/>
              <a:t>UTEST.</a:t>
            </a:r>
            <a:endParaRPr lang="el-GR" dirty="0" smtClean="0"/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Δεν θα συνδεθούν ακόμα τα </a:t>
            </a:r>
            <a:r>
              <a:rPr lang="en-US" dirty="0" smtClean="0"/>
              <a:t>T2S/TIPS</a:t>
            </a:r>
            <a:r>
              <a:rPr lang="el-GR" dirty="0" smtClean="0"/>
              <a:t> με το Τ2. Είναι προγραμματισμένο για τον Ιούλιο 2022.</a:t>
            </a:r>
            <a:endParaRPr lang="en-US" dirty="0" smtClean="0"/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</a:t>
            </a:r>
          </a:p>
          <a:p>
            <a:endParaRPr lang="el-GR" dirty="0"/>
          </a:p>
          <a:p>
            <a:endParaRPr lang="en-US" u="sng" dirty="0" smtClean="0"/>
          </a:p>
          <a:p>
            <a:endParaRPr lang="el-GR" u="sn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95" t="9525" r="52835" b="37874"/>
          <a:stretch/>
        </p:blipFill>
        <p:spPr>
          <a:xfrm>
            <a:off x="2013786" y="1827661"/>
            <a:ext cx="7403395" cy="46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</a:t>
            </a:r>
          </a:p>
          <a:p>
            <a:endParaRPr lang="el-GR" dirty="0"/>
          </a:p>
          <a:p>
            <a:endParaRPr lang="en-US" u="sng" dirty="0" smtClean="0"/>
          </a:p>
          <a:p>
            <a:endParaRPr lang="el-GR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3" t="9137" r="44199" b="52132"/>
          <a:stretch/>
        </p:blipFill>
        <p:spPr>
          <a:xfrm>
            <a:off x="404575" y="1962600"/>
            <a:ext cx="10178266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</a:t>
            </a:r>
          </a:p>
          <a:p>
            <a:pPr marL="0" lvl="1"/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Οι δραστηριότητες για τις ΚΤ ξεκινούν 28/3 και για τους υπόλοιπους συμμετέχοντες (</a:t>
            </a:r>
            <a:r>
              <a:rPr lang="en-US" dirty="0" smtClean="0"/>
              <a:t>T2P</a:t>
            </a:r>
            <a:r>
              <a:rPr lang="el-GR" dirty="0" smtClean="0"/>
              <a:t>) 31/3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0" lvl="1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1071"/>
              </p:ext>
            </p:extLst>
          </p:nvPr>
        </p:nvGraphicFramePr>
        <p:xfrm>
          <a:off x="521136" y="2640867"/>
          <a:ext cx="10976326" cy="30211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1658">
                  <a:extLst>
                    <a:ext uri="{9D8B030D-6E8A-4147-A177-3AD203B41FA5}">
                      <a16:colId xmlns:a16="http://schemas.microsoft.com/office/drawing/2014/main" val="2628570006"/>
                    </a:ext>
                  </a:extLst>
                </a:gridCol>
                <a:gridCol w="2372487">
                  <a:extLst>
                    <a:ext uri="{9D8B030D-6E8A-4147-A177-3AD203B41FA5}">
                      <a16:colId xmlns:a16="http://schemas.microsoft.com/office/drawing/2014/main" val="3272473921"/>
                    </a:ext>
                  </a:extLst>
                </a:gridCol>
                <a:gridCol w="1715051">
                  <a:extLst>
                    <a:ext uri="{9D8B030D-6E8A-4147-A177-3AD203B41FA5}">
                      <a16:colId xmlns:a16="http://schemas.microsoft.com/office/drawing/2014/main" val="4190824450"/>
                    </a:ext>
                  </a:extLst>
                </a:gridCol>
                <a:gridCol w="2616407">
                  <a:extLst>
                    <a:ext uri="{9D8B030D-6E8A-4147-A177-3AD203B41FA5}">
                      <a16:colId xmlns:a16="http://schemas.microsoft.com/office/drawing/2014/main" val="1864539869"/>
                    </a:ext>
                  </a:extLst>
                </a:gridCol>
                <a:gridCol w="2690723">
                  <a:extLst>
                    <a:ext uri="{9D8B030D-6E8A-4147-A177-3AD203B41FA5}">
                      <a16:colId xmlns:a16="http://schemas.microsoft.com/office/drawing/2014/main" val="1224834331"/>
                    </a:ext>
                  </a:extLst>
                </a:gridCol>
              </a:tblGrid>
              <a:tr h="550469">
                <a:tc>
                  <a:txBody>
                    <a:bodyPr/>
                    <a:lstStyle/>
                    <a:p>
                      <a:r>
                        <a:rPr lang="el-GR" dirty="0" smtClean="0"/>
                        <a:t>Ημέρα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Ημερομηνία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UT MWR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Δραστηριότητα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Προσομοίωση ημέρας / ημερομηνίας παραγωγής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83663"/>
                  </a:ext>
                </a:extLst>
              </a:tr>
              <a:tr h="550469">
                <a:tc>
                  <a:txBody>
                    <a:bodyPr/>
                    <a:lstStyle/>
                    <a:p>
                      <a:r>
                        <a:rPr lang="el-GR" dirty="0" smtClean="0"/>
                        <a:t>Δευτέρα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EoD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TARGET2-CUST Balances  28/3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Παρασκευή 18/11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422180"/>
                  </a:ext>
                </a:extLst>
              </a:tr>
              <a:tr h="550469">
                <a:tc>
                  <a:txBody>
                    <a:bodyPr/>
                    <a:lstStyle/>
                    <a:p>
                      <a:r>
                        <a:rPr lang="el-GR" dirty="0" smtClean="0"/>
                        <a:t>Τρίτη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28/03 </a:t>
                      </a:r>
                      <a:r>
                        <a:rPr lang="el-GR" dirty="0" smtClean="0"/>
                        <a:t>και μετά</a:t>
                      </a:r>
                      <a:r>
                        <a:rPr lang="el-GR" baseline="0" dirty="0" smtClean="0"/>
                        <a:t> 31/03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Αλλαγή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Day</a:t>
                      </a:r>
                      <a:endParaRPr lang="en-US" dirty="0" smtClean="0"/>
                    </a:p>
                    <a:p>
                      <a:r>
                        <a:rPr lang="el-GR" dirty="0" smtClean="0"/>
                        <a:t>από</a:t>
                      </a:r>
                      <a:r>
                        <a:rPr lang="el-GR" baseline="0" dirty="0" smtClean="0"/>
                        <a:t> 2</a:t>
                      </a:r>
                      <a:r>
                        <a:rPr lang="en-US" baseline="0" dirty="0" smtClean="0"/>
                        <a:t>8</a:t>
                      </a:r>
                      <a:r>
                        <a:rPr lang="el-GR" baseline="0" dirty="0" smtClean="0"/>
                        <a:t>/03 σε 31/03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Παρασκευή 18/11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59132"/>
                  </a:ext>
                </a:extLst>
              </a:tr>
              <a:tr h="550469">
                <a:tc>
                  <a:txBody>
                    <a:bodyPr/>
                    <a:lstStyle/>
                    <a:p>
                      <a:r>
                        <a:rPr lang="el-GR" dirty="0" smtClean="0"/>
                        <a:t>Τετάρτη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Δραστηριότητες ΚΤ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Σάββατο 19/11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5157"/>
                  </a:ext>
                </a:extLst>
              </a:tr>
              <a:tr h="550469">
                <a:tc>
                  <a:txBody>
                    <a:bodyPr/>
                    <a:lstStyle/>
                    <a:p>
                      <a:r>
                        <a:rPr lang="el-GR" dirty="0" smtClean="0"/>
                        <a:t>Πέμπτη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Δραστηριότητες </a:t>
                      </a:r>
                      <a:r>
                        <a:rPr lang="en-US" dirty="0" smtClean="0"/>
                        <a:t>T2P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Σάββατο 19/11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602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6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 – Δραστηριότητες </a:t>
            </a:r>
            <a:r>
              <a:rPr lang="en-US" dirty="0" smtClean="0"/>
              <a:t>T2Ps</a:t>
            </a:r>
            <a:endParaRPr lang="el-GR" dirty="0" smtClean="0"/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Σύμφωνα με το αρχείο </a:t>
            </a:r>
            <a:r>
              <a:rPr lang="en-US" dirty="0" smtClean="0"/>
              <a:t>Migration </a:t>
            </a:r>
            <a:r>
              <a:rPr lang="en-US" dirty="0"/>
              <a:t>Weekend Playbook UT - MWR - March </a:t>
            </a:r>
            <a:r>
              <a:rPr lang="en-US" dirty="0" smtClean="0"/>
              <a:t>2022.xlsx</a:t>
            </a:r>
            <a:endParaRPr lang="el-GR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l-GR" dirty="0" smtClean="0"/>
              <a:t>Οι ώρες είναι </a:t>
            </a:r>
            <a:r>
              <a:rPr lang="en-US" dirty="0" smtClean="0"/>
              <a:t>CET</a:t>
            </a:r>
            <a:endParaRPr lang="el-GR" dirty="0" smtClean="0"/>
          </a:p>
          <a:p>
            <a:pPr marL="0" lvl="1"/>
            <a:endParaRPr lang="en-US" dirty="0" smtClean="0"/>
          </a:p>
          <a:p>
            <a:pPr marL="0" lvl="1"/>
            <a:endParaRPr lang="el-GR" dirty="0"/>
          </a:p>
          <a:p>
            <a:pPr marL="0"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340408"/>
              </p:ext>
            </p:extLst>
          </p:nvPr>
        </p:nvGraphicFramePr>
        <p:xfrm>
          <a:off x="354115" y="3037024"/>
          <a:ext cx="11316129" cy="12134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9952">
                  <a:extLst>
                    <a:ext uri="{9D8B030D-6E8A-4147-A177-3AD203B41FA5}">
                      <a16:colId xmlns:a16="http://schemas.microsoft.com/office/drawing/2014/main" val="3405268295"/>
                    </a:ext>
                  </a:extLst>
                </a:gridCol>
                <a:gridCol w="893120">
                  <a:extLst>
                    <a:ext uri="{9D8B030D-6E8A-4147-A177-3AD203B41FA5}">
                      <a16:colId xmlns:a16="http://schemas.microsoft.com/office/drawing/2014/main" val="3348118174"/>
                    </a:ext>
                  </a:extLst>
                </a:gridCol>
                <a:gridCol w="3263287">
                  <a:extLst>
                    <a:ext uri="{9D8B030D-6E8A-4147-A177-3AD203B41FA5}">
                      <a16:colId xmlns:a16="http://schemas.microsoft.com/office/drawing/2014/main" val="3660711625"/>
                    </a:ext>
                  </a:extLst>
                </a:gridCol>
                <a:gridCol w="926116">
                  <a:extLst>
                    <a:ext uri="{9D8B030D-6E8A-4147-A177-3AD203B41FA5}">
                      <a16:colId xmlns:a16="http://schemas.microsoft.com/office/drawing/2014/main" val="1987653084"/>
                    </a:ext>
                  </a:extLst>
                </a:gridCol>
                <a:gridCol w="2126827">
                  <a:extLst>
                    <a:ext uri="{9D8B030D-6E8A-4147-A177-3AD203B41FA5}">
                      <a16:colId xmlns:a16="http://schemas.microsoft.com/office/drawing/2014/main" val="55704201"/>
                    </a:ext>
                  </a:extLst>
                </a:gridCol>
                <a:gridCol w="2126827">
                  <a:extLst>
                    <a:ext uri="{9D8B030D-6E8A-4147-A177-3AD203B41FA5}">
                      <a16:colId xmlns:a16="http://schemas.microsoft.com/office/drawing/2014/main" val="223950760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Activity Code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T2 Actor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Activity Name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Duration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Start Date Time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Finish Date Time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86388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T2.MW.T2P.BAL.REC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GR-T2Ps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T2P balance reconciliation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90 mins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31 March 2022 08:20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31 March 2022 09:50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6764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T2.MW.T2P.SO.REC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GR-T2Ps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T2P standing orders reconciliation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90 mins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31 March 2022 08:20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31 March 2022 09:50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6518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T2.MW.T2P.LT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GR-T2Ps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T2P liquidity transfers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60 mins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31 March 2022 09:50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31 March 2022 10:50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6776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9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 – Περιγραφή δραστηριοτήτων </a:t>
            </a:r>
            <a:r>
              <a:rPr lang="en-US" dirty="0" smtClean="0"/>
              <a:t>T2Ps</a:t>
            </a:r>
            <a:endParaRPr lang="el-GR" dirty="0" smtClean="0"/>
          </a:p>
          <a:p>
            <a:pPr marL="0" lvl="1"/>
            <a:endParaRPr lang="en-US" dirty="0" smtClean="0"/>
          </a:p>
          <a:p>
            <a:pPr marL="0" lvl="1"/>
            <a:endParaRPr lang="el-GR" dirty="0"/>
          </a:p>
          <a:p>
            <a:pPr marL="0"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90767"/>
              </p:ext>
            </p:extLst>
          </p:nvPr>
        </p:nvGraphicFramePr>
        <p:xfrm>
          <a:off x="1857676" y="2566507"/>
          <a:ext cx="8301393" cy="21371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01393">
                  <a:extLst>
                    <a:ext uri="{9D8B030D-6E8A-4147-A177-3AD203B41FA5}">
                      <a16:colId xmlns:a16="http://schemas.microsoft.com/office/drawing/2014/main" val="3405268295"/>
                    </a:ext>
                  </a:extLst>
                </a:gridCol>
              </a:tblGrid>
              <a:tr h="472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T2.MW.T2P.BAL.REC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8638826"/>
                  </a:ext>
                </a:extLst>
              </a:tr>
              <a:tr h="4118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T2P balance reconciliation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676417"/>
                  </a:ext>
                </a:extLst>
              </a:tr>
              <a:tr h="3703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Οι συμμετέχοντες</a:t>
                      </a:r>
                      <a:r>
                        <a:rPr lang="el-GR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θα </a:t>
                      </a:r>
                      <a:r>
                        <a:rPr lang="el-G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ενημερωθούν από την </a:t>
                      </a:r>
                      <a:r>
                        <a:rPr lang="el-GR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ΤτΕ</a:t>
                      </a:r>
                      <a:r>
                        <a:rPr lang="el-GR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να επιβεβαιώσουν ότι το υπόλοιπο στον MCA αντικατοπτρίζει το υπόλοιπο κλεισίματος της τελευταίας εργάσιμης ημέρας του TARGET2 και πιθανά 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Marginal Lending/Overnight Deposit </a:t>
                      </a:r>
                      <a:r>
                        <a:rPr lang="el-GR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που είχαν οριστεί. Σε περίπτωση εντοπισμού λάθους, γίνεται άμεσα αναφορά στην ΚΤ.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65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 – Περιγραφή δραστηριοτήτων </a:t>
            </a:r>
            <a:r>
              <a:rPr lang="en-US" dirty="0" smtClean="0"/>
              <a:t>T2Ps</a:t>
            </a:r>
            <a:endParaRPr lang="el-GR" dirty="0" smtClean="0"/>
          </a:p>
          <a:p>
            <a:pPr marL="0" lvl="1"/>
            <a:endParaRPr lang="en-US" dirty="0" smtClean="0"/>
          </a:p>
          <a:p>
            <a:pPr marL="0" lvl="1"/>
            <a:endParaRPr lang="el-GR" dirty="0"/>
          </a:p>
          <a:p>
            <a:pPr marL="0" lvl="1"/>
            <a:endParaRPr lang="en-US" dirty="0"/>
          </a:p>
        </p:txBody>
      </p:sp>
      <p:pic>
        <p:nvPicPr>
          <p:cNvPr id="2050" name="Picture 1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9543" r="52042" b="47191"/>
          <a:stretch/>
        </p:blipFill>
        <p:spPr bwMode="auto">
          <a:xfrm>
            <a:off x="1344092" y="1860151"/>
            <a:ext cx="8742783" cy="445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Κεντρική Διαφάνεια">
  <a:themeElements>
    <a:clrScheme name="Custom 1">
      <a:dk1>
        <a:srgbClr val="00205B"/>
      </a:dk1>
      <a:lt1>
        <a:sysClr val="window" lastClr="FFFFFF"/>
      </a:lt1>
      <a:dk2>
        <a:srgbClr val="44546A"/>
      </a:dk2>
      <a:lt2>
        <a:srgbClr val="E7E6E6"/>
      </a:lt2>
      <a:accent1>
        <a:srgbClr val="BC9E6E"/>
      </a:accent1>
      <a:accent2>
        <a:srgbClr val="123663"/>
      </a:accent2>
      <a:accent3>
        <a:srgbClr val="F4F6F9"/>
      </a:accent3>
      <a:accent4>
        <a:srgbClr val="DDE3EA"/>
      </a:accent4>
      <a:accent5>
        <a:srgbClr val="E5DAC9"/>
      </a:accent5>
      <a:accent6>
        <a:srgbClr val="FCF1E5"/>
      </a:accent6>
      <a:hlink>
        <a:srgbClr val="0563C1"/>
      </a:hlink>
      <a:folHlink>
        <a:srgbClr val="BC9E6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CommonInGroups" ma:contentTypeID="0x010100C99F32645853284EB835B50D610223A1010100A61F6276E4CF224090150D81F63A8330" ma:contentTypeVersion="22" ma:contentTypeDescription="" ma:contentTypeScope="" ma:versionID="0acda6e23bba15f82b133601e30e5a29">
  <xsd:schema xmlns:xsd="http://www.w3.org/2001/XMLSchema" xmlns:xs="http://www.w3.org/2001/XMLSchema" xmlns:p="http://schemas.microsoft.com/office/2006/metadata/properties" xmlns:ns1="http://schemas.microsoft.com/sharepoint/v3" xmlns:ns2="a029a951-197a-4454-90a0-4e8ba8bb2239" xmlns:ns3="a2c98312-a1a7-4c30-9dfa-e35e7a09d1f3" xmlns:ns4="0482921a-d792-4e79-8034-62e3a362f08c" targetNamespace="http://schemas.microsoft.com/office/2006/metadata/properties" ma:root="true" ma:fieldsID="087cb61d90b12b28ed873761ec1d289f" ns1:_="" ns2:_="" ns3:_="" ns4:_="">
    <xsd:import namespace="http://schemas.microsoft.com/sharepoint/v3"/>
    <xsd:import namespace="a029a951-197a-4454-90a0-4e8ba8bb2239"/>
    <xsd:import namespace="a2c98312-a1a7-4c30-9dfa-e35e7a09d1f3"/>
    <xsd:import namespace="0482921a-d792-4e79-8034-62e3a362f08c"/>
    <xsd:element name="properties">
      <xsd:complexType>
        <xsd:sequence>
          <xsd:element name="documentManagement">
            <xsd:complexType>
              <xsd:all>
                <xsd:element ref="ns2:ACreated" minOccurs="0"/>
                <xsd:element ref="ns2:ACreatedBy" minOccurs="0"/>
                <xsd:element ref="ns2:AID" minOccurs="0"/>
                <xsd:element ref="ns2:AModified" minOccurs="0"/>
                <xsd:element ref="ns2:AModifiedBy" minOccurs="0"/>
                <xsd:element ref="ns2:AVersion" minOccurs="0"/>
                <xsd:element ref="ns2:CEID" minOccurs="0"/>
                <xsd:element ref="ns1:RoutingEnabled"/>
                <xsd:element ref="ns2:LanguageRef" minOccurs="0"/>
                <xsd:element ref="ns1:URL" minOccurs="0"/>
                <xsd:element ref="ns2:AlternateText" minOccurs="0"/>
                <xsd:element ref="ns2:ShowInContentGroups" minOccurs="0"/>
                <xsd:element ref="ns2:ContentDate" minOccurs="0"/>
                <xsd:element ref="ns3:SharedWithUsers" minOccurs="0"/>
                <xsd:element ref="ns4:OldID" minOccurs="0"/>
                <xsd:element ref="ns4:SourceID" minOccurs="0"/>
                <xsd:element ref="ns4:Source" minOccurs="0"/>
                <xsd:element ref="ns4:Topic" minOccurs="0"/>
                <xsd:element ref="ns4:OrganizationalUnit" minOccurs="0"/>
                <xsd:element ref="ns4:RelatedEntity" minOccurs="0"/>
                <xsd:element ref="ns4:ParentEntity" minOccurs="0"/>
                <xsd:element ref="ns2:TitleEn" minOccurs="0"/>
                <xsd:element ref="ns2:ItemOrder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Enabled" ma:index="15" ma:displayName="Active" ma:description="" ma:internalName="RoutingEnabled">
      <xsd:simpleType>
        <xsd:restriction base="dms:Boolean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9a951-197a-4454-90a0-4e8ba8bb2239" elementFormDefault="qualified">
    <xsd:import namespace="http://schemas.microsoft.com/office/2006/documentManagement/types"/>
    <xsd:import namespace="http://schemas.microsoft.com/office/infopath/2007/PartnerControls"/>
    <xsd:element name="ACreated" ma:index="8" nillable="true" ma:displayName="ACreated" ma:format="DateTime" ma:internalName="ACreated">
      <xsd:simpleType>
        <xsd:restriction base="dms:DateTime"/>
      </xsd:simpleType>
    </xsd:element>
    <xsd:element name="ACreatedBy" ma:index="9" nillable="true" ma:displayName="ACreatedBy" ma:internalName="ACreatedBy">
      <xsd:simpleType>
        <xsd:restriction base="dms:Text">
          <xsd:maxLength value="255"/>
        </xsd:restriction>
      </xsd:simpleType>
    </xsd:element>
    <xsd:element name="AID" ma:index="10" nillable="true" ma:displayName="AID" ma:indexed="true" ma:internalName="AID" ma:percentage="FALSE">
      <xsd:simpleType>
        <xsd:restriction base="dms:Number"/>
      </xsd:simpleType>
    </xsd:element>
    <xsd:element name="AModified" ma:index="11" nillable="true" ma:displayName="AModified" ma:format="DateTime" ma:internalName="AModified">
      <xsd:simpleType>
        <xsd:restriction base="dms:DateTime"/>
      </xsd:simpleType>
    </xsd:element>
    <xsd:element name="AModifiedBy" ma:index="12" nillable="true" ma:displayName="AModifiedBy" ma:internalName="AModifiedBy">
      <xsd:simpleType>
        <xsd:restriction base="dms:Text">
          <xsd:maxLength value="255"/>
        </xsd:restriction>
      </xsd:simpleType>
    </xsd:element>
    <xsd:element name="AVersion" ma:index="13" nillable="true" ma:displayName="AVersion" ma:internalName="AVersion">
      <xsd:simpleType>
        <xsd:restriction base="dms:Text">
          <xsd:maxLength value="255"/>
        </xsd:restriction>
      </xsd:simpleType>
    </xsd:element>
    <xsd:element name="CEID" ma:index="14" nillable="true" ma:displayName="CEID" ma:internalName="CEID">
      <xsd:simpleType>
        <xsd:restriction base="dms:Text">
          <xsd:maxLength value="255"/>
        </xsd:restriction>
      </xsd:simpleType>
    </xsd:element>
    <xsd:element name="LanguageRef" ma:index="17" nillable="true" ma:displayName="LanguageRef" ma:list="{90f227ea-5920-45a7-a23d-c88bdf4e0005}" ma:internalName="LanguageRef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ternateText" ma:index="19" nillable="true" ma:displayName="AlternateText" ma:internalName="AlternateText">
      <xsd:simpleType>
        <xsd:restriction base="dms:Text">
          <xsd:maxLength value="255"/>
        </xsd:restriction>
      </xsd:simpleType>
    </xsd:element>
    <xsd:element name="ShowInContentGroups" ma:index="20" nillable="true" ma:displayName="ShowInContentGroups" ma:list="{d322c509-0e61-4df0-aa83-640ea2811344}" ma:internalName="ShowInContentGroups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Date" ma:index="21" nillable="true" ma:displayName="ContentDate" ma:format="DateTime" ma:internalName="ContentDate">
      <xsd:simpleType>
        <xsd:restriction base="dms:DateTime"/>
      </xsd:simpleType>
    </xsd:element>
    <xsd:element name="TitleEn" ma:index="30" nillable="true" ma:displayName="TitleEn" ma:default="" ma:internalName="TitleEn" ma:readOnly="false">
      <xsd:simpleType>
        <xsd:restriction base="dms:Text">
          <xsd:maxLength value="255"/>
        </xsd:restriction>
      </xsd:simpleType>
    </xsd:element>
    <xsd:element name="ItemOrder" ma:index="31" nillable="true" ma:displayName="ItemOrder" ma:internalName="ItemOrder">
      <xsd:simpleType>
        <xsd:restriction base="dms:Number"/>
      </xsd:simpleType>
    </xsd:element>
    <xsd:element name="Image" ma:index="3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98312-a1a7-4c30-9dfa-e35e7a09d1f3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2921a-d792-4e79-8034-62e3a362f08c" elementFormDefault="qualified">
    <xsd:import namespace="http://schemas.microsoft.com/office/2006/documentManagement/types"/>
    <xsd:import namespace="http://schemas.microsoft.com/office/infopath/2007/PartnerControls"/>
    <xsd:element name="OldID" ma:index="23" nillable="true" ma:displayName="OldID" ma:default="" ma:internalName="OldID" ma:readOnly="false">
      <xsd:simpleType>
        <xsd:restriction base="dms:Text">
          <xsd:maxLength value="50"/>
        </xsd:restriction>
      </xsd:simpleType>
    </xsd:element>
    <xsd:element name="SourceID" ma:index="24" nillable="true" ma:displayName="SourceID" ma:default="" ma:internalName="SourceID" ma:readOnly="false">
      <xsd:simpleType>
        <xsd:restriction base="dms:Number"/>
      </xsd:simpleType>
    </xsd:element>
    <xsd:element name="Source" ma:index="25" nillable="true" ma:displayName="Source" ma:default="" ma:internalName="Source" ma:readOnly="false">
      <xsd:simpleType>
        <xsd:restriction base="dms:Text">
          <xsd:maxLength value="255"/>
        </xsd:restriction>
      </xsd:simpleType>
    </xsd:element>
    <xsd:element name="Topic" ma:index="26" nillable="true" ma:displayName="Topic" ma:list="38e0a57e-bf71-4fb7-8687-2e938e45e10e" ma:internalName="Topic" ma:showField="Title">
      <xsd:simpleType>
        <xsd:restriction base="dms:Lookup"/>
      </xsd:simpleType>
    </xsd:element>
    <xsd:element name="OrganizationalUnit" ma:index="27" nillable="true" ma:displayName="OrganizationalUnit" ma:list="8cbccf00-dc01-452b-a0bb-21ad49d2c4da" ma:internalName="OrganizationalUnit" ma:showField="Title">
      <xsd:simpleType>
        <xsd:restriction base="dms:Lookup"/>
      </xsd:simpleType>
    </xsd:element>
    <xsd:element name="RelatedEntity" ma:index="28" nillable="true" ma:displayName="RelatedEntity" ma:list="8e878111-5d44-4ac0-8d7d-001e9b3d0fd0" ma:internalName="RelatedEntity" ma:showField="Title">
      <xsd:simpleType>
        <xsd:restriction base="dms:Lookup"/>
      </xsd:simpleType>
    </xsd:element>
    <xsd:element name="ParentEntity" ma:index="29" nillable="true" ma:displayName="ParentEntity" ma:list="8e878111-5d44-4ac0-8d7d-001e9b3d0fd0" ma:internalName="ParentEntity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33" ma:displayName="Subject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Enabled xmlns="http://schemas.microsoft.com/sharepoint/v3">true</RoutingEnabled>
    <URL xmlns="http://schemas.microsoft.com/sharepoint/v3">
      <Url xsi:nil="true"/>
      <Description xsi:nil="true"/>
    </URL>
    <LanguageRef xmlns="a029a951-197a-4454-90a0-4e8ba8bb2239">
      <Value>2</Value>
    </LanguageRef>
    <Image xmlns="a029a951-197a-4454-90a0-4e8ba8bb2239">
      <Url xsi:nil="true"/>
      <Description xsi:nil="true"/>
    </Image>
    <AlternateText xmlns="a029a951-197a-4454-90a0-4e8ba8bb2239" xsi:nil="true"/>
    <RelatedEntity xmlns="0482921a-d792-4e79-8034-62e3a362f08c" xsi:nil="true"/>
    <Source xmlns="0482921a-d792-4e79-8034-62e3a362f08c" xsi:nil="true"/>
    <Topic xmlns="0482921a-d792-4e79-8034-62e3a362f08c">127</Topic>
    <CEID xmlns="a029a951-197a-4454-90a0-4e8ba8bb2239">a7f34c68-78cb-48c2-ab9c-4af510f7e1d4</CEID>
    <ParentEntity xmlns="0482921a-d792-4e79-8034-62e3a362f08c" xsi:nil="true"/>
    <TitleEn xmlns="a029a951-197a-4454-90a0-4e8ba8bb2239" xsi:nil="true"/>
    <SourceID xmlns="0482921a-d792-4e79-8034-62e3a362f08c" xsi:nil="true"/>
    <ItemOrder xmlns="a029a951-197a-4454-90a0-4e8ba8bb2239">220324</ItemOrder>
    <OldID xmlns="0482921a-d792-4e79-8034-62e3a362f08c" xsi:nil="true"/>
    <ContentDate xmlns="a029a951-197a-4454-90a0-4e8ba8bb2239">2022-03-23T22:00:00+00:00</ContentDate>
    <OrganizationalUnit xmlns="0482921a-d792-4e79-8034-62e3a362f08c">35</OrganizationalUnit>
    <ShowInContentGroups xmlns="a029a951-197a-4454-90a0-4e8ba8bb2239"/>
    <AModifiedBy xmlns="a029a951-197a-4454-90a0-4e8ba8bb2239">Rekoudis Stergios</AModifiedBy>
    <AModified xmlns="a029a951-197a-4454-90a0-4e8ba8bb2239">2022-04-26T10:37:48+00:00</AModified>
    <AID xmlns="a029a951-197a-4454-90a0-4e8ba8bb2239">200</AID>
    <ACreated xmlns="a029a951-197a-4454-90a0-4e8ba8bb2239">2022-03-24T08:44:39+00:00</ACreated>
    <ACreatedBy xmlns="a029a951-197a-4454-90a0-4e8ba8bb2239">Fountas Georgios</ACreatedBy>
    <AVersion xmlns="a029a951-197a-4454-90a0-4e8ba8bb2239">3.0</AVersion>
  </documentManagement>
</p:properties>
</file>

<file path=customXml/itemProps1.xml><?xml version="1.0" encoding="utf-8"?>
<ds:datastoreItem xmlns:ds="http://schemas.openxmlformats.org/officeDocument/2006/customXml" ds:itemID="{6B5F9ED9-BA37-4616-929A-C18537980CD7}"/>
</file>

<file path=customXml/itemProps2.xml><?xml version="1.0" encoding="utf-8"?>
<ds:datastoreItem xmlns:ds="http://schemas.openxmlformats.org/officeDocument/2006/customXml" ds:itemID="{1DD9D57A-E0D1-416A-BD9C-71B6CFFC94CB}"/>
</file>

<file path=customXml/itemProps3.xml><?xml version="1.0" encoding="utf-8"?>
<ds:datastoreItem xmlns:ds="http://schemas.openxmlformats.org/officeDocument/2006/customXml" ds:itemID="{117052EC-FC33-47A7-ADFA-71E2D6F828AF}"/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774</Words>
  <Application>Microsoft Office PowerPoint</Application>
  <PresentationFormat>Widescreen</PresentationFormat>
  <Paragraphs>161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Courier New</vt:lpstr>
      <vt:lpstr>Gill Sans</vt:lpstr>
      <vt:lpstr>Lato</vt:lpstr>
      <vt:lpstr>Roboto Light</vt:lpstr>
      <vt:lpstr>Symbol</vt:lpstr>
      <vt:lpstr>Wingdings</vt:lpstr>
      <vt:lpstr>Κεντρική Διαφάνεια</vt:lpstr>
      <vt:lpstr>T2/T2S Consolidation –  MWR 28-31 Μαρτίου 2022 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PowerPoint Presentation</vt:lpstr>
    </vt:vector>
  </TitlesOfParts>
  <Company>Bank of Greece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T2/T2S Consolidation AMI-Pay GR-NSG_</dc:title>
  <dc:creator>Ladikou Aikaterini</dc:creator>
  <dc:description/>
  <cp:lastModifiedBy>Fountas Georgios</cp:lastModifiedBy>
  <cp:revision>79</cp:revision>
  <dcterms:created xsi:type="dcterms:W3CDTF">2022-03-16T06:13:40Z</dcterms:created>
  <dcterms:modified xsi:type="dcterms:W3CDTF">2022-03-24T06:15:43Z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0x010100C99F32645853284EB835B50D610223A1010100A61F6276E4CF224090150D81F63A8330</vt:lpwstr>
  </property>
  <property fmtid="{D5CDD505-2E9C-101B-9397-08002B2CF9AE}" pid="3" name="Order">
    <vt:r8>20000</vt:r8>
  </property>
  <property fmtid="{D5CDD505-2E9C-101B-9397-08002B2CF9AE}" pid="4" name="xd_ProgID">
    <vt:lpwstr/>
  </property>
  <property fmtid="{D5CDD505-2E9C-101B-9397-08002B2CF9AE}" pid="5" name="_SharedFileIndex">
    <vt:lpwstr/>
  </property>
  <property fmtid="{D5CDD505-2E9C-101B-9397-08002B2CF9AE}" pid="6" name="_SourceUrl">
    <vt:lpwstr/>
  </property>
  <property fmtid="{D5CDD505-2E9C-101B-9397-08002B2CF9AE}" pid="7" name="TemplateUrl">
    <vt:lpwstr/>
  </property>
</Properties>
</file>